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786" r:id="rId2"/>
    <p:sldId id="787" r:id="rId3"/>
    <p:sldId id="766" r:id="rId4"/>
    <p:sldId id="788" r:id="rId5"/>
    <p:sldId id="790" r:id="rId6"/>
    <p:sldId id="763" r:id="rId7"/>
    <p:sldId id="772" r:id="rId8"/>
    <p:sldId id="765" r:id="rId9"/>
    <p:sldId id="764" r:id="rId10"/>
    <p:sldId id="767" r:id="rId11"/>
    <p:sldId id="770" r:id="rId12"/>
    <p:sldId id="792" r:id="rId13"/>
    <p:sldId id="771" r:id="rId14"/>
    <p:sldId id="506" r:id="rId15"/>
    <p:sldId id="791" r:id="rId16"/>
    <p:sldId id="508" r:id="rId17"/>
    <p:sldId id="514" r:id="rId18"/>
    <p:sldId id="511" r:id="rId19"/>
    <p:sldId id="505" r:id="rId20"/>
    <p:sldId id="793" r:id="rId21"/>
    <p:sldId id="513" r:id="rId22"/>
    <p:sldId id="795" r:id="rId23"/>
    <p:sldId id="796" r:id="rId24"/>
    <p:sldId id="797" r:id="rId25"/>
    <p:sldId id="783" r:id="rId2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034" autoAdjust="0"/>
  </p:normalViewPr>
  <p:slideViewPr>
    <p:cSldViewPr snapToGrid="0">
      <p:cViewPr varScale="1">
        <p:scale>
          <a:sx n="56" d="100"/>
          <a:sy n="56" d="100"/>
        </p:scale>
        <p:origin x="1272" y="7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BDC15DE-5C95-49BA-9D28-9F1B64BC2E36}" type="datetimeFigureOut">
              <a:rPr lang="en-GB" smtClean="0"/>
              <a:t>04/03/2026</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0A31B2-0C96-A1D1-D525-7D2BAB7F7FD4}"/>
            </a:ext>
          </a:extLst>
        </p:cNvPr>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0DD599-172F-F683-62BD-D3C5B30486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A2713502-A9BC-D9C9-D742-A97B1C59715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220" name="Slide Number Placeholder 3">
            <a:extLst>
              <a:ext uri="{FF2B5EF4-FFF2-40B4-BE49-F238E27FC236}">
                <a16:creationId xmlns:a16="http://schemas.microsoft.com/office/drawing/2014/main" id="{0C682770-58E5-BCF4-0E6E-24A0CB6EF5E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277945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BE786-ECFC-9987-C008-3402FB5E09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4C3E73-351D-5C8A-2ABF-E22637DBED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1FC990-082A-9E76-E0CF-FFA782798C0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049BA67-4866-28C8-0FFF-955217CE37EA}"/>
              </a:ext>
            </a:extLst>
          </p:cNvPr>
          <p:cNvSpPr>
            <a:spLocks noGrp="1"/>
          </p:cNvSpPr>
          <p:nvPr>
            <p:ph type="sldNum" sz="quarter" idx="5"/>
          </p:nvPr>
        </p:nvSpPr>
        <p:spPr/>
        <p:txBody>
          <a:bodyPr/>
          <a:lstStyle/>
          <a:p>
            <a:fld id="{2219E802-ED00-4A52-97C8-1C0C840DA644}" type="slidenum">
              <a:rPr lang="en-GB" smtClean="0"/>
              <a:t>2</a:t>
            </a:fld>
            <a:endParaRPr lang="en-GB"/>
          </a:p>
        </p:txBody>
      </p:sp>
    </p:spTree>
    <p:extLst>
      <p:ext uri="{BB962C8B-B14F-4D97-AF65-F5344CB8AC3E}">
        <p14:creationId xmlns:p14="http://schemas.microsoft.com/office/powerpoint/2010/main" val="1624387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a:t>
            </a:fld>
            <a:endParaRPr lang="en-GB"/>
          </a:p>
        </p:txBody>
      </p:sp>
    </p:spTree>
    <p:extLst>
      <p:ext uri="{BB962C8B-B14F-4D97-AF65-F5344CB8AC3E}">
        <p14:creationId xmlns:p14="http://schemas.microsoft.com/office/powerpoint/2010/main" val="3434073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a:t>
            </a:fld>
            <a:endParaRPr lang="en-GB"/>
          </a:p>
        </p:txBody>
      </p:sp>
    </p:spTree>
    <p:extLst>
      <p:ext uri="{BB962C8B-B14F-4D97-AF65-F5344CB8AC3E}">
        <p14:creationId xmlns:p14="http://schemas.microsoft.com/office/powerpoint/2010/main" val="1547521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5</a:t>
            </a:fld>
            <a:endParaRPr lang="en-GB"/>
          </a:p>
        </p:txBody>
      </p:sp>
    </p:spTree>
    <p:extLst>
      <p:ext uri="{BB962C8B-B14F-4D97-AF65-F5344CB8AC3E}">
        <p14:creationId xmlns:p14="http://schemas.microsoft.com/office/powerpoint/2010/main" val="36657107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B163035F-2725-4066-81AD-73787E0C7CC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F0129B3E-B2C2-471E-8D8F-A76DB0CAC45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2532" name="Slide Number Placeholder 3">
            <a:extLst>
              <a:ext uri="{FF2B5EF4-FFF2-40B4-BE49-F238E27FC236}">
                <a16:creationId xmlns:a16="http://schemas.microsoft.com/office/drawing/2014/main" id="{ECDF44CE-6657-4625-8BE1-DD27E392A48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1E0F1F2-A231-4FF5-8F50-E593E7B2F555}" type="slidenum">
              <a:rPr lang="en-US" altLang="en-US"/>
              <a:pPr/>
              <a:t>6</a:t>
            </a:fld>
            <a:endParaRPr lang="en-US" altLang="en-US"/>
          </a:p>
        </p:txBody>
      </p:sp>
    </p:spTree>
    <p:extLst>
      <p:ext uri="{BB962C8B-B14F-4D97-AF65-F5344CB8AC3E}">
        <p14:creationId xmlns:p14="http://schemas.microsoft.com/office/powerpoint/2010/main" val="1959437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19E802-ED00-4A52-97C8-1C0C840DA644}" type="slidenum">
              <a:rPr lang="en-GB" smtClean="0"/>
              <a:t>7</a:t>
            </a:fld>
            <a:endParaRPr lang="en-GB"/>
          </a:p>
        </p:txBody>
      </p:sp>
    </p:spTree>
    <p:extLst>
      <p:ext uri="{BB962C8B-B14F-4D97-AF65-F5344CB8AC3E}">
        <p14:creationId xmlns:p14="http://schemas.microsoft.com/office/powerpoint/2010/main" val="23990041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19E802-ED00-4A52-97C8-1C0C840DA644}" type="slidenum">
              <a:rPr lang="en-GB" smtClean="0"/>
              <a:t>8</a:t>
            </a:fld>
            <a:endParaRPr lang="en-GB"/>
          </a:p>
        </p:txBody>
      </p:sp>
    </p:spTree>
    <p:extLst>
      <p:ext uri="{BB962C8B-B14F-4D97-AF65-F5344CB8AC3E}">
        <p14:creationId xmlns:p14="http://schemas.microsoft.com/office/powerpoint/2010/main" val="33299686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19E802-ED00-4A52-97C8-1C0C840DA644}" type="slidenum">
              <a:rPr lang="en-GB" smtClean="0"/>
              <a:t>9</a:t>
            </a:fld>
            <a:endParaRPr lang="en-GB"/>
          </a:p>
        </p:txBody>
      </p:sp>
    </p:spTree>
    <p:extLst>
      <p:ext uri="{BB962C8B-B14F-4D97-AF65-F5344CB8AC3E}">
        <p14:creationId xmlns:p14="http://schemas.microsoft.com/office/powerpoint/2010/main" val="38376627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10</a:t>
            </a:fld>
            <a:endParaRPr lang="en-GB"/>
          </a:p>
        </p:txBody>
      </p:sp>
    </p:spTree>
    <p:extLst>
      <p:ext uri="{BB962C8B-B14F-4D97-AF65-F5344CB8AC3E}">
        <p14:creationId xmlns:p14="http://schemas.microsoft.com/office/powerpoint/2010/main" val="33649597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11</a:t>
            </a:fld>
            <a:endParaRPr lang="en-GB"/>
          </a:p>
        </p:txBody>
      </p:sp>
    </p:spTree>
    <p:extLst>
      <p:ext uri="{BB962C8B-B14F-4D97-AF65-F5344CB8AC3E}">
        <p14:creationId xmlns:p14="http://schemas.microsoft.com/office/powerpoint/2010/main" val="32045843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157DDFBD-8CEF-42D7-8FC8-67AF6159642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0568BED2-0390-4E30-BDA0-B3ECBD2D78B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2292" name="Slide Number Placeholder 3">
            <a:extLst>
              <a:ext uri="{FF2B5EF4-FFF2-40B4-BE49-F238E27FC236}">
                <a16:creationId xmlns:a16="http://schemas.microsoft.com/office/drawing/2014/main" id="{078A401F-E58C-4F1D-B9BB-ABC1D059FE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12BE352-5453-4E4E-AE3F-DF5BE76B844A}" type="slidenum">
              <a:rPr lang="en-GB" altLang="en-US"/>
              <a:pPr/>
              <a:t>12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13</a:t>
            </a:fld>
            <a:endParaRPr lang="en-GB"/>
          </a:p>
        </p:txBody>
      </p:sp>
    </p:spTree>
    <p:extLst>
      <p:ext uri="{BB962C8B-B14F-4D97-AF65-F5344CB8AC3E}">
        <p14:creationId xmlns:p14="http://schemas.microsoft.com/office/powerpoint/2010/main" val="13923977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5E07F9EB-FA33-A98D-4231-1826579A913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Notes Placeholder 2">
            <a:extLst>
              <a:ext uri="{FF2B5EF4-FFF2-40B4-BE49-F238E27FC236}">
                <a16:creationId xmlns:a16="http://schemas.microsoft.com/office/drawing/2014/main" id="{027CA162-2C62-B9F4-3708-5F383470501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buFont typeface="Wingdings 2" panose="05020102010507070707" pitchFamily="18" charset="2"/>
              <a:buNone/>
            </a:pPr>
            <a:endParaRPr lang="en-GB" altLang="en-US" dirty="0"/>
          </a:p>
        </p:txBody>
      </p:sp>
      <p:sp>
        <p:nvSpPr>
          <p:cNvPr id="83972" name="Slide Number Placeholder 3">
            <a:extLst>
              <a:ext uri="{FF2B5EF4-FFF2-40B4-BE49-F238E27FC236}">
                <a16:creationId xmlns:a16="http://schemas.microsoft.com/office/drawing/2014/main" id="{342F2A0A-8E4E-9071-8B82-DC6E84D0BF1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DAEE94A-E940-4CCB-819F-F0AEEB20A6B1}" type="slidenum">
              <a:rPr lang="en-US" altLang="en-US" smtClean="0"/>
              <a:pPr/>
              <a:t>14</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a:extLst>
              <a:ext uri="{FF2B5EF4-FFF2-40B4-BE49-F238E27FC236}">
                <a16:creationId xmlns:a16="http://schemas.microsoft.com/office/drawing/2014/main" id="{4227AFBF-EC5D-4273-66BD-C8E25A48FD9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7" name="Notes Placeholder 2">
            <a:extLst>
              <a:ext uri="{FF2B5EF4-FFF2-40B4-BE49-F238E27FC236}">
                <a16:creationId xmlns:a16="http://schemas.microsoft.com/office/drawing/2014/main" id="{6BBE773B-A44E-7AD8-7A7A-9152EBBEBA0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What sort of </a:t>
            </a:r>
          </a:p>
        </p:txBody>
      </p:sp>
      <p:sp>
        <p:nvSpPr>
          <p:cNvPr id="88068" name="Slide Number Placeholder 3">
            <a:extLst>
              <a:ext uri="{FF2B5EF4-FFF2-40B4-BE49-F238E27FC236}">
                <a16:creationId xmlns:a16="http://schemas.microsoft.com/office/drawing/2014/main" id="{2C594C63-DE22-CCD5-1CC7-075618DA321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90E253-091F-4DD9-BE63-482DB5EC45A6}" type="slidenum">
              <a:rPr lang="en-US" altLang="en-US" smtClean="0"/>
              <a:pPr/>
              <a:t>15</a:t>
            </a:fld>
            <a:endParaRPr lang="en-US" altLang="en-US"/>
          </a:p>
        </p:txBody>
      </p:sp>
    </p:spTree>
    <p:extLst>
      <p:ext uri="{BB962C8B-B14F-4D97-AF65-F5344CB8AC3E}">
        <p14:creationId xmlns:p14="http://schemas.microsoft.com/office/powerpoint/2010/main" val="3189271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19E802-ED00-4A52-97C8-1C0C840DA644}" type="slidenum">
              <a:rPr lang="en-GB" smtClean="0"/>
              <a:t>16</a:t>
            </a:fld>
            <a:endParaRPr lang="en-GB"/>
          </a:p>
        </p:txBody>
      </p:sp>
    </p:spTree>
    <p:extLst>
      <p:ext uri="{BB962C8B-B14F-4D97-AF65-F5344CB8AC3E}">
        <p14:creationId xmlns:p14="http://schemas.microsoft.com/office/powerpoint/2010/main" val="23137153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17</a:t>
            </a:fld>
            <a:endParaRPr lang="en-GB"/>
          </a:p>
        </p:txBody>
      </p:sp>
    </p:spTree>
    <p:extLst>
      <p:ext uri="{BB962C8B-B14F-4D97-AF65-F5344CB8AC3E}">
        <p14:creationId xmlns:p14="http://schemas.microsoft.com/office/powerpoint/2010/main" val="16311449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AE1C54D4-D305-2BD4-4D24-6FDB679FADA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D9940427-2D44-B5AF-69B2-CE084CD479A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0724" name="Slide Number Placeholder 3">
            <a:extLst>
              <a:ext uri="{FF2B5EF4-FFF2-40B4-BE49-F238E27FC236}">
                <a16:creationId xmlns:a16="http://schemas.microsoft.com/office/drawing/2014/main" id="{EB6F424F-EEEE-7C0F-A7C5-6DE3A89870B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1A18EF85-03FC-4097-9309-C51D5E055542}" type="slidenum">
              <a:rPr lang="en-US" altLang="en-US" smtClean="0"/>
              <a:pPr/>
              <a:t>18</a:t>
            </a:fld>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a:extLst>
              <a:ext uri="{FF2B5EF4-FFF2-40B4-BE49-F238E27FC236}">
                <a16:creationId xmlns:a16="http://schemas.microsoft.com/office/drawing/2014/main" id="{275BDE36-8F26-5112-89AF-9475626B118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6259" name="Notes Placeholder 2">
            <a:extLst>
              <a:ext uri="{FF2B5EF4-FFF2-40B4-BE49-F238E27FC236}">
                <a16:creationId xmlns:a16="http://schemas.microsoft.com/office/drawing/2014/main" id="{D20E8C3D-01B8-9C7D-9882-CB0393F33F3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6260" name="Slide Number Placeholder 3">
            <a:extLst>
              <a:ext uri="{FF2B5EF4-FFF2-40B4-BE49-F238E27FC236}">
                <a16:creationId xmlns:a16="http://schemas.microsoft.com/office/drawing/2014/main" id="{0AB4FAF6-31D0-41D9-B64B-6F84DFDF5FF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87AF42-3BD1-4ECD-8AEC-F3C6D2A3ECED}" type="slidenum">
              <a:rPr lang="en-US" altLang="en-US" smtClean="0"/>
              <a:pPr/>
              <a:t>19</a:t>
            </a:fld>
            <a:endParaRPr lang="en-US" altLang="en-US"/>
          </a:p>
        </p:txBody>
      </p:sp>
    </p:spTree>
    <p:extLst>
      <p:ext uri="{BB962C8B-B14F-4D97-AF65-F5344CB8AC3E}">
        <p14:creationId xmlns:p14="http://schemas.microsoft.com/office/powerpoint/2010/main" val="26253191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8128A477-F333-AEF8-286D-34EECFD5F9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68AC6230-8506-0887-2CDE-768201A1BEF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2772" name="Slide Number Placeholder 3">
            <a:extLst>
              <a:ext uri="{FF2B5EF4-FFF2-40B4-BE49-F238E27FC236}">
                <a16:creationId xmlns:a16="http://schemas.microsoft.com/office/drawing/2014/main" id="{CE3E8EAA-FBC9-DE99-BB1D-C850F3CD402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6703B576-89FB-4CA3-985E-81A42B525C97}" type="slidenum">
              <a:rPr lang="en-US" altLang="en-US" smtClean="0"/>
              <a:pPr/>
              <a:t>20</a:t>
            </a:fld>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D796B89F-6D08-FDA0-ABB9-CBBE4085EF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7516AEF8-B753-3CA2-C692-47496E1CC25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4820" name="Slide Number Placeholder 3">
            <a:extLst>
              <a:ext uri="{FF2B5EF4-FFF2-40B4-BE49-F238E27FC236}">
                <a16:creationId xmlns:a16="http://schemas.microsoft.com/office/drawing/2014/main" id="{6B3B32BC-8F5A-172C-4A92-C6A4B38F55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7C6E99FC-D6A4-4DB1-BA7B-CE07E7E46000}" type="slidenum">
              <a:rPr lang="en-US" altLang="en-US" smtClean="0"/>
              <a:pPr/>
              <a:t>21</a:t>
            </a:fld>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22</a:t>
            </a:fld>
            <a:endParaRPr lang="en-GB"/>
          </a:p>
        </p:txBody>
      </p:sp>
    </p:spTree>
    <p:extLst>
      <p:ext uri="{BB962C8B-B14F-4D97-AF65-F5344CB8AC3E}">
        <p14:creationId xmlns:p14="http://schemas.microsoft.com/office/powerpoint/2010/main" val="37748602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19E802-ED00-4A52-97C8-1C0C840DA644}" type="slidenum">
              <a:rPr lang="en-GB" smtClean="0"/>
              <a:t>23</a:t>
            </a:fld>
            <a:endParaRPr lang="en-GB"/>
          </a:p>
        </p:txBody>
      </p:sp>
    </p:spTree>
    <p:extLst>
      <p:ext uri="{BB962C8B-B14F-4D97-AF65-F5344CB8AC3E}">
        <p14:creationId xmlns:p14="http://schemas.microsoft.com/office/powerpoint/2010/main" val="12044216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19E802-ED00-4A52-97C8-1C0C840DA644}" type="slidenum">
              <a:rPr lang="en-GB" smtClean="0"/>
              <a:t>24</a:t>
            </a:fld>
            <a:endParaRPr lang="en-GB"/>
          </a:p>
        </p:txBody>
      </p:sp>
    </p:spTree>
    <p:extLst>
      <p:ext uri="{BB962C8B-B14F-4D97-AF65-F5344CB8AC3E}">
        <p14:creationId xmlns:p14="http://schemas.microsoft.com/office/powerpoint/2010/main" val="39895471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19E802-ED00-4A52-97C8-1C0C840DA644}" type="slidenum">
              <a:rPr lang="en-GB" smtClean="0"/>
              <a:t>25</a:t>
            </a:fld>
            <a:endParaRPr lang="en-GB"/>
          </a:p>
        </p:txBody>
      </p:sp>
    </p:spTree>
    <p:extLst>
      <p:ext uri="{BB962C8B-B14F-4D97-AF65-F5344CB8AC3E}">
        <p14:creationId xmlns:p14="http://schemas.microsoft.com/office/powerpoint/2010/main" val="28391336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04/03/2026</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04/03/2026</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04/03/2026</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04/03/2026</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04/03/2026</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04/03/2026</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04/03/2026</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04/03/2026</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04/03/2026</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04/03/2026</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04/03/2026</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04/03/2026</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ata.worldobesity.org/tables/prevalence-of-adult-overweight-obesity-2/"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headway.org.uk/" TargetMode="External"/><Relationship Id="rId3" Type="http://schemas.openxmlformats.org/officeDocument/2006/relationships/hyperlink" Target="https://www.alzheimers.org.uk/" TargetMode="External"/><Relationship Id="rId7" Type="http://schemas.openxmlformats.org/officeDocument/2006/relationships/hyperlink" Target="https://www.parkinsons.org.uk/"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mssociety.org.uk/" TargetMode="External"/><Relationship Id="rId5" Type="http://schemas.openxmlformats.org/officeDocument/2006/relationships/hyperlink" Target="https://epilepsysociety.org.uk/" TargetMode="External"/><Relationship Id="rId10" Type="http://schemas.openxmlformats.org/officeDocument/2006/relationships/image" Target="../media/image9.png"/><Relationship Id="rId4" Type="http://schemas.openxmlformats.org/officeDocument/2006/relationships/hyperlink" Target="https://www.brainandspine.org.uk/" TargetMode="External"/><Relationship Id="rId9" Type="http://schemas.openxmlformats.org/officeDocument/2006/relationships/hyperlink" Target="https://meassociation.org.uk/"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youtube.com/watch?v=b4eXJi50EMI"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A90D2A-5AB6-6136-B16C-311B6C6070C3}"/>
            </a:ext>
          </a:extLst>
        </p:cNvPr>
        <p:cNvGrpSpPr/>
        <p:nvPr/>
      </p:nvGrpSpPr>
      <p:grpSpPr>
        <a:xfrm>
          <a:off x="0" y="0"/>
          <a:ext cx="0" cy="0"/>
          <a:chOff x="0" y="0"/>
          <a:chExt cx="0" cy="0"/>
        </a:xfrm>
      </p:grpSpPr>
      <p:sp>
        <p:nvSpPr>
          <p:cNvPr id="8194" name="Subtitle 8">
            <a:extLst>
              <a:ext uri="{FF2B5EF4-FFF2-40B4-BE49-F238E27FC236}">
                <a16:creationId xmlns:a16="http://schemas.microsoft.com/office/drawing/2014/main" id="{13B4732F-B8C2-25E5-2BB4-87674FB1F88E}"/>
              </a:ext>
            </a:extLst>
          </p:cNvPr>
          <p:cNvSpPr>
            <a:spLocks noGrp="1"/>
          </p:cNvSpPr>
          <p:nvPr>
            <p:ph type="subTitle" idx="1"/>
          </p:nvPr>
        </p:nvSpPr>
        <p:spPr/>
        <p:txBody>
          <a:bodyPr/>
          <a:lstStyle/>
          <a:p>
            <a:pPr eaLnBrk="1" hangingPunct="1">
              <a:buFont typeface="Arial" panose="020B0604020202020204" pitchFamily="34" charset="0"/>
              <a:buNone/>
            </a:pPr>
            <a:r>
              <a:rPr lang="en-GB" altLang="en-US" dirty="0"/>
              <a:t>Dr Ben Duxbury.    </a:t>
            </a:r>
          </a:p>
          <a:p>
            <a:pPr eaLnBrk="1" hangingPunct="1">
              <a:buFont typeface="Arial" panose="020B0604020202020204" pitchFamily="34" charset="0"/>
              <a:buNone/>
            </a:pP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36B9D115-BE61-C1BC-1044-12FFC1DCF1CA}"/>
              </a:ext>
            </a:extLst>
          </p:cNvPr>
          <p:cNvSpPr>
            <a:spLocks noGrp="1"/>
          </p:cNvSpPr>
          <p:nvPr>
            <p:ph type="ctrTitle"/>
          </p:nvPr>
        </p:nvSpPr>
        <p:spPr>
          <a:xfrm>
            <a:off x="2218340" y="1828800"/>
            <a:ext cx="9973660" cy="1600200"/>
          </a:xfrm>
        </p:spPr>
        <p:txBody>
          <a:bodyPr/>
          <a:lstStyle/>
          <a:p>
            <a:pPr algn="l" eaLnBrk="1" hangingPunct="1"/>
            <a:br>
              <a:rPr lang="en-GB" altLang="en-US" sz="2400" b="1" dirty="0"/>
            </a:br>
            <a:r>
              <a:rPr lang="en-GB" altLang="en-US" sz="2400" b="1" dirty="0"/>
              <a:t>BMNS4014. </a:t>
            </a:r>
            <a:r>
              <a:rPr lang="en-GB" sz="2400" b="1" dirty="0">
                <a:effectLst/>
                <a:ea typeface="Times New Roman" panose="02020603050405020304" pitchFamily="18" charset="0"/>
              </a:rPr>
              <a:t>Living well: a </a:t>
            </a:r>
            <a:r>
              <a:rPr lang="en-GB" sz="2400" b="1" dirty="0">
                <a:ea typeface="Times New Roman" panose="02020603050405020304" pitchFamily="18" charset="0"/>
              </a:rPr>
              <a:t>L</a:t>
            </a:r>
            <a:r>
              <a:rPr lang="en-GB" sz="2400" b="1" dirty="0">
                <a:effectLst/>
                <a:ea typeface="Times New Roman" panose="02020603050405020304" pitchFamily="18" charset="0"/>
              </a:rPr>
              <a:t>ife  </a:t>
            </a:r>
            <a:r>
              <a:rPr lang="en-GB" sz="2400" b="1" dirty="0">
                <a:ea typeface="Times New Roman" panose="02020603050405020304" pitchFamily="18" charset="0"/>
              </a:rPr>
              <a:t>C</a:t>
            </a:r>
            <a:r>
              <a:rPr lang="en-GB" sz="2400" b="1" dirty="0">
                <a:effectLst/>
                <a:ea typeface="Times New Roman" panose="02020603050405020304" pitchFamily="18" charset="0"/>
              </a:rPr>
              <a:t>ourse </a:t>
            </a:r>
            <a:r>
              <a:rPr lang="en-GB" sz="2400" b="1" dirty="0">
                <a:ea typeface="Times New Roman" panose="02020603050405020304" pitchFamily="18" charset="0"/>
              </a:rPr>
              <a:t>A</a:t>
            </a:r>
            <a:r>
              <a:rPr lang="en-GB" sz="2400" b="1" dirty="0">
                <a:effectLst/>
                <a:ea typeface="Times New Roman" panose="02020603050405020304" pitchFamily="18" charset="0"/>
              </a:rPr>
              <a:t>pproach to Health </a:t>
            </a:r>
            <a:r>
              <a:rPr lang="en-GB" sz="2400" b="1" dirty="0">
                <a:ea typeface="Times New Roman" panose="02020603050405020304" pitchFamily="18" charset="0"/>
              </a:rPr>
              <a:t>and</a:t>
            </a:r>
            <a:r>
              <a:rPr lang="en-GB" sz="2400" b="1" dirty="0">
                <a:effectLst/>
                <a:ea typeface="Times New Roman" panose="02020603050405020304" pitchFamily="18" charset="0"/>
              </a:rPr>
              <a:t> Wellbeing </a:t>
            </a:r>
            <a:br>
              <a:rPr lang="en-GB" altLang="en-US" sz="2400" b="1" dirty="0"/>
            </a:br>
            <a:r>
              <a:rPr lang="en-GB" sz="2400" dirty="0"/>
              <a:t>Le</a:t>
            </a:r>
            <a:r>
              <a:rPr lang="en-GB" altLang="en-US" sz="2400" dirty="0"/>
              <a:t>cture  five. 2025/26.  Demographic issues; chronic conditions; complex care</a:t>
            </a:r>
            <a:br>
              <a:rPr lang="en-GB" altLang="en-US" sz="2400" dirty="0"/>
            </a:br>
            <a:br>
              <a:rPr lang="en-GB" altLang="en-US" sz="4000" dirty="0"/>
            </a:br>
            <a:endParaRPr lang="en-GB" altLang="en-US" dirty="0"/>
          </a:p>
        </p:txBody>
      </p:sp>
      <p:pic>
        <p:nvPicPr>
          <p:cNvPr id="2" name="Picture 1">
            <a:extLst>
              <a:ext uri="{FF2B5EF4-FFF2-40B4-BE49-F238E27FC236}">
                <a16:creationId xmlns:a16="http://schemas.microsoft.com/office/drawing/2014/main" id="{387ACD7D-B4A0-FC69-F51C-5F1372F4D551}"/>
              </a:ext>
            </a:extLst>
          </p:cNvPr>
          <p:cNvPicPr>
            <a:picLocks noChangeAspect="1"/>
          </p:cNvPicPr>
          <p:nvPr/>
        </p:nvPicPr>
        <p:blipFill>
          <a:blip r:embed="rId4"/>
          <a:stretch>
            <a:fillRect/>
          </a:stretch>
        </p:blipFill>
        <p:spPr>
          <a:xfrm>
            <a:off x="285741" y="1828800"/>
            <a:ext cx="1932599" cy="676715"/>
          </a:xfrm>
          <a:prstGeom prst="rect">
            <a:avLst/>
          </a:prstGeom>
        </p:spPr>
      </p:pic>
    </p:spTree>
    <p:extLst>
      <p:ext uri="{BB962C8B-B14F-4D97-AF65-F5344CB8AC3E}">
        <p14:creationId xmlns:p14="http://schemas.microsoft.com/office/powerpoint/2010/main" val="1159559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72A28-736D-70AD-FFA4-B7DBA4F77D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46CC05-A4FD-486B-931C-F540B005A6D6}"/>
              </a:ext>
            </a:extLst>
          </p:cNvPr>
          <p:cNvSpPr>
            <a:spLocks noGrp="1"/>
          </p:cNvSpPr>
          <p:nvPr>
            <p:ph type="title"/>
          </p:nvPr>
        </p:nvSpPr>
        <p:spPr>
          <a:xfrm>
            <a:off x="224288" y="274636"/>
            <a:ext cx="11534575" cy="691521"/>
          </a:xfrm>
        </p:spPr>
        <p:txBody>
          <a:bodyPr/>
          <a:lstStyle/>
          <a:p>
            <a:br>
              <a:rPr lang="en-GB" dirty="0"/>
            </a:br>
            <a:br>
              <a:rPr lang="en-GB" dirty="0"/>
            </a:br>
            <a:br>
              <a:rPr lang="en-GB" dirty="0"/>
            </a:br>
            <a:r>
              <a:rPr lang="en-GB" dirty="0"/>
              <a:t>Today</a:t>
            </a:r>
          </a:p>
        </p:txBody>
      </p:sp>
      <p:sp>
        <p:nvSpPr>
          <p:cNvPr id="3" name="Content Placeholder 2">
            <a:extLst>
              <a:ext uri="{FF2B5EF4-FFF2-40B4-BE49-F238E27FC236}">
                <a16:creationId xmlns:a16="http://schemas.microsoft.com/office/drawing/2014/main" id="{4FACC039-551B-D627-BB27-A78A8171B5BD}"/>
              </a:ext>
            </a:extLst>
          </p:cNvPr>
          <p:cNvSpPr>
            <a:spLocks noGrp="1"/>
          </p:cNvSpPr>
          <p:nvPr>
            <p:ph sz="quarter" idx="1"/>
          </p:nvPr>
        </p:nvSpPr>
        <p:spPr>
          <a:xfrm>
            <a:off x="224288" y="966158"/>
            <a:ext cx="11967712" cy="5053643"/>
          </a:xfrm>
        </p:spPr>
        <p:txBody>
          <a:bodyPr/>
          <a:lstStyle/>
          <a:p>
            <a:r>
              <a:rPr lang="en-GB" sz="3000" dirty="0"/>
              <a:t>Brief recap of last week</a:t>
            </a:r>
          </a:p>
          <a:p>
            <a:r>
              <a:rPr lang="en-GB" sz="3000" dirty="0"/>
              <a:t>Demographic issues: </a:t>
            </a:r>
          </a:p>
          <a:p>
            <a:pPr lvl="1"/>
            <a:r>
              <a:rPr lang="en-GB" sz="3000" dirty="0"/>
              <a:t>Current background and context </a:t>
            </a:r>
          </a:p>
          <a:p>
            <a:pPr lvl="1"/>
            <a:r>
              <a:rPr lang="en-GB" sz="3000" dirty="0"/>
              <a:t>Staffing/resource implications</a:t>
            </a:r>
          </a:p>
          <a:p>
            <a:r>
              <a:rPr lang="en-GB" sz="3000" dirty="0"/>
              <a:t>Chronic conditions </a:t>
            </a:r>
          </a:p>
          <a:p>
            <a:pPr lvl="1"/>
            <a:r>
              <a:rPr lang="en-GB" sz="3000" dirty="0"/>
              <a:t>Background</a:t>
            </a:r>
          </a:p>
          <a:p>
            <a:pPr lvl="1"/>
            <a:r>
              <a:rPr lang="en-GB" sz="3000" dirty="0"/>
              <a:t>Causes</a:t>
            </a:r>
          </a:p>
          <a:p>
            <a:r>
              <a:rPr lang="en-GB" sz="3000" dirty="0"/>
              <a:t>Chronic neurological conditions</a:t>
            </a:r>
          </a:p>
          <a:p>
            <a:pPr lvl="1"/>
            <a:r>
              <a:rPr lang="en-GB" sz="3000" dirty="0"/>
              <a:t>Living with Alzheimer’s Disease</a:t>
            </a:r>
          </a:p>
          <a:p>
            <a:pPr lvl="1"/>
            <a:r>
              <a:rPr lang="en-GB" sz="3000" dirty="0"/>
              <a:t>The life course and dementia</a:t>
            </a:r>
          </a:p>
          <a:p>
            <a:endParaRPr lang="en-GB" dirty="0"/>
          </a:p>
          <a:p>
            <a:endParaRPr lang="en-GB" dirty="0"/>
          </a:p>
          <a:p>
            <a:pPr lvl="1"/>
            <a:endParaRPr lang="en-GB" sz="3200" dirty="0"/>
          </a:p>
          <a:p>
            <a:endParaRPr lang="en-GB" sz="3400" dirty="0"/>
          </a:p>
          <a:p>
            <a:endParaRPr lang="en-GB" sz="3400" dirty="0"/>
          </a:p>
          <a:p>
            <a:pPr marL="319088" lvl="1" indent="0">
              <a:buNone/>
            </a:pPr>
            <a:endParaRPr lang="en-GB" sz="3400" dirty="0"/>
          </a:p>
          <a:p>
            <a:endParaRPr lang="en-GB" sz="3600" dirty="0"/>
          </a:p>
          <a:p>
            <a:endParaRPr lang="en-GB" sz="3600" dirty="0"/>
          </a:p>
          <a:p>
            <a:pPr lvl="1"/>
            <a:endParaRPr lang="en-GB" dirty="0"/>
          </a:p>
          <a:p>
            <a:endParaRPr lang="en-GB" dirty="0"/>
          </a:p>
        </p:txBody>
      </p:sp>
    </p:spTree>
    <p:extLst>
      <p:ext uri="{BB962C8B-B14F-4D97-AF65-F5344CB8AC3E}">
        <p14:creationId xmlns:p14="http://schemas.microsoft.com/office/powerpoint/2010/main" val="31737723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1878E-641D-4641-8836-E15FB51562F4}"/>
              </a:ext>
            </a:extLst>
          </p:cNvPr>
          <p:cNvSpPr>
            <a:spLocks noGrp="1"/>
          </p:cNvSpPr>
          <p:nvPr>
            <p:ph type="title"/>
          </p:nvPr>
        </p:nvSpPr>
        <p:spPr>
          <a:xfrm>
            <a:off x="167640" y="274638"/>
            <a:ext cx="11414760" cy="467234"/>
          </a:xfrm>
        </p:spPr>
        <p:txBody>
          <a:bodyPr/>
          <a:lstStyle/>
          <a:p>
            <a:r>
              <a:rPr lang="en-GB" dirty="0"/>
              <a:t>Demographic issues</a:t>
            </a:r>
          </a:p>
        </p:txBody>
      </p:sp>
      <p:sp>
        <p:nvSpPr>
          <p:cNvPr id="3" name="Content Placeholder 2">
            <a:extLst>
              <a:ext uri="{FF2B5EF4-FFF2-40B4-BE49-F238E27FC236}">
                <a16:creationId xmlns:a16="http://schemas.microsoft.com/office/drawing/2014/main" id="{13EF821F-475D-4843-933D-4AC8A8B27C44}"/>
              </a:ext>
            </a:extLst>
          </p:cNvPr>
          <p:cNvSpPr>
            <a:spLocks noGrp="1"/>
          </p:cNvSpPr>
          <p:nvPr>
            <p:ph sz="quarter" idx="1"/>
          </p:nvPr>
        </p:nvSpPr>
        <p:spPr>
          <a:xfrm>
            <a:off x="167640" y="603849"/>
            <a:ext cx="12024360" cy="5979513"/>
          </a:xfrm>
        </p:spPr>
        <p:txBody>
          <a:bodyPr/>
          <a:lstStyle/>
          <a:p>
            <a:r>
              <a:rPr lang="en-GB" sz="3200" dirty="0"/>
              <a:t>Demography is the:</a:t>
            </a:r>
          </a:p>
          <a:p>
            <a:pPr marL="0" indent="0">
              <a:buNone/>
            </a:pPr>
            <a:r>
              <a:rPr lang="en-GB" sz="3200" dirty="0"/>
              <a:t>	…study of populations and their composition (age, sex, marital 	status, ethnicity).  The key statistics in demography are rates of 	fertility, mortality, marriage and migration (Roberts, 2009, p.59).</a:t>
            </a:r>
          </a:p>
          <a:p>
            <a:pPr marL="0" indent="0">
              <a:buNone/>
            </a:pPr>
            <a:r>
              <a:rPr lang="en-GB" sz="3200" b="1" i="1" dirty="0"/>
              <a:t>		</a:t>
            </a:r>
          </a:p>
          <a:p>
            <a:pPr marL="0" indent="0">
              <a:buNone/>
            </a:pPr>
            <a:r>
              <a:rPr lang="en-GB" sz="3200" b="1" i="1" dirty="0"/>
              <a:t>		With this in mind, what demographic changes are 				currently occurring around the world, continental 				Europe and the United Kingdom (UK)?  How are these 			impacting on society?  On health and care systems?  On 			the life course of people and their health and wellbeing? </a:t>
            </a:r>
          </a:p>
        </p:txBody>
      </p:sp>
      <p:pic>
        <p:nvPicPr>
          <p:cNvPr id="5" name="Graphic 4" descr="Questions with solid fill">
            <a:extLst>
              <a:ext uri="{FF2B5EF4-FFF2-40B4-BE49-F238E27FC236}">
                <a16:creationId xmlns:a16="http://schemas.microsoft.com/office/drawing/2014/main" id="{EC5D6A43-359E-405C-A7FC-75235CE3118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99741" y="3864636"/>
            <a:ext cx="1493042" cy="1493042"/>
          </a:xfrm>
          <a:prstGeom prst="rect">
            <a:avLst/>
          </a:prstGeom>
        </p:spPr>
      </p:pic>
    </p:spTree>
    <p:extLst>
      <p:ext uri="{BB962C8B-B14F-4D97-AF65-F5344CB8AC3E}">
        <p14:creationId xmlns:p14="http://schemas.microsoft.com/office/powerpoint/2010/main" val="820837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83333-9814-082F-1894-F653E0C58168}"/>
              </a:ext>
            </a:extLst>
          </p:cNvPr>
          <p:cNvSpPr>
            <a:spLocks noGrp="1"/>
          </p:cNvSpPr>
          <p:nvPr>
            <p:ph type="title"/>
          </p:nvPr>
        </p:nvSpPr>
        <p:spPr>
          <a:xfrm>
            <a:off x="160421" y="274638"/>
            <a:ext cx="11421979" cy="563562"/>
          </a:xfrm>
        </p:spPr>
        <p:txBody>
          <a:bodyPr/>
          <a:lstStyle/>
          <a:p>
            <a:r>
              <a:rPr lang="en-GB" dirty="0"/>
              <a:t>Demographic issues: background and context</a:t>
            </a:r>
          </a:p>
        </p:txBody>
      </p:sp>
      <p:sp>
        <p:nvSpPr>
          <p:cNvPr id="3" name="Content Placeholder 2">
            <a:extLst>
              <a:ext uri="{FF2B5EF4-FFF2-40B4-BE49-F238E27FC236}">
                <a16:creationId xmlns:a16="http://schemas.microsoft.com/office/drawing/2014/main" id="{92F06DEC-C046-F609-F125-D3EED1E90588}"/>
              </a:ext>
            </a:extLst>
          </p:cNvPr>
          <p:cNvSpPr>
            <a:spLocks noGrp="1"/>
          </p:cNvSpPr>
          <p:nvPr>
            <p:ph sz="quarter" idx="1"/>
          </p:nvPr>
        </p:nvSpPr>
        <p:spPr>
          <a:xfrm>
            <a:off x="160421" y="699247"/>
            <a:ext cx="11871159" cy="6158753"/>
          </a:xfrm>
        </p:spPr>
        <p:txBody>
          <a:bodyPr/>
          <a:lstStyle/>
          <a:p>
            <a:r>
              <a:rPr lang="en-GB" sz="3000" dirty="0"/>
              <a:t>Eurostat (2020, p. 9): 65 and + =  ‘older’; 85 and + =  ‘very old’.</a:t>
            </a:r>
          </a:p>
          <a:p>
            <a:r>
              <a:rPr lang="en-GB" sz="3000" dirty="0"/>
              <a:t>Global projections: </a:t>
            </a:r>
          </a:p>
          <a:p>
            <a:pPr lvl="1"/>
            <a:r>
              <a:rPr lang="en-GB" sz="2800" dirty="0"/>
              <a:t>for late 2070s: 2.2 billion persons 65 and +: more older people than people &lt;18 (</a:t>
            </a:r>
            <a:r>
              <a:rPr lang="en-GB" altLang="en-US" sz="2800" dirty="0">
                <a:solidFill>
                  <a:prstClr val="black"/>
                </a:solidFill>
              </a:rPr>
              <a:t>United Nations Department of Economic and Social Affairs, 2024); </a:t>
            </a:r>
          </a:p>
          <a:p>
            <a:pPr lvl="1"/>
            <a:r>
              <a:rPr lang="en-GB" sz="2800" dirty="0"/>
              <a:t>by mid-2030s: 265 million persons aged 80 and +: more than infants (1 or &lt;) (</a:t>
            </a:r>
            <a:r>
              <a:rPr lang="en-GB" altLang="en-US" sz="2800" dirty="0">
                <a:solidFill>
                  <a:prstClr val="black"/>
                </a:solidFill>
              </a:rPr>
              <a:t>United Nations Department of Economic and Social Affairs, 2024). </a:t>
            </a:r>
            <a:endParaRPr lang="en-GB" sz="2800" dirty="0"/>
          </a:p>
          <a:p>
            <a:r>
              <a:rPr lang="en-GB" sz="3000" dirty="0"/>
              <a:t>European Union (EU) life expectancy at birth (see European Commission, 2023):</a:t>
            </a:r>
          </a:p>
          <a:p>
            <a:pPr lvl="1"/>
            <a:r>
              <a:rPr lang="en-GB" sz="3000" dirty="0"/>
              <a:t>males: projected increase from 78.4 in 2022 to 86.1 in 2070; </a:t>
            </a:r>
          </a:p>
          <a:p>
            <a:pPr lvl="1"/>
            <a:r>
              <a:rPr lang="en-GB" sz="3000" dirty="0"/>
              <a:t>females: projected increase from 84.0 in 2022 to 90.4 in 2070</a:t>
            </a:r>
          </a:p>
          <a:p>
            <a:r>
              <a:rPr lang="en-GB" sz="3000" dirty="0"/>
              <a:t>Current UK estimates: by 2050, one in four people aged 65 and + (with accompanying increase in demand in health and social care) (Office for National Statistics, 2019; </a:t>
            </a:r>
            <a:r>
              <a:rPr lang="en-GB" sz="3000" dirty="0" err="1"/>
              <a:t>Bancalari</a:t>
            </a:r>
            <a:r>
              <a:rPr lang="en-GB" sz="3000" dirty="0"/>
              <a:t> and </a:t>
            </a:r>
            <a:r>
              <a:rPr lang="en-GB" sz="3000" dirty="0" err="1"/>
              <a:t>Zaranko</a:t>
            </a:r>
            <a:r>
              <a:rPr lang="en-GB" sz="3000" dirty="0"/>
              <a:t>, 2024) </a:t>
            </a:r>
          </a:p>
          <a:p>
            <a:endParaRPr lang="en-GB" sz="2800" dirty="0"/>
          </a:p>
        </p:txBody>
      </p:sp>
    </p:spTree>
    <p:extLst>
      <p:ext uri="{BB962C8B-B14F-4D97-AF65-F5344CB8AC3E}">
        <p14:creationId xmlns:p14="http://schemas.microsoft.com/office/powerpoint/2010/main" val="850090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8B4FE1-373F-4E51-802E-C218B70FCB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084BAA-D3AA-A1EB-E6CA-7FFC0B8614B6}"/>
              </a:ext>
            </a:extLst>
          </p:cNvPr>
          <p:cNvSpPr>
            <a:spLocks noGrp="1"/>
          </p:cNvSpPr>
          <p:nvPr>
            <p:ph type="title"/>
          </p:nvPr>
        </p:nvSpPr>
        <p:spPr>
          <a:xfrm>
            <a:off x="269822" y="267592"/>
            <a:ext cx="11922177" cy="886651"/>
          </a:xfrm>
        </p:spPr>
        <p:txBody>
          <a:bodyPr/>
          <a:lstStyle/>
          <a:p>
            <a:r>
              <a:rPr lang="en-GB" sz="3000" dirty="0"/>
              <a:t>Population pyramids, EU 2010 and 2025 (% of the total population) (source: Eurostat, 2026)</a:t>
            </a:r>
          </a:p>
        </p:txBody>
      </p:sp>
      <p:pic>
        <p:nvPicPr>
          <p:cNvPr id="1026" name="Picture 2" descr="Population pyramid on the age structure on 1 January 2025 in the EU. For more details please use the link to the source dataset code below the image.">
            <a:extLst>
              <a:ext uri="{FF2B5EF4-FFF2-40B4-BE49-F238E27FC236}">
                <a16:creationId xmlns:a16="http://schemas.microsoft.com/office/drawing/2014/main" id="{561F7D57-3E5F-098E-C716-ECE58FCC345A}"/>
              </a:ext>
            </a:extLst>
          </p:cNvPr>
          <p:cNvPicPr>
            <a:picLocks noGrp="1" noChangeAspect="1" noChangeArrowheads="1"/>
          </p:cNvPicPr>
          <p:nvPr>
            <p:ph sz="quarter" idx="1"/>
          </p:nvPr>
        </p:nvPicPr>
        <p:blipFill rotWithShape="1">
          <a:blip r:embed="rId3">
            <a:extLst>
              <a:ext uri="{28A0092B-C50C-407E-A947-70E740481C1C}">
                <a14:useLocalDpi xmlns:a14="http://schemas.microsoft.com/office/drawing/2010/main" val="0"/>
              </a:ext>
            </a:extLst>
          </a:blip>
          <a:srcRect t="7071" b="4255"/>
          <a:stretch>
            <a:fillRect/>
          </a:stretch>
        </p:blipFill>
        <p:spPr bwMode="auto">
          <a:xfrm>
            <a:off x="2238530" y="1076997"/>
            <a:ext cx="6785548" cy="5513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1306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Content Placeholder 2">
            <a:extLst>
              <a:ext uri="{FF2B5EF4-FFF2-40B4-BE49-F238E27FC236}">
                <a16:creationId xmlns:a16="http://schemas.microsoft.com/office/drawing/2014/main" id="{85B8B30F-5A33-4606-B96B-EC8BBF1E29F8}"/>
              </a:ext>
            </a:extLst>
          </p:cNvPr>
          <p:cNvSpPr>
            <a:spLocks noGrp="1"/>
          </p:cNvSpPr>
          <p:nvPr>
            <p:ph sz="quarter" idx="1"/>
          </p:nvPr>
        </p:nvSpPr>
        <p:spPr>
          <a:xfrm>
            <a:off x="125506" y="268941"/>
            <a:ext cx="11925817" cy="6589059"/>
          </a:xfrm>
        </p:spPr>
        <p:txBody>
          <a:bodyPr/>
          <a:lstStyle/>
          <a:p>
            <a:r>
              <a:rPr lang="en-GB" sz="3000" dirty="0"/>
              <a:t>Increase in proportion of older persons in the global population from 9.3% to 16.0%  (≈ one in ten to one in six) (</a:t>
            </a:r>
            <a:r>
              <a:rPr lang="en-GB" altLang="en-US" sz="3000" dirty="0">
                <a:solidFill>
                  <a:prstClr val="black"/>
                </a:solidFill>
                <a:latin typeface="Perpetua"/>
              </a:rPr>
              <a:t>United Nations Department of Economic and Social Affairs, 2020). </a:t>
            </a:r>
          </a:p>
          <a:p>
            <a:r>
              <a:rPr lang="en-GB" sz="3000" dirty="0"/>
              <a:t>EU: fertility rates declined sharply following post-war ‘baby boom’: from average of 2.59 in 1960 to below 1.4 in 2000; the rate is predicted to increase slightly to 1.6 by 2070 (European Commission, 2023)</a:t>
            </a:r>
            <a:endParaRPr lang="en-GB" altLang="en-US" sz="3000" dirty="0">
              <a:solidFill>
                <a:prstClr val="black"/>
              </a:solidFill>
              <a:latin typeface="Perpetua"/>
            </a:endParaRPr>
          </a:p>
          <a:p>
            <a:r>
              <a:rPr lang="en-GB" sz="3000" dirty="0"/>
              <a:t>Dependency ratio. </a:t>
            </a:r>
          </a:p>
          <a:p>
            <a:pPr lvl="1"/>
            <a:r>
              <a:rPr lang="en-GB" sz="2800" dirty="0"/>
              <a:t>2022 in EU: 30 people aged 20 - 64 for every 10 people aged over 65</a:t>
            </a:r>
          </a:p>
          <a:p>
            <a:pPr lvl="1"/>
            <a:r>
              <a:rPr lang="en-GB" sz="2800" dirty="0"/>
              <a:t>By 2045, projected to rise to less than 20 people aged 20 – 64 for every 10 people over 65 (European Commission, 2023)</a:t>
            </a:r>
          </a:p>
          <a:p>
            <a:r>
              <a:rPr lang="en-GB" sz="3000" dirty="0"/>
              <a:t>UK’s Old-age dependency ratio (OADR) measures number of people of pensionable age for every 1,000 people of working age: </a:t>
            </a:r>
            <a:r>
              <a:rPr lang="en-GB" altLang="en-US" sz="3000" dirty="0">
                <a:solidFill>
                  <a:prstClr val="black"/>
                </a:solidFill>
                <a:latin typeface="Perpetua"/>
              </a:rPr>
              <a:t>predicted to rise </a:t>
            </a:r>
            <a:r>
              <a:rPr lang="en-GB" sz="3000" dirty="0"/>
              <a:t>from 278 in mid-2022 to 289 in in mid-2032, reaching 302 by mid-2047 (ONS, 2025)</a:t>
            </a:r>
          </a:p>
          <a:p>
            <a:pPr marL="0" indent="0">
              <a:buNone/>
            </a:pPr>
            <a:endParaRPr lang="en-GB" altLang="en-US" sz="3200" dirty="0">
              <a:solidFill>
                <a:prstClr val="black"/>
              </a:solidFill>
              <a:latin typeface="Perpetua"/>
            </a:endParaRPr>
          </a:p>
          <a:p>
            <a:pPr marL="0" indent="0">
              <a:buNone/>
            </a:pPr>
            <a:endParaRPr lang="en-GB" altLang="en-US" sz="3000" dirty="0">
              <a:solidFill>
                <a:prstClr val="black"/>
              </a:solidFill>
              <a:latin typeface="Perpetua"/>
            </a:endParaRPr>
          </a:p>
          <a:p>
            <a:endParaRPr lang="en-GB" sz="3200" dirty="0"/>
          </a:p>
        </p:txBody>
      </p:sp>
    </p:spTree>
    <p:extLst>
      <p:ext uri="{BB962C8B-B14F-4D97-AF65-F5344CB8AC3E}">
        <p14:creationId xmlns:p14="http://schemas.microsoft.com/office/powerpoint/2010/main" val="2121748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28E9E4-03D8-42ED-A136-F9FE36578CF4}"/>
              </a:ext>
            </a:extLst>
          </p:cNvPr>
          <p:cNvSpPr>
            <a:spLocks noGrp="1"/>
          </p:cNvSpPr>
          <p:nvPr>
            <p:ph sz="quarter" idx="1"/>
          </p:nvPr>
        </p:nvSpPr>
        <p:spPr>
          <a:xfrm>
            <a:off x="172528" y="207034"/>
            <a:ext cx="11746945" cy="6650966"/>
          </a:xfrm>
        </p:spPr>
        <p:txBody>
          <a:bodyPr/>
          <a:lstStyle/>
          <a:p>
            <a:r>
              <a:rPr lang="en-GB" sz="3200" b="1" dirty="0"/>
              <a:t>More people at older ages in the UK </a:t>
            </a:r>
          </a:p>
          <a:p>
            <a:pPr lvl="1"/>
            <a:r>
              <a:rPr lang="en-GB" sz="3200" dirty="0"/>
              <a:t>In mid-2020 there were 1.7 million people aged 85 years and over, making up 2.5% of the UK population.  By mid-2045, this is projected to have nearly doubled to 3.1 million, representing 4.3% of the total UK population.  There are projected to be many more people at older ages by 2045, in part because of the baby boomers from the 1960s now being aged around 80 years as well as general increases in life expectancy. (ONS, 2022). </a:t>
            </a:r>
          </a:p>
          <a:p>
            <a:r>
              <a:rPr lang="en-GB" sz="3200" b="1" dirty="0"/>
              <a:t>Fewer young children and more adolescents </a:t>
            </a:r>
          </a:p>
          <a:p>
            <a:pPr lvl="1"/>
            <a:r>
              <a:rPr lang="en-GB" sz="3200" dirty="0"/>
              <a:t>There are projected to be fewer young children in mid-2045.  This is influenced by our assumed fertility rates in the 2020s and 2030s being lower than those around 2001 when UK fertility was at a record low (ONS, 2022).  </a:t>
            </a:r>
          </a:p>
        </p:txBody>
      </p:sp>
    </p:spTree>
    <p:extLst>
      <p:ext uri="{BB962C8B-B14F-4D97-AF65-F5344CB8AC3E}">
        <p14:creationId xmlns:p14="http://schemas.microsoft.com/office/powerpoint/2010/main" val="945721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4BF69-BDFC-4BB4-A1C3-47FBD8BFC3CB}"/>
              </a:ext>
            </a:extLst>
          </p:cNvPr>
          <p:cNvSpPr>
            <a:spLocks noGrp="1"/>
          </p:cNvSpPr>
          <p:nvPr>
            <p:ph type="title"/>
          </p:nvPr>
        </p:nvSpPr>
        <p:spPr>
          <a:xfrm>
            <a:off x="287019" y="274638"/>
            <a:ext cx="11440795" cy="984536"/>
          </a:xfrm>
        </p:spPr>
        <p:txBody>
          <a:bodyPr/>
          <a:lstStyle/>
          <a:p>
            <a:r>
              <a:rPr lang="en-GB" sz="3200" dirty="0"/>
              <a:t>UK population change over the last 100 years (source: ONS, 2020)</a:t>
            </a:r>
          </a:p>
        </p:txBody>
      </p:sp>
      <p:pic>
        <p:nvPicPr>
          <p:cNvPr id="4" name="Content Placeholder 3" descr="Chart, histogram&#10;&#10;Description automatically generated">
            <a:extLst>
              <a:ext uri="{FF2B5EF4-FFF2-40B4-BE49-F238E27FC236}">
                <a16:creationId xmlns:a16="http://schemas.microsoft.com/office/drawing/2014/main" id="{70086F2A-C820-4BFD-AF27-CC5A2774A7FF}"/>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287019" y="1798320"/>
            <a:ext cx="11440795" cy="4734122"/>
          </a:xfrm>
          <a:prstGeom prst="rect">
            <a:avLst/>
          </a:prstGeom>
        </p:spPr>
      </p:pic>
    </p:spTree>
    <p:extLst>
      <p:ext uri="{BB962C8B-B14F-4D97-AF65-F5344CB8AC3E}">
        <p14:creationId xmlns:p14="http://schemas.microsoft.com/office/powerpoint/2010/main" val="15571067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F416-5B41-495D-8B86-9659907AAEDF}"/>
              </a:ext>
            </a:extLst>
          </p:cNvPr>
          <p:cNvSpPr>
            <a:spLocks noGrp="1"/>
          </p:cNvSpPr>
          <p:nvPr>
            <p:ph type="title"/>
          </p:nvPr>
        </p:nvSpPr>
        <p:spPr>
          <a:xfrm>
            <a:off x="304800" y="274637"/>
            <a:ext cx="11567160" cy="489861"/>
          </a:xfrm>
        </p:spPr>
        <p:txBody>
          <a:bodyPr/>
          <a:lstStyle/>
          <a:p>
            <a:r>
              <a:rPr lang="en-GB" sz="2400" dirty="0"/>
              <a:t>Age structure of the UK population, mid-2020 and mid-2030 (source: ONS, 2022)</a:t>
            </a:r>
          </a:p>
        </p:txBody>
      </p:sp>
      <p:pic>
        <p:nvPicPr>
          <p:cNvPr id="4" name="Content Placeholder 3">
            <a:extLst>
              <a:ext uri="{FF2B5EF4-FFF2-40B4-BE49-F238E27FC236}">
                <a16:creationId xmlns:a16="http://schemas.microsoft.com/office/drawing/2014/main" id="{0FDF4643-D514-4D28-9FF9-8B6BA3E79080}"/>
              </a:ext>
            </a:extLst>
          </p:cNvPr>
          <p:cNvPicPr>
            <a:picLocks noGrp="1" noChangeAspect="1"/>
          </p:cNvPicPr>
          <p:nvPr>
            <p:ph sz="quarter" idx="1"/>
          </p:nvPr>
        </p:nvPicPr>
        <p:blipFill rotWithShape="1">
          <a:blip r:embed="rId3"/>
          <a:srcRect b="10367"/>
          <a:stretch>
            <a:fillRect/>
          </a:stretch>
        </p:blipFill>
        <p:spPr>
          <a:xfrm>
            <a:off x="2623279" y="924392"/>
            <a:ext cx="6295867" cy="5822488"/>
          </a:xfrm>
          <a:prstGeom prst="rect">
            <a:avLst/>
          </a:prstGeom>
        </p:spPr>
      </p:pic>
    </p:spTree>
    <p:extLst>
      <p:ext uri="{BB962C8B-B14F-4D97-AF65-F5344CB8AC3E}">
        <p14:creationId xmlns:p14="http://schemas.microsoft.com/office/powerpoint/2010/main" val="615811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1EF86-D8E8-A41A-122D-2F2FC538CA9A}"/>
              </a:ext>
            </a:extLst>
          </p:cNvPr>
          <p:cNvSpPr>
            <a:spLocks noGrp="1"/>
          </p:cNvSpPr>
          <p:nvPr>
            <p:ph type="title"/>
          </p:nvPr>
        </p:nvSpPr>
        <p:spPr>
          <a:xfrm>
            <a:off x="246185" y="231777"/>
            <a:ext cx="11336215" cy="568324"/>
          </a:xfrm>
        </p:spPr>
        <p:txBody>
          <a:bodyPr/>
          <a:lstStyle/>
          <a:p>
            <a:r>
              <a:rPr lang="en-GB" sz="3200" dirty="0"/>
              <a:t>Growing demand and increasing</a:t>
            </a:r>
            <a:r>
              <a:rPr lang="en-GB" sz="3200" i="1" dirty="0"/>
              <a:t> </a:t>
            </a:r>
            <a:r>
              <a:rPr lang="en-GB" sz="3200" dirty="0"/>
              <a:t>staff needs</a:t>
            </a:r>
          </a:p>
        </p:txBody>
      </p:sp>
      <p:sp>
        <p:nvSpPr>
          <p:cNvPr id="3" name="Content Placeholder 2">
            <a:extLst>
              <a:ext uri="{FF2B5EF4-FFF2-40B4-BE49-F238E27FC236}">
                <a16:creationId xmlns:a16="http://schemas.microsoft.com/office/drawing/2014/main" id="{DD90AC2D-CE7C-8671-B164-9FEF03B29FAD}"/>
              </a:ext>
            </a:extLst>
          </p:cNvPr>
          <p:cNvSpPr>
            <a:spLocks noGrp="1"/>
          </p:cNvSpPr>
          <p:nvPr>
            <p:ph sz="quarter" idx="1"/>
          </p:nvPr>
        </p:nvSpPr>
        <p:spPr>
          <a:xfrm>
            <a:off x="246185" y="800101"/>
            <a:ext cx="11699630" cy="6057899"/>
          </a:xfrm>
        </p:spPr>
        <p:txBody>
          <a:bodyPr/>
          <a:lstStyle/>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Char char=""/>
              <a:tabLst/>
              <a:defRPr/>
            </a:pPr>
            <a:r>
              <a:rPr kumimoji="0" lang="en-GB" sz="3200" b="0" i="0" u="none" strike="noStrike" kern="1200" cap="none" spc="0" normalizeH="0" baseline="0" noProof="0" dirty="0">
                <a:ln>
                  <a:noFill/>
                </a:ln>
                <a:solidFill>
                  <a:prstClr val="black"/>
                </a:solidFill>
                <a:effectLst/>
                <a:uLnTx/>
                <a:uFillTx/>
                <a:latin typeface="Perpetua"/>
                <a:ea typeface="+mn-ea"/>
                <a:cs typeface="+mn-cs"/>
              </a:rPr>
              <a:t>Skills for Care (2020) estimates that, between 2020 and 2035, if the adult social care workforce grows in proportion with the projected increase in numbers of people aged 65 and over, a 32% staff increase will be needed – i.e. 520,000 more jobs</a:t>
            </a:r>
          </a:p>
          <a:p>
            <a:pPr>
              <a:buClr>
                <a:srgbClr val="D34817"/>
              </a:buClr>
              <a:defRPr/>
            </a:pPr>
            <a:r>
              <a:rPr lang="en-GB" sz="3200" dirty="0">
                <a:solidFill>
                  <a:prstClr val="black"/>
                </a:solidFill>
              </a:rPr>
              <a:t>Skills for Care (2025) report 111, 000 vacancies in adult social care in England in 2024/25</a:t>
            </a:r>
            <a:endParaRPr kumimoji="0" lang="en-GB" sz="3200" b="0" i="0" u="none" strike="noStrike" kern="1200" cap="none" spc="0" normalizeH="0" baseline="0" noProof="0" dirty="0">
              <a:ln>
                <a:noFill/>
              </a:ln>
              <a:solidFill>
                <a:prstClr val="black"/>
              </a:solidFill>
              <a:effectLst/>
              <a:uLnTx/>
              <a:uFillTx/>
              <a:latin typeface="Perpetua"/>
              <a:ea typeface="+mn-ea"/>
              <a:cs typeface="+mn-cs"/>
            </a:endParaRPr>
          </a:p>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Char char=""/>
              <a:tabLst/>
              <a:defRPr/>
            </a:pPr>
            <a:r>
              <a:rPr kumimoji="0" lang="en-GB" sz="3200" b="0" i="0" u="none" strike="noStrike" kern="1200" cap="none" spc="0" normalizeH="0" baseline="0" noProof="0" dirty="0">
                <a:ln>
                  <a:noFill/>
                </a:ln>
                <a:solidFill>
                  <a:prstClr val="black"/>
                </a:solidFill>
                <a:effectLst/>
                <a:uLnTx/>
                <a:uFillTx/>
                <a:latin typeface="Perpetua"/>
                <a:ea typeface="+mn-ea"/>
                <a:cs typeface="+mn-cs"/>
              </a:rPr>
              <a:t>Health Foundation, King’s Fund and Nuffield Trust </a:t>
            </a:r>
            <a:r>
              <a:rPr lang="en-GB" sz="3200" dirty="0">
                <a:solidFill>
                  <a:prstClr val="black"/>
                </a:solidFill>
                <a:latin typeface="Perpetua"/>
              </a:rPr>
              <a:t>2018 report: </a:t>
            </a:r>
            <a:r>
              <a:rPr kumimoji="0" lang="en-GB" sz="3200" b="0" i="0" u="none" strike="noStrike" kern="1200" cap="none" spc="0" normalizeH="0" baseline="0" noProof="0" dirty="0">
                <a:ln>
                  <a:noFill/>
                </a:ln>
                <a:solidFill>
                  <a:prstClr val="black"/>
                </a:solidFill>
                <a:effectLst/>
                <a:uLnTx/>
                <a:uFillTx/>
                <a:latin typeface="Perpetua"/>
                <a:ea typeface="+mn-ea"/>
                <a:cs typeface="+mn-cs"/>
              </a:rPr>
              <a:t>NHS trusts </a:t>
            </a:r>
            <a:r>
              <a:rPr lang="en-GB" sz="3200" dirty="0">
                <a:solidFill>
                  <a:prstClr val="black"/>
                </a:solidFill>
                <a:latin typeface="Perpetua"/>
              </a:rPr>
              <a:t>  =</a:t>
            </a:r>
            <a:r>
              <a:rPr kumimoji="0" lang="en-GB" sz="3200" b="0" i="0" u="none" strike="noStrike" kern="1200" cap="none" spc="0" normalizeH="0" baseline="0" noProof="0" dirty="0">
                <a:ln>
                  <a:noFill/>
                </a:ln>
                <a:solidFill>
                  <a:prstClr val="black"/>
                </a:solidFill>
                <a:effectLst/>
                <a:uLnTx/>
                <a:uFillTx/>
                <a:latin typeface="Perpetua"/>
                <a:ea typeface="+mn-ea"/>
                <a:cs typeface="+mn-cs"/>
              </a:rPr>
              <a:t> shortage of 100,000 + staff; gap between staff </a:t>
            </a:r>
            <a:r>
              <a:rPr kumimoji="0" lang="en-GB" sz="3200" b="0" i="1" u="none" strike="noStrike" kern="1200" cap="none" spc="0" normalizeH="0" baseline="0" noProof="0" dirty="0">
                <a:ln>
                  <a:noFill/>
                </a:ln>
                <a:solidFill>
                  <a:prstClr val="black"/>
                </a:solidFill>
                <a:effectLst/>
                <a:uLnTx/>
                <a:uFillTx/>
                <a:latin typeface="Perpetua"/>
                <a:ea typeface="+mn-ea"/>
                <a:cs typeface="+mn-cs"/>
              </a:rPr>
              <a:t>needed</a:t>
            </a:r>
            <a:r>
              <a:rPr kumimoji="0" lang="en-GB" sz="3200" b="0" i="0" u="none" strike="noStrike" kern="1200" cap="none" spc="0" normalizeH="0" baseline="0" noProof="0" dirty="0">
                <a:ln>
                  <a:noFill/>
                </a:ln>
                <a:solidFill>
                  <a:prstClr val="black"/>
                </a:solidFill>
                <a:effectLst/>
                <a:uLnTx/>
                <a:uFillTx/>
                <a:latin typeface="Perpetua"/>
                <a:ea typeface="+mn-ea"/>
                <a:cs typeface="+mn-cs"/>
              </a:rPr>
              <a:t> and number </a:t>
            </a:r>
            <a:r>
              <a:rPr kumimoji="0" lang="en-GB" sz="3200" b="0" i="1" u="none" strike="noStrike" kern="1200" cap="none" spc="0" normalizeH="0" baseline="0" noProof="0" dirty="0">
                <a:ln>
                  <a:noFill/>
                </a:ln>
                <a:solidFill>
                  <a:prstClr val="black"/>
                </a:solidFill>
                <a:effectLst/>
                <a:uLnTx/>
                <a:uFillTx/>
                <a:latin typeface="Perpetua"/>
                <a:ea typeface="+mn-ea"/>
                <a:cs typeface="+mn-cs"/>
              </a:rPr>
              <a:t>available</a:t>
            </a:r>
            <a:r>
              <a:rPr kumimoji="0" lang="en-GB" sz="3200" b="0" i="0" u="none" strike="noStrike" kern="1200" cap="none" spc="0" normalizeH="0" baseline="0" noProof="0" dirty="0">
                <a:ln>
                  <a:noFill/>
                </a:ln>
                <a:solidFill>
                  <a:prstClr val="black"/>
                </a:solidFill>
                <a:effectLst/>
                <a:uLnTx/>
                <a:uFillTx/>
                <a:latin typeface="Perpetua"/>
                <a:ea typeface="+mn-ea"/>
                <a:cs typeface="+mn-cs"/>
              </a:rPr>
              <a:t> could </a:t>
            </a:r>
            <a:r>
              <a:rPr lang="en-GB" sz="3200" dirty="0">
                <a:solidFill>
                  <a:prstClr val="black"/>
                </a:solidFill>
                <a:latin typeface="Perpetua"/>
              </a:rPr>
              <a:t>approach</a:t>
            </a:r>
            <a:r>
              <a:rPr kumimoji="0" lang="en-GB" sz="3200" b="0" i="0" u="none" strike="noStrike" kern="1200" cap="none" spc="0" normalizeH="0" baseline="0" noProof="0" dirty="0">
                <a:ln>
                  <a:noFill/>
                </a:ln>
                <a:solidFill>
                  <a:prstClr val="black"/>
                </a:solidFill>
                <a:effectLst/>
                <a:uLnTx/>
                <a:uFillTx/>
                <a:latin typeface="Perpetua"/>
                <a:ea typeface="+mn-ea"/>
                <a:cs typeface="+mn-cs"/>
              </a:rPr>
              <a:t> 250,000 by 2030.</a:t>
            </a:r>
          </a:p>
          <a:p>
            <a:pPr lvl="0">
              <a:buClr>
                <a:srgbClr val="D34817"/>
              </a:buClr>
              <a:defRPr/>
            </a:pPr>
            <a:r>
              <a:rPr lang="en-GB" sz="3200" dirty="0"/>
              <a:t>Warner and </a:t>
            </a:r>
            <a:r>
              <a:rPr lang="en-GB" sz="3200" dirty="0" err="1"/>
              <a:t>Zaranko</a:t>
            </a:r>
            <a:r>
              <a:rPr lang="en-GB" sz="3200" dirty="0"/>
              <a:t> (2022) indicate that despite a rise in recruitment between 2019 and 2022, there are still NHS staff shortages.</a:t>
            </a:r>
          </a:p>
          <a:p>
            <a:endParaRPr lang="en-GB" dirty="0"/>
          </a:p>
        </p:txBody>
      </p:sp>
    </p:spTree>
    <p:extLst>
      <p:ext uri="{BB962C8B-B14F-4D97-AF65-F5344CB8AC3E}">
        <p14:creationId xmlns:p14="http://schemas.microsoft.com/office/powerpoint/2010/main" val="2226873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F82C9-FD97-9B1E-8749-FED45BECDA9D}"/>
              </a:ext>
            </a:extLst>
          </p:cNvPr>
          <p:cNvSpPr>
            <a:spLocks noGrp="1"/>
          </p:cNvSpPr>
          <p:nvPr>
            <p:ph type="title"/>
          </p:nvPr>
        </p:nvSpPr>
        <p:spPr>
          <a:xfrm>
            <a:off x="244929" y="-506186"/>
            <a:ext cx="11337471" cy="1213552"/>
          </a:xfrm>
        </p:spPr>
        <p:txBody>
          <a:bodyPr/>
          <a:lstStyle/>
          <a:p>
            <a:r>
              <a:rPr lang="en-GB" sz="3200" dirty="0"/>
              <a:t>NHS England statistics at September 2025</a:t>
            </a:r>
          </a:p>
        </p:txBody>
      </p:sp>
      <p:sp>
        <p:nvSpPr>
          <p:cNvPr id="3" name="Content Placeholder 2">
            <a:extLst>
              <a:ext uri="{FF2B5EF4-FFF2-40B4-BE49-F238E27FC236}">
                <a16:creationId xmlns:a16="http://schemas.microsoft.com/office/drawing/2014/main" id="{A895B4F2-8601-694F-42B6-2BBE98F692BE}"/>
              </a:ext>
            </a:extLst>
          </p:cNvPr>
          <p:cNvSpPr>
            <a:spLocks noGrp="1"/>
          </p:cNvSpPr>
          <p:nvPr>
            <p:ph sz="quarter" idx="1"/>
          </p:nvPr>
        </p:nvSpPr>
        <p:spPr>
          <a:xfrm>
            <a:off x="244929" y="707366"/>
            <a:ext cx="11702142" cy="6150633"/>
          </a:xfrm>
        </p:spPr>
        <p:txBody>
          <a:bodyPr/>
          <a:lstStyle/>
          <a:p>
            <a:r>
              <a:rPr lang="en-GB" sz="3200" dirty="0"/>
              <a:t>Workforce as a whole = vacancy rate of 6.7% (100,023 vacancies). </a:t>
            </a:r>
          </a:p>
          <a:p>
            <a:r>
              <a:rPr lang="en-GB" sz="3200" dirty="0"/>
              <a:t>Registered nursing staff group (including midwives &amp; health visitors) = vacancy rate of 6.0% (25,504 vacancies). </a:t>
            </a:r>
          </a:p>
          <a:p>
            <a:r>
              <a:rPr lang="en-GB" sz="3200" dirty="0"/>
              <a:t>Medical staff group = vacancy rate of 4.4% (7,248 vacancies). </a:t>
            </a:r>
          </a:p>
          <a:p>
            <a:r>
              <a:rPr lang="en-GB" sz="3200" dirty="0"/>
              <a:t>Vacancy = post unfilled by permanent or fixed-term staff. </a:t>
            </a:r>
          </a:p>
          <a:p>
            <a:r>
              <a:rPr lang="en-GB" sz="3200" dirty="0"/>
              <a:t>Number of vacancies:</a:t>
            </a:r>
          </a:p>
          <a:p>
            <a:pPr lvl="1"/>
            <a:r>
              <a:rPr lang="en-GB" sz="3000" dirty="0"/>
              <a:t>= difference between number of reported full-time equivalent (FTE) permanent or fixed-term staff in post &amp; planned workforce levels</a:t>
            </a:r>
          </a:p>
          <a:p>
            <a:pPr lvl="1"/>
            <a:r>
              <a:rPr lang="en-GB" sz="3200" dirty="0"/>
              <a:t>= an FTE basis. The vacancy rate is a calculation of the FTE vacancies as % of planned FTE workforce levels. </a:t>
            </a:r>
          </a:p>
          <a:p>
            <a:pPr marL="0" indent="0">
              <a:buNone/>
            </a:pPr>
            <a:r>
              <a:rPr lang="en-GB" sz="2400" dirty="0"/>
              <a:t>(see </a:t>
            </a:r>
            <a:r>
              <a:rPr lang="en-GB" sz="2400" dirty="0" err="1"/>
              <a:t>Stiebahl</a:t>
            </a:r>
            <a:r>
              <a:rPr lang="en-GB" sz="2400" dirty="0"/>
              <a:t>, </a:t>
            </a:r>
            <a:r>
              <a:rPr lang="en-GB" sz="2400" dirty="0" err="1"/>
              <a:t>Danechi</a:t>
            </a:r>
            <a:r>
              <a:rPr lang="en-GB" sz="2400" dirty="0"/>
              <a:t> and Harker 2026; NHS England, 2026)</a:t>
            </a:r>
          </a:p>
        </p:txBody>
      </p:sp>
    </p:spTree>
    <p:extLst>
      <p:ext uri="{BB962C8B-B14F-4D97-AF65-F5344CB8AC3E}">
        <p14:creationId xmlns:p14="http://schemas.microsoft.com/office/powerpoint/2010/main" val="372383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38DA5-E80E-4930-A0DD-BC676A7A1170}"/>
              </a:ext>
            </a:extLst>
          </p:cNvPr>
          <p:cNvSpPr>
            <a:spLocks noGrp="1"/>
          </p:cNvSpPr>
          <p:nvPr>
            <p:ph type="title"/>
          </p:nvPr>
        </p:nvSpPr>
        <p:spPr>
          <a:xfrm>
            <a:off x="281354" y="274638"/>
            <a:ext cx="10965766" cy="715962"/>
          </a:xfrm>
        </p:spPr>
        <p:txBody>
          <a:bodyPr>
            <a:normAutofit fontScale="90000"/>
          </a:bodyPr>
          <a:lstStyle/>
          <a:p>
            <a:pPr>
              <a:defRPr/>
            </a:pPr>
            <a:r>
              <a:rPr lang="en-GB" dirty="0"/>
              <a:t>Increasing age = increasing demand</a:t>
            </a:r>
          </a:p>
        </p:txBody>
      </p:sp>
      <p:sp>
        <p:nvSpPr>
          <p:cNvPr id="11267" name="Content Placeholder 2">
            <a:extLst>
              <a:ext uri="{FF2B5EF4-FFF2-40B4-BE49-F238E27FC236}">
                <a16:creationId xmlns:a16="http://schemas.microsoft.com/office/drawing/2014/main" id="{0FAD49CC-61F3-49F9-A0F6-82FED21ABA28}"/>
              </a:ext>
            </a:extLst>
          </p:cNvPr>
          <p:cNvSpPr>
            <a:spLocks noGrp="1"/>
          </p:cNvSpPr>
          <p:nvPr>
            <p:ph sz="quarter" idx="1"/>
          </p:nvPr>
        </p:nvSpPr>
        <p:spPr>
          <a:xfrm>
            <a:off x="281354" y="990600"/>
            <a:ext cx="11629292" cy="6096000"/>
          </a:xfrm>
        </p:spPr>
        <p:txBody>
          <a:bodyPr/>
          <a:lstStyle/>
          <a:p>
            <a:r>
              <a:rPr lang="en-GB" altLang="en-US" sz="2800" dirty="0"/>
              <a:t>In a Health Foundation working paper examining funding options for care in the UK, </a:t>
            </a:r>
            <a:r>
              <a:rPr lang="en-GB" altLang="en-US" sz="2800" dirty="0" err="1"/>
              <a:t>Cylus</a:t>
            </a:r>
            <a:r>
              <a:rPr lang="en-GB" altLang="en-US" sz="2800" dirty="0"/>
              <a:t> et al. (2018, p. 7) note that: </a:t>
            </a:r>
          </a:p>
          <a:p>
            <a:pPr marL="0" indent="0">
              <a:buNone/>
            </a:pPr>
            <a:r>
              <a:rPr lang="en-GB" altLang="en-US" sz="2800" dirty="0"/>
              <a:t>	The demand for health and social care is rising and for good reasons.  We are 	living longer and as a consequence the number of older people is growing rapidly.  	Coupled with the rising burden of multiple chronic disease and increasing 	frailty in old age, this means that the number of people needing support in 	their daily lives, through health and social care, is also rising.  This comes 	alongside accelerated advances in medical technology and knowledge that provide 	significant potential for new methods of delivering and organising care.  Demand 	for social care and health care is rising faster than the public funds that are 	available to spend on them in all four countries of the UK, leaving a large and 	growing funding gap.</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B1E2A-3FDA-11BA-1171-0B3AF0436631}"/>
              </a:ext>
            </a:extLst>
          </p:cNvPr>
          <p:cNvSpPr>
            <a:spLocks noGrp="1"/>
          </p:cNvSpPr>
          <p:nvPr>
            <p:ph type="title"/>
          </p:nvPr>
        </p:nvSpPr>
        <p:spPr>
          <a:xfrm>
            <a:off x="440871" y="274638"/>
            <a:ext cx="11141529" cy="509133"/>
          </a:xfrm>
        </p:spPr>
        <p:txBody>
          <a:bodyPr/>
          <a:lstStyle/>
          <a:p>
            <a:r>
              <a:rPr lang="en-GB" dirty="0"/>
              <a:t>Increasing chronicity</a:t>
            </a:r>
          </a:p>
        </p:txBody>
      </p:sp>
      <p:sp>
        <p:nvSpPr>
          <p:cNvPr id="3" name="Content Placeholder 2">
            <a:extLst>
              <a:ext uri="{FF2B5EF4-FFF2-40B4-BE49-F238E27FC236}">
                <a16:creationId xmlns:a16="http://schemas.microsoft.com/office/drawing/2014/main" id="{35E2B6FF-2C2F-5E5E-469D-5871B946831D}"/>
              </a:ext>
            </a:extLst>
          </p:cNvPr>
          <p:cNvSpPr>
            <a:spLocks noGrp="1"/>
          </p:cNvSpPr>
          <p:nvPr>
            <p:ph sz="quarter" idx="1"/>
          </p:nvPr>
        </p:nvSpPr>
        <p:spPr>
          <a:xfrm>
            <a:off x="228599" y="783771"/>
            <a:ext cx="11963401" cy="5799591"/>
          </a:xfrm>
        </p:spPr>
        <p:txBody>
          <a:bodyPr/>
          <a:lstStyle/>
          <a:p>
            <a:pPr>
              <a:buClr>
                <a:srgbClr val="D34817"/>
              </a:buClr>
              <a:defRPr/>
            </a:pPr>
            <a:r>
              <a:rPr lang="en-GB" sz="3200" dirty="0"/>
              <a:t>Ageing population = linked to rise in chronic/long term/non-communicable conditions/diseases, including mental health/neurological conditions (terms are, to all intents and purposes, interchangeable) </a:t>
            </a:r>
          </a:p>
          <a:p>
            <a:pPr>
              <a:defRPr/>
            </a:pPr>
            <a:r>
              <a:rPr lang="en-GB" altLang="en-US" sz="3200" dirty="0">
                <a:cs typeface="Calibri" panose="020F0502020204030204" pitchFamily="34" charset="0"/>
              </a:rPr>
              <a:t>Chronic conditions: in most cases cannot be cured, only controlled; often life-long and limiting in terms of quality of life; can require differing levels of support due to disease progression or the fluctuating nature of the disease</a:t>
            </a:r>
          </a:p>
          <a:p>
            <a:pPr>
              <a:defRPr/>
            </a:pPr>
            <a:r>
              <a:rPr lang="en-GB" altLang="en-US" sz="3200" dirty="0">
                <a:cs typeface="Calibri" panose="020F0502020204030204" pitchFamily="34" charset="0"/>
              </a:rPr>
              <a:t>Long-term conditions: may be present from birth; often develop in later life; can be amenable to medication/other therapy; cannot be cured at present</a:t>
            </a:r>
          </a:p>
          <a:p>
            <a:pPr>
              <a:defRPr/>
            </a:pPr>
            <a:r>
              <a:rPr lang="en-GB" altLang="en-US" sz="3200" dirty="0"/>
              <a:t>Noncommunicable diseases (NCDs) are conditions that are not passed from person-to-person </a:t>
            </a:r>
          </a:p>
          <a:p>
            <a:pPr marL="0" indent="0">
              <a:buNone/>
              <a:defRPr/>
            </a:pPr>
            <a:r>
              <a:rPr lang="en-GB" altLang="en-US" sz="2000" dirty="0"/>
              <a:t>(See WAG, 2007; Denny, 2016, WHO, 2020; Welsh Parliament Health and Social Care Committee, 2025).</a:t>
            </a:r>
          </a:p>
          <a:p>
            <a:pPr>
              <a:buClr>
                <a:srgbClr val="D34817"/>
              </a:buClr>
              <a:defRPr/>
            </a:pPr>
            <a:endParaRPr lang="en-GB" sz="3200" dirty="0"/>
          </a:p>
          <a:p>
            <a:pPr marL="0" indent="0">
              <a:buClr>
                <a:srgbClr val="D34817"/>
              </a:buClr>
              <a:buNone/>
              <a:defRPr/>
            </a:pPr>
            <a:endParaRPr lang="en-GB" sz="2800" dirty="0"/>
          </a:p>
          <a:p>
            <a:endParaRPr lang="en-GB" dirty="0"/>
          </a:p>
        </p:txBody>
      </p:sp>
    </p:spTree>
    <p:extLst>
      <p:ext uri="{BB962C8B-B14F-4D97-AF65-F5344CB8AC3E}">
        <p14:creationId xmlns:p14="http://schemas.microsoft.com/office/powerpoint/2010/main" val="9930111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a:extLst>
              <a:ext uri="{FF2B5EF4-FFF2-40B4-BE49-F238E27FC236}">
                <a16:creationId xmlns:a16="http://schemas.microsoft.com/office/drawing/2014/main" id="{48F56AFE-2B1D-B738-E893-3D70CD400130}"/>
              </a:ext>
            </a:extLst>
          </p:cNvPr>
          <p:cNvSpPr>
            <a:spLocks noGrp="1"/>
          </p:cNvSpPr>
          <p:nvPr>
            <p:ph sz="quarter" idx="1"/>
          </p:nvPr>
        </p:nvSpPr>
        <p:spPr>
          <a:xfrm>
            <a:off x="164892" y="280219"/>
            <a:ext cx="12027108" cy="6443310"/>
          </a:xfrm>
        </p:spPr>
        <p:txBody>
          <a:bodyPr/>
          <a:lstStyle/>
          <a:p>
            <a:pPr>
              <a:buClr>
                <a:srgbClr val="D34817"/>
              </a:buClr>
              <a:defRPr/>
            </a:pPr>
            <a:r>
              <a:rPr lang="en-GB" sz="3200" b="1" dirty="0">
                <a:solidFill>
                  <a:prstClr val="black"/>
                </a:solidFill>
              </a:rPr>
              <a:t>BUT</a:t>
            </a:r>
            <a:r>
              <a:rPr lang="en-GB" sz="3200" dirty="0">
                <a:solidFill>
                  <a:prstClr val="black"/>
                </a:solidFill>
              </a:rPr>
              <a:t>: many younger people also living with chronic conditions/disabilities: p</a:t>
            </a:r>
            <a:r>
              <a:rPr lang="en-GB" sz="3200" dirty="0"/>
              <a:t>eople from all age groups = vulnerable to contributory factors, e.g.:</a:t>
            </a:r>
          </a:p>
          <a:p>
            <a:pPr lvl="1">
              <a:buClr>
                <a:srgbClr val="D34817"/>
              </a:buClr>
              <a:defRPr/>
            </a:pPr>
            <a:r>
              <a:rPr lang="en-GB" sz="3200" dirty="0"/>
              <a:t> </a:t>
            </a:r>
            <a:r>
              <a:rPr lang="en-GB" sz="3000" dirty="0"/>
              <a:t>(harmful) use of tobacco/alcohol; air pollution; lack of physical activity; unhealthy diet: latter can result in increased levels of obesity/overweight:</a:t>
            </a:r>
          </a:p>
          <a:p>
            <a:pPr lvl="1">
              <a:buClr>
                <a:srgbClr val="D34817"/>
              </a:buClr>
              <a:defRPr/>
            </a:pPr>
            <a:r>
              <a:rPr lang="en-GB" sz="3000" dirty="0">
                <a:hlinkClick r:id="rId3"/>
              </a:rPr>
              <a:t>https://data.worldobesity.org/tables/prevalence-of-adult-overweight-obesity-2/</a:t>
            </a:r>
            <a:r>
              <a:rPr lang="en-GB" sz="3000" dirty="0"/>
              <a:t> </a:t>
            </a:r>
          </a:p>
          <a:p>
            <a:pPr lvl="1">
              <a:buClr>
                <a:srgbClr val="D34817"/>
              </a:buClr>
              <a:defRPr/>
            </a:pPr>
            <a:r>
              <a:rPr lang="en-GB" sz="3000" dirty="0"/>
              <a:t>= increased levels of associated (chronic conditions); increased levels of associated economic costs </a:t>
            </a:r>
          </a:p>
          <a:p>
            <a:pPr>
              <a:buClr>
                <a:srgbClr val="D34817"/>
              </a:buClr>
              <a:defRPr/>
            </a:pPr>
            <a:r>
              <a:rPr lang="en-GB" sz="3200" dirty="0"/>
              <a:t>Unhealthy diet/malnutrition also includes undernutrition; also has long-term implications: ‘Underweight and obesity are associated with adverse health outcomes throughout the life course’ (NCD Risk Factor Collaboration, 2024, p. 1027)</a:t>
            </a:r>
          </a:p>
          <a:p>
            <a:pPr marL="0" indent="0">
              <a:buNone/>
              <a:defRPr/>
            </a:pPr>
            <a:r>
              <a:rPr lang="en-GB" sz="2400" dirty="0"/>
              <a:t>(See Thomas, Poku-</a:t>
            </a:r>
            <a:r>
              <a:rPr lang="en-GB" sz="2400" dirty="0" err="1"/>
              <a:t>Amanfo</a:t>
            </a:r>
            <a:r>
              <a:rPr lang="en-GB" sz="2400" dirty="0"/>
              <a:t> and Patel, 2022; Mikkelsen et al., 2022; </a:t>
            </a:r>
            <a:r>
              <a:rPr lang="en-GB" sz="2400" dirty="0" err="1"/>
              <a:t>Kuluski</a:t>
            </a:r>
            <a:r>
              <a:rPr lang="en-GB" sz="2400" dirty="0"/>
              <a:t> et al., 2017; WHO, 2025)</a:t>
            </a:r>
          </a:p>
          <a:p>
            <a:pPr marL="0" indent="0">
              <a:buNone/>
              <a:defRPr/>
            </a:pPr>
            <a:endParaRPr lang="en-GB" altLang="en-US" sz="2400" dirty="0">
              <a:cs typeface="Calibri" panose="020F0502020204030204" pitchFamily="34" charset="0"/>
            </a:endParaRPr>
          </a:p>
          <a:p>
            <a:pPr>
              <a:defRPr/>
            </a:pPr>
            <a:endParaRPr lang="en-GB" altLang="en-US" sz="2400" dirty="0">
              <a:cs typeface="Calibri" panose="020F050202020403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a:extLst>
              <a:ext uri="{FF2B5EF4-FFF2-40B4-BE49-F238E27FC236}">
                <a16:creationId xmlns:a16="http://schemas.microsoft.com/office/drawing/2014/main" id="{99D77625-60E7-1B8A-FF4F-431646B6A801}"/>
              </a:ext>
            </a:extLst>
          </p:cNvPr>
          <p:cNvSpPr>
            <a:spLocks noGrp="1"/>
          </p:cNvSpPr>
          <p:nvPr>
            <p:ph type="title"/>
          </p:nvPr>
        </p:nvSpPr>
        <p:spPr>
          <a:xfrm>
            <a:off x="284813" y="274639"/>
            <a:ext cx="9925987" cy="631825"/>
          </a:xfrm>
        </p:spPr>
        <p:txBody>
          <a:bodyPr/>
          <a:lstStyle/>
          <a:p>
            <a:r>
              <a:rPr lang="en-GB" altLang="en-US" dirty="0"/>
              <a:t>Causes of increased chronic conditions</a:t>
            </a:r>
          </a:p>
        </p:txBody>
      </p:sp>
      <p:sp>
        <p:nvSpPr>
          <p:cNvPr id="87043" name="Content Placeholder 2">
            <a:extLst>
              <a:ext uri="{FF2B5EF4-FFF2-40B4-BE49-F238E27FC236}">
                <a16:creationId xmlns:a16="http://schemas.microsoft.com/office/drawing/2014/main" id="{A232B95C-EB57-D234-8B9B-D602AD1B77CC}"/>
              </a:ext>
            </a:extLst>
          </p:cNvPr>
          <p:cNvSpPr>
            <a:spLocks noGrp="1"/>
          </p:cNvSpPr>
          <p:nvPr>
            <p:ph sz="quarter" idx="1"/>
          </p:nvPr>
        </p:nvSpPr>
        <p:spPr>
          <a:xfrm>
            <a:off x="457200" y="707923"/>
            <a:ext cx="11449987" cy="5978627"/>
          </a:xfrm>
        </p:spPr>
        <p:txBody>
          <a:bodyPr/>
          <a:lstStyle/>
          <a:p>
            <a:pPr marL="0" indent="0">
              <a:buNone/>
            </a:pPr>
            <a:endParaRPr lang="en-GB" altLang="en-US" dirty="0"/>
          </a:p>
        </p:txBody>
      </p:sp>
      <p:sp>
        <p:nvSpPr>
          <p:cNvPr id="4" name="Oval 3">
            <a:extLst>
              <a:ext uri="{FF2B5EF4-FFF2-40B4-BE49-F238E27FC236}">
                <a16:creationId xmlns:a16="http://schemas.microsoft.com/office/drawing/2014/main" id="{95A551BD-8837-1A17-9352-7BB471839740}"/>
              </a:ext>
            </a:extLst>
          </p:cNvPr>
          <p:cNvSpPr/>
          <p:nvPr/>
        </p:nvSpPr>
        <p:spPr>
          <a:xfrm>
            <a:off x="4114800" y="2971800"/>
            <a:ext cx="3657600" cy="1905000"/>
          </a:xfrm>
          <a:prstGeom prst="ellipse">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en-GB" dirty="0"/>
              <a:t>Increased chronic conditions</a:t>
            </a:r>
          </a:p>
        </p:txBody>
      </p:sp>
      <p:sp>
        <p:nvSpPr>
          <p:cNvPr id="5" name="Oval 4">
            <a:extLst>
              <a:ext uri="{FF2B5EF4-FFF2-40B4-BE49-F238E27FC236}">
                <a16:creationId xmlns:a16="http://schemas.microsoft.com/office/drawing/2014/main" id="{93942E22-3E07-A510-4BC8-B02F77964ED3}"/>
              </a:ext>
            </a:extLst>
          </p:cNvPr>
          <p:cNvSpPr/>
          <p:nvPr/>
        </p:nvSpPr>
        <p:spPr>
          <a:xfrm>
            <a:off x="2212976" y="1819276"/>
            <a:ext cx="2282825" cy="1255713"/>
          </a:xfrm>
          <a:prstGeom prst="ellipse">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en-GB" dirty="0"/>
              <a:t>Ageing population</a:t>
            </a:r>
          </a:p>
        </p:txBody>
      </p:sp>
      <p:sp>
        <p:nvSpPr>
          <p:cNvPr id="6" name="Oval 5">
            <a:extLst>
              <a:ext uri="{FF2B5EF4-FFF2-40B4-BE49-F238E27FC236}">
                <a16:creationId xmlns:a16="http://schemas.microsoft.com/office/drawing/2014/main" id="{2EB4804F-B91E-3D54-A50C-24890C6CFD76}"/>
              </a:ext>
            </a:extLst>
          </p:cNvPr>
          <p:cNvSpPr/>
          <p:nvPr/>
        </p:nvSpPr>
        <p:spPr>
          <a:xfrm>
            <a:off x="5040314" y="1435100"/>
            <a:ext cx="2281237" cy="1358900"/>
          </a:xfrm>
          <a:prstGeom prst="ellipse">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en-GB" dirty="0"/>
              <a:t>Obesity </a:t>
            </a:r>
          </a:p>
        </p:txBody>
      </p:sp>
      <p:sp>
        <p:nvSpPr>
          <p:cNvPr id="7" name="Oval 6">
            <a:extLst>
              <a:ext uri="{FF2B5EF4-FFF2-40B4-BE49-F238E27FC236}">
                <a16:creationId xmlns:a16="http://schemas.microsoft.com/office/drawing/2014/main" id="{1ABCE0B9-2E10-45C4-D529-FF712C2547D4}"/>
              </a:ext>
            </a:extLst>
          </p:cNvPr>
          <p:cNvSpPr/>
          <p:nvPr/>
        </p:nvSpPr>
        <p:spPr>
          <a:xfrm>
            <a:off x="7615239" y="1781175"/>
            <a:ext cx="2052637" cy="1360488"/>
          </a:xfrm>
          <a:prstGeom prst="ellipse">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en-GB" dirty="0"/>
              <a:t>Effects of smoking </a:t>
            </a:r>
          </a:p>
        </p:txBody>
      </p:sp>
      <p:sp>
        <p:nvSpPr>
          <p:cNvPr id="8" name="Oval 7">
            <a:extLst>
              <a:ext uri="{FF2B5EF4-FFF2-40B4-BE49-F238E27FC236}">
                <a16:creationId xmlns:a16="http://schemas.microsoft.com/office/drawing/2014/main" id="{F6BD47A1-74B4-DD90-B319-C17C049DF9B4}"/>
              </a:ext>
            </a:extLst>
          </p:cNvPr>
          <p:cNvSpPr/>
          <p:nvPr/>
        </p:nvSpPr>
        <p:spPr>
          <a:xfrm>
            <a:off x="1901826" y="4113214"/>
            <a:ext cx="2212975" cy="1381125"/>
          </a:xfrm>
          <a:prstGeom prst="ellipse">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en-GB" dirty="0"/>
              <a:t>Low levels of activity </a:t>
            </a:r>
          </a:p>
        </p:txBody>
      </p:sp>
      <p:sp>
        <p:nvSpPr>
          <p:cNvPr id="9" name="Oval 8">
            <a:extLst>
              <a:ext uri="{FF2B5EF4-FFF2-40B4-BE49-F238E27FC236}">
                <a16:creationId xmlns:a16="http://schemas.microsoft.com/office/drawing/2014/main" id="{189AA640-6556-0976-1407-2C5D5A3AC7E4}"/>
              </a:ext>
            </a:extLst>
          </p:cNvPr>
          <p:cNvSpPr/>
          <p:nvPr/>
        </p:nvSpPr>
        <p:spPr>
          <a:xfrm>
            <a:off x="4495801" y="5321301"/>
            <a:ext cx="3121025" cy="1255713"/>
          </a:xfrm>
          <a:prstGeom prst="ellipse">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en-GB" dirty="0"/>
              <a:t>Surviving events that previously would have been fatal</a:t>
            </a:r>
          </a:p>
        </p:txBody>
      </p:sp>
      <p:sp>
        <p:nvSpPr>
          <p:cNvPr id="10" name="Oval 9">
            <a:extLst>
              <a:ext uri="{FF2B5EF4-FFF2-40B4-BE49-F238E27FC236}">
                <a16:creationId xmlns:a16="http://schemas.microsoft.com/office/drawing/2014/main" id="{B621730D-CE4C-F206-5A83-8239EAE9D16A}"/>
              </a:ext>
            </a:extLst>
          </p:cNvPr>
          <p:cNvSpPr/>
          <p:nvPr/>
        </p:nvSpPr>
        <p:spPr>
          <a:xfrm>
            <a:off x="7772401" y="4267200"/>
            <a:ext cx="2517775" cy="1752600"/>
          </a:xfrm>
          <a:prstGeom prst="ellipse">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en-GB" dirty="0"/>
              <a:t>Change in ethnic mix</a:t>
            </a:r>
          </a:p>
        </p:txBody>
      </p:sp>
      <p:cxnSp>
        <p:nvCxnSpPr>
          <p:cNvPr id="12" name="Straight Arrow Connector 11">
            <a:extLst>
              <a:ext uri="{FF2B5EF4-FFF2-40B4-BE49-F238E27FC236}">
                <a16:creationId xmlns:a16="http://schemas.microsoft.com/office/drawing/2014/main" id="{08C475AA-97C2-042D-8048-28B904A2B28F}"/>
              </a:ext>
            </a:extLst>
          </p:cNvPr>
          <p:cNvCxnSpPr>
            <a:cxnSpLocks/>
            <a:stCxn id="7" idx="3"/>
          </p:cNvCxnSpPr>
          <p:nvPr/>
        </p:nvCxnSpPr>
        <p:spPr>
          <a:xfrm flipH="1">
            <a:off x="7167563" y="2941638"/>
            <a:ext cx="747712" cy="2714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1322669-424A-F654-1B56-412F0685745B}"/>
              </a:ext>
            </a:extLst>
          </p:cNvPr>
          <p:cNvCxnSpPr/>
          <p:nvPr/>
        </p:nvCxnSpPr>
        <p:spPr>
          <a:xfrm>
            <a:off x="6056313" y="2794000"/>
            <a:ext cx="0" cy="1778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F011105-FEA4-A169-6056-35207C98791B}"/>
              </a:ext>
            </a:extLst>
          </p:cNvPr>
          <p:cNvCxnSpPr>
            <a:cxnSpLocks/>
          </p:cNvCxnSpPr>
          <p:nvPr/>
        </p:nvCxnSpPr>
        <p:spPr>
          <a:xfrm>
            <a:off x="3810001" y="2971800"/>
            <a:ext cx="684213" cy="3317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0488010-3CCD-9AF1-6CD6-B36161AE3EC7}"/>
              </a:ext>
            </a:extLst>
          </p:cNvPr>
          <p:cNvCxnSpPr>
            <a:cxnSpLocks/>
          </p:cNvCxnSpPr>
          <p:nvPr/>
        </p:nvCxnSpPr>
        <p:spPr>
          <a:xfrm flipV="1">
            <a:off x="3971926" y="4419601"/>
            <a:ext cx="371475" cy="1619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F6A0C41B-A417-A1E8-ABC4-4446F7C4B687}"/>
              </a:ext>
            </a:extLst>
          </p:cNvPr>
          <p:cNvCxnSpPr/>
          <p:nvPr/>
        </p:nvCxnSpPr>
        <p:spPr>
          <a:xfrm flipV="1">
            <a:off x="5715000" y="4876800"/>
            <a:ext cx="0" cy="4445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8C80EBDD-A16F-27FD-07ED-8C22286A4BFE}"/>
              </a:ext>
            </a:extLst>
          </p:cNvPr>
          <p:cNvCxnSpPr/>
          <p:nvPr/>
        </p:nvCxnSpPr>
        <p:spPr>
          <a:xfrm flipH="1" flipV="1">
            <a:off x="7542214" y="4419601"/>
            <a:ext cx="458787" cy="1619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7057" name="TextBox 1">
            <a:extLst>
              <a:ext uri="{FF2B5EF4-FFF2-40B4-BE49-F238E27FC236}">
                <a16:creationId xmlns:a16="http://schemas.microsoft.com/office/drawing/2014/main" id="{5486A6D9-F6C3-DE13-1682-654A8A60E961}"/>
              </a:ext>
            </a:extLst>
          </p:cNvPr>
          <p:cNvSpPr txBox="1">
            <a:spLocks noChangeArrowheads="1"/>
          </p:cNvSpPr>
          <p:nvPr/>
        </p:nvSpPr>
        <p:spPr bwMode="auto">
          <a:xfrm>
            <a:off x="7697788" y="6318250"/>
            <a:ext cx="28956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r>
              <a:rPr lang="en-GB" altLang="en-US" sz="1800"/>
              <a:t>(See Ormrod and Burns, 2019)</a:t>
            </a:r>
          </a:p>
        </p:txBody>
      </p:sp>
    </p:spTree>
    <p:extLst>
      <p:ext uri="{BB962C8B-B14F-4D97-AF65-F5344CB8AC3E}">
        <p14:creationId xmlns:p14="http://schemas.microsoft.com/office/powerpoint/2010/main" val="3658528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a:extLst>
              <a:ext uri="{FF2B5EF4-FFF2-40B4-BE49-F238E27FC236}">
                <a16:creationId xmlns:a16="http://schemas.microsoft.com/office/drawing/2014/main" id="{49E5838E-B41C-16B6-3EB3-4E78BB5A7314}"/>
              </a:ext>
            </a:extLst>
          </p:cNvPr>
          <p:cNvSpPr>
            <a:spLocks noGrp="1"/>
          </p:cNvSpPr>
          <p:nvPr>
            <p:ph type="title"/>
          </p:nvPr>
        </p:nvSpPr>
        <p:spPr>
          <a:xfrm>
            <a:off x="299803" y="274637"/>
            <a:ext cx="9910997" cy="549821"/>
          </a:xfrm>
        </p:spPr>
        <p:txBody>
          <a:bodyPr/>
          <a:lstStyle/>
          <a:p>
            <a:r>
              <a:rPr lang="en-GB" altLang="en-US" dirty="0"/>
              <a:t>Recent evidence on chronicity</a:t>
            </a:r>
          </a:p>
        </p:txBody>
      </p:sp>
      <p:sp>
        <p:nvSpPr>
          <p:cNvPr id="92163" name="Content Placeholder 2">
            <a:extLst>
              <a:ext uri="{FF2B5EF4-FFF2-40B4-BE49-F238E27FC236}">
                <a16:creationId xmlns:a16="http://schemas.microsoft.com/office/drawing/2014/main" id="{9A60B20B-8F86-F2BB-2ADA-0F54BFE5E565}"/>
              </a:ext>
            </a:extLst>
          </p:cNvPr>
          <p:cNvSpPr>
            <a:spLocks noGrp="1"/>
          </p:cNvSpPr>
          <p:nvPr>
            <p:ph sz="quarter" idx="1"/>
          </p:nvPr>
        </p:nvSpPr>
        <p:spPr>
          <a:xfrm>
            <a:off x="194873" y="824457"/>
            <a:ext cx="11697324" cy="5876145"/>
          </a:xfrm>
        </p:spPr>
        <p:txBody>
          <a:bodyPr/>
          <a:lstStyle/>
          <a:p>
            <a:r>
              <a:rPr lang="en-GB" dirty="0"/>
              <a:t>NCDs are now the leading cause of death in most countries worldwide, claiming 43 million lives each year – 18 million of them prematurely, meaning among individuals under the age of 70 (WHO, 2025) </a:t>
            </a:r>
          </a:p>
          <a:p>
            <a:r>
              <a:rPr lang="en-GB" altLang="en-US" dirty="0"/>
              <a:t>Principal conditions/mortalities: ca</a:t>
            </a:r>
            <a:r>
              <a:rPr lang="en-GB" dirty="0"/>
              <a:t>rdiovascular diseases (19 m.); cancers (10 m.), chronic respiratory disease; (4 m.); diabetes (&gt; 2 million including kidney disease deaths caused by diabetes) </a:t>
            </a:r>
            <a:r>
              <a:rPr lang="en-GB" altLang="en-US" dirty="0"/>
              <a:t>(WHO, 2025)</a:t>
            </a:r>
          </a:p>
          <a:p>
            <a:r>
              <a:rPr lang="en-GB" sz="2800" dirty="0"/>
              <a:t>Predictions: by 2035, 2/3 of UK older people will be living with multiple chronic conditions (Kingston et al., 2018)</a:t>
            </a:r>
            <a:endParaRPr lang="en-GB" altLang="en-US" dirty="0"/>
          </a:p>
          <a:p>
            <a:r>
              <a:rPr lang="en-GB" altLang="en-US" dirty="0"/>
              <a:t>Between 2015 and 2019 the leading causes of death in England and Wales were: Alzheimer’s Disease (AD)/dementia; ischaemic heart diseases; cerebrovascular diseases; influenza and pneumonia (see Anderson et al., 2022)</a:t>
            </a:r>
          </a:p>
          <a:p>
            <a:r>
              <a:rPr lang="en-GB" dirty="0"/>
              <a:t>July 2023 England and Wales: leading causes of death: ischaemic heart disease; dementia/AD (ONS, 2023)</a:t>
            </a:r>
            <a:endParaRPr lang="en-GB" altLang="en-US" dirty="0"/>
          </a:p>
        </p:txBody>
      </p:sp>
    </p:spTree>
    <p:extLst>
      <p:ext uri="{BB962C8B-B14F-4D97-AF65-F5344CB8AC3E}">
        <p14:creationId xmlns:p14="http://schemas.microsoft.com/office/powerpoint/2010/main" val="40819146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529D7B62-F38E-7DE5-DC8B-CAABEFBBF642}"/>
              </a:ext>
            </a:extLst>
          </p:cNvPr>
          <p:cNvSpPr>
            <a:spLocks noGrp="1"/>
          </p:cNvSpPr>
          <p:nvPr>
            <p:ph type="title"/>
          </p:nvPr>
        </p:nvSpPr>
        <p:spPr>
          <a:xfrm>
            <a:off x="554636" y="327804"/>
            <a:ext cx="10418164" cy="357996"/>
          </a:xfrm>
        </p:spPr>
        <p:txBody>
          <a:bodyPr/>
          <a:lstStyle/>
          <a:p>
            <a:r>
              <a:rPr lang="en-GB" altLang="en-US" sz="3200" dirty="0"/>
              <a:t>Dementia/AD = chronic neurological conditions</a:t>
            </a:r>
          </a:p>
        </p:txBody>
      </p:sp>
      <p:sp>
        <p:nvSpPr>
          <p:cNvPr id="5" name="Content Placeholder 4">
            <a:extLst>
              <a:ext uri="{FF2B5EF4-FFF2-40B4-BE49-F238E27FC236}">
                <a16:creationId xmlns:a16="http://schemas.microsoft.com/office/drawing/2014/main" id="{0C3598A0-5988-9DE7-B814-E56D4E04E5C1}"/>
              </a:ext>
            </a:extLst>
          </p:cNvPr>
          <p:cNvSpPr>
            <a:spLocks noGrp="1"/>
          </p:cNvSpPr>
          <p:nvPr>
            <p:ph sz="quarter" idx="1"/>
          </p:nvPr>
        </p:nvSpPr>
        <p:spPr>
          <a:xfrm>
            <a:off x="344774" y="685800"/>
            <a:ext cx="11587396" cy="6172200"/>
          </a:xfrm>
        </p:spPr>
        <p:txBody>
          <a:bodyPr/>
          <a:lstStyle/>
          <a:p>
            <a:pPr>
              <a:defRPr/>
            </a:pPr>
            <a:r>
              <a:rPr lang="en-GB" altLang="en-US" dirty="0"/>
              <a:t>A neurological condition is any condition that affects the brain, spinal cord or nervous system, affecting 1 in 6 people in the UK  (Brain Charity, 2022)</a:t>
            </a:r>
          </a:p>
          <a:p>
            <a:pPr marL="0" indent="0">
              <a:buNone/>
              <a:defRPr/>
            </a:pPr>
            <a:r>
              <a:rPr lang="en-GB" sz="2400" b="1" i="1" dirty="0"/>
              <a:t>	Find out about common neurological conditions currently affecting people in the UK by 	visiting the following sites.   Make a list of the potential problems encountered by people 	living with a neurological LTC (think of physical/motor, sensory, cognitive, 	communication, psychosocial and emotional issues)</a:t>
            </a:r>
          </a:p>
          <a:p>
            <a:pPr>
              <a:defRPr/>
            </a:pPr>
            <a:r>
              <a:rPr lang="en-GB" sz="2400" dirty="0"/>
              <a:t>Alzheimer’s Society: </a:t>
            </a:r>
            <a:r>
              <a:rPr lang="en-GB" sz="2400" dirty="0">
                <a:hlinkClick r:id="rId3"/>
              </a:rPr>
              <a:t>https://www.alzheimers.org.uk/</a:t>
            </a:r>
            <a:r>
              <a:rPr lang="en-GB" sz="2400" dirty="0"/>
              <a:t> </a:t>
            </a:r>
          </a:p>
          <a:p>
            <a:pPr>
              <a:defRPr/>
            </a:pPr>
            <a:r>
              <a:rPr lang="en-GB" sz="2400" dirty="0"/>
              <a:t>Brain and Spine Foundation: </a:t>
            </a:r>
            <a:r>
              <a:rPr lang="en-GB" sz="2400" dirty="0">
                <a:hlinkClick r:id="rId4"/>
              </a:rPr>
              <a:t>https://www.brainandspine.org.uk/</a:t>
            </a:r>
            <a:r>
              <a:rPr lang="en-GB" sz="2400" dirty="0"/>
              <a:t> </a:t>
            </a:r>
          </a:p>
          <a:p>
            <a:pPr>
              <a:defRPr/>
            </a:pPr>
            <a:r>
              <a:rPr lang="en-GB" sz="2400" dirty="0"/>
              <a:t>Epilepsy Society: </a:t>
            </a:r>
            <a:r>
              <a:rPr lang="en-GB" sz="2400" dirty="0">
                <a:hlinkClick r:id="rId5"/>
              </a:rPr>
              <a:t>https://epilepsysociety.org.uk/</a:t>
            </a:r>
            <a:r>
              <a:rPr lang="en-GB" sz="2400" dirty="0"/>
              <a:t> </a:t>
            </a:r>
          </a:p>
          <a:p>
            <a:pPr>
              <a:defRPr/>
            </a:pPr>
            <a:r>
              <a:rPr lang="en-GB" sz="2400" dirty="0"/>
              <a:t>Multiple Sclerosis Society: </a:t>
            </a:r>
            <a:r>
              <a:rPr lang="en-GB" sz="2400" dirty="0">
                <a:hlinkClick r:id="rId6"/>
              </a:rPr>
              <a:t>https://www.mssociety.org.uk/</a:t>
            </a:r>
            <a:r>
              <a:rPr lang="en-GB" sz="2400" dirty="0"/>
              <a:t> </a:t>
            </a:r>
          </a:p>
          <a:p>
            <a:pPr>
              <a:defRPr/>
            </a:pPr>
            <a:r>
              <a:rPr lang="en-GB" sz="2400" dirty="0"/>
              <a:t>Parkinson’s UK: </a:t>
            </a:r>
            <a:r>
              <a:rPr lang="en-GB" sz="2400" dirty="0">
                <a:hlinkClick r:id="rId7"/>
              </a:rPr>
              <a:t>https://www.parkinsons.org.uk/</a:t>
            </a:r>
            <a:r>
              <a:rPr lang="en-GB" sz="2400" dirty="0"/>
              <a:t>  </a:t>
            </a:r>
          </a:p>
          <a:p>
            <a:pPr>
              <a:defRPr/>
            </a:pPr>
            <a:r>
              <a:rPr lang="en-GB" sz="2400" dirty="0"/>
              <a:t>Traumatic Brain Injury: </a:t>
            </a:r>
            <a:r>
              <a:rPr lang="en-GB" sz="2400" dirty="0">
                <a:hlinkClick r:id="rId8"/>
              </a:rPr>
              <a:t>https://www.headway.org.uk/</a:t>
            </a:r>
            <a:r>
              <a:rPr lang="en-GB" sz="2400" dirty="0"/>
              <a:t>  </a:t>
            </a:r>
          </a:p>
          <a:p>
            <a:pPr>
              <a:defRPr/>
            </a:pPr>
            <a:r>
              <a:rPr lang="en-GB" sz="2400" dirty="0"/>
              <a:t>ME Association: </a:t>
            </a:r>
            <a:r>
              <a:rPr lang="en-GB" sz="2400" dirty="0">
                <a:hlinkClick r:id="rId9"/>
              </a:rPr>
              <a:t>https://meassociation.org.uk/</a:t>
            </a:r>
            <a:r>
              <a:rPr lang="en-GB" sz="2400" dirty="0"/>
              <a:t>  </a:t>
            </a:r>
          </a:p>
        </p:txBody>
      </p:sp>
      <p:pic>
        <p:nvPicPr>
          <p:cNvPr id="94212" name="Picture 1">
            <a:extLst>
              <a:ext uri="{FF2B5EF4-FFF2-40B4-BE49-F238E27FC236}">
                <a16:creationId xmlns:a16="http://schemas.microsoft.com/office/drawing/2014/main" id="{9B3580D0-D053-9955-4891-37154DF53E5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59830" y="1732613"/>
            <a:ext cx="8382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F408006C-4577-ACCF-E8FA-EDB9D55D2310}"/>
              </a:ext>
            </a:extLst>
          </p:cNvPr>
          <p:cNvSpPr>
            <a:spLocks noGrp="1"/>
          </p:cNvSpPr>
          <p:nvPr>
            <p:ph type="title"/>
          </p:nvPr>
        </p:nvSpPr>
        <p:spPr>
          <a:xfrm>
            <a:off x="362309" y="274640"/>
            <a:ext cx="11697418" cy="523220"/>
          </a:xfrm>
        </p:spPr>
        <p:txBody>
          <a:bodyPr/>
          <a:lstStyle/>
          <a:p>
            <a:r>
              <a:rPr lang="en-GB" altLang="en-US" sz="3200" dirty="0"/>
              <a:t>Complexity of care: Malcolm, Barbara and living with AD</a:t>
            </a:r>
          </a:p>
        </p:txBody>
      </p:sp>
      <p:pic>
        <p:nvPicPr>
          <p:cNvPr id="29699" name="Picture 4">
            <a:extLst>
              <a:ext uri="{FF2B5EF4-FFF2-40B4-BE49-F238E27FC236}">
                <a16:creationId xmlns:a16="http://schemas.microsoft.com/office/drawing/2014/main" id="{5DBF1228-8A23-6D7C-B184-96CEE9B11DE2}"/>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2667000" y="816430"/>
            <a:ext cx="6546397" cy="4903180"/>
          </a:xfrm>
        </p:spPr>
      </p:pic>
      <p:pic>
        <p:nvPicPr>
          <p:cNvPr id="29700" name="Graphic 5" descr="Thought outline">
            <a:extLst>
              <a:ext uri="{FF2B5EF4-FFF2-40B4-BE49-F238E27FC236}">
                <a16:creationId xmlns:a16="http://schemas.microsoft.com/office/drawing/2014/main" id="{96A7EEED-70C5-62B7-E806-A7094050B4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52600" y="5703888"/>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1" name="TextBox 6">
            <a:extLst>
              <a:ext uri="{FF2B5EF4-FFF2-40B4-BE49-F238E27FC236}">
                <a16:creationId xmlns:a16="http://schemas.microsoft.com/office/drawing/2014/main" id="{AC29763C-E1D3-71A4-6EE2-A668D1B97A12}"/>
              </a:ext>
            </a:extLst>
          </p:cNvPr>
          <p:cNvSpPr txBox="1">
            <a:spLocks noChangeArrowheads="1"/>
          </p:cNvSpPr>
          <p:nvPr/>
        </p:nvSpPr>
        <p:spPr bwMode="auto">
          <a:xfrm>
            <a:off x="2971799" y="5943600"/>
            <a:ext cx="8311243"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r>
              <a:rPr lang="en-GB" altLang="en-US" sz="2800" b="1" i="1" dirty="0"/>
              <a:t>What do you know about care and dementia?</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itle 1">
            <a:extLst>
              <a:ext uri="{FF2B5EF4-FFF2-40B4-BE49-F238E27FC236}">
                <a16:creationId xmlns:a16="http://schemas.microsoft.com/office/drawing/2014/main" id="{38519BCA-21E2-C4EF-6111-C3E80D36AFF4}"/>
              </a:ext>
            </a:extLst>
          </p:cNvPr>
          <p:cNvSpPr>
            <a:spLocks noGrp="1"/>
          </p:cNvSpPr>
          <p:nvPr>
            <p:ph type="title"/>
          </p:nvPr>
        </p:nvSpPr>
        <p:spPr>
          <a:xfrm>
            <a:off x="172529" y="274638"/>
            <a:ext cx="10495472" cy="415475"/>
          </a:xfrm>
        </p:spPr>
        <p:txBody>
          <a:bodyPr/>
          <a:lstStyle/>
          <a:p>
            <a:r>
              <a:rPr lang="en-GB" altLang="en-US" sz="3600" dirty="0"/>
              <a:t>Dementia: some UK statistics</a:t>
            </a:r>
          </a:p>
        </p:txBody>
      </p:sp>
      <p:sp>
        <p:nvSpPr>
          <p:cNvPr id="88067" name="Content Placeholder 2">
            <a:extLst>
              <a:ext uri="{FF2B5EF4-FFF2-40B4-BE49-F238E27FC236}">
                <a16:creationId xmlns:a16="http://schemas.microsoft.com/office/drawing/2014/main" id="{7CB79E8C-533F-783E-8DDB-C2AA324A61A8}"/>
              </a:ext>
            </a:extLst>
          </p:cNvPr>
          <p:cNvSpPr>
            <a:spLocks noGrp="1"/>
          </p:cNvSpPr>
          <p:nvPr>
            <p:ph sz="quarter" idx="1"/>
          </p:nvPr>
        </p:nvSpPr>
        <p:spPr>
          <a:xfrm>
            <a:off x="172528" y="517585"/>
            <a:ext cx="12019472" cy="6307077"/>
          </a:xfrm>
        </p:spPr>
        <p:txBody>
          <a:bodyPr/>
          <a:lstStyle/>
          <a:p>
            <a:pPr>
              <a:defRPr/>
            </a:pPr>
            <a:r>
              <a:rPr lang="en-GB" altLang="en-US" sz="3000" dirty="0"/>
              <a:t>2019 estimate of people living with dementia in the UK, approx. 885, 000 </a:t>
            </a:r>
          </a:p>
          <a:p>
            <a:pPr>
              <a:defRPr/>
            </a:pPr>
            <a:r>
              <a:rPr lang="en-GB" altLang="en-US" sz="3000" dirty="0"/>
              <a:t>Current estimate of people living with dementia in the UK, approx. 982, 000</a:t>
            </a:r>
          </a:p>
          <a:p>
            <a:pPr>
              <a:defRPr/>
            </a:pPr>
            <a:r>
              <a:rPr lang="en-GB" altLang="en-US" sz="3000" dirty="0"/>
              <a:t>2040 predicted estimate of people living with dementia in the UK, approx. 1.4 m</a:t>
            </a:r>
          </a:p>
          <a:p>
            <a:pPr>
              <a:defRPr/>
            </a:pPr>
            <a:r>
              <a:rPr lang="en-GB" sz="3000" dirty="0"/>
              <a:t>Total UK cost of dementia for 2019: £34.7 bn </a:t>
            </a:r>
          </a:p>
          <a:p>
            <a:pPr lvl="1">
              <a:defRPr/>
            </a:pPr>
            <a:r>
              <a:rPr lang="en-GB" sz="2800" dirty="0"/>
              <a:t>Health care = 14% (£4.9 bn); social care (publicly and privately funded) = 45% (£15.7 bn); unpaid care = 40% (£13.9 bn) (other = 1%)</a:t>
            </a:r>
          </a:p>
          <a:p>
            <a:pPr>
              <a:defRPr/>
            </a:pPr>
            <a:r>
              <a:rPr lang="en-GB" sz="3000" dirty="0"/>
              <a:t>Total UK cost of dementia for 2024: £42 bn </a:t>
            </a:r>
          </a:p>
          <a:p>
            <a:pPr lvl="1">
              <a:defRPr/>
            </a:pPr>
            <a:r>
              <a:rPr lang="en-GB" sz="2800" dirty="0"/>
              <a:t>Health care = 14% (£7bn); social care (publicly and privately funded) = 43% (£17.2bn); unpaid care = 43% (21.1bn)</a:t>
            </a:r>
          </a:p>
          <a:p>
            <a:pPr>
              <a:defRPr/>
            </a:pPr>
            <a:r>
              <a:rPr lang="en-GB" sz="3000" dirty="0"/>
              <a:t>Predicted total UK cost of dementia for 2040: £90 bn</a:t>
            </a:r>
            <a:r>
              <a:rPr lang="en-GB" sz="3200" dirty="0"/>
              <a:t>.</a:t>
            </a:r>
          </a:p>
          <a:p>
            <a:pPr lvl="1">
              <a:defRPr/>
            </a:pPr>
            <a:r>
              <a:rPr lang="en-GB" sz="2800" dirty="0"/>
              <a:t>Health care = 14% (£14bn); social care (publicly and privately funded) = 43% (£40.7 bn); unpaid care = 43% (40.0 bn)</a:t>
            </a:r>
          </a:p>
          <a:p>
            <a:pPr marL="0" indent="0">
              <a:buNone/>
              <a:defRPr/>
            </a:pPr>
            <a:r>
              <a:rPr lang="en-GB" altLang="en-US" sz="2000" dirty="0"/>
              <a:t>(See </a:t>
            </a:r>
            <a:r>
              <a:rPr lang="en-GB" sz="2000" dirty="0"/>
              <a:t>Care Policy and Evaluation Centre London School of Economics and Political Science, 2019; Alzheimer’s Society, 2024)</a:t>
            </a:r>
            <a:endParaRPr lang="en-GB" altLang="en-US" sz="2000" dirty="0"/>
          </a:p>
        </p:txBody>
      </p:sp>
    </p:spTree>
    <p:extLst>
      <p:ext uri="{BB962C8B-B14F-4D97-AF65-F5344CB8AC3E}">
        <p14:creationId xmlns:p14="http://schemas.microsoft.com/office/powerpoint/2010/main" val="42208840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E3EAAC00-18C5-3B96-47AB-9BE698A6F377}"/>
              </a:ext>
            </a:extLst>
          </p:cNvPr>
          <p:cNvSpPr>
            <a:spLocks noGrp="1"/>
          </p:cNvSpPr>
          <p:nvPr>
            <p:ph type="title"/>
          </p:nvPr>
        </p:nvSpPr>
        <p:spPr>
          <a:xfrm>
            <a:off x="408213" y="274637"/>
            <a:ext cx="11461733" cy="1191851"/>
          </a:xfrm>
        </p:spPr>
        <p:txBody>
          <a:bodyPr/>
          <a:lstStyle/>
          <a:p>
            <a:r>
              <a:rPr lang="en-GB" altLang="en-US" dirty="0"/>
              <a:t>The (cost) implications of living with AD: Malcolm’s story: the, ‘web of care’</a:t>
            </a:r>
            <a:endParaRPr lang="en-GB" altLang="en-US" dirty="0">
              <a:solidFill>
                <a:srgbClr val="000000"/>
              </a:solidFill>
              <a:latin typeface="Perpetua" panose="02020502060401020303" pitchFamily="18" charset="0"/>
            </a:endParaRPr>
          </a:p>
        </p:txBody>
      </p:sp>
      <p:sp>
        <p:nvSpPr>
          <p:cNvPr id="75779" name="Content Placeholder 2">
            <a:extLst>
              <a:ext uri="{FF2B5EF4-FFF2-40B4-BE49-F238E27FC236}">
                <a16:creationId xmlns:a16="http://schemas.microsoft.com/office/drawing/2014/main" id="{B699158C-7726-8248-B053-99B4576879E0}"/>
              </a:ext>
            </a:extLst>
          </p:cNvPr>
          <p:cNvSpPr>
            <a:spLocks noGrp="1"/>
          </p:cNvSpPr>
          <p:nvPr>
            <p:ph sz="quarter" idx="1"/>
          </p:nvPr>
        </p:nvSpPr>
        <p:spPr>
          <a:xfrm>
            <a:off x="408214" y="1466491"/>
            <a:ext cx="12001500" cy="5116871"/>
          </a:xfrm>
        </p:spPr>
        <p:txBody>
          <a:bodyPr/>
          <a:lstStyle/>
          <a:p>
            <a:pPr>
              <a:defRPr/>
            </a:pPr>
            <a:r>
              <a:rPr lang="en-GB" altLang="en-US" sz="3200" dirty="0">
                <a:solidFill>
                  <a:srgbClr val="000000"/>
                </a:solidFill>
              </a:rPr>
              <a:t>Malcolm and Barbara: Love’s Farewell</a:t>
            </a:r>
          </a:p>
          <a:p>
            <a:pPr marL="0" indent="0">
              <a:buNone/>
              <a:defRPr/>
            </a:pPr>
            <a:r>
              <a:rPr lang="en-GB" altLang="en-US" sz="3200" dirty="0">
                <a:hlinkClick r:id="rId3"/>
              </a:rPr>
              <a:t>http://www.youtube.com/watch?v=b4eXJi50EMI</a:t>
            </a:r>
            <a:r>
              <a:rPr lang="en-GB" altLang="en-US" sz="3200" dirty="0"/>
              <a:t>  </a:t>
            </a:r>
          </a:p>
          <a:p>
            <a:pPr marL="0" indent="0">
              <a:buNone/>
              <a:defRPr/>
            </a:pPr>
            <a:r>
              <a:rPr lang="en-GB" altLang="en-US" sz="3200" b="1" i="1" dirty="0"/>
              <a:t>		</a:t>
            </a:r>
          </a:p>
          <a:p>
            <a:pPr marL="0" indent="0">
              <a:buNone/>
              <a:defRPr/>
            </a:pPr>
            <a:r>
              <a:rPr lang="en-GB" altLang="en-US" sz="3200" b="1" i="1" dirty="0"/>
              <a:t>			In groups, draw a network of the different 					individuals/agencies/services that you think may have </a:t>
            </a:r>
          </a:p>
          <a:p>
            <a:pPr marL="0" indent="0">
              <a:buNone/>
              <a:defRPr/>
            </a:pPr>
            <a:r>
              <a:rPr lang="en-GB" altLang="en-US" sz="3200" b="1" i="1" dirty="0"/>
              <a:t>			been 	involved in his/her care and how they are linked</a:t>
            </a:r>
          </a:p>
          <a:p>
            <a:pPr marL="0" indent="0">
              <a:buNone/>
              <a:defRPr/>
            </a:pPr>
            <a:r>
              <a:rPr lang="en-GB" altLang="en-US" sz="3200" b="1" i="1" dirty="0"/>
              <a:t>				</a:t>
            </a:r>
            <a:endParaRPr lang="en-GB" altLang="en-US" sz="3200" dirty="0"/>
          </a:p>
          <a:p>
            <a:pPr marL="0" indent="0">
              <a:buNone/>
              <a:defRPr/>
            </a:pPr>
            <a:endParaRPr lang="en-GB" altLang="en-US" dirty="0"/>
          </a:p>
        </p:txBody>
      </p:sp>
      <p:pic>
        <p:nvPicPr>
          <p:cNvPr id="31748" name="Graphic 2" descr="Customer review outline">
            <a:extLst>
              <a:ext uri="{FF2B5EF4-FFF2-40B4-BE49-F238E27FC236}">
                <a16:creationId xmlns:a16="http://schemas.microsoft.com/office/drawing/2014/main" id="{A267CC43-578B-44C1-730A-6D1F3FB4D4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4222" y="2822394"/>
            <a:ext cx="2405063" cy="2405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82808242-03C5-C8A4-0048-952D0188416A}"/>
              </a:ext>
            </a:extLst>
          </p:cNvPr>
          <p:cNvSpPr>
            <a:spLocks noGrp="1"/>
          </p:cNvSpPr>
          <p:nvPr>
            <p:ph type="title"/>
          </p:nvPr>
        </p:nvSpPr>
        <p:spPr>
          <a:xfrm>
            <a:off x="244929" y="274638"/>
            <a:ext cx="9965871" cy="476476"/>
          </a:xfrm>
        </p:spPr>
        <p:txBody>
          <a:bodyPr/>
          <a:lstStyle/>
          <a:p>
            <a:r>
              <a:rPr lang="en-GB" altLang="en-US" sz="3200" dirty="0"/>
              <a:t>Malcolm and Barbara’s ‘web of care’</a:t>
            </a:r>
          </a:p>
        </p:txBody>
      </p:sp>
      <p:pic>
        <p:nvPicPr>
          <p:cNvPr id="33795" name="Picture 2">
            <a:extLst>
              <a:ext uri="{FF2B5EF4-FFF2-40B4-BE49-F238E27FC236}">
                <a16:creationId xmlns:a16="http://schemas.microsoft.com/office/drawing/2014/main" id="{BA2A4325-232A-1F25-82A7-4262B1F2ED56}"/>
              </a:ext>
            </a:extLst>
          </p:cNvPr>
          <p:cNvPicPr>
            <a:picLocks noGrp="1" noChangeAspect="1" noChangeArrowheads="1"/>
          </p:cNvPicPr>
          <p:nvPr>
            <p:ph sz="quarter" idx="1"/>
          </p:nvPr>
        </p:nvPicPr>
        <p:blipFill rotWithShape="1">
          <a:blip r:embed="rId3">
            <a:extLst>
              <a:ext uri="{28A0092B-C50C-407E-A947-70E740481C1C}">
                <a14:useLocalDpi xmlns:a14="http://schemas.microsoft.com/office/drawing/2010/main" val="0"/>
              </a:ext>
            </a:extLst>
          </a:blip>
          <a:srcRect t="6850"/>
          <a:stretch>
            <a:fillRect/>
          </a:stretch>
        </p:blipFill>
        <p:spPr>
          <a:xfrm>
            <a:off x="191357" y="751114"/>
            <a:ext cx="11059029" cy="5861795"/>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C244E-8FBC-F0F6-7BD1-B14A93A74880}"/>
              </a:ext>
            </a:extLst>
          </p:cNvPr>
          <p:cNvSpPr>
            <a:spLocks noGrp="1"/>
          </p:cNvSpPr>
          <p:nvPr>
            <p:ph type="title"/>
          </p:nvPr>
        </p:nvSpPr>
        <p:spPr>
          <a:xfrm>
            <a:off x="258792" y="274638"/>
            <a:ext cx="11323608" cy="563563"/>
          </a:xfrm>
        </p:spPr>
        <p:txBody>
          <a:bodyPr/>
          <a:lstStyle/>
          <a:p>
            <a:r>
              <a:rPr lang="en-GB" dirty="0"/>
              <a:t>The life course and AD</a:t>
            </a:r>
          </a:p>
        </p:txBody>
      </p:sp>
      <p:sp>
        <p:nvSpPr>
          <p:cNvPr id="3" name="Content Placeholder 2">
            <a:extLst>
              <a:ext uri="{FF2B5EF4-FFF2-40B4-BE49-F238E27FC236}">
                <a16:creationId xmlns:a16="http://schemas.microsoft.com/office/drawing/2014/main" id="{22BF4FF1-366A-1941-7E0B-8AE7D66BD99C}"/>
              </a:ext>
            </a:extLst>
          </p:cNvPr>
          <p:cNvSpPr>
            <a:spLocks noGrp="1"/>
          </p:cNvSpPr>
          <p:nvPr>
            <p:ph sz="quarter" idx="1"/>
          </p:nvPr>
        </p:nvSpPr>
        <p:spPr>
          <a:xfrm>
            <a:off x="0" y="838201"/>
            <a:ext cx="12192000" cy="6019799"/>
          </a:xfrm>
        </p:spPr>
        <p:txBody>
          <a:bodyPr/>
          <a:lstStyle/>
          <a:p>
            <a:r>
              <a:rPr lang="en-GB" sz="3000" b="1" dirty="0"/>
              <a:t>Development of AD has been linked to: </a:t>
            </a:r>
          </a:p>
          <a:p>
            <a:pPr lvl="1"/>
            <a:r>
              <a:rPr lang="en-GB" sz="3000" b="1" dirty="0"/>
              <a:t>Childhood adversity/stress:</a:t>
            </a:r>
            <a:r>
              <a:rPr lang="en-GB" sz="3000" dirty="0"/>
              <a:t> experiencing severe stress (e.g., physical/ emotional abuse, neglect, parental loss) before 18 linked to + risk </a:t>
            </a:r>
          </a:p>
          <a:p>
            <a:pPr lvl="1"/>
            <a:r>
              <a:rPr lang="en-GB" sz="3000" b="1" dirty="0"/>
              <a:t>Education/cognitive reserve:</a:t>
            </a:r>
            <a:r>
              <a:rPr lang="en-GB" sz="3000" dirty="0"/>
              <a:t> high-quality education helps build ‘cognitive reserve’ = brain better able to resist damage from AD pathologies (e.g. amyloid plaques).</a:t>
            </a:r>
          </a:p>
          <a:p>
            <a:pPr lvl="1"/>
            <a:r>
              <a:rPr lang="en-GB" sz="3000" b="1" dirty="0"/>
              <a:t>Socioeconomic conditions: </a:t>
            </a:r>
            <a:r>
              <a:rPr lang="en-GB" sz="3000" dirty="0"/>
              <a:t>growing up in household with low parental income/limited resources = association with + dementia risk later in life.</a:t>
            </a:r>
          </a:p>
          <a:p>
            <a:pPr lvl="1"/>
            <a:r>
              <a:rPr lang="en-GB" sz="3000" b="1" dirty="0"/>
              <a:t>Early health/nutrition:</a:t>
            </a:r>
            <a:r>
              <a:rPr lang="en-GB" sz="3000" dirty="0"/>
              <a:t> low birth weight; maternal smoking around; poor childhood nutrition = potential negative brain development impact/can increase susceptibility to later neurodegeneration</a:t>
            </a:r>
          </a:p>
          <a:p>
            <a:pPr marL="0" indent="0">
              <a:buNone/>
            </a:pPr>
            <a:r>
              <a:rPr lang="en-GB" sz="1400" dirty="0"/>
              <a:t> (See, for example: Corney et al., 2022; Huang, Jordan and Zhang, 2023; Donley et al., 2018; Herd et al., 25; Kuhn, Skau and Nyberg, 24; Ou et al., 25; Livingston et al., 2024) </a:t>
            </a:r>
          </a:p>
        </p:txBody>
      </p:sp>
    </p:spTree>
    <p:extLst>
      <p:ext uri="{BB962C8B-B14F-4D97-AF65-F5344CB8AC3E}">
        <p14:creationId xmlns:p14="http://schemas.microsoft.com/office/powerpoint/2010/main" val="31706450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1057B-CF41-7E27-BB2F-B959344BD3CA}"/>
              </a:ext>
            </a:extLst>
          </p:cNvPr>
          <p:cNvSpPr>
            <a:spLocks noGrp="1"/>
          </p:cNvSpPr>
          <p:nvPr>
            <p:ph type="title"/>
          </p:nvPr>
        </p:nvSpPr>
        <p:spPr>
          <a:xfrm>
            <a:off x="155275" y="274638"/>
            <a:ext cx="11881450" cy="829543"/>
          </a:xfrm>
        </p:spPr>
        <p:txBody>
          <a:bodyPr/>
          <a:lstStyle/>
          <a:p>
            <a:r>
              <a:rPr lang="en-GB" sz="3200" dirty="0"/>
              <a:t>Specific interventions to reduce dementia risk across the life course (see Livingston et al., 2024)</a:t>
            </a:r>
          </a:p>
        </p:txBody>
      </p:sp>
      <p:sp>
        <p:nvSpPr>
          <p:cNvPr id="3" name="Content Placeholder 2">
            <a:extLst>
              <a:ext uri="{FF2B5EF4-FFF2-40B4-BE49-F238E27FC236}">
                <a16:creationId xmlns:a16="http://schemas.microsoft.com/office/drawing/2014/main" id="{4BF6AA95-F67C-6D96-2A5B-92E3F37EF78F}"/>
              </a:ext>
            </a:extLst>
          </p:cNvPr>
          <p:cNvSpPr>
            <a:spLocks noGrp="1"/>
          </p:cNvSpPr>
          <p:nvPr>
            <p:ph sz="quarter" idx="1"/>
          </p:nvPr>
        </p:nvSpPr>
        <p:spPr>
          <a:xfrm>
            <a:off x="155275" y="983411"/>
            <a:ext cx="11691668" cy="5055080"/>
          </a:xfrm>
        </p:spPr>
        <p:txBody>
          <a:bodyPr/>
          <a:lstStyle/>
          <a:p>
            <a:r>
              <a:rPr lang="en-GB" sz="3200" dirty="0"/>
              <a:t>Ensure good quality education available for all, encourage cognitively stimulating activities in midlife to protect cognition </a:t>
            </a:r>
          </a:p>
          <a:p>
            <a:r>
              <a:rPr lang="en-GB" sz="3200" dirty="0"/>
              <a:t>Make hearing aids accessible for people with hearing loss; decrease harmful noise exposure to reduce hearing loss </a:t>
            </a:r>
          </a:p>
          <a:p>
            <a:r>
              <a:rPr lang="en-GB" sz="3200" dirty="0"/>
              <a:t>Treat depression effectively</a:t>
            </a:r>
          </a:p>
          <a:p>
            <a:r>
              <a:rPr lang="en-GB" sz="3200" dirty="0"/>
              <a:t>Encourage use of helmets and head protection in contact sports and on bicycles </a:t>
            </a:r>
          </a:p>
          <a:p>
            <a:r>
              <a:rPr lang="en-GB" sz="3200" dirty="0"/>
              <a:t>Encourage exercise (people who participate in sport and exercise are less likely to develop dementia) </a:t>
            </a:r>
          </a:p>
          <a:p>
            <a:r>
              <a:rPr lang="en-GB" sz="3200" dirty="0"/>
              <a:t>Reduce cigarette smoking through education, price control, and preventing smoking in public places; make smoking cessation advice accessible </a:t>
            </a:r>
          </a:p>
        </p:txBody>
      </p:sp>
    </p:spTree>
    <p:extLst>
      <p:ext uri="{BB962C8B-B14F-4D97-AF65-F5344CB8AC3E}">
        <p14:creationId xmlns:p14="http://schemas.microsoft.com/office/powerpoint/2010/main" val="10262933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69F6B7-5589-20E6-1BDB-8AB8EA204067}"/>
              </a:ext>
            </a:extLst>
          </p:cNvPr>
          <p:cNvSpPr>
            <a:spLocks noGrp="1"/>
          </p:cNvSpPr>
          <p:nvPr>
            <p:ph sz="quarter" idx="1"/>
          </p:nvPr>
        </p:nvSpPr>
        <p:spPr>
          <a:xfrm>
            <a:off x="327804" y="224287"/>
            <a:ext cx="11680166" cy="5795513"/>
          </a:xfrm>
        </p:spPr>
        <p:txBody>
          <a:bodyPr/>
          <a:lstStyle/>
          <a:p>
            <a:r>
              <a:rPr lang="en-GB" sz="3200" dirty="0"/>
              <a:t>Prevent or reduce hypertension and maintain systolic blood pressure of 130 mm Hg or less from age 40 years  </a:t>
            </a:r>
          </a:p>
          <a:p>
            <a:r>
              <a:rPr lang="en-GB" sz="3200" dirty="0"/>
              <a:t>Detect and treat high LDL cholesterol from midlife</a:t>
            </a:r>
          </a:p>
          <a:p>
            <a:r>
              <a:rPr lang="en-GB" sz="3200" dirty="0"/>
              <a:t>Maintain a healthy weight and treat obesity as early as possible (also helps to prevent diabetes)</a:t>
            </a:r>
          </a:p>
          <a:p>
            <a:r>
              <a:rPr lang="en-GB" sz="3200" dirty="0"/>
              <a:t>Reduce high alcohol consumption through price control and increased awareness of levels and risks of overconsumption </a:t>
            </a:r>
          </a:p>
          <a:p>
            <a:r>
              <a:rPr lang="en-GB" sz="3200" dirty="0"/>
              <a:t>Prioritise age-friendly and supportive community environments and housing and reduce social isolation by facilitating participation in activities and living with others </a:t>
            </a:r>
          </a:p>
          <a:p>
            <a:r>
              <a:rPr lang="en-GB" sz="3200" dirty="0"/>
              <a:t>Make screening and treatment for vision loss accessible for all </a:t>
            </a:r>
          </a:p>
          <a:p>
            <a:r>
              <a:rPr lang="en-GB" sz="3200" dirty="0"/>
              <a:t>Reduce exposure to air pollution</a:t>
            </a:r>
          </a:p>
        </p:txBody>
      </p:sp>
    </p:spTree>
    <p:extLst>
      <p:ext uri="{BB962C8B-B14F-4D97-AF65-F5344CB8AC3E}">
        <p14:creationId xmlns:p14="http://schemas.microsoft.com/office/powerpoint/2010/main" val="37551520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2D93E8-90CC-4DA1-8C03-4B607CE3F45E}"/>
            </a:ext>
          </a:extLst>
        </p:cNvPr>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8318C734-93D5-9E34-15B6-CAC598FC82FD}"/>
              </a:ext>
            </a:extLst>
          </p:cNvPr>
          <p:cNvSpPr>
            <a:spLocks noGrp="1"/>
          </p:cNvSpPr>
          <p:nvPr>
            <p:ph sz="quarter" idx="1"/>
          </p:nvPr>
        </p:nvSpPr>
        <p:spPr>
          <a:xfrm>
            <a:off x="1919288" y="404814"/>
            <a:ext cx="8291512" cy="6264275"/>
          </a:xfrm>
        </p:spPr>
        <p:txBody>
          <a:bodyPr/>
          <a:lstStyle/>
          <a:p>
            <a:pPr marL="0" indent="0">
              <a:buNone/>
            </a:pPr>
            <a:r>
              <a:rPr lang="en-GB" altLang="en-US" sz="4400"/>
              <a:t>Any questions?</a:t>
            </a:r>
          </a:p>
        </p:txBody>
      </p:sp>
      <p:pic>
        <p:nvPicPr>
          <p:cNvPr id="27651" name="Picture 4">
            <a:extLst>
              <a:ext uri="{FF2B5EF4-FFF2-40B4-BE49-F238E27FC236}">
                <a16:creationId xmlns:a16="http://schemas.microsoft.com/office/drawing/2014/main" id="{0D89BF99-12B0-9AAA-E807-342740248C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9751" y="1412876"/>
            <a:ext cx="3624263"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178430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8446</TotalTime>
  <Words>2602</Words>
  <Application>Microsoft Office PowerPoint</Application>
  <PresentationFormat>Widescreen</PresentationFormat>
  <Paragraphs>174</Paragraphs>
  <Slides>25</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Franklin Gothic Book</vt:lpstr>
      <vt:lpstr>Perpetua</vt:lpstr>
      <vt:lpstr>Times New Roman</vt:lpstr>
      <vt:lpstr>Wingdings 2</vt:lpstr>
      <vt:lpstr>Equity</vt:lpstr>
      <vt:lpstr> BMNS4014. Living well: a Life  Course Approach to Health and Wellbeing  Lecture  five. 2025/26.  Demographic issues; chronic conditions; complex care  </vt:lpstr>
      <vt:lpstr>   Today</vt:lpstr>
      <vt:lpstr>Demographic issues</vt:lpstr>
      <vt:lpstr>Demographic issues: background and context</vt:lpstr>
      <vt:lpstr>Population pyramids, EU 2010 and 2025 (% of the total population) (source: Eurostat, 2026)</vt:lpstr>
      <vt:lpstr>PowerPoint Presentation</vt:lpstr>
      <vt:lpstr>PowerPoint Presentation</vt:lpstr>
      <vt:lpstr>UK population change over the last 100 years (source: ONS, 2020)</vt:lpstr>
      <vt:lpstr>Age structure of the UK population, mid-2020 and mid-2030 (source: ONS, 2022)</vt:lpstr>
      <vt:lpstr>Growing demand and increasing staff needs</vt:lpstr>
      <vt:lpstr>NHS England statistics at September 2025</vt:lpstr>
      <vt:lpstr>Increasing age = increasing demand</vt:lpstr>
      <vt:lpstr>Increasing chronicity</vt:lpstr>
      <vt:lpstr>PowerPoint Presentation</vt:lpstr>
      <vt:lpstr>Causes of increased chronic conditions</vt:lpstr>
      <vt:lpstr>Recent evidence on chronicity</vt:lpstr>
      <vt:lpstr>Dementia/AD = chronic neurological conditions</vt:lpstr>
      <vt:lpstr>Complexity of care: Malcolm, Barbara and living with AD</vt:lpstr>
      <vt:lpstr>Dementia: some UK statistics</vt:lpstr>
      <vt:lpstr>The (cost) implications of living with AD: Malcolm’s story: the, ‘web of care’</vt:lpstr>
      <vt:lpstr>Malcolm and Barbara’s ‘web of care’</vt:lpstr>
      <vt:lpstr>The life course and AD</vt:lpstr>
      <vt:lpstr>Specific interventions to reduce dementia risk across the life course (see Livingston et al., 2024)</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258</cp:revision>
  <cp:lastPrinted>2026-03-02T08:49:13Z</cp:lastPrinted>
  <dcterms:created xsi:type="dcterms:W3CDTF">2021-08-31T06:51:44Z</dcterms:created>
  <dcterms:modified xsi:type="dcterms:W3CDTF">2026-03-04T07:55:24Z</dcterms:modified>
</cp:coreProperties>
</file>