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72" r:id="rId1"/>
  </p:sldMasterIdLst>
  <p:notesMasterIdLst>
    <p:notesMasterId r:id="rId3"/>
  </p:notesMasterIdLst>
  <p:sldIdLst>
    <p:sldId id="263" r:id="rId2"/>
  </p:sldIdLst>
  <p:sldSz cx="47131288" cy="32918400"/>
  <p:notesSz cx="6858000" cy="9144000"/>
  <p:embeddedFontLst>
    <p:embeddedFont>
      <p:font typeface="Calibri" panose="020F0502020204030204" pitchFamily="34" charset="0"/>
      <p:regular r:id="rId4"/>
      <p:bold r:id="rId5"/>
      <p:italic r:id="rId6"/>
      <p:boldItalic r:id="rId7"/>
    </p:embeddedFont>
    <p:embeddedFont>
      <p:font typeface="Domine" panose="020B0604020202020204" charset="0"/>
      <p:regular r:id="rId8"/>
    </p:embeddedFont>
    <p:embeddedFont>
      <p:font typeface="Montserrat Extra Bold" panose="020B0604020202020204" charset="0"/>
      <p:bold r:id="rId9"/>
    </p:embeddedFont>
  </p:embeddedFontLst>
  <p:custDataLst>
    <p:tags r:id="rId10"/>
  </p:custDataLst>
  <p:defaultTextStyle>
    <a:defPPr>
      <a:defRPr lang="en-US"/>
    </a:defPPr>
    <a:lvl1pPr marL="0" algn="l" defTabSz="4388077" rtl="0" eaLnBrk="1" latinLnBrk="0" hangingPunct="1">
      <a:defRPr sz="8698" kern="1200">
        <a:solidFill>
          <a:schemeClr val="tx1"/>
        </a:solidFill>
        <a:latin typeface="+mn-lt"/>
        <a:ea typeface="+mn-ea"/>
        <a:cs typeface="+mn-cs"/>
      </a:defRPr>
    </a:lvl1pPr>
    <a:lvl2pPr marL="2194039" algn="l" defTabSz="4388077" rtl="0" eaLnBrk="1" latinLnBrk="0" hangingPunct="1">
      <a:defRPr sz="8698" kern="1200">
        <a:solidFill>
          <a:schemeClr val="tx1"/>
        </a:solidFill>
        <a:latin typeface="+mn-lt"/>
        <a:ea typeface="+mn-ea"/>
        <a:cs typeface="+mn-cs"/>
      </a:defRPr>
    </a:lvl2pPr>
    <a:lvl3pPr marL="4388077" algn="l" defTabSz="4388077" rtl="0" eaLnBrk="1" latinLnBrk="0" hangingPunct="1">
      <a:defRPr sz="8698" kern="1200">
        <a:solidFill>
          <a:schemeClr val="tx1"/>
        </a:solidFill>
        <a:latin typeface="+mn-lt"/>
        <a:ea typeface="+mn-ea"/>
        <a:cs typeface="+mn-cs"/>
      </a:defRPr>
    </a:lvl3pPr>
    <a:lvl4pPr marL="6582120" algn="l" defTabSz="4388077" rtl="0" eaLnBrk="1" latinLnBrk="0" hangingPunct="1">
      <a:defRPr sz="8698" kern="1200">
        <a:solidFill>
          <a:schemeClr val="tx1"/>
        </a:solidFill>
        <a:latin typeface="+mn-lt"/>
        <a:ea typeface="+mn-ea"/>
        <a:cs typeface="+mn-cs"/>
      </a:defRPr>
    </a:lvl4pPr>
    <a:lvl5pPr marL="8776160" algn="l" defTabSz="4388077" rtl="0" eaLnBrk="1" latinLnBrk="0" hangingPunct="1">
      <a:defRPr sz="8698" kern="1200">
        <a:solidFill>
          <a:schemeClr val="tx1"/>
        </a:solidFill>
        <a:latin typeface="+mn-lt"/>
        <a:ea typeface="+mn-ea"/>
        <a:cs typeface="+mn-cs"/>
      </a:defRPr>
    </a:lvl5pPr>
    <a:lvl6pPr marL="10970199" algn="l" defTabSz="4388077" rtl="0" eaLnBrk="1" latinLnBrk="0" hangingPunct="1">
      <a:defRPr sz="8698" kern="1200">
        <a:solidFill>
          <a:schemeClr val="tx1"/>
        </a:solidFill>
        <a:latin typeface="+mn-lt"/>
        <a:ea typeface="+mn-ea"/>
        <a:cs typeface="+mn-cs"/>
      </a:defRPr>
    </a:lvl6pPr>
    <a:lvl7pPr marL="13164238" algn="l" defTabSz="4388077" rtl="0" eaLnBrk="1" latinLnBrk="0" hangingPunct="1">
      <a:defRPr sz="8698" kern="1200">
        <a:solidFill>
          <a:schemeClr val="tx1"/>
        </a:solidFill>
        <a:latin typeface="+mn-lt"/>
        <a:ea typeface="+mn-ea"/>
        <a:cs typeface="+mn-cs"/>
      </a:defRPr>
    </a:lvl7pPr>
    <a:lvl8pPr marL="15358277" algn="l" defTabSz="4388077" rtl="0" eaLnBrk="1" latinLnBrk="0" hangingPunct="1">
      <a:defRPr sz="8698" kern="1200">
        <a:solidFill>
          <a:schemeClr val="tx1"/>
        </a:solidFill>
        <a:latin typeface="+mn-lt"/>
        <a:ea typeface="+mn-ea"/>
        <a:cs typeface="+mn-cs"/>
      </a:defRPr>
    </a:lvl8pPr>
    <a:lvl9pPr marL="17552318" algn="l" defTabSz="4388077" rtl="0" eaLnBrk="1" latinLnBrk="0" hangingPunct="1">
      <a:defRPr sz="8698"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6912" userDrawn="1">
          <p15:clr>
            <a:srgbClr val="A4A3A4"/>
          </p15:clr>
        </p15:guide>
        <p15:guide id="2" pos="11133" userDrawn="1">
          <p15:clr>
            <a:srgbClr val="A4A3A4"/>
          </p15:clr>
        </p15:guide>
        <p15:guide id="3" orient="horz" pos="10368" userDrawn="1">
          <p15:clr>
            <a:srgbClr val="A4A3A4"/>
          </p15:clr>
        </p15:guide>
        <p15:guide id="4" pos="14845"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3CBD3"/>
    <a:srgbClr val="E3E3E3"/>
    <a:srgbClr val="F59696"/>
    <a:srgbClr val="DCDCDC"/>
    <a:srgbClr val="A0BEC8"/>
    <a:srgbClr val="C9F1FF"/>
    <a:srgbClr val="93E2FF"/>
    <a:srgbClr val="D9D9D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6" autoAdjust="0"/>
    <p:restoredTop sz="93519" autoAdjust="0"/>
  </p:normalViewPr>
  <p:slideViewPr>
    <p:cSldViewPr snapToGrid="0">
      <p:cViewPr varScale="1">
        <p:scale>
          <a:sx n="21" d="100"/>
          <a:sy n="21" d="100"/>
        </p:scale>
        <p:origin x="1200" y="440"/>
      </p:cViewPr>
      <p:guideLst>
        <p:guide orient="horz" pos="6912"/>
        <p:guide pos="11133"/>
        <p:guide orient="horz" pos="10368"/>
        <p:guide pos="14845"/>
      </p:guideLst>
    </p:cSldViewPr>
  </p:slideViewPr>
  <p:notesTextViewPr>
    <p:cViewPr>
      <p:scale>
        <a:sx n="1" d="1"/>
        <a:sy n="1" d="1"/>
      </p:scale>
      <p:origin x="0" y="0"/>
    </p:cViewPr>
  </p:notesTextViewPr>
  <p:notesViewPr>
    <p:cSldViewPr>
      <p:cViewPr>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5.fntdata"/><Relationship Id="rId13" Type="http://schemas.openxmlformats.org/officeDocument/2006/relationships/theme" Target="theme/theme1.xml"/><Relationship Id="rId3" Type="http://schemas.openxmlformats.org/officeDocument/2006/relationships/notesMaster" Target="notesMasters/notesMaster1.xml"/><Relationship Id="rId7" Type="http://schemas.openxmlformats.org/officeDocument/2006/relationships/font" Target="fonts/font4.fntdata"/><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presProps" Target="presProps.xml"/><Relationship Id="rId5" Type="http://schemas.openxmlformats.org/officeDocument/2006/relationships/font" Target="fonts/font2.fntdata"/><Relationship Id="rId10" Type="http://schemas.openxmlformats.org/officeDocument/2006/relationships/tags" Target="tags/tag1.xml"/><Relationship Id="rId4" Type="http://schemas.openxmlformats.org/officeDocument/2006/relationships/font" Target="fonts/font1.fntdata"/><Relationship Id="rId9" Type="http://schemas.openxmlformats.org/officeDocument/2006/relationships/font" Target="fonts/font6.fntdata"/><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defPPr>
              <a:defRPr kern="1200" smtId="4294967295"/>
            </a:defPPr>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defPPr>
              <a:defRPr kern="1200" smtId="4294967295"/>
            </a:defPPr>
            <a:lvl1pPr algn="r">
              <a:defRPr sz="1200"/>
            </a:lvl1pPr>
          </a:lstStyle>
          <a:p>
            <a:fld id="{7B0E8FA9-8B5F-4493-A208-FBBD06A1EBF4}" type="datetimeFigureOut">
              <a:rPr lang="en-US" smtClean="0"/>
              <a:t>12/18/2021</a:t>
            </a:fld>
            <a:endParaRPr lang="en-US"/>
          </a:p>
        </p:txBody>
      </p:sp>
      <p:sp>
        <p:nvSpPr>
          <p:cNvPr id="4" name="Slide Image Placeholder 3"/>
          <p:cNvSpPr>
            <a:spLocks noGrp="1" noRot="1" noChangeAspect="1"/>
          </p:cNvSpPr>
          <p:nvPr>
            <p:ph type="sldImg" idx="2"/>
          </p:nvPr>
        </p:nvSpPr>
        <p:spPr>
          <a:xfrm>
            <a:off x="974725" y="685800"/>
            <a:ext cx="4908550" cy="3429000"/>
          </a:xfrm>
          <a:prstGeom prst="rect">
            <a:avLst/>
          </a:prstGeom>
          <a:noFill/>
          <a:ln w="12700">
            <a:solidFill>
              <a:prstClr val="black"/>
            </a:solidFill>
          </a:ln>
        </p:spPr>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defPPr>
              <a:defRPr kern="1200" smtId="4294967295"/>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defPPr>
              <a:defRPr kern="1200" smtId="4294967295"/>
            </a:defPPr>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defPPr>
              <a:defRPr kern="1200" smtId="4294967295"/>
            </a:defPPr>
            <a:lvl1pPr algn="r">
              <a:defRPr sz="1200"/>
            </a:lvl1pPr>
          </a:lstStyle>
          <a:p>
            <a:fld id="{CD15AFD9-35F1-4A8D-8AD3-EDB948176196}" type="slidenum">
              <a:rPr lang="en-US" smtClean="0"/>
              <a:t>‹#›</a:t>
            </a:fld>
            <a:endParaRPr lang="en-US"/>
          </a:p>
        </p:txBody>
      </p:sp>
    </p:spTree>
    <p:extLst>
      <p:ext uri="{BB962C8B-B14F-4D97-AF65-F5344CB8AC3E}">
        <p14:creationId xmlns:p14="http://schemas.microsoft.com/office/powerpoint/2010/main" val="2095315684"/>
      </p:ext>
    </p:extLst>
  </p:cSld>
  <p:clrMap bg1="lt1" tx1="dk1" bg2="lt2" tx2="dk2" accent1="accent1" accent2="accent2" accent3="accent3" accent4="accent4" accent5="accent5" accent6="accent6" hlink="hlink" folHlink="folHlink"/>
  <p:notesStyle>
    <a:lvl1pPr marL="0" algn="l" defTabSz="4388077" rtl="0" eaLnBrk="1" latinLnBrk="0" hangingPunct="1">
      <a:defRPr sz="5700" kern="1200">
        <a:solidFill>
          <a:schemeClr val="tx1"/>
        </a:solidFill>
        <a:latin typeface="+mn-lt"/>
        <a:ea typeface="+mn-ea"/>
        <a:cs typeface="+mn-cs"/>
      </a:defRPr>
    </a:lvl1pPr>
    <a:lvl2pPr marL="2194039" algn="l" defTabSz="4388077" rtl="0" eaLnBrk="1" latinLnBrk="0" hangingPunct="1">
      <a:defRPr sz="5700" kern="1200">
        <a:solidFill>
          <a:schemeClr val="tx1"/>
        </a:solidFill>
        <a:latin typeface="+mn-lt"/>
        <a:ea typeface="+mn-ea"/>
        <a:cs typeface="+mn-cs"/>
      </a:defRPr>
    </a:lvl2pPr>
    <a:lvl3pPr marL="4388077" algn="l" defTabSz="4388077" rtl="0" eaLnBrk="1" latinLnBrk="0" hangingPunct="1">
      <a:defRPr sz="5700" kern="1200">
        <a:solidFill>
          <a:schemeClr val="tx1"/>
        </a:solidFill>
        <a:latin typeface="+mn-lt"/>
        <a:ea typeface="+mn-ea"/>
        <a:cs typeface="+mn-cs"/>
      </a:defRPr>
    </a:lvl3pPr>
    <a:lvl4pPr marL="6582120" algn="l" defTabSz="4388077" rtl="0" eaLnBrk="1" latinLnBrk="0" hangingPunct="1">
      <a:defRPr sz="5700" kern="1200">
        <a:solidFill>
          <a:schemeClr val="tx1"/>
        </a:solidFill>
        <a:latin typeface="+mn-lt"/>
        <a:ea typeface="+mn-ea"/>
        <a:cs typeface="+mn-cs"/>
      </a:defRPr>
    </a:lvl4pPr>
    <a:lvl5pPr marL="8776160" algn="l" defTabSz="4388077" rtl="0" eaLnBrk="1" latinLnBrk="0" hangingPunct="1">
      <a:defRPr sz="5700" kern="1200">
        <a:solidFill>
          <a:schemeClr val="tx1"/>
        </a:solidFill>
        <a:latin typeface="+mn-lt"/>
        <a:ea typeface="+mn-ea"/>
        <a:cs typeface="+mn-cs"/>
      </a:defRPr>
    </a:lvl5pPr>
    <a:lvl6pPr marL="10970199" algn="l" defTabSz="4388077" rtl="0" eaLnBrk="1" latinLnBrk="0" hangingPunct="1">
      <a:defRPr sz="5700" kern="1200">
        <a:solidFill>
          <a:schemeClr val="tx1"/>
        </a:solidFill>
        <a:latin typeface="+mn-lt"/>
        <a:ea typeface="+mn-ea"/>
        <a:cs typeface="+mn-cs"/>
      </a:defRPr>
    </a:lvl6pPr>
    <a:lvl7pPr marL="13164238" algn="l" defTabSz="4388077" rtl="0" eaLnBrk="1" latinLnBrk="0" hangingPunct="1">
      <a:defRPr sz="5700" kern="1200">
        <a:solidFill>
          <a:schemeClr val="tx1"/>
        </a:solidFill>
        <a:latin typeface="+mn-lt"/>
        <a:ea typeface="+mn-ea"/>
        <a:cs typeface="+mn-cs"/>
      </a:defRPr>
    </a:lvl7pPr>
    <a:lvl8pPr marL="15358277" algn="l" defTabSz="4388077" rtl="0" eaLnBrk="1" latinLnBrk="0" hangingPunct="1">
      <a:defRPr sz="5700" kern="1200">
        <a:solidFill>
          <a:schemeClr val="tx1"/>
        </a:solidFill>
        <a:latin typeface="+mn-lt"/>
        <a:ea typeface="+mn-ea"/>
        <a:cs typeface="+mn-cs"/>
      </a:defRPr>
    </a:lvl8pPr>
    <a:lvl9pPr marL="17552318" algn="l" defTabSz="4388077" rtl="0" eaLnBrk="1" latinLnBrk="0" hangingPunct="1">
      <a:defRPr sz="57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906967672"/>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54594629"/>
      </p:ext>
    </p:extLst>
  </p:cSld>
  <p:clrMapOvr>
    <a:masterClrMapping/>
  </p:clrMapOvr>
  <p:transition/>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pct5">
          <a:fgClr>
            <a:schemeClr val="bg1">
              <a:lumMod val="50000"/>
            </a:schemeClr>
          </a:fgClr>
          <a:bgClr>
            <a:schemeClr val="bg1"/>
          </a:bgClr>
        </a:pattFill>
        <a:effectLst/>
      </p:bgPr>
    </p:bg>
    <p:spTree>
      <p:nvGrpSpPr>
        <p:cNvPr id="1" name=""/>
        <p:cNvGrpSpPr/>
        <p:nvPr/>
      </p:nvGrpSpPr>
      <p:grpSpPr>
        <a:xfrm>
          <a:off x="0" y="0"/>
          <a:ext cx="0" cy="0"/>
          <a:chOff x="0" y="0"/>
          <a:chExt cx="0" cy="0"/>
        </a:xfrm>
      </p:grpSpPr>
      <p:pic>
        <p:nvPicPr>
          <p:cNvPr id="2" name="New picture"/>
          <p:cNvPicPr/>
          <p:nvPr/>
        </p:nvPicPr>
        <p:blipFill>
          <a:blip r:embed="rId4"/>
          <a:stretch>
            <a:fillRect/>
          </a:stretch>
        </p:blipFill>
        <p:spPr>
          <a:xfrm rot="16200000">
            <a:off x="-11828709" y="16297946"/>
            <a:ext cx="14274800" cy="4691309"/>
          </a:xfrm>
          <a:prstGeom prst="rect">
            <a:avLst/>
          </a:prstGeom>
        </p:spPr>
      </p:pic>
      <p:pic>
        <p:nvPicPr>
          <p:cNvPr id="3" name="New picture"/>
          <p:cNvPicPr/>
          <p:nvPr/>
        </p:nvPicPr>
        <p:blipFill>
          <a:blip r:embed="rId4"/>
          <a:stretch>
            <a:fillRect/>
          </a:stretch>
        </p:blipFill>
        <p:spPr>
          <a:xfrm rot="5400000">
            <a:off x="44685197" y="16297946"/>
            <a:ext cx="14274800" cy="4691309"/>
          </a:xfrm>
          <a:prstGeom prst="rect">
            <a:avLst/>
          </a:prstGeom>
        </p:spPr>
      </p:pic>
      <p:pic>
        <p:nvPicPr>
          <p:cNvPr id="4" name="New picture"/>
          <p:cNvPicPr/>
          <p:nvPr/>
        </p:nvPicPr>
        <p:blipFill>
          <a:blip r:embed="rId5"/>
          <a:stretch>
            <a:fillRect/>
          </a:stretch>
        </p:blipFill>
        <p:spPr>
          <a:xfrm>
            <a:off x="7473364" y="33426400"/>
            <a:ext cx="32184560" cy="1549400"/>
          </a:xfrm>
          <a:prstGeom prst="rect">
            <a:avLst/>
          </a:prstGeom>
        </p:spPr>
      </p:pic>
      <p:sp>
        <p:nvSpPr>
          <p:cNvPr id="5" name="New shape"/>
          <p:cNvSpPr/>
          <p:nvPr/>
        </p:nvSpPr>
        <p:spPr>
          <a:xfrm>
            <a:off x="7473364" y="33997900"/>
            <a:ext cx="23565644" cy="127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sz="5240">
                <a:solidFill>
                  <a:srgbClr val="808080"/>
                </a:solidFill>
              </a:rPr>
              <a:t>Template ID: assessingslate  Size: 48x36</a:t>
            </a:r>
          </a:p>
        </p:txBody>
      </p:sp>
    </p:spTree>
    <p:extLst>
      <p:ext uri="{BB962C8B-B14F-4D97-AF65-F5344CB8AC3E}">
        <p14:creationId xmlns:p14="http://schemas.microsoft.com/office/powerpoint/2010/main" val="2054342921"/>
      </p:ext>
    </p:extLst>
  </p:cSld>
  <p:clrMap bg1="lt1" tx1="dk1" bg2="lt2" tx2="dk2" accent1="accent1" accent2="accent2" accent3="accent3" accent4="accent4" accent5="accent5" accent6="accent6" hlink="hlink" folHlink="folHlink"/>
  <p:sldLayoutIdLst>
    <p:sldLayoutId id="2147483679" r:id="rId1"/>
    <p:sldLayoutId id="2147483680" r:id="rId2"/>
  </p:sldLayoutIdLst>
  <p:transition/>
  <p:txStyles>
    <p:titleStyle>
      <a:defPPr>
        <a:defRPr kern="1200" smtId="4294967295"/>
      </a:defPPr>
      <a:lvl1pPr algn="ctr" defTabSz="4713224" rtl="0" eaLnBrk="1" latinLnBrk="0" hangingPunct="1">
        <a:spcBef>
          <a:spcPct val="0"/>
        </a:spcBef>
        <a:buNone/>
        <a:defRPr sz="14390" kern="1200">
          <a:solidFill>
            <a:schemeClr val="tx1"/>
          </a:solidFill>
          <a:latin typeface="+mj-lt"/>
          <a:ea typeface="+mj-ea"/>
          <a:cs typeface="+mj-cs"/>
        </a:defRPr>
      </a:lvl1pPr>
    </p:titleStyle>
    <p:bodyStyle>
      <a:defPPr>
        <a:defRPr kern="1200" smtId="4294967295"/>
      </a:defPPr>
      <a:lvl1pPr marL="0" indent="0" algn="l" defTabSz="4713224" rtl="0" eaLnBrk="1" latinLnBrk="0" hangingPunct="1">
        <a:spcBef>
          <a:spcPct val="20000"/>
        </a:spcBef>
        <a:buFont typeface="Arial" pitchFamily="34" charset="0"/>
        <a:buNone/>
        <a:defRPr sz="14390" kern="1200">
          <a:solidFill>
            <a:schemeClr val="tx1"/>
          </a:solidFill>
          <a:latin typeface="+mn-lt"/>
          <a:ea typeface="+mn-ea"/>
          <a:cs typeface="+mn-cs"/>
        </a:defRPr>
      </a:lvl1pPr>
      <a:lvl2pPr marL="3829496" indent="-1472883" algn="l" defTabSz="4713224" rtl="0" eaLnBrk="1" latinLnBrk="0" hangingPunct="1">
        <a:spcBef>
          <a:spcPct val="20000"/>
        </a:spcBef>
        <a:buFont typeface="Arial" pitchFamily="34" charset="0"/>
        <a:buChar char="–"/>
        <a:defRPr sz="14390" kern="1200">
          <a:solidFill>
            <a:schemeClr val="tx1"/>
          </a:solidFill>
          <a:latin typeface="+mn-lt"/>
          <a:ea typeface="+mn-ea"/>
          <a:cs typeface="+mn-cs"/>
        </a:defRPr>
      </a:lvl2pPr>
      <a:lvl3pPr marL="5891531" indent="-1178305" algn="l" defTabSz="4713224" rtl="0" eaLnBrk="1" latinLnBrk="0" hangingPunct="1">
        <a:spcBef>
          <a:spcPct val="20000"/>
        </a:spcBef>
        <a:buFont typeface="Arial" pitchFamily="34" charset="0"/>
        <a:buChar char="•"/>
        <a:defRPr sz="12349" kern="1200">
          <a:solidFill>
            <a:schemeClr val="tx1"/>
          </a:solidFill>
          <a:latin typeface="+mn-lt"/>
          <a:ea typeface="+mn-ea"/>
          <a:cs typeface="+mn-cs"/>
        </a:defRPr>
      </a:lvl3pPr>
      <a:lvl4pPr marL="8248143" indent="-1178305" algn="l" defTabSz="4713224" rtl="0" eaLnBrk="1" latinLnBrk="0" hangingPunct="1">
        <a:spcBef>
          <a:spcPct val="20000"/>
        </a:spcBef>
        <a:buFont typeface="Arial" pitchFamily="34" charset="0"/>
        <a:buChar char="–"/>
        <a:defRPr sz="10417" kern="1200">
          <a:solidFill>
            <a:schemeClr val="tx1"/>
          </a:solidFill>
          <a:latin typeface="+mn-lt"/>
          <a:ea typeface="+mn-ea"/>
          <a:cs typeface="+mn-cs"/>
        </a:defRPr>
      </a:lvl4pPr>
      <a:lvl5pPr marL="10604756" indent="-1178305" algn="l" defTabSz="4713224" rtl="0" eaLnBrk="1" latinLnBrk="0" hangingPunct="1">
        <a:spcBef>
          <a:spcPct val="20000"/>
        </a:spcBef>
        <a:buFont typeface="Arial" pitchFamily="34" charset="0"/>
        <a:buChar char="»"/>
        <a:defRPr sz="10417" kern="1200">
          <a:solidFill>
            <a:schemeClr val="tx1"/>
          </a:solidFill>
          <a:latin typeface="+mn-lt"/>
          <a:ea typeface="+mn-ea"/>
          <a:cs typeface="+mn-cs"/>
        </a:defRPr>
      </a:lvl5pPr>
      <a:lvl6pPr marL="12961368" indent="-1178305" algn="l" defTabSz="4713224" rtl="0" eaLnBrk="1" latinLnBrk="0" hangingPunct="1">
        <a:spcBef>
          <a:spcPct val="20000"/>
        </a:spcBef>
        <a:buFont typeface="Arial" pitchFamily="34" charset="0"/>
        <a:buChar char="•"/>
        <a:defRPr sz="10417" kern="1200">
          <a:solidFill>
            <a:schemeClr val="tx1"/>
          </a:solidFill>
          <a:latin typeface="+mn-lt"/>
          <a:ea typeface="+mn-ea"/>
          <a:cs typeface="+mn-cs"/>
        </a:defRPr>
      </a:lvl6pPr>
      <a:lvl7pPr marL="15317980" indent="-1178305" algn="l" defTabSz="4713224" rtl="0" eaLnBrk="1" latinLnBrk="0" hangingPunct="1">
        <a:spcBef>
          <a:spcPct val="20000"/>
        </a:spcBef>
        <a:buFont typeface="Arial" pitchFamily="34" charset="0"/>
        <a:buChar char="•"/>
        <a:defRPr sz="10417" kern="1200">
          <a:solidFill>
            <a:schemeClr val="tx1"/>
          </a:solidFill>
          <a:latin typeface="+mn-lt"/>
          <a:ea typeface="+mn-ea"/>
          <a:cs typeface="+mn-cs"/>
        </a:defRPr>
      </a:lvl7pPr>
      <a:lvl8pPr marL="17674594" indent="-1178305" algn="l" defTabSz="4713224" rtl="0" eaLnBrk="1" latinLnBrk="0" hangingPunct="1">
        <a:spcBef>
          <a:spcPct val="20000"/>
        </a:spcBef>
        <a:buFont typeface="Arial" pitchFamily="34" charset="0"/>
        <a:buChar char="•"/>
        <a:defRPr sz="10417" kern="1200">
          <a:solidFill>
            <a:schemeClr val="tx1"/>
          </a:solidFill>
          <a:latin typeface="+mn-lt"/>
          <a:ea typeface="+mn-ea"/>
          <a:cs typeface="+mn-cs"/>
        </a:defRPr>
      </a:lvl8pPr>
      <a:lvl9pPr marL="20031206" indent="-1178305" algn="l" defTabSz="4713224" rtl="0" eaLnBrk="1" latinLnBrk="0" hangingPunct="1">
        <a:spcBef>
          <a:spcPct val="20000"/>
        </a:spcBef>
        <a:buFont typeface="Arial" pitchFamily="34" charset="0"/>
        <a:buChar char="•"/>
        <a:defRPr sz="10417" kern="1200">
          <a:solidFill>
            <a:schemeClr val="tx1"/>
          </a:solidFill>
          <a:latin typeface="+mn-lt"/>
          <a:ea typeface="+mn-ea"/>
          <a:cs typeface="+mn-cs"/>
        </a:defRPr>
      </a:lvl9pPr>
    </p:bodyStyle>
    <p:otherStyle>
      <a:defPPr>
        <a:defRPr lang="en-US"/>
      </a:defPPr>
      <a:lvl1pPr marL="0" algn="l" defTabSz="4713224" rtl="0" eaLnBrk="1" latinLnBrk="0" hangingPunct="1">
        <a:defRPr sz="9343" kern="1200">
          <a:solidFill>
            <a:schemeClr val="tx1"/>
          </a:solidFill>
          <a:latin typeface="+mn-lt"/>
          <a:ea typeface="+mn-ea"/>
          <a:cs typeface="+mn-cs"/>
        </a:defRPr>
      </a:lvl1pPr>
      <a:lvl2pPr marL="2356613" algn="l" defTabSz="4713224" rtl="0" eaLnBrk="1" latinLnBrk="0" hangingPunct="1">
        <a:defRPr sz="9343" kern="1200">
          <a:solidFill>
            <a:schemeClr val="tx1"/>
          </a:solidFill>
          <a:latin typeface="+mn-lt"/>
          <a:ea typeface="+mn-ea"/>
          <a:cs typeface="+mn-cs"/>
        </a:defRPr>
      </a:lvl2pPr>
      <a:lvl3pPr marL="4713224" algn="l" defTabSz="4713224" rtl="0" eaLnBrk="1" latinLnBrk="0" hangingPunct="1">
        <a:defRPr sz="9343" kern="1200">
          <a:solidFill>
            <a:schemeClr val="tx1"/>
          </a:solidFill>
          <a:latin typeface="+mn-lt"/>
          <a:ea typeface="+mn-ea"/>
          <a:cs typeface="+mn-cs"/>
        </a:defRPr>
      </a:lvl3pPr>
      <a:lvl4pPr marL="7069838" algn="l" defTabSz="4713224" rtl="0" eaLnBrk="1" latinLnBrk="0" hangingPunct="1">
        <a:defRPr sz="9343" kern="1200">
          <a:solidFill>
            <a:schemeClr val="tx1"/>
          </a:solidFill>
          <a:latin typeface="+mn-lt"/>
          <a:ea typeface="+mn-ea"/>
          <a:cs typeface="+mn-cs"/>
        </a:defRPr>
      </a:lvl4pPr>
      <a:lvl5pPr marL="9426450" algn="l" defTabSz="4713224" rtl="0" eaLnBrk="1" latinLnBrk="0" hangingPunct="1">
        <a:defRPr sz="9343" kern="1200">
          <a:solidFill>
            <a:schemeClr val="tx1"/>
          </a:solidFill>
          <a:latin typeface="+mn-lt"/>
          <a:ea typeface="+mn-ea"/>
          <a:cs typeface="+mn-cs"/>
        </a:defRPr>
      </a:lvl5pPr>
      <a:lvl6pPr marL="11783062" algn="l" defTabSz="4713224" rtl="0" eaLnBrk="1" latinLnBrk="0" hangingPunct="1">
        <a:defRPr sz="9343" kern="1200">
          <a:solidFill>
            <a:schemeClr val="tx1"/>
          </a:solidFill>
          <a:latin typeface="+mn-lt"/>
          <a:ea typeface="+mn-ea"/>
          <a:cs typeface="+mn-cs"/>
        </a:defRPr>
      </a:lvl6pPr>
      <a:lvl7pPr marL="14139675" algn="l" defTabSz="4713224" rtl="0" eaLnBrk="1" latinLnBrk="0" hangingPunct="1">
        <a:defRPr sz="9343" kern="1200">
          <a:solidFill>
            <a:schemeClr val="tx1"/>
          </a:solidFill>
          <a:latin typeface="+mn-lt"/>
          <a:ea typeface="+mn-ea"/>
          <a:cs typeface="+mn-cs"/>
        </a:defRPr>
      </a:lvl7pPr>
      <a:lvl8pPr marL="16496287" algn="l" defTabSz="4713224" rtl="0" eaLnBrk="1" latinLnBrk="0" hangingPunct="1">
        <a:defRPr sz="9343" kern="1200">
          <a:solidFill>
            <a:schemeClr val="tx1"/>
          </a:solidFill>
          <a:latin typeface="+mn-lt"/>
          <a:ea typeface="+mn-ea"/>
          <a:cs typeface="+mn-cs"/>
        </a:defRPr>
      </a:lvl8pPr>
      <a:lvl9pPr marL="18852900" algn="l" defTabSz="4713224" rtl="0" eaLnBrk="1" latinLnBrk="0" hangingPunct="1">
        <a:defRPr sz="934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jp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2" name="Rectangle 71"/>
          <p:cNvSpPr/>
          <p:nvPr/>
        </p:nvSpPr>
        <p:spPr>
          <a:xfrm>
            <a:off x="0" y="-1215031"/>
            <a:ext cx="47131288" cy="6713627"/>
          </a:xfrm>
          <a:prstGeom prst="rect">
            <a:avLst/>
          </a:prstGeom>
          <a:solidFill>
            <a:srgbClr val="A0BEC8"/>
          </a:solidFill>
          <a:ln>
            <a:noFill/>
          </a:ln>
        </p:spPr>
        <p:style>
          <a:lnRef idx="2">
            <a:schemeClr val="accent1">
              <a:shade val="50000"/>
            </a:schemeClr>
          </a:lnRef>
          <a:fillRef idx="1">
            <a:schemeClr val="accent1"/>
          </a:fillRef>
          <a:effectRef idx="0">
            <a:schemeClr val="accent1"/>
          </a:effectRef>
          <a:fontRef idx="minor">
            <a:schemeClr val="lt1"/>
          </a:fontRef>
        </p:style>
        <p:txBody>
          <a:bodyPr lIns="137466" tIns="68733" rIns="137466" bIns="68733" rtlCol="0" anchor="ctr"/>
          <a:lstStyle>
            <a:defPPr>
              <a:defRPr kern="1200" smtId="4294967295"/>
            </a:defPPr>
          </a:lstStyle>
          <a:p>
            <a:pPr algn="ctr">
              <a:lnSpc>
                <a:spcPct val="107000"/>
              </a:lnSpc>
              <a:spcAft>
                <a:spcPts val="800"/>
              </a:spcAft>
            </a:pPr>
            <a:r>
              <a:rPr lang="en-US" sz="80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Student name: Sajia Bokhs Liza</a:t>
            </a:r>
            <a:endParaRPr lang="en-GB" sz="8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US" sz="80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Student number: 1909140</a:t>
            </a:r>
          </a:p>
          <a:p>
            <a:pPr algn="ctr">
              <a:lnSpc>
                <a:spcPct val="107000"/>
              </a:lnSpc>
              <a:spcAft>
                <a:spcPts val="800"/>
              </a:spcAft>
            </a:pPr>
            <a:r>
              <a:rPr lang="en-US" sz="80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ECEY6006/C </a:t>
            </a:r>
          </a:p>
          <a:p>
            <a:pPr algn="ctr">
              <a:lnSpc>
                <a:spcPct val="107000"/>
              </a:lnSpc>
              <a:spcAft>
                <a:spcPts val="800"/>
              </a:spcAft>
            </a:pPr>
            <a:r>
              <a:rPr lang="en-US" sz="8000" b="1">
                <a:solidFill>
                  <a:schemeClr val="tx1"/>
                </a:solidFill>
                <a:latin typeface="Times New Roman" panose="02020603050405020304" pitchFamily="18" charset="0"/>
                <a:ea typeface="Calibri" panose="020F0502020204030204" pitchFamily="34" charset="0"/>
                <a:cs typeface="Times New Roman" panose="02020603050405020304" pitchFamily="18" charset="0"/>
              </a:rPr>
              <a:t>           Supporting Children with ALN</a:t>
            </a:r>
            <a:endParaRPr lang="en-US" sz="80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endParaRPr lang="en-GB" sz="8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1" name="Title 11">
            <a:extLst>
              <a:ext uri="{FF2B5EF4-FFF2-40B4-BE49-F238E27FC236}">
                <a16:creationId xmlns:a16="http://schemas.microsoft.com/office/drawing/2014/main" id="{EE7A5C51-35F0-4B71-992D-43D344D16C04}"/>
              </a:ext>
            </a:extLst>
          </p:cNvPr>
          <p:cNvSpPr txBox="1"/>
          <p:nvPr/>
        </p:nvSpPr>
        <p:spPr>
          <a:xfrm>
            <a:off x="1472853" y="-522524"/>
            <a:ext cx="44185582" cy="2949716"/>
          </a:xfrm>
          <a:prstGeom prst="rect">
            <a:avLst/>
          </a:prstGeom>
        </p:spPr>
        <p:txBody>
          <a:bodyPr lIns="137466" tIns="68733" rIns="137466" bIns="68733"/>
          <a:lstStyle>
            <a:defPPr>
              <a:defRPr kern="1200" smtId="4294967295"/>
            </a:defPPr>
            <a:lvl1pPr algn="ctr" defTabSz="4389028" rtl="0" eaLnBrk="1" latinLnBrk="0" hangingPunct="1">
              <a:spcBef>
                <a:spcPct val="0"/>
              </a:spcBef>
              <a:buNone/>
              <a:defRPr sz="13400" kern="1200">
                <a:solidFill>
                  <a:schemeClr val="tx1"/>
                </a:solidFill>
                <a:latin typeface="+mj-lt"/>
                <a:ea typeface="+mj-ea"/>
                <a:cs typeface="+mj-cs"/>
              </a:defRPr>
            </a:lvl1pPr>
          </a:lstStyle>
          <a:p>
            <a:endParaRPr lang="en-US" sz="9128" b="1" dirty="0">
              <a:solidFill>
                <a:schemeClr val="bg1"/>
              </a:solidFill>
              <a:latin typeface="Montserrat Extra Bold" panose="00000900000000000000" pitchFamily="50" charset="0"/>
            </a:endParaRPr>
          </a:p>
        </p:txBody>
      </p:sp>
      <p:sp>
        <p:nvSpPr>
          <p:cNvPr id="71" name="Rectangle: Rounded Corners 70"/>
          <p:cNvSpPr/>
          <p:nvPr/>
        </p:nvSpPr>
        <p:spPr>
          <a:xfrm>
            <a:off x="35565681" y="29353461"/>
            <a:ext cx="10800920" cy="3920834"/>
          </a:xfrm>
          <a:prstGeom prst="roundRect">
            <a:avLst>
              <a:gd name="adj" fmla="val 3948"/>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smtId="4294967295"/>
            </a:defPPr>
          </a:lstStyle>
          <a:p>
            <a:pPr algn="ctr"/>
            <a:endParaRPr lang="en-US" sz="10310"/>
          </a:p>
        </p:txBody>
      </p:sp>
      <p:sp>
        <p:nvSpPr>
          <p:cNvPr id="59" name="TextBox 58">
            <a:extLst>
              <a:ext uri="{FF2B5EF4-FFF2-40B4-BE49-F238E27FC236}">
                <a16:creationId xmlns:a16="http://schemas.microsoft.com/office/drawing/2014/main" id="{2224C3B5-C740-463A-8086-222E05D55D53}"/>
              </a:ext>
            </a:extLst>
          </p:cNvPr>
          <p:cNvSpPr txBox="1"/>
          <p:nvPr/>
        </p:nvSpPr>
        <p:spPr>
          <a:xfrm>
            <a:off x="36056632" y="30760927"/>
            <a:ext cx="9819018" cy="488916"/>
          </a:xfrm>
          <a:prstGeom prst="rect">
            <a:avLst/>
          </a:prstGeom>
          <a:noFill/>
        </p:spPr>
        <p:txBody>
          <a:bodyPr wrap="square" rtlCol="0">
            <a:spAutoFit/>
          </a:bodyPr>
          <a:lstStyle>
            <a:defPPr>
              <a:defRPr kern="1200" smtId="4294967295"/>
            </a:defPPr>
          </a:lstStyle>
          <a:p>
            <a:r>
              <a:rPr lang="en-US" sz="2577">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rPr>
              <a:t>Add your information, graphs and images to this section.</a:t>
            </a:r>
          </a:p>
        </p:txBody>
      </p:sp>
      <p:sp>
        <p:nvSpPr>
          <p:cNvPr id="60" name="TextBox 59">
            <a:extLst>
              <a:ext uri="{FF2B5EF4-FFF2-40B4-BE49-F238E27FC236}">
                <a16:creationId xmlns:a16="http://schemas.microsoft.com/office/drawing/2014/main" id="{1043F711-D47E-42B5-B443-99A2ED27753E}"/>
              </a:ext>
            </a:extLst>
          </p:cNvPr>
          <p:cNvSpPr txBox="1"/>
          <p:nvPr/>
        </p:nvSpPr>
        <p:spPr>
          <a:xfrm>
            <a:off x="36056632" y="30043710"/>
            <a:ext cx="9819018" cy="687239"/>
          </a:xfrm>
          <a:prstGeom prst="rect">
            <a:avLst/>
          </a:prstGeom>
          <a:noFill/>
        </p:spPr>
        <p:txBody>
          <a:bodyPr wrap="square" rtlCol="0">
            <a:spAutoFit/>
          </a:bodyPr>
          <a:lstStyle>
            <a:defPPr>
              <a:defRPr kern="1200" smtId="4294967295"/>
            </a:defPPr>
          </a:lstStyle>
          <a:p>
            <a:r>
              <a:rPr lang="en-US" sz="3866" b="1">
                <a:solidFill>
                  <a:schemeClr val="tx1">
                    <a:lumMod val="75000"/>
                    <a:lumOff val="25000"/>
                  </a:schemeClr>
                </a:solidFill>
                <a:latin typeface="Montserrat Extra Bold" panose="00000900000000000000" pitchFamily="50" charset="0"/>
              </a:rPr>
              <a:t>Acknowledgements</a:t>
            </a:r>
          </a:p>
        </p:txBody>
      </p:sp>
      <p:sp>
        <p:nvSpPr>
          <p:cNvPr id="42" name="Rectangle: Rounded Corners 41"/>
          <p:cNvSpPr/>
          <p:nvPr/>
        </p:nvSpPr>
        <p:spPr>
          <a:xfrm>
            <a:off x="35565681" y="6334089"/>
            <a:ext cx="10800920" cy="11607430"/>
          </a:xfrm>
          <a:prstGeom prst="roundRect">
            <a:avLst>
              <a:gd name="adj" fmla="val 1477"/>
            </a:avLst>
          </a:prstGeom>
          <a:solidFill>
            <a:srgbClr val="A0BEC8">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smtId="4294967295"/>
            </a:defPPr>
          </a:lstStyle>
          <a:p>
            <a:pPr lvl="0">
              <a:buSzPts val="1000"/>
              <a:tabLst>
                <a:tab pos="457200" algn="l"/>
              </a:tabLst>
            </a:pPr>
            <a:endParaRPr lang="en-US" sz="4000" b="1"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b="1"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b="1"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b="1"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b="1"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b="1"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b="1"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b="1"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b="1"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b="1"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b="1"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b="1"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b="1"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b="1"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r>
              <a:rPr lang="en-US" sz="4000" b="1" dirty="0">
                <a:solidFill>
                  <a:schemeClr val="tx1"/>
                </a:solidFill>
                <a:latin typeface="Times New Roman" panose="02020603050405020304" pitchFamily="18" charset="0"/>
                <a:ea typeface="Times New Roman" panose="02020603050405020304" pitchFamily="18" charset="0"/>
              </a:rPr>
              <a:t>Strategy to support Asperger’s:</a:t>
            </a:r>
          </a:p>
          <a:p>
            <a:pPr lvl="0">
              <a:buSzPts val="1000"/>
              <a:tabLst>
                <a:tab pos="457200" algn="l"/>
              </a:tabLst>
            </a:pPr>
            <a:r>
              <a:rPr lang="en-US" sz="4000" dirty="0">
                <a:solidFill>
                  <a:schemeClr val="tx1"/>
                </a:solidFill>
                <a:latin typeface="Times New Roman" panose="02020603050405020304" pitchFamily="18" charset="0"/>
                <a:ea typeface="Times New Roman" panose="02020603050405020304" pitchFamily="18" charset="0"/>
              </a:rPr>
              <a:t>Classroom strategies that could help children do better in the class:</a:t>
            </a:r>
          </a:p>
          <a:p>
            <a:pPr>
              <a:buSzPts val="1000"/>
              <a:tabLst>
                <a:tab pos="457200" algn="l"/>
              </a:tabLst>
            </a:pPr>
            <a:r>
              <a:rPr lang="en-GB" sz="4000" dirty="0">
                <a:solidFill>
                  <a:srgbClr val="272F37"/>
                </a:solidFill>
                <a:effectLst/>
                <a:latin typeface="Arial" panose="020B0604020202020204" pitchFamily="34" charset="0"/>
                <a:ea typeface="Times New Roman" panose="02020603050405020304" pitchFamily="18" charset="0"/>
                <a:cs typeface="Times New Roman" panose="02020603050405020304" pitchFamily="18" charset="0"/>
              </a:rPr>
              <a:t>1) Routines in the class should be kept clear and consistent. Provide children with AS with additional help during the times that would seem unstructured and obscure with constant transition. A constant advance notice might be of great help so that the children do not have to face a sudden disruption and change.</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lvl="0">
              <a:buSzPts val="1000"/>
              <a:tabLst>
                <a:tab pos="457200" algn="l"/>
              </a:tabLst>
            </a:pPr>
            <a:r>
              <a:rPr lang="en-US" sz="4000" dirty="0">
                <a:solidFill>
                  <a:schemeClr val="tx1"/>
                </a:solidFill>
                <a:effectLst/>
                <a:latin typeface="Times New Roman" panose="02020603050405020304" pitchFamily="18" charset="0"/>
                <a:ea typeface="Times New Roman" panose="02020603050405020304" pitchFamily="18" charset="0"/>
              </a:rPr>
              <a:t>2) </a:t>
            </a:r>
            <a:r>
              <a:rPr lang="en-US" sz="4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Never assume that the children with AS lack attention or are not listening to you or are avoiding eye contact. Children with AS have a great time concentrating when they avoid eye contact. However, forcing them to make an eye contact might break their temperament to concentrate</a:t>
            </a:r>
          </a:p>
          <a:p>
            <a:pPr>
              <a:buSzPts val="1000"/>
              <a:tabLst>
                <a:tab pos="457200" algn="l"/>
              </a:tabLst>
            </a:pPr>
            <a:r>
              <a:rPr lang="en-US" sz="4000" dirty="0">
                <a:solidFill>
                  <a:schemeClr val="tx1"/>
                </a:solidFill>
                <a:latin typeface="Calibri" panose="020F0502020204030204" pitchFamily="34" charset="0"/>
                <a:ea typeface="Times New Roman" panose="02020603050405020304" pitchFamily="18" charset="0"/>
                <a:cs typeface="Times New Roman" panose="02020603050405020304" pitchFamily="18" charset="0"/>
              </a:rPr>
              <a:t>3)</a:t>
            </a:r>
            <a:r>
              <a:rPr lang="en-US" sz="4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Be very concise and clear regarding explaining your instructions and thoughts. </a:t>
            </a:r>
            <a:endParaRPr lang="en-US" sz="4000" dirty="0">
              <a:solidFill>
                <a:schemeClr val="tx1"/>
              </a:solidFill>
              <a:effectLst/>
              <a:latin typeface="Times New Roman" panose="02020603050405020304" pitchFamily="18" charset="0"/>
              <a:ea typeface="Times New Roman" panose="02020603050405020304" pitchFamily="18" charset="0"/>
            </a:endParaRPr>
          </a:p>
          <a:p>
            <a:pPr lvl="0">
              <a:buSzPts val="1000"/>
              <a:tabLst>
                <a:tab pos="457200" algn="l"/>
              </a:tabLst>
            </a:pPr>
            <a:endParaRPr lang="en-US" sz="4000"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dirty="0">
              <a:solidFill>
                <a:schemeClr val="tx1"/>
              </a:solidFill>
              <a:effectLst/>
              <a:latin typeface="Times New Roman" panose="02020603050405020304" pitchFamily="18" charset="0"/>
              <a:ea typeface="Times New Roman" panose="02020603050405020304" pitchFamily="18" charset="0"/>
            </a:endParaRPr>
          </a:p>
          <a:p>
            <a:pPr lvl="0">
              <a:buSzPts val="1000"/>
              <a:tabLst>
                <a:tab pos="457200" algn="l"/>
              </a:tabLst>
            </a:pPr>
            <a:endParaRPr lang="en-US" sz="4000"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dirty="0">
              <a:solidFill>
                <a:schemeClr val="tx1"/>
              </a:solidFill>
              <a:effectLst/>
              <a:latin typeface="Times New Roman" panose="02020603050405020304" pitchFamily="18" charset="0"/>
              <a:ea typeface="Times New Roman" panose="02020603050405020304" pitchFamily="18" charset="0"/>
            </a:endParaRPr>
          </a:p>
          <a:p>
            <a:pPr lvl="0">
              <a:buSzPts val="1000"/>
              <a:tabLst>
                <a:tab pos="457200" algn="l"/>
              </a:tabLst>
            </a:pPr>
            <a:endParaRPr lang="en-US" sz="4000"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dirty="0">
              <a:solidFill>
                <a:schemeClr val="tx1"/>
              </a:solidFill>
              <a:effectLst/>
              <a:latin typeface="Times New Roman" panose="02020603050405020304" pitchFamily="18" charset="0"/>
              <a:ea typeface="Times New Roman" panose="02020603050405020304" pitchFamily="18" charset="0"/>
            </a:endParaRPr>
          </a:p>
          <a:p>
            <a:pPr lvl="0">
              <a:buSzPts val="1000"/>
              <a:tabLst>
                <a:tab pos="457200" algn="l"/>
              </a:tabLst>
            </a:pPr>
            <a:endParaRPr lang="en-US" sz="4000"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dirty="0">
              <a:solidFill>
                <a:schemeClr val="tx1"/>
              </a:solidFill>
              <a:effectLst/>
              <a:latin typeface="Times New Roman" panose="02020603050405020304" pitchFamily="18" charset="0"/>
              <a:ea typeface="Times New Roman" panose="02020603050405020304" pitchFamily="18" charset="0"/>
            </a:endParaRPr>
          </a:p>
          <a:p>
            <a:pPr lvl="0">
              <a:buSzPts val="1000"/>
              <a:tabLst>
                <a:tab pos="457200" algn="l"/>
              </a:tabLst>
            </a:pPr>
            <a:endParaRPr lang="en-US" sz="4000"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dirty="0">
              <a:solidFill>
                <a:schemeClr val="tx1"/>
              </a:solidFill>
              <a:effectLst/>
              <a:latin typeface="Times New Roman" panose="02020603050405020304" pitchFamily="18" charset="0"/>
              <a:ea typeface="Times New Roman" panose="02020603050405020304" pitchFamily="18" charset="0"/>
            </a:endParaRPr>
          </a:p>
          <a:p>
            <a:pPr lvl="0">
              <a:buSzPts val="1000"/>
              <a:tabLst>
                <a:tab pos="457200" algn="l"/>
              </a:tabLst>
            </a:pPr>
            <a:endParaRPr lang="en-US" sz="4000"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dirty="0">
              <a:solidFill>
                <a:schemeClr val="tx1"/>
              </a:solidFill>
              <a:effectLst/>
              <a:latin typeface="Times New Roman" panose="02020603050405020304" pitchFamily="18" charset="0"/>
              <a:ea typeface="Times New Roman" panose="02020603050405020304" pitchFamily="18" charset="0"/>
            </a:endParaRPr>
          </a:p>
          <a:p>
            <a:pPr lvl="0">
              <a:buSzPts val="1000"/>
              <a:tabLst>
                <a:tab pos="457200" algn="l"/>
              </a:tabLst>
            </a:pPr>
            <a:endParaRPr lang="en-US" sz="4000"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dirty="0">
              <a:solidFill>
                <a:schemeClr val="tx1"/>
              </a:solidFill>
              <a:effectLst/>
              <a:latin typeface="Times New Roman" panose="02020603050405020304" pitchFamily="18" charset="0"/>
              <a:ea typeface="Times New Roman" panose="02020603050405020304" pitchFamily="18" charset="0"/>
            </a:endParaRPr>
          </a:p>
        </p:txBody>
      </p:sp>
      <p:sp>
        <p:nvSpPr>
          <p:cNvPr id="45" name="Rectangle: Rounded Corners 44"/>
          <p:cNvSpPr/>
          <p:nvPr/>
        </p:nvSpPr>
        <p:spPr>
          <a:xfrm>
            <a:off x="35565681" y="18749471"/>
            <a:ext cx="10800920" cy="9796036"/>
          </a:xfrm>
          <a:prstGeom prst="roundRect">
            <a:avLst>
              <a:gd name="adj" fmla="val 1592"/>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smtId="4294967295"/>
            </a:defPPr>
          </a:lstStyle>
          <a:p>
            <a:pPr algn="ctr"/>
            <a:endParaRPr lang="en-US" sz="10310"/>
          </a:p>
        </p:txBody>
      </p:sp>
      <p:sp>
        <p:nvSpPr>
          <p:cNvPr id="85" name="TextBox 84">
            <a:extLst>
              <a:ext uri="{FF2B5EF4-FFF2-40B4-BE49-F238E27FC236}">
                <a16:creationId xmlns:a16="http://schemas.microsoft.com/office/drawing/2014/main" id="{2F9F16DD-B1FB-447B-BA78-9201D1B2D897}"/>
              </a:ext>
            </a:extLst>
          </p:cNvPr>
          <p:cNvSpPr txBox="1"/>
          <p:nvPr/>
        </p:nvSpPr>
        <p:spPr>
          <a:xfrm>
            <a:off x="36056632" y="19230008"/>
            <a:ext cx="9819018" cy="11090087"/>
          </a:xfrm>
          <a:prstGeom prst="rect">
            <a:avLst/>
          </a:prstGeom>
          <a:noFill/>
        </p:spPr>
        <p:txBody>
          <a:bodyPr wrap="square" rtlCol="0">
            <a:spAutoFit/>
          </a:bodyPr>
          <a:lstStyle>
            <a:defPPr>
              <a:defRPr kern="1200" smtId="4294967295"/>
            </a:defPPr>
          </a:lstStyle>
          <a:p>
            <a:r>
              <a:rPr lang="en-US" sz="4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 number of children with AS have difficulty understanding perspectives and need a specific set of instructive language to comprehend. Metaphors, sarcasm, idioms and analogies are not mostly understood by people with AS. </a:t>
            </a:r>
          </a:p>
          <a:p>
            <a:r>
              <a:rPr lang="en-US" sz="4000" dirty="0">
                <a:solidFill>
                  <a:srgbClr val="000000"/>
                </a:solidFill>
                <a:latin typeface="Calibri" panose="020F0502020204030204" pitchFamily="34" charset="0"/>
                <a:ea typeface="Calibri" panose="020F0502020204030204" pitchFamily="34" charset="0"/>
                <a:cs typeface="Times New Roman" panose="02020603050405020304" pitchFamily="18" charset="0"/>
              </a:rPr>
              <a:t>4) Talk with </a:t>
            </a:r>
            <a:r>
              <a:rPr lang="en-US" sz="4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them about the fact that how most children have challenges in their lives, and these vary from people to people</a:t>
            </a:r>
          </a:p>
          <a:p>
            <a:r>
              <a:rPr lang="en-US" sz="4000" dirty="0">
                <a:solidFill>
                  <a:srgbClr val="000000"/>
                </a:solidFill>
                <a:latin typeface="Calibri" panose="020F0502020204030204" pitchFamily="34" charset="0"/>
                <a:ea typeface="Calibri" panose="020F0502020204030204" pitchFamily="34" charset="0"/>
                <a:cs typeface="Times New Roman" panose="02020603050405020304" pitchFamily="18" charset="0"/>
              </a:rPr>
              <a:t>5) </a:t>
            </a:r>
            <a:r>
              <a:rPr lang="en-US" sz="4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 personal support or a heart-to-heart talk with the student might further help knowing how does the student or the child feels. Working with them and around them to learn for strategies that benefit the student will help them overcome their weaknesses. </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3866" b="1" dirty="0">
              <a:solidFill>
                <a:schemeClr val="tx1">
                  <a:lumMod val="75000"/>
                  <a:lumOff val="25000"/>
                </a:schemeClr>
              </a:solidFill>
              <a:latin typeface="Montserrat Extra Bold" panose="00000900000000000000" pitchFamily="50" charset="0"/>
            </a:endParaRPr>
          </a:p>
        </p:txBody>
      </p:sp>
      <p:sp>
        <p:nvSpPr>
          <p:cNvPr id="39" name="Rectangle: Rounded Corners 38"/>
          <p:cNvSpPr/>
          <p:nvPr/>
        </p:nvSpPr>
        <p:spPr>
          <a:xfrm>
            <a:off x="764689" y="6334088"/>
            <a:ext cx="10800920" cy="11091941"/>
          </a:xfrm>
          <a:prstGeom prst="roundRect">
            <a:avLst>
              <a:gd name="adj" fmla="val 1711"/>
            </a:avLst>
          </a:prstGeom>
          <a:solidFill>
            <a:srgbClr val="A0BEC8">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smtId="4294967295"/>
            </a:defPPr>
          </a:lstStyle>
          <a:p>
            <a:pPr algn="ctr"/>
            <a:endParaRPr lang="en-US" sz="10310"/>
          </a:p>
        </p:txBody>
      </p:sp>
      <p:sp>
        <p:nvSpPr>
          <p:cNvPr id="47" name="TextBox 46"/>
          <p:cNvSpPr txBox="1"/>
          <p:nvPr/>
        </p:nvSpPr>
        <p:spPr>
          <a:xfrm>
            <a:off x="1255640" y="6819708"/>
            <a:ext cx="9819018" cy="13757228"/>
          </a:xfrm>
          <a:prstGeom prst="rect">
            <a:avLst/>
          </a:prstGeom>
          <a:noFill/>
        </p:spPr>
        <p:txBody>
          <a:bodyPr wrap="square" rtlCol="0">
            <a:spAutoFit/>
          </a:bodyPr>
          <a:lstStyle>
            <a:defPPr>
              <a:defRPr kern="1200" smtId="4294967295"/>
            </a:defPPr>
          </a:lstStyle>
          <a:p>
            <a:r>
              <a:rPr lang="en-US" sz="4000" b="1" dirty="0">
                <a:solidFill>
                  <a:schemeClr val="tx1">
                    <a:lumMod val="75000"/>
                    <a:lumOff val="25000"/>
                  </a:schemeClr>
                </a:solidFill>
                <a:latin typeface="Montserrat Extra Bold" panose="00000900000000000000" pitchFamily="50" charset="0"/>
              </a:rPr>
              <a:t>Introduction:</a:t>
            </a:r>
          </a:p>
          <a:p>
            <a:r>
              <a:rPr lang="en-US" sz="4000" dirty="0">
                <a:effectLst/>
                <a:latin typeface="Times New Roman" panose="02020603050405020304" pitchFamily="18" charset="0"/>
                <a:ea typeface="Calibri" panose="020F0502020204030204" pitchFamily="34" charset="0"/>
                <a:cs typeface="Times New Roman" panose="02020603050405020304" pitchFamily="18" charset="0"/>
              </a:rPr>
              <a:t>Asperger’s syndrome comes under a group of neurodevelopment conditions also referred to as autism spectrum disorder (ASD). Asperger’s is ‘typical to strong verbal language skills and intellectual ability’ and this is what sets it apart from other forms of autism. </a:t>
            </a:r>
          </a:p>
          <a:p>
            <a:r>
              <a:rPr lang="en-GB" sz="4000" dirty="0">
                <a:solidFill>
                  <a:srgbClr val="272F37"/>
                </a:solidFill>
                <a:effectLst/>
                <a:latin typeface="Times New Roman" panose="02020603050405020304" pitchFamily="18" charset="0"/>
                <a:ea typeface="Times New Roman" panose="02020603050405020304" pitchFamily="18" charset="0"/>
              </a:rPr>
              <a:t>Asperger’s has been described by the professionals as a variant of autism rather than a stand-alone disorder. It has been described as similar to a high-functioning autism. When Asperger first recognised the syndrome, he described the patients as possessing an above average intelligence but with visible issues in communication and social abilities. .These “little professors” had an all-consuming knowledge in one specific area of learning. </a:t>
            </a:r>
            <a:endParaRPr lang="en-GB" sz="4000" dirty="0">
              <a:effectLst/>
              <a:latin typeface="Times New Roman" panose="02020603050405020304" pitchFamily="18" charset="0"/>
              <a:ea typeface="Times New Roman" panose="02020603050405020304" pitchFamily="18" charset="0"/>
            </a:endParaRPr>
          </a:p>
          <a:p>
            <a:endParaRPr lang="en-US" sz="4000" dirty="0">
              <a:effectLst/>
              <a:latin typeface="Times New Roman" panose="02020603050405020304" pitchFamily="18" charset="0"/>
              <a:ea typeface="Calibri" panose="020F0502020204030204" pitchFamily="34" charset="0"/>
              <a:cs typeface="Times New Roman" panose="02020603050405020304" pitchFamily="18" charset="0"/>
            </a:endParaRPr>
          </a:p>
          <a:p>
            <a:pPr marL="571500" indent="-571500">
              <a:buFont typeface="Arial" panose="020B0604020202020204" pitchFamily="34" charset="0"/>
              <a:buChar char="•"/>
            </a:pP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3866" b="1" dirty="0">
              <a:solidFill>
                <a:schemeClr val="tx1">
                  <a:lumMod val="75000"/>
                  <a:lumOff val="25000"/>
                </a:schemeClr>
              </a:solidFill>
              <a:latin typeface="Montserrat Extra Bold" panose="00000900000000000000" pitchFamily="50" charset="0"/>
            </a:endParaRPr>
          </a:p>
          <a:p>
            <a:endParaRPr lang="en-US" sz="3866" b="1" dirty="0">
              <a:solidFill>
                <a:schemeClr val="tx1">
                  <a:lumMod val="75000"/>
                  <a:lumOff val="25000"/>
                </a:schemeClr>
              </a:solidFill>
              <a:latin typeface="Montserrat Extra Bold" panose="00000900000000000000" pitchFamily="50" charset="0"/>
            </a:endParaRPr>
          </a:p>
          <a:p>
            <a:endParaRPr lang="en-US" sz="3866" b="1" dirty="0">
              <a:solidFill>
                <a:schemeClr val="tx1">
                  <a:lumMod val="75000"/>
                  <a:lumOff val="25000"/>
                </a:schemeClr>
              </a:solidFill>
              <a:latin typeface="Montserrat Extra Bold" panose="00000900000000000000" pitchFamily="50" charset="0"/>
            </a:endParaRPr>
          </a:p>
        </p:txBody>
      </p:sp>
      <p:sp>
        <p:nvSpPr>
          <p:cNvPr id="43" name="Rectangle: Rounded Corners 42"/>
          <p:cNvSpPr/>
          <p:nvPr/>
        </p:nvSpPr>
        <p:spPr>
          <a:xfrm>
            <a:off x="764687" y="17911649"/>
            <a:ext cx="10800920" cy="14798625"/>
          </a:xfrm>
          <a:prstGeom prst="roundRect">
            <a:avLst>
              <a:gd name="adj" fmla="val 2004"/>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smtId="4294967295"/>
            </a:defPPr>
          </a:lstStyle>
          <a:p>
            <a:r>
              <a:rPr lang="en-GB" sz="4400" dirty="0">
                <a:solidFill>
                  <a:srgbClr val="272F37"/>
                </a:solidFill>
                <a:effectLst/>
                <a:latin typeface="Times New Roman" panose="02020603050405020304" pitchFamily="18" charset="0"/>
                <a:ea typeface="Times New Roman" panose="02020603050405020304" pitchFamily="18" charset="0"/>
              </a:rPr>
              <a:t>.</a:t>
            </a:r>
          </a:p>
          <a:p>
            <a:endParaRPr lang="en-GB" sz="4400" dirty="0">
              <a:solidFill>
                <a:srgbClr val="272F37"/>
              </a:solidFill>
              <a:effectLst/>
              <a:latin typeface="Times New Roman" panose="02020603050405020304" pitchFamily="18" charset="0"/>
              <a:ea typeface="Times New Roman" panose="02020603050405020304" pitchFamily="18" charset="0"/>
            </a:endParaRPr>
          </a:p>
          <a:p>
            <a:endParaRPr lang="en-GB" sz="4400" dirty="0">
              <a:effectLst/>
              <a:latin typeface="Times New Roman" panose="02020603050405020304" pitchFamily="18" charset="0"/>
              <a:ea typeface="Times New Roman" panose="02020603050405020304" pitchFamily="18" charset="0"/>
            </a:endParaRPr>
          </a:p>
        </p:txBody>
      </p:sp>
      <p:sp>
        <p:nvSpPr>
          <p:cNvPr id="87" name="TextBox 86">
            <a:extLst>
              <a:ext uri="{FF2B5EF4-FFF2-40B4-BE49-F238E27FC236}">
                <a16:creationId xmlns:a16="http://schemas.microsoft.com/office/drawing/2014/main" id="{7DB2E49A-CE7A-4210-AE9F-5037030C938E}"/>
              </a:ext>
            </a:extLst>
          </p:cNvPr>
          <p:cNvSpPr txBox="1"/>
          <p:nvPr/>
        </p:nvSpPr>
        <p:spPr>
          <a:xfrm>
            <a:off x="1255640" y="18848524"/>
            <a:ext cx="9819018" cy="15665058"/>
          </a:xfrm>
          <a:prstGeom prst="rect">
            <a:avLst/>
          </a:prstGeom>
          <a:noFill/>
        </p:spPr>
        <p:txBody>
          <a:bodyPr wrap="square" rtlCol="0">
            <a:spAutoFit/>
          </a:bodyPr>
          <a:lstStyle>
            <a:defPPr>
              <a:defRPr kern="1200" smtId="4294967295"/>
            </a:defPPr>
          </a:lstStyle>
          <a:p>
            <a:r>
              <a:rPr lang="en-US" sz="3866" b="1" dirty="0">
                <a:solidFill>
                  <a:schemeClr val="tx1">
                    <a:lumMod val="75000"/>
                    <a:lumOff val="25000"/>
                  </a:schemeClr>
                </a:solidFill>
                <a:latin typeface="Montserrat Extra Bold" panose="00000900000000000000" pitchFamily="50" charset="0"/>
              </a:rPr>
              <a:t>How Asperger’s Evolved through the years: </a:t>
            </a:r>
          </a:p>
          <a:p>
            <a:endParaRPr lang="en-US" sz="3866" b="1" dirty="0">
              <a:solidFill>
                <a:schemeClr val="tx1">
                  <a:lumMod val="75000"/>
                  <a:lumOff val="25000"/>
                </a:schemeClr>
              </a:solidFill>
              <a:latin typeface="Montserrat Extra Bold" panose="00000900000000000000" pitchFamily="50" charset="0"/>
            </a:endParaRPr>
          </a:p>
          <a:p>
            <a:r>
              <a:rPr lang="en-US" sz="4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1944: </a:t>
            </a:r>
            <a:r>
              <a:rPr lang="en-GB" sz="4000" dirty="0">
                <a:solidFill>
                  <a:srgbClr val="272F37"/>
                </a:solidFill>
                <a:effectLst/>
                <a:latin typeface="Times New Roman" panose="02020603050405020304" pitchFamily="18" charset="0"/>
                <a:ea typeface="Times New Roman" panose="02020603050405020304" pitchFamily="18" charset="0"/>
              </a:rPr>
              <a:t>Hans Asperger examined four patients with similar abilities. They possessed average to excellent intelligence quotient. However, they showed lacking social skills and had limited interests. The children also shared a tendency to be clumsy.</a:t>
            </a:r>
            <a:endParaRPr lang="en-GB" sz="4000" dirty="0">
              <a:effectLst/>
              <a:latin typeface="Times New Roman" panose="02020603050405020304" pitchFamily="18" charset="0"/>
              <a:ea typeface="Times New Roman" panose="02020603050405020304" pitchFamily="18" charset="0"/>
            </a:endParaRPr>
          </a:p>
          <a:p>
            <a:r>
              <a:rPr lang="en-GB" sz="4000" b="1" dirty="0">
                <a:solidFill>
                  <a:srgbClr val="272F37"/>
                </a:solidFill>
                <a:effectLst/>
                <a:latin typeface="Times New Roman" panose="02020603050405020304" pitchFamily="18" charset="0"/>
                <a:ea typeface="Times New Roman" panose="02020603050405020304" pitchFamily="18" charset="0"/>
              </a:rPr>
              <a:t>1981:</a:t>
            </a:r>
            <a:r>
              <a:rPr lang="en-GB" sz="4000" dirty="0">
                <a:solidFill>
                  <a:srgbClr val="272F37"/>
                </a:solidFill>
                <a:effectLst/>
                <a:latin typeface="Times New Roman" panose="02020603050405020304" pitchFamily="18" charset="0"/>
                <a:ea typeface="Times New Roman" panose="02020603050405020304" pitchFamily="18" charset="0"/>
              </a:rPr>
              <a:t>  Lorna Wing published a chronology of similar case studies and coined the term “Asperger syndrome.”</a:t>
            </a:r>
            <a:endParaRPr lang="en-GB" sz="4000" dirty="0">
              <a:effectLst/>
              <a:latin typeface="Times New Roman" panose="02020603050405020304" pitchFamily="18" charset="0"/>
              <a:ea typeface="Times New Roman" panose="02020603050405020304" pitchFamily="18" charset="0"/>
            </a:endParaRPr>
          </a:p>
          <a:p>
            <a:r>
              <a:rPr lang="en-GB" sz="4000" b="1" dirty="0">
                <a:solidFill>
                  <a:srgbClr val="272F37"/>
                </a:solidFill>
                <a:effectLst/>
                <a:latin typeface="Times New Roman" panose="02020603050405020304" pitchFamily="18" charset="0"/>
                <a:ea typeface="Times New Roman" panose="02020603050405020304" pitchFamily="18" charset="0"/>
              </a:rPr>
              <a:t>1994:</a:t>
            </a:r>
            <a:r>
              <a:rPr lang="en-GB" sz="4000" dirty="0">
                <a:solidFill>
                  <a:srgbClr val="272F37"/>
                </a:solidFill>
                <a:effectLst/>
                <a:latin typeface="Times New Roman" panose="02020603050405020304" pitchFamily="18" charset="0"/>
                <a:ea typeface="Times New Roman" panose="02020603050405020304" pitchFamily="18" charset="0"/>
              </a:rPr>
              <a:t> Asperger’s further was added to the list of Diagnostic and Statistical Manual of Mental Disorders (DSM-4).</a:t>
            </a:r>
            <a:endParaRPr lang="en-GB" sz="4000" dirty="0">
              <a:effectLst/>
              <a:latin typeface="Times New Roman" panose="02020603050405020304" pitchFamily="18" charset="0"/>
              <a:ea typeface="Times New Roman" panose="02020603050405020304" pitchFamily="18" charset="0"/>
            </a:endParaRPr>
          </a:p>
          <a:p>
            <a:r>
              <a:rPr lang="en-GB" sz="4000" b="1" dirty="0">
                <a:solidFill>
                  <a:srgbClr val="272F37"/>
                </a:solidFill>
                <a:effectLst/>
                <a:latin typeface="Times New Roman" panose="02020603050405020304" pitchFamily="18" charset="0"/>
                <a:ea typeface="Times New Roman" panose="02020603050405020304" pitchFamily="18" charset="0"/>
              </a:rPr>
              <a:t>2013:</a:t>
            </a:r>
            <a:r>
              <a:rPr lang="en-GB" sz="4000" dirty="0">
                <a:solidFill>
                  <a:srgbClr val="272F37"/>
                </a:solidFill>
                <a:effectLst/>
                <a:latin typeface="Times New Roman" panose="02020603050405020304" pitchFamily="18" charset="0"/>
                <a:ea typeface="Times New Roman" panose="02020603050405020304" pitchFamily="18" charset="0"/>
              </a:rPr>
              <a:t> Asperger syndrome and others that were similar in their diagnosis were then folded under one umbrella diagnosis in DSM-5</a:t>
            </a:r>
            <a:endParaRPr lang="en-US" sz="3866" b="1" dirty="0">
              <a:solidFill>
                <a:schemeClr val="tx1">
                  <a:lumMod val="75000"/>
                  <a:lumOff val="25000"/>
                </a:schemeClr>
              </a:solidFill>
              <a:latin typeface="Montserrat Extra Bold" panose="00000900000000000000" pitchFamily="50" charset="0"/>
            </a:endParaRPr>
          </a:p>
          <a:p>
            <a:r>
              <a:rPr lang="en-US" sz="3600" b="1" i="1" dirty="0">
                <a:effectLst/>
                <a:latin typeface="Calibri" panose="020F0502020204030204" pitchFamily="34" charset="0"/>
                <a:ea typeface="Calibri" panose="020F0502020204030204" pitchFamily="34" charset="0"/>
                <a:cs typeface="Times New Roman" panose="02020603050405020304" pitchFamily="18" charset="0"/>
              </a:rPr>
              <a:t>The interest to further delve into the understanding Asperger’s increases yet a variety of factors complicated the understanding of it. The relationship amid a high-functioning autism and Asperger’s till date remain a topic of debate</a:t>
            </a:r>
            <a:endParaRPr lang="en-US" sz="3600" b="1" i="1" dirty="0">
              <a:latin typeface="Montserrat Extra Bold" panose="00000900000000000000" pitchFamily="50" charset="0"/>
            </a:endParaRPr>
          </a:p>
          <a:p>
            <a:endParaRPr lang="en-US" sz="3866" b="1" dirty="0">
              <a:solidFill>
                <a:schemeClr val="tx1">
                  <a:lumMod val="75000"/>
                  <a:lumOff val="25000"/>
                </a:schemeClr>
              </a:solidFill>
              <a:latin typeface="Montserrat Extra Bold" panose="00000900000000000000" pitchFamily="50" charset="0"/>
            </a:endParaRPr>
          </a:p>
          <a:p>
            <a:endParaRPr lang="en-US" sz="3866" b="1" dirty="0">
              <a:solidFill>
                <a:schemeClr val="tx1">
                  <a:lumMod val="75000"/>
                  <a:lumOff val="25000"/>
                </a:schemeClr>
              </a:solidFill>
              <a:latin typeface="Montserrat Extra Bold" panose="00000900000000000000" pitchFamily="50" charset="0"/>
            </a:endParaRPr>
          </a:p>
          <a:p>
            <a:endParaRPr lang="en-US" sz="3866" b="1" dirty="0">
              <a:solidFill>
                <a:schemeClr val="tx1">
                  <a:lumMod val="75000"/>
                  <a:lumOff val="25000"/>
                </a:schemeClr>
              </a:solidFill>
              <a:latin typeface="Montserrat Extra Bold" panose="00000900000000000000" pitchFamily="50" charset="0"/>
            </a:endParaRPr>
          </a:p>
        </p:txBody>
      </p:sp>
      <p:sp>
        <p:nvSpPr>
          <p:cNvPr id="44" name="Rectangle: Rounded Corners 43"/>
          <p:cNvSpPr/>
          <p:nvPr/>
        </p:nvSpPr>
        <p:spPr>
          <a:xfrm>
            <a:off x="12330299" y="6368998"/>
            <a:ext cx="10800920" cy="6766126"/>
          </a:xfrm>
          <a:prstGeom prst="roundRect">
            <a:avLst>
              <a:gd name="adj" fmla="val 2700"/>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smtId="4294967295"/>
            </a:defPPr>
          </a:lstStyle>
          <a:p>
            <a:r>
              <a:rPr lang="en-US" sz="3600" b="1" dirty="0">
                <a:solidFill>
                  <a:schemeClr val="tx1">
                    <a:lumMod val="75000"/>
                    <a:lumOff val="25000"/>
                  </a:schemeClr>
                </a:solidFill>
                <a:latin typeface="Montserrat Extra Bold" panose="00000900000000000000" pitchFamily="50" charset="0"/>
              </a:rPr>
              <a:t>Identification and Diagnostics:</a:t>
            </a:r>
          </a:p>
          <a:p>
            <a:r>
              <a:rPr lang="en-GB" sz="4000" dirty="0">
                <a:solidFill>
                  <a:srgbClr val="272F37"/>
                </a:solidFill>
                <a:effectLst/>
                <a:latin typeface="Times New Roman" panose="02020603050405020304" pitchFamily="18" charset="0"/>
                <a:ea typeface="Times New Roman" panose="02020603050405020304" pitchFamily="18" charset="0"/>
              </a:rPr>
              <a:t>Although, the term Asperger’s was first described by the Asperger’s as a term that could be diagnosed. However, some decades later Wing stated how autism included not just a singular factor of aloofness in children but there were cases seen that included socially active children but quite odd in their patterns and behaviours. Moreover, Wing put forth a pattern of spectrum of disorders with a variety of degrees.</a:t>
            </a:r>
            <a:endParaRPr lang="en-US" sz="4000" dirty="0"/>
          </a:p>
        </p:txBody>
      </p:sp>
      <p:sp>
        <p:nvSpPr>
          <p:cNvPr id="88" name="TextBox 87">
            <a:extLst>
              <a:ext uri="{FF2B5EF4-FFF2-40B4-BE49-F238E27FC236}">
                <a16:creationId xmlns:a16="http://schemas.microsoft.com/office/drawing/2014/main" id="{42B0A569-B3B2-4D39-9EF7-F3CC8A0EDD42}"/>
              </a:ext>
            </a:extLst>
          </p:cNvPr>
          <p:cNvSpPr txBox="1"/>
          <p:nvPr/>
        </p:nvSpPr>
        <p:spPr>
          <a:xfrm>
            <a:off x="12821249" y="7536928"/>
            <a:ext cx="9819018" cy="488916"/>
          </a:xfrm>
          <a:prstGeom prst="rect">
            <a:avLst/>
          </a:prstGeom>
          <a:noFill/>
        </p:spPr>
        <p:txBody>
          <a:bodyPr wrap="square" rtlCol="0">
            <a:spAutoFit/>
          </a:bodyPr>
          <a:lstStyle>
            <a:defPPr>
              <a:defRPr kern="1200" smtId="4294967295"/>
            </a:defPPr>
          </a:lstStyle>
          <a:p>
            <a:endParaRPr lang="en-US" sz="2577"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endParaRPr>
          </a:p>
        </p:txBody>
      </p:sp>
      <p:sp>
        <p:nvSpPr>
          <p:cNvPr id="89" name="TextBox 88">
            <a:extLst>
              <a:ext uri="{FF2B5EF4-FFF2-40B4-BE49-F238E27FC236}">
                <a16:creationId xmlns:a16="http://schemas.microsoft.com/office/drawing/2014/main" id="{CA3FBD3B-628E-43FF-A33F-32B15438C990}"/>
              </a:ext>
            </a:extLst>
          </p:cNvPr>
          <p:cNvSpPr txBox="1"/>
          <p:nvPr/>
        </p:nvSpPr>
        <p:spPr>
          <a:xfrm>
            <a:off x="12821249" y="6819710"/>
            <a:ext cx="9819018" cy="964238"/>
          </a:xfrm>
          <a:prstGeom prst="rect">
            <a:avLst/>
          </a:prstGeom>
          <a:noFill/>
        </p:spPr>
        <p:txBody>
          <a:bodyPr wrap="square" rtlCol="0">
            <a:spAutoFit/>
          </a:bodyPr>
          <a:lstStyle>
            <a:defPPr>
              <a:defRPr kern="1200" smtId="4294967295"/>
            </a:defPPr>
          </a:lstStyle>
          <a:p>
            <a:r>
              <a:rPr lang="en-GB" sz="1800" dirty="0">
                <a:solidFill>
                  <a:srgbClr val="272F37"/>
                </a:solidFill>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US" sz="3866" b="1" dirty="0">
              <a:solidFill>
                <a:schemeClr val="tx1">
                  <a:lumMod val="75000"/>
                  <a:lumOff val="25000"/>
                </a:schemeClr>
              </a:solidFill>
              <a:latin typeface="Montserrat Extra Bold" panose="00000900000000000000" pitchFamily="50" charset="0"/>
            </a:endParaRPr>
          </a:p>
        </p:txBody>
      </p:sp>
      <p:sp>
        <p:nvSpPr>
          <p:cNvPr id="40" name="Rectangle: Rounded Corners 39"/>
          <p:cNvSpPr/>
          <p:nvPr/>
        </p:nvSpPr>
        <p:spPr>
          <a:xfrm>
            <a:off x="12330299" y="13982353"/>
            <a:ext cx="10800920" cy="19291943"/>
          </a:xfrm>
          <a:prstGeom prst="roundRect">
            <a:avLst>
              <a:gd name="adj" fmla="val 1822"/>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smtId="4294967295"/>
            </a:defPPr>
          </a:lstStyle>
          <a:p>
            <a:pPr algn="ctr"/>
            <a:endParaRPr lang="en-US" sz="10310"/>
          </a:p>
        </p:txBody>
      </p:sp>
      <p:sp>
        <p:nvSpPr>
          <p:cNvPr id="91" name="TextBox 90">
            <a:extLst>
              <a:ext uri="{FF2B5EF4-FFF2-40B4-BE49-F238E27FC236}">
                <a16:creationId xmlns:a16="http://schemas.microsoft.com/office/drawing/2014/main" id="{15232698-55E6-4C6D-9947-A1F5F1CCE1E0}"/>
              </a:ext>
            </a:extLst>
          </p:cNvPr>
          <p:cNvSpPr txBox="1"/>
          <p:nvPr/>
        </p:nvSpPr>
        <p:spPr>
          <a:xfrm>
            <a:off x="12821249" y="14548316"/>
            <a:ext cx="9819018" cy="19769386"/>
          </a:xfrm>
          <a:prstGeom prst="rect">
            <a:avLst/>
          </a:prstGeom>
          <a:noFill/>
        </p:spPr>
        <p:txBody>
          <a:bodyPr wrap="square" rtlCol="0">
            <a:spAutoFit/>
          </a:bodyPr>
          <a:lstStyle>
            <a:defPPr>
              <a:defRPr kern="1200" smtId="4294967295"/>
            </a:defPPr>
          </a:lstStyle>
          <a:p>
            <a:r>
              <a:rPr lang="en-GB" sz="4200" dirty="0">
                <a:solidFill>
                  <a:srgbClr val="272F37"/>
                </a:solidFill>
                <a:effectLst/>
                <a:latin typeface="Times New Roman" panose="02020603050405020304" pitchFamily="18" charset="0"/>
                <a:ea typeface="Times New Roman" panose="02020603050405020304" pitchFamily="18" charset="0"/>
              </a:rPr>
              <a:t>The degrees have their own dimensions of severities in each of the three symptoms and domains i.e., a delay/impairment in social activities, repetitive and hindered patterns, stereotyped patterns, and areas of behaviour. Along the same time the term Autistic spectrum began spreading widely and was given a descriptive term labelled as “high-functioning autism”. It was also being used to refer children who were more able and functioned relatively better than most people in verbal and nonverbal intelligence. This label is oft times used to describe children who are different in their representation of autism. For instance, children who usually initiate conversation, however, lacking in reciprocity, as compared to those who are more avoidant and aloof.</a:t>
            </a:r>
          </a:p>
          <a:p>
            <a:r>
              <a:rPr lang="en-US" sz="4000" b="1" dirty="0">
                <a:solidFill>
                  <a:schemeClr val="tx1">
                    <a:lumMod val="75000"/>
                    <a:lumOff val="25000"/>
                  </a:schemeClr>
                </a:solidFill>
                <a:latin typeface="Montserrat Extra Bold" panose="00000900000000000000" pitchFamily="50" charset="0"/>
              </a:rPr>
              <a:t>Impact Of Barriers, Challenges and Strength:</a:t>
            </a:r>
          </a:p>
          <a:p>
            <a:r>
              <a:rPr lang="en-GB" sz="4400" dirty="0">
                <a:solidFill>
                  <a:srgbClr val="272F37"/>
                </a:solidFill>
                <a:effectLst/>
                <a:latin typeface="Times New Roman" panose="02020603050405020304" pitchFamily="18" charset="0"/>
                <a:ea typeface="Times New Roman" panose="02020603050405020304" pitchFamily="18" charset="0"/>
              </a:rPr>
              <a:t>People on autistic patterns/spectrum are under-represented in research literature. It is mainly argued how females compared to males are under-represented mostly. Schools are less likely to adjust around the children with ALN or with Asperger’s. Moreover, the changes or measures needed to make a classroom fully inclusive for a child with Asperger’s is not common</a:t>
            </a:r>
            <a:endParaRPr lang="en-GB" sz="4200" dirty="0">
              <a:effectLst/>
              <a:latin typeface="Times New Roman" panose="02020603050405020304" pitchFamily="18" charset="0"/>
              <a:ea typeface="Times New Roman" panose="02020603050405020304" pitchFamily="18" charset="0"/>
            </a:endParaRPr>
          </a:p>
          <a:p>
            <a:endParaRPr lang="en-US" sz="3866" b="1" dirty="0">
              <a:solidFill>
                <a:schemeClr val="tx1">
                  <a:lumMod val="75000"/>
                  <a:lumOff val="25000"/>
                </a:schemeClr>
              </a:solidFill>
              <a:latin typeface="Montserrat Extra Bold" panose="00000900000000000000" pitchFamily="50" charset="0"/>
            </a:endParaRPr>
          </a:p>
        </p:txBody>
      </p:sp>
      <p:sp>
        <p:nvSpPr>
          <p:cNvPr id="41" name="Rectangle: Rounded Corners 40"/>
          <p:cNvSpPr/>
          <p:nvPr/>
        </p:nvSpPr>
        <p:spPr>
          <a:xfrm>
            <a:off x="23958406" y="6368998"/>
            <a:ext cx="10800920" cy="26905295"/>
          </a:xfrm>
          <a:prstGeom prst="roundRect">
            <a:avLst>
              <a:gd name="adj" fmla="val 1937"/>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smtId="4294967295"/>
            </a:defPPr>
          </a:lstStyle>
          <a:p>
            <a:pPr algn="ctr"/>
            <a:endParaRPr lang="en-US" sz="10310" dirty="0"/>
          </a:p>
        </p:txBody>
      </p:sp>
      <p:sp>
        <p:nvSpPr>
          <p:cNvPr id="93" name="TextBox 92">
            <a:extLst>
              <a:ext uri="{FF2B5EF4-FFF2-40B4-BE49-F238E27FC236}">
                <a16:creationId xmlns:a16="http://schemas.microsoft.com/office/drawing/2014/main" id="{7381E656-1550-4678-91D6-50348E24F942}"/>
              </a:ext>
            </a:extLst>
          </p:cNvPr>
          <p:cNvSpPr txBox="1"/>
          <p:nvPr/>
        </p:nvSpPr>
        <p:spPr>
          <a:xfrm>
            <a:off x="24449357" y="6514910"/>
            <a:ext cx="9819018" cy="32664711"/>
          </a:xfrm>
          <a:prstGeom prst="rect">
            <a:avLst/>
          </a:prstGeom>
          <a:noFill/>
        </p:spPr>
        <p:txBody>
          <a:bodyPr wrap="square" rtlCol="0">
            <a:spAutoFit/>
          </a:bodyPr>
          <a:lstStyle>
            <a:defPPr>
              <a:defRPr kern="1200" smtId="4294967295"/>
            </a:defPPr>
          </a:lstStyle>
          <a:p>
            <a:r>
              <a:rPr lang="en-GB" sz="4000" dirty="0">
                <a:solidFill>
                  <a:srgbClr val="272F37"/>
                </a:solidFill>
                <a:effectLst/>
                <a:latin typeface="Times New Roman" panose="02020603050405020304" pitchFamily="18" charset="0"/>
                <a:ea typeface="Times New Roman" panose="02020603050405020304" pitchFamily="18" charset="0"/>
              </a:rPr>
              <a:t>The impact of this specific lag in the school system left the girls, according to data and observation, confused. It also revealed how the girls made personal adjustments around their curriculum in response to the lagging system. The lack of inclusion, specifically, in schools had a negative impact on the children’s, both, boys and girls learning abilities, those who had Asperger’s. They also felt different about going to school related to the broader concept of shyness and concealment. This shyness, mainly a synonym to hiddenness was also observed during the responses and participation in classes. The children with Asperger’s find themselves in a complex situation when the people around them fail to understand how the work or what ways they want to be interacted in</a:t>
            </a:r>
            <a:r>
              <a:rPr lang="en-GB" sz="1800" dirty="0">
                <a:solidFill>
                  <a:srgbClr val="272F37"/>
                </a:solidFill>
                <a:effectLst/>
                <a:latin typeface="Times New Roman" panose="02020603050405020304" pitchFamily="18" charset="0"/>
                <a:ea typeface="Times New Roman" panose="02020603050405020304" pitchFamily="18" charset="0"/>
              </a:rPr>
              <a:t>. </a:t>
            </a:r>
          </a:p>
          <a:p>
            <a:r>
              <a:rPr lang="en-US" sz="3600" b="1" dirty="0">
                <a:solidFill>
                  <a:schemeClr val="tx1">
                    <a:lumMod val="75000"/>
                    <a:lumOff val="25000"/>
                  </a:schemeClr>
                </a:solidFill>
                <a:latin typeface="Montserrat Extra Bold" panose="00000900000000000000" pitchFamily="50" charset="0"/>
              </a:rPr>
              <a:t>Challenges: </a:t>
            </a:r>
          </a:p>
          <a:p>
            <a:r>
              <a:rPr lang="en-GB" sz="4000" dirty="0">
                <a:solidFill>
                  <a:srgbClr val="272F37"/>
                </a:solidFill>
                <a:effectLst/>
                <a:latin typeface="Arial" panose="020B0604020202020204" pitchFamily="34" charset="0"/>
                <a:ea typeface="Times New Roman" panose="02020603050405020304" pitchFamily="18" charset="0"/>
                <a:cs typeface="Times New Roman" panose="02020603050405020304" pitchFamily="18" charset="0"/>
              </a:rPr>
              <a:t>Hypersensitivities to certain lights, loud or specific sounds, tastes</a:t>
            </a:r>
            <a:endParaRPr lang="en-GB" sz="4000" dirty="0">
              <a:solidFill>
                <a:srgbClr val="272F37"/>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4000" dirty="0">
                <a:solidFill>
                  <a:srgbClr val="272F37"/>
                </a:solidFill>
                <a:effectLst/>
                <a:latin typeface="Arial" panose="020B0604020202020204" pitchFamily="34" charset="0"/>
                <a:ea typeface="Times New Roman" panose="02020603050405020304" pitchFamily="18" charset="0"/>
                <a:cs typeface="Times New Roman" panose="02020603050405020304" pitchFamily="18" charset="0"/>
              </a:rPr>
              <a:t>Difficulty with the exchange of conversation i.e., give and take of conversations</a:t>
            </a:r>
            <a:endParaRPr lang="en-GB" sz="4000" dirty="0">
              <a:solidFill>
                <a:srgbClr val="272F37"/>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4000" dirty="0">
                <a:solidFill>
                  <a:srgbClr val="272F37"/>
                </a:solidFill>
                <a:effectLst/>
                <a:latin typeface="Arial" panose="020B0604020202020204" pitchFamily="34" charset="0"/>
                <a:ea typeface="Times New Roman" panose="02020603050405020304" pitchFamily="18" charset="0"/>
                <a:cs typeface="Times New Roman" panose="02020603050405020304" pitchFamily="18" charset="0"/>
              </a:rPr>
              <a:t>Difficulty with conversation skills that tend to be non-verbal </a:t>
            </a:r>
            <a:endParaRPr lang="en-GB" sz="4000" dirty="0">
              <a:solidFill>
                <a:srgbClr val="272F37"/>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4000" dirty="0">
                <a:solidFill>
                  <a:srgbClr val="272F37"/>
                </a:solidFill>
                <a:effectLst/>
                <a:latin typeface="Arial" panose="020B0604020202020204" pitchFamily="34" charset="0"/>
                <a:ea typeface="Times New Roman" panose="02020603050405020304" pitchFamily="18" charset="0"/>
                <a:cs typeface="Times New Roman" panose="02020603050405020304" pitchFamily="18" charset="0"/>
              </a:rPr>
              <a:t>Clumsiness, oddity, and uncoordinated body movements</a:t>
            </a:r>
            <a:endParaRPr lang="en-GB" sz="4000" dirty="0">
              <a:solidFill>
                <a:srgbClr val="272F37"/>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4000" dirty="0">
                <a:solidFill>
                  <a:srgbClr val="272F37"/>
                </a:solidFill>
                <a:effectLst/>
                <a:latin typeface="Arial" panose="020B0604020202020204" pitchFamily="34" charset="0"/>
                <a:ea typeface="Times New Roman" panose="02020603050405020304" pitchFamily="18" charset="0"/>
                <a:cs typeface="Times New Roman" panose="02020603050405020304" pitchFamily="18" charset="0"/>
              </a:rPr>
              <a:t>Nervousness, anxiety and depression</a:t>
            </a:r>
            <a:endParaRPr lang="en-GB" sz="4000" dirty="0">
              <a:solidFill>
                <a:srgbClr val="272F37"/>
              </a:solidFill>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4000" dirty="0">
                <a:solidFill>
                  <a:srgbClr val="272F37"/>
                </a:solidFill>
                <a:latin typeface="Calibri" panose="020F0502020204030204" pitchFamily="34" charset="0"/>
                <a:cs typeface="Times New Roman" panose="02020603050405020304" pitchFamily="18" charset="0"/>
              </a:rPr>
              <a:t>These tendencies describe above may vary from people to people.  And these people may learn to build on their strengths by overcoming their challenges. </a:t>
            </a:r>
          </a:p>
          <a:p>
            <a:pPr>
              <a:lnSpc>
                <a:spcPct val="107000"/>
              </a:lnSpc>
              <a:spcAft>
                <a:spcPts val="800"/>
              </a:spcAft>
              <a:buSzPts val="1000"/>
              <a:tabLst>
                <a:tab pos="457200" algn="l"/>
              </a:tabLst>
            </a:pPr>
            <a:r>
              <a:rPr lang="en-US" sz="3600" b="1" dirty="0">
                <a:solidFill>
                  <a:schemeClr val="tx1">
                    <a:lumMod val="75000"/>
                    <a:lumOff val="25000"/>
                  </a:schemeClr>
                </a:solidFill>
                <a:latin typeface="Montserrat Extra Bold" panose="00000900000000000000" pitchFamily="50" charset="0"/>
              </a:rPr>
              <a:t>Benefits:</a:t>
            </a:r>
          </a:p>
          <a:p>
            <a:pPr marL="342900" lvl="0" indent="-342900">
              <a:lnSpc>
                <a:spcPct val="107000"/>
              </a:lnSpc>
              <a:spcAft>
                <a:spcPts val="800"/>
              </a:spcAft>
              <a:buSzPts val="1000"/>
              <a:buFont typeface="Symbol" panose="05050102010706020507" pitchFamily="18" charset="2"/>
              <a:buChar char=""/>
              <a:tabLst>
                <a:tab pos="457200" algn="l"/>
              </a:tabLst>
            </a:pPr>
            <a:r>
              <a:rPr lang="en-GB" sz="4000" dirty="0">
                <a:solidFill>
                  <a:srgbClr val="272F37"/>
                </a:solidFill>
                <a:effectLst/>
                <a:latin typeface="Arial" panose="020B0604020202020204" pitchFamily="34" charset="0"/>
                <a:ea typeface="Times New Roman" panose="02020603050405020304" pitchFamily="18" charset="0"/>
                <a:cs typeface="Times New Roman" panose="02020603050405020304" pitchFamily="18" charset="0"/>
              </a:rPr>
              <a:t>Exceptional focus, attention to detail and concentration</a:t>
            </a:r>
            <a:endParaRPr lang="en-GB" sz="4000" dirty="0">
              <a:solidFill>
                <a:srgbClr val="272F37"/>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4000" dirty="0">
                <a:solidFill>
                  <a:srgbClr val="272F37"/>
                </a:solidFill>
                <a:effectLst/>
                <a:latin typeface="Arial" panose="020B0604020202020204" pitchFamily="34" charset="0"/>
                <a:ea typeface="Times New Roman" panose="02020603050405020304" pitchFamily="18" charset="0"/>
                <a:cs typeface="Times New Roman" panose="02020603050405020304" pitchFamily="18" charset="0"/>
              </a:rPr>
              <a:t>Aptitude for discerning and learning patterns</a:t>
            </a:r>
            <a:endParaRPr lang="en-GB" sz="4000" dirty="0">
              <a:solidFill>
                <a:srgbClr val="272F37"/>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4000" dirty="0">
                <a:solidFill>
                  <a:srgbClr val="272F37"/>
                </a:solidFill>
                <a:effectLst/>
                <a:latin typeface="Arial" panose="020B0604020202020204" pitchFamily="34" charset="0"/>
                <a:ea typeface="Times New Roman" panose="02020603050405020304" pitchFamily="18" charset="0"/>
                <a:cs typeface="Times New Roman" panose="02020603050405020304" pitchFamily="18" charset="0"/>
              </a:rPr>
              <a:t>Attention to detail</a:t>
            </a:r>
          </a:p>
          <a:p>
            <a:pPr marL="342900" lvl="0" indent="-342900">
              <a:lnSpc>
                <a:spcPct val="107000"/>
              </a:lnSpc>
              <a:spcAft>
                <a:spcPts val="800"/>
              </a:spcAft>
              <a:buSzPts val="1000"/>
              <a:buFont typeface="Symbol" panose="05050102010706020507" pitchFamily="18" charset="2"/>
              <a:buChar char=""/>
              <a:tabLst>
                <a:tab pos="457200" algn="l"/>
              </a:tabLst>
            </a:pPr>
            <a:r>
              <a:rPr lang="en-GB" sz="4000" dirty="0">
                <a:solidFill>
                  <a:srgbClr val="272F37"/>
                </a:solidFill>
                <a:latin typeface="Arial" panose="020B0604020202020204" pitchFamily="34" charset="0"/>
                <a:ea typeface="Calibri" panose="020F0502020204030204" pitchFamily="34" charset="0"/>
                <a:cs typeface="Times New Roman" panose="02020603050405020304" pitchFamily="18" charset="0"/>
              </a:rPr>
              <a:t>Obsessive research and deep knowledge on topics </a:t>
            </a:r>
          </a:p>
          <a:p>
            <a:pPr marL="342900" lvl="0" indent="-342900">
              <a:lnSpc>
                <a:spcPct val="107000"/>
              </a:lnSpc>
              <a:spcAft>
                <a:spcPts val="800"/>
              </a:spcAft>
              <a:buSzPts val="1000"/>
              <a:buFont typeface="Symbol" panose="05050102010706020507" pitchFamily="18" charset="2"/>
              <a:buChar char=""/>
              <a:tabLst>
                <a:tab pos="457200" algn="l"/>
              </a:tabLst>
            </a:pPr>
            <a:r>
              <a:rPr lang="en-GB" sz="4000" dirty="0">
                <a:solidFill>
                  <a:srgbClr val="272F37"/>
                </a:solidFill>
                <a:effectLst/>
                <a:latin typeface="Arial" panose="020B0604020202020204" pitchFamily="34" charset="0"/>
                <a:ea typeface="Calibri" panose="020F0502020204030204" pitchFamily="34" charset="0"/>
                <a:cs typeface="Times New Roman" panose="02020603050405020304" pitchFamily="18" charset="0"/>
              </a:rPr>
              <a:t>Have extreme endurance and high integrity</a:t>
            </a:r>
            <a:endParaRPr lang="en-GB" sz="4000" dirty="0">
              <a:solidFill>
                <a:srgbClr val="272F37"/>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SzPts val="1000"/>
              <a:tabLst>
                <a:tab pos="457200" algn="l"/>
              </a:tabLst>
            </a:pPr>
            <a:endParaRPr lang="en-US" sz="4000" b="1" dirty="0">
              <a:solidFill>
                <a:schemeClr val="tx1">
                  <a:lumMod val="75000"/>
                  <a:lumOff val="25000"/>
                </a:schemeClr>
              </a:solidFill>
              <a:latin typeface="Montserrat Extra Bold" panose="00000900000000000000" pitchFamily="50" charset="0"/>
            </a:endParaRPr>
          </a:p>
          <a:p>
            <a:pPr>
              <a:lnSpc>
                <a:spcPct val="107000"/>
              </a:lnSpc>
              <a:spcAft>
                <a:spcPts val="800"/>
              </a:spcAft>
              <a:buSzPts val="1000"/>
              <a:tabLst>
                <a:tab pos="457200" algn="l"/>
              </a:tabLst>
            </a:pPr>
            <a:endParaRPr lang="en-US" sz="3600" dirty="0">
              <a:latin typeface="Montserrat Extra Bold" panose="00000900000000000000" pitchFamily="50" charset="0"/>
            </a:endParaRPr>
          </a:p>
          <a:p>
            <a:endParaRPr lang="en-GB" sz="1800" dirty="0">
              <a:solidFill>
                <a:srgbClr val="272F37"/>
              </a:solidFill>
              <a:effectLst/>
              <a:latin typeface="Times New Roman" panose="02020603050405020304" pitchFamily="18" charset="0"/>
              <a:ea typeface="Times New Roman" panose="02020603050405020304" pitchFamily="18" charset="0"/>
            </a:endParaRPr>
          </a:p>
          <a:p>
            <a:endParaRPr lang="en-GB" sz="4000" b="1" dirty="0">
              <a:effectLst/>
              <a:latin typeface="Times New Roman" panose="02020603050405020304" pitchFamily="18" charset="0"/>
              <a:ea typeface="Times New Roman" panose="02020603050405020304" pitchFamily="18" charset="0"/>
            </a:endParaRPr>
          </a:p>
          <a:p>
            <a:endParaRPr lang="en-GB" sz="4000" dirty="0">
              <a:effectLst/>
              <a:latin typeface="Times New Roman" panose="02020603050405020304" pitchFamily="18" charset="0"/>
              <a:ea typeface="Times New Roman" panose="02020603050405020304" pitchFamily="18" charset="0"/>
            </a:endParaRPr>
          </a:p>
          <a:p>
            <a:endParaRPr lang="en-US" sz="3866" b="1" dirty="0">
              <a:solidFill>
                <a:schemeClr val="tx1">
                  <a:lumMod val="75000"/>
                  <a:lumOff val="25000"/>
                </a:schemeClr>
              </a:solidFill>
              <a:latin typeface="Montserrat Extra Bold" panose="00000900000000000000" pitchFamily="50" charset="0"/>
            </a:endParaRPr>
          </a:p>
          <a:p>
            <a:endParaRPr lang="en-US" sz="3866" b="1" dirty="0">
              <a:solidFill>
                <a:schemeClr val="tx1">
                  <a:lumMod val="75000"/>
                  <a:lumOff val="25000"/>
                </a:schemeClr>
              </a:solidFill>
              <a:latin typeface="Montserrat Extra Bold" panose="00000900000000000000" pitchFamily="50" charset="0"/>
            </a:endParaRPr>
          </a:p>
        </p:txBody>
      </p:sp>
      <p:pic>
        <p:nvPicPr>
          <p:cNvPr id="3" name="Picture 2" descr="Diagram&#10;&#10;Description automatically generated">
            <a:extLst>
              <a:ext uri="{FF2B5EF4-FFF2-40B4-BE49-F238E27FC236}">
                <a16:creationId xmlns:a16="http://schemas.microsoft.com/office/drawing/2014/main" id="{B55911BF-37A0-4541-98F5-2FD4A190792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228352" y="28575251"/>
            <a:ext cx="6902937" cy="4313407"/>
          </a:xfrm>
          <a:prstGeom prst="rect">
            <a:avLst/>
          </a:prstGeom>
        </p:spPr>
      </p:pic>
      <p:pic>
        <p:nvPicPr>
          <p:cNvPr id="5" name="Picture 4" descr="Chart, histogram&#10;&#10;Description automatically generated">
            <a:extLst>
              <a:ext uri="{FF2B5EF4-FFF2-40B4-BE49-F238E27FC236}">
                <a16:creationId xmlns:a16="http://schemas.microsoft.com/office/drawing/2014/main" id="{2C72AA96-8385-4D58-BE6B-43C98F4EC9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759326" y="28589352"/>
            <a:ext cx="6902937" cy="4343149"/>
          </a:xfrm>
          <a:prstGeom prst="rect">
            <a:avLst/>
          </a:prstGeom>
        </p:spPr>
      </p:pic>
      <p:pic>
        <p:nvPicPr>
          <p:cNvPr id="9" name="Picture 8">
            <a:extLst>
              <a:ext uri="{FF2B5EF4-FFF2-40B4-BE49-F238E27FC236}">
                <a16:creationId xmlns:a16="http://schemas.microsoft.com/office/drawing/2014/main" id="{CD1C7E2C-DD7F-40E1-B18F-FFF1AA5BCA9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4687" y="-1215031"/>
            <a:ext cx="16633131" cy="6701890"/>
          </a:xfrm>
          <a:prstGeom prst="rect">
            <a:avLst/>
          </a:prstGeom>
        </p:spPr>
      </p:pic>
    </p:spTree>
    <p:extLst>
      <p:ext uri="{BB962C8B-B14F-4D97-AF65-F5344CB8AC3E}">
        <p14:creationId xmlns:p14="http://schemas.microsoft.com/office/powerpoint/2010/main" val="4128123355"/>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16.09.30"/>
  <p:tag name="AS_TITLE" val="Aspose.Slides for .NET 4.0"/>
  <p:tag name="AS_VERSION" val="16.9.0.0"/>
  <p:tag name="MAKESIGNSTEMPLATE" val="assessingslate|09-2018"/>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Essential">
      <a:majorFont>
        <a:latin typeface="Arial Black"/>
        <a:ea typeface="Arial"/>
        <a:cs typeface="Arial"/>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Arial"/>
        <a:cs typeface="Arial"/>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4578</TotalTime>
  <Words>1072</Words>
  <Application>Microsoft Office PowerPoint</Application>
  <PresentationFormat>Custom</PresentationFormat>
  <Paragraphs>81</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Montserrat Extra Bold</vt:lpstr>
      <vt:lpstr>Arial</vt:lpstr>
      <vt:lpstr>Symbol</vt:lpstr>
      <vt:lpstr>Domine</vt:lpstr>
      <vt:lpstr>Times New Roman</vt:lpstr>
      <vt:lpstr>Calibri</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Scientific poster example</dc:title>
  <dc:subject>Template For Scientific Poster Presentation</dc:subject>
  <dc:creator>Graphicsland/MakeSigns.com</dc:creator>
  <cp:keywords>scientific, research, template, custom, poster, presentation, symposium, printing, powerpoint, create, design, example, sample, download</cp:keywords>
  <dc:description>We offer free powerpoint poster templates to help you design your very own scientific poster presentation.</dc:description>
  <cp:lastModifiedBy>Ayesha Khan</cp:lastModifiedBy>
  <cp:revision>37</cp:revision>
  <dcterms:modified xsi:type="dcterms:W3CDTF">2021-12-18T14:32:59Z</dcterms:modified>
  <cp:category>science research poster</cp:category>
</cp:coreProperties>
</file>