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73A874B-6E6A-4E96-8220-2D55BFF3499C}">
          <p14:sldIdLst>
            <p14:sldId id="256"/>
            <p14:sldId id="257"/>
            <p14:sldId id="258"/>
          </p14:sldIdLst>
        </p14:section>
        <p14:section name="Untitled Section" id="{FD460875-638C-4204-8231-5710B469E038}">
          <p14:sldIdLst>
            <p14:sldId id="259"/>
            <p14:sldId id="260"/>
            <p14:sldId id="261"/>
          </p14:sldIdLst>
        </p14:section>
        <p14:section name="Untitled Section" id="{85C2BCD3-CFAD-42F9-B9DF-B13251123424}">
          <p14:sldIdLst>
            <p14:sldId id="263"/>
            <p14:sldId id="264"/>
            <p14:sldId id="265"/>
            <p14:sldId id="26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7" d="100"/>
          <a:sy n="67" d="100"/>
        </p:scale>
        <p:origin x="858" y="46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6/18/2020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32305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60891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6/18/2020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24401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03418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6/18/2020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3571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82700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64088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6/18/2020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431448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6/18/2020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6185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10449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0090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6/18/2020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74976553"/>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7" r:id="rId5"/>
    <p:sldLayoutId id="2147483662"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marriott.com/hotels/travel/dxbhr-dubai-marriott-harbour-hotel-and-suites/" TargetMode="Externa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www.thebrokebackpacker.co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406465-90F6-459F-8C9B-53285F81FDAF}"/>
              </a:ext>
            </a:extLst>
          </p:cNvPr>
          <p:cNvPicPr>
            <a:picLocks noChangeAspect="1"/>
          </p:cNvPicPr>
          <p:nvPr/>
        </p:nvPicPr>
        <p:blipFill rotWithShape="1">
          <a:blip r:embed="rId2">
            <a:alphaModFix/>
          </a:blip>
          <a:srcRect t="15373" b="358"/>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87FD26E4-041F-4EF2-B92D-6034C0F8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9297C-1E85-41CD-A0DF-B1A71AEFBF20}"/>
              </a:ext>
            </a:extLst>
          </p:cNvPr>
          <p:cNvSpPr>
            <a:spLocks noGrp="1"/>
          </p:cNvSpPr>
          <p:nvPr>
            <p:ph type="ctrTitle"/>
          </p:nvPr>
        </p:nvSpPr>
        <p:spPr>
          <a:xfrm>
            <a:off x="1374322" y="1179739"/>
            <a:ext cx="9443357" cy="2753880"/>
          </a:xfrm>
        </p:spPr>
        <p:txBody>
          <a:bodyPr anchor="b">
            <a:normAutofit/>
          </a:bodyPr>
          <a:lstStyle/>
          <a:p>
            <a:r>
              <a:rPr lang="en-GB" dirty="0"/>
              <a:t>Hotel Marriott Harbour and Suites</a:t>
            </a:r>
          </a:p>
        </p:txBody>
      </p:sp>
      <p:sp>
        <p:nvSpPr>
          <p:cNvPr id="3" name="Subtitle 2">
            <a:extLst>
              <a:ext uri="{FF2B5EF4-FFF2-40B4-BE49-F238E27FC236}">
                <a16:creationId xmlns:a16="http://schemas.microsoft.com/office/drawing/2014/main" id="{32A0DB82-C59C-4976-8F5B-E356BDFB7F4B}"/>
              </a:ext>
            </a:extLst>
          </p:cNvPr>
          <p:cNvSpPr>
            <a:spLocks noGrp="1"/>
          </p:cNvSpPr>
          <p:nvPr>
            <p:ph type="subTitle" idx="1"/>
          </p:nvPr>
        </p:nvSpPr>
        <p:spPr>
          <a:xfrm>
            <a:off x="1524000" y="4132761"/>
            <a:ext cx="9144000" cy="943222"/>
          </a:xfrm>
        </p:spPr>
        <p:txBody>
          <a:bodyPr>
            <a:normAutofit/>
          </a:bodyPr>
          <a:lstStyle/>
          <a:p>
            <a:pPr>
              <a:spcAft>
                <a:spcPts val="600"/>
              </a:spcAft>
            </a:pPr>
            <a:r>
              <a:rPr lang="en-GB">
                <a:latin typeface="Arial" panose="020B0604020202020204" pitchFamily="34" charset="0"/>
                <a:cs typeface="Arial" panose="020B0604020202020204" pitchFamily="34" charset="0"/>
              </a:rPr>
              <a:t>Dubai</a:t>
            </a:r>
          </a:p>
        </p:txBody>
      </p:sp>
    </p:spTree>
    <p:extLst>
      <p:ext uri="{BB962C8B-B14F-4D97-AF65-F5344CB8AC3E}">
        <p14:creationId xmlns:p14="http://schemas.microsoft.com/office/powerpoint/2010/main" val="9585253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view of a city&#10;&#10;Description automatically generated">
            <a:extLst>
              <a:ext uri="{FF2B5EF4-FFF2-40B4-BE49-F238E27FC236}">
                <a16:creationId xmlns:a16="http://schemas.microsoft.com/office/drawing/2014/main" id="{50882AA1-6F50-4038-B91C-06AB88046E7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7110" r="17110"/>
          <a:stretch>
            <a:fillRect/>
          </a:stretch>
        </p:blipFill>
        <p:spPr/>
      </p:pic>
      <p:sp>
        <p:nvSpPr>
          <p:cNvPr id="3" name="Title 2">
            <a:extLst>
              <a:ext uri="{FF2B5EF4-FFF2-40B4-BE49-F238E27FC236}">
                <a16:creationId xmlns:a16="http://schemas.microsoft.com/office/drawing/2014/main" id="{9A5AD2A8-7F2C-4AFA-B902-2466A5C98E97}"/>
              </a:ext>
            </a:extLst>
          </p:cNvPr>
          <p:cNvSpPr>
            <a:spLocks noGrp="1"/>
          </p:cNvSpPr>
          <p:nvPr>
            <p:ph type="title"/>
          </p:nvPr>
        </p:nvSpPr>
        <p:spPr/>
        <p:txBody>
          <a:bodyPr/>
          <a:lstStyle/>
          <a:p>
            <a:r>
              <a:rPr lang="en-GB" sz="3600" dirty="0">
                <a:solidFill>
                  <a:srgbClr val="000000"/>
                </a:solidFill>
                <a:latin typeface="Arial" panose="020B0604020202020204" pitchFamily="34" charset="0"/>
                <a:ea typeface="Calibri" panose="020F0502020204030204" pitchFamily="34" charset="0"/>
              </a:rPr>
              <a:t>                  Dubai,</a:t>
            </a:r>
            <a:endParaRPr lang="en-GB" sz="3600" dirty="0"/>
          </a:p>
        </p:txBody>
      </p:sp>
      <p:sp>
        <p:nvSpPr>
          <p:cNvPr id="4" name="Text Placeholder 3">
            <a:extLst>
              <a:ext uri="{FF2B5EF4-FFF2-40B4-BE49-F238E27FC236}">
                <a16:creationId xmlns:a16="http://schemas.microsoft.com/office/drawing/2014/main" id="{6C42EDF8-036D-4EFE-88FE-82D6CAD5A25F}"/>
              </a:ext>
            </a:extLst>
          </p:cNvPr>
          <p:cNvSpPr>
            <a:spLocks noGrp="1"/>
          </p:cNvSpPr>
          <p:nvPr>
            <p:ph type="body" sz="half" idx="2"/>
          </p:nvPr>
        </p:nvSpPr>
        <p:spPr/>
        <p:txBody>
          <a:bodyPr>
            <a:normAutofit/>
          </a:bodyPr>
          <a:lstStyle/>
          <a:p>
            <a:r>
              <a:rPr lang="en-GB" sz="2800" dirty="0">
                <a:latin typeface="Arial" panose="020B0604020202020204" pitchFamily="34" charset="0"/>
                <a:ea typeface="Calibri" panose="020F0502020204030204" pitchFamily="34" charset="0"/>
              </a:rPr>
              <a:t>- Well-known for luxury</a:t>
            </a:r>
          </a:p>
          <a:p>
            <a:pPr marL="285750" indent="-285750">
              <a:buFontTx/>
              <a:buChar char="-"/>
            </a:pPr>
            <a:r>
              <a:rPr lang="en-GB" sz="2800" dirty="0">
                <a:latin typeface="Arial" panose="020B0604020202020204" pitchFamily="34" charset="0"/>
                <a:ea typeface="Calibri" panose="020F0502020204030204" pitchFamily="34" charset="0"/>
              </a:rPr>
              <a:t>Ultramodern city</a:t>
            </a:r>
          </a:p>
          <a:p>
            <a:pPr marL="285750" indent="-285750">
              <a:buFontTx/>
              <a:buChar char="-"/>
            </a:pPr>
            <a:r>
              <a:rPr lang="en-GB" sz="2800" dirty="0">
                <a:solidFill>
                  <a:srgbClr val="000000"/>
                </a:solidFill>
                <a:latin typeface="Arial" panose="020B0604020202020204" pitchFamily="34" charset="0"/>
                <a:ea typeface="Calibri" panose="020F0502020204030204" pitchFamily="34" charset="0"/>
              </a:rPr>
              <a:t>Shopping</a:t>
            </a:r>
            <a:endParaRPr lang="en-GB" sz="2800" dirty="0"/>
          </a:p>
        </p:txBody>
      </p:sp>
    </p:spTree>
    <p:extLst>
      <p:ext uri="{BB962C8B-B14F-4D97-AF65-F5344CB8AC3E}">
        <p14:creationId xmlns:p14="http://schemas.microsoft.com/office/powerpoint/2010/main" val="1912659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 name="Rectangle 5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53" name="Rectangle 5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5" name="Rectangle 5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7" name="Group 5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8" name="Straight Connector 5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9D879A56-BA4A-47BE-B8EA-643910D69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66" name="Rectangle 65">
            <a:extLst>
              <a:ext uri="{FF2B5EF4-FFF2-40B4-BE49-F238E27FC236}">
                <a16:creationId xmlns:a16="http://schemas.microsoft.com/office/drawing/2014/main" id="{68E7D62B-6F82-4DD0-9764-C143AEAAC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8" name="Title 7">
            <a:extLst>
              <a:ext uri="{FF2B5EF4-FFF2-40B4-BE49-F238E27FC236}">
                <a16:creationId xmlns:a16="http://schemas.microsoft.com/office/drawing/2014/main" id="{E5018965-62DC-4BBF-8AC1-0AAFC14663FD}"/>
              </a:ext>
            </a:extLst>
          </p:cNvPr>
          <p:cNvSpPr>
            <a:spLocks noGrp="1"/>
          </p:cNvSpPr>
          <p:nvPr>
            <p:ph type="title"/>
          </p:nvPr>
        </p:nvSpPr>
        <p:spPr>
          <a:xfrm>
            <a:off x="5353249" y="1348844"/>
            <a:ext cx="5716338" cy="3042706"/>
          </a:xfrm>
        </p:spPr>
        <p:txBody>
          <a:bodyPr vert="horz" lIns="91440" tIns="45720" rIns="91440" bIns="45720" rtlCol="0" anchor="ctr">
            <a:normAutofit/>
          </a:bodyPr>
          <a:lstStyle/>
          <a:p>
            <a:pPr algn="ctr">
              <a:lnSpc>
                <a:spcPct val="83000"/>
              </a:lnSpc>
            </a:pPr>
            <a:r>
              <a:rPr lang="en-US" sz="5600" u="sng" cap="all" spc="-100">
                <a:solidFill>
                  <a:schemeClr val="tx1">
                    <a:lumMod val="85000"/>
                    <a:lumOff val="15000"/>
                  </a:schemeClr>
                </a:solidFill>
                <a:hlinkClick r:id="rId2" tooltip="dubai-marriott-harbour-hotel-and-suites">
                  <a:extLst>
                    <a:ext uri="{A12FA001-AC4F-418D-AE19-62706E023703}">
                      <ahyp:hlinkClr xmlns:ahyp="http://schemas.microsoft.com/office/drawing/2018/hyperlinkcolor" val="tx"/>
                    </a:ext>
                  </a:extLst>
                </a:hlinkClick>
              </a:rPr>
              <a:t>Dubai Marriott Harbour Hotel &amp; Suites,</a:t>
            </a:r>
            <a:endParaRPr lang="en-US" sz="5600" cap="all" spc="-100">
              <a:solidFill>
                <a:schemeClr val="tx1">
                  <a:lumMod val="85000"/>
                  <a:lumOff val="15000"/>
                </a:schemeClr>
              </a:solidFill>
            </a:endParaRPr>
          </a:p>
        </p:txBody>
      </p:sp>
      <p:sp>
        <p:nvSpPr>
          <p:cNvPr id="10" name="Text Placeholder 9">
            <a:extLst>
              <a:ext uri="{FF2B5EF4-FFF2-40B4-BE49-F238E27FC236}">
                <a16:creationId xmlns:a16="http://schemas.microsoft.com/office/drawing/2014/main" id="{E4344A93-CFBA-447F-B1C8-D9D598258638}"/>
              </a:ext>
            </a:extLst>
          </p:cNvPr>
          <p:cNvSpPr>
            <a:spLocks noGrp="1"/>
          </p:cNvSpPr>
          <p:nvPr>
            <p:ph type="body" sz="half" idx="2"/>
          </p:nvPr>
        </p:nvSpPr>
        <p:spPr>
          <a:xfrm>
            <a:off x="5533786" y="4682062"/>
            <a:ext cx="5355264" cy="950976"/>
          </a:xfrm>
        </p:spPr>
        <p:txBody>
          <a:bodyPr vert="horz" lIns="91440" tIns="45720" rIns="91440" bIns="45720" rtlCol="0">
            <a:normAutofit/>
          </a:bodyPr>
          <a:lstStyle/>
          <a:p>
            <a:pPr algn="ctr">
              <a:lnSpc>
                <a:spcPct val="100000"/>
              </a:lnSpc>
              <a:spcBef>
                <a:spcPts val="0"/>
              </a:spcBef>
              <a:spcAft>
                <a:spcPts val="600"/>
              </a:spcAft>
            </a:pPr>
            <a:r>
              <a:rPr lang="en-US" spc="80">
                <a:solidFill>
                  <a:schemeClr val="tx1">
                    <a:lumMod val="95000"/>
                    <a:lumOff val="5000"/>
                  </a:schemeClr>
                </a:solidFill>
              </a:rPr>
              <a:t>Surrounded by beautiful  beaches and dessert is perfect for a dream holiday or corporate meetings.</a:t>
            </a:r>
          </a:p>
        </p:txBody>
      </p:sp>
      <p:pic>
        <p:nvPicPr>
          <p:cNvPr id="44" name="Picture Placeholder 43">
            <a:extLst>
              <a:ext uri="{FF2B5EF4-FFF2-40B4-BE49-F238E27FC236}">
                <a16:creationId xmlns:a16="http://schemas.microsoft.com/office/drawing/2014/main" id="{F8AD7C07-DAC4-4ECA-A2F9-3B2577240834}"/>
              </a:ext>
            </a:extLst>
          </p:cNvPr>
          <p:cNvPicPr>
            <a:picLocks noGrp="1" noChangeAspect="1"/>
          </p:cNvPicPr>
          <p:nvPr>
            <p:ph type="pic" idx="1"/>
          </p:nvPr>
        </p:nvPicPr>
        <p:blipFill rotWithShape="1">
          <a:blip r:embed="rId3"/>
          <a:srcRect l="21481" r="21481" b="-1"/>
          <a:stretch/>
        </p:blipFill>
        <p:spPr>
          <a:xfrm>
            <a:off x="616737" y="621793"/>
            <a:ext cx="4376501" cy="5614416"/>
          </a:xfrm>
          <a:prstGeom prst="rect">
            <a:avLst/>
          </a:prstGeom>
        </p:spPr>
      </p:pic>
      <p:sp>
        <p:nvSpPr>
          <p:cNvPr id="68" name="Rectangle 67">
            <a:extLst>
              <a:ext uri="{FF2B5EF4-FFF2-40B4-BE49-F238E27FC236}">
                <a16:creationId xmlns:a16="http://schemas.microsoft.com/office/drawing/2014/main" id="{9C283B92-B6AF-4FE0-AF35-F51A67905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0" name="Straight Connector 69">
            <a:extLst>
              <a:ext uri="{FF2B5EF4-FFF2-40B4-BE49-F238E27FC236}">
                <a16:creationId xmlns:a16="http://schemas.microsoft.com/office/drawing/2014/main" id="{9B60A8CB-176B-4FD6-AD24-9D98027E5C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171CA5D-A004-471D-81F2-0B1381DE6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682D131-57BB-442B-BD9B-8F06D2B230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5033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4DC7-8F17-4F9A-AF4F-4C0B6AA60BB7}"/>
              </a:ext>
            </a:extLst>
          </p:cNvPr>
          <p:cNvSpPr>
            <a:spLocks noGrp="1"/>
          </p:cNvSpPr>
          <p:nvPr>
            <p:ph type="title"/>
          </p:nvPr>
        </p:nvSpPr>
        <p:spPr/>
        <p:txBody>
          <a:bodyPr/>
          <a:lstStyle/>
          <a:p>
            <a:r>
              <a:rPr lang="en-GB" dirty="0"/>
              <a:t>PESTEL ANALYSIS</a:t>
            </a:r>
          </a:p>
        </p:txBody>
      </p:sp>
      <p:sp>
        <p:nvSpPr>
          <p:cNvPr id="4" name="Content Placeholder 3">
            <a:extLst>
              <a:ext uri="{FF2B5EF4-FFF2-40B4-BE49-F238E27FC236}">
                <a16:creationId xmlns:a16="http://schemas.microsoft.com/office/drawing/2014/main" id="{E53B0266-FFB8-4C6D-AFE5-DDA0B18ADD82}"/>
              </a:ext>
            </a:extLst>
          </p:cNvPr>
          <p:cNvSpPr>
            <a:spLocks noGrp="1"/>
          </p:cNvSpPr>
          <p:nvPr>
            <p:ph sz="half" idx="2"/>
          </p:nvPr>
        </p:nvSpPr>
        <p:spPr>
          <a:xfrm>
            <a:off x="5999888" y="1128713"/>
            <a:ext cx="5382325" cy="5725914"/>
          </a:xfrm>
        </p:spPr>
        <p:txBody>
          <a:bodyPr>
            <a:noAutofit/>
          </a:bodyPr>
          <a:lstStyle/>
          <a:p>
            <a:r>
              <a:rPr lang="en-GB" sz="2000" b="1" dirty="0">
                <a:latin typeface="Arial" panose="020B0604020202020204" pitchFamily="34" charset="0"/>
                <a:cs typeface="Arial" panose="020B0604020202020204" pitchFamily="34" charset="0"/>
              </a:rPr>
              <a:t>Micro environmental </a:t>
            </a:r>
            <a:r>
              <a:rPr lang="en-GB" sz="2000" dirty="0">
                <a:latin typeface="Arial" panose="020B0604020202020204" pitchFamily="34" charset="0"/>
                <a:cs typeface="Arial" panose="020B0604020202020204" pitchFamily="34" charset="0"/>
              </a:rPr>
              <a:t>factors with an major impact over the business</a:t>
            </a:r>
          </a:p>
          <a:p>
            <a:r>
              <a:rPr lang="en-GB" sz="2000" dirty="0">
                <a:latin typeface="Arial" panose="020B0604020202020204" pitchFamily="34" charset="0"/>
                <a:cs typeface="Arial" panose="020B0604020202020204" pitchFamily="34" charset="0"/>
              </a:rPr>
              <a:t>-</a:t>
            </a:r>
            <a:r>
              <a:rPr lang="en-GB" sz="2000" b="1" u="sng" dirty="0">
                <a:latin typeface="Arial" panose="020B0604020202020204" pitchFamily="34" charset="0"/>
                <a:cs typeface="Arial" panose="020B0604020202020204" pitchFamily="34" charset="0"/>
              </a:rPr>
              <a:t>Political-</a:t>
            </a:r>
            <a:r>
              <a:rPr lang="en-GB" sz="2000" dirty="0">
                <a:latin typeface="Arial" panose="020B0604020202020204" pitchFamily="34" charset="0"/>
                <a:cs typeface="Arial" panose="020B0604020202020204" pitchFamily="34" charset="0"/>
              </a:rPr>
              <a:t> military conflict</a:t>
            </a:r>
          </a:p>
          <a:p>
            <a:r>
              <a:rPr lang="en-GB" sz="2000" dirty="0">
                <a:latin typeface="Arial" panose="020B0604020202020204" pitchFamily="34" charset="0"/>
                <a:cs typeface="Arial" panose="020B0604020202020204" pitchFamily="34" charset="0"/>
              </a:rPr>
              <a:t>             - terrorist attacks </a:t>
            </a:r>
          </a:p>
          <a:p>
            <a:r>
              <a:rPr lang="en-GB" sz="2000" b="1" u="sng" dirty="0">
                <a:latin typeface="Arial" panose="020B0604020202020204" pitchFamily="34" charset="0"/>
                <a:cs typeface="Arial" panose="020B0604020202020204" pitchFamily="34" charset="0"/>
              </a:rPr>
              <a:t>Economic-</a:t>
            </a:r>
            <a:r>
              <a:rPr lang="en-GB" sz="2000" dirty="0">
                <a:latin typeface="Arial" panose="020B0604020202020204" pitchFamily="34" charset="0"/>
                <a:cs typeface="Arial" panose="020B0604020202020204" pitchFamily="34" charset="0"/>
              </a:rPr>
              <a:t> Epidemic Covid-19 affected directly hospitality industry, ( occupancy of rooms), main problem was the cash flow Darren Griffiths (2020) . </a:t>
            </a:r>
          </a:p>
          <a:p>
            <a:r>
              <a:rPr lang="en-GB" sz="2000" b="1" u="sng" dirty="0">
                <a:latin typeface="Arial" panose="020B0604020202020204" pitchFamily="34" charset="0"/>
                <a:cs typeface="Arial" panose="020B0604020202020204" pitchFamily="34" charset="0"/>
              </a:rPr>
              <a:t>Social- </a:t>
            </a:r>
            <a:r>
              <a:rPr lang="en-GB" sz="2000" dirty="0">
                <a:latin typeface="Arial" panose="020B0604020202020204" pitchFamily="34" charset="0"/>
                <a:cs typeface="Arial" panose="020B0604020202020204" pitchFamily="34" charset="0"/>
              </a:rPr>
              <a:t>Again Covid-19 made an important impact, by forcing Marriott Hotel to keep thousands of employees at home.</a:t>
            </a:r>
          </a:p>
          <a:p>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Between 2016-2019 an increase of room numbers at Marriott Dubai, busting employment rate.</a:t>
            </a:r>
            <a:endParaRPr lang="en-GB" sz="2000" b="1" dirty="0">
              <a:latin typeface="Arial" panose="020B0604020202020204" pitchFamily="34" charset="0"/>
              <a:cs typeface="Arial" panose="020B0604020202020204" pitchFamily="34" charset="0"/>
            </a:endParaRPr>
          </a:p>
        </p:txBody>
      </p:sp>
      <p:pic>
        <p:nvPicPr>
          <p:cNvPr id="10" name="Content Placeholder 9" descr="A drawing of a cartoon character&#10;&#10;Description automatically generated">
            <a:extLst>
              <a:ext uri="{FF2B5EF4-FFF2-40B4-BE49-F238E27FC236}">
                <a16:creationId xmlns:a16="http://schemas.microsoft.com/office/drawing/2014/main" id="{8561FBFB-134E-4771-B0B4-7A24C6C0D3F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66800" y="2666322"/>
            <a:ext cx="4664075" cy="2622319"/>
          </a:xfrm>
        </p:spPr>
      </p:pic>
    </p:spTree>
    <p:extLst>
      <p:ext uri="{BB962C8B-B14F-4D97-AF65-F5344CB8AC3E}">
        <p14:creationId xmlns:p14="http://schemas.microsoft.com/office/powerpoint/2010/main" val="2834735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7981-6221-48FE-BD48-AD99039238AB}"/>
              </a:ext>
            </a:extLst>
          </p:cNvPr>
          <p:cNvSpPr>
            <a:spLocks noGrp="1"/>
          </p:cNvSpPr>
          <p:nvPr>
            <p:ph type="title"/>
          </p:nvPr>
        </p:nvSpPr>
        <p:spPr>
          <a:xfrm>
            <a:off x="1066800" y="642594"/>
            <a:ext cx="3962400" cy="1200494"/>
          </a:xfrm>
        </p:spPr>
        <p:txBody>
          <a:bodyPr>
            <a:normAutofit/>
          </a:bodyPr>
          <a:lstStyle/>
          <a:p>
            <a:r>
              <a:rPr lang="en-GB" sz="3200" dirty="0">
                <a:latin typeface="Arial" panose="020B0604020202020204" pitchFamily="34" charset="0"/>
                <a:cs typeface="Arial" panose="020B0604020202020204" pitchFamily="34" charset="0"/>
              </a:rPr>
              <a:t>PESTEL ANALYSIS</a:t>
            </a:r>
          </a:p>
        </p:txBody>
      </p:sp>
      <p:pic>
        <p:nvPicPr>
          <p:cNvPr id="6" name="Content Placeholder 5" descr="A drawing of a cartoon character&#10;&#10;Description automatically generated">
            <a:extLst>
              <a:ext uri="{FF2B5EF4-FFF2-40B4-BE49-F238E27FC236}">
                <a16:creationId xmlns:a16="http://schemas.microsoft.com/office/drawing/2014/main" id="{B297DED1-1745-4848-9466-F850C8EB4B3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66800" y="2666322"/>
            <a:ext cx="4664075" cy="2622319"/>
          </a:xfrm>
        </p:spPr>
      </p:pic>
      <p:sp>
        <p:nvSpPr>
          <p:cNvPr id="4" name="Content Placeholder 3">
            <a:extLst>
              <a:ext uri="{FF2B5EF4-FFF2-40B4-BE49-F238E27FC236}">
                <a16:creationId xmlns:a16="http://schemas.microsoft.com/office/drawing/2014/main" id="{C84E5CE8-53E6-41BA-8FD9-845976167648}"/>
              </a:ext>
            </a:extLst>
          </p:cNvPr>
          <p:cNvSpPr>
            <a:spLocks noGrp="1"/>
          </p:cNvSpPr>
          <p:nvPr>
            <p:ph sz="half" idx="2"/>
          </p:nvPr>
        </p:nvSpPr>
        <p:spPr>
          <a:xfrm>
            <a:off x="5557838" y="642594"/>
            <a:ext cx="6372225" cy="6615456"/>
          </a:xfrm>
        </p:spPr>
        <p:txBody>
          <a:bodyPr>
            <a:normAutofit/>
          </a:bodyPr>
          <a:lstStyle/>
          <a:p>
            <a:r>
              <a:rPr lang="en-GB" b="1" u="sng" dirty="0">
                <a:latin typeface="Arial" panose="020B0604020202020204" pitchFamily="34" charset="0"/>
                <a:cs typeface="Arial" panose="020B0604020202020204" pitchFamily="34" charset="0"/>
              </a:rPr>
              <a:t>Technologic- </a:t>
            </a:r>
            <a:r>
              <a:rPr lang="en-GB" dirty="0">
                <a:latin typeface="Arial" panose="020B0604020202020204" pitchFamily="34" charset="0"/>
                <a:cs typeface="Arial" panose="020B0604020202020204" pitchFamily="34" charset="0"/>
              </a:rPr>
              <a:t>important for business development, Marriott created an app for an easier connection, between guests and hotel, (Kenneth Ryan ,2017), vice president Marriott International.</a:t>
            </a:r>
          </a:p>
          <a:p>
            <a:r>
              <a:rPr lang="en-GB" b="1" u="sng" dirty="0">
                <a:latin typeface="Arial" panose="020B0604020202020204" pitchFamily="34" charset="0"/>
                <a:cs typeface="Arial" panose="020B0604020202020204" pitchFamily="34" charset="0"/>
              </a:rPr>
              <a:t>Environment- </a:t>
            </a:r>
            <a:r>
              <a:rPr lang="en-GB" dirty="0">
                <a:latin typeface="Arial" panose="020B0604020202020204" pitchFamily="34" charset="0"/>
                <a:cs typeface="Arial" panose="020B0604020202020204" pitchFamily="34" charset="0"/>
              </a:rPr>
              <a:t>Dubai has the most developed law system between all the cities in Emirate, to preserve natural resources, water drainage and air pollution, Marriott was targeting to eliminate plastic straws in the entire chain, by 2019 ( Marriott.com, 2019), to reduce environmental footprint and water usage.</a:t>
            </a:r>
          </a:p>
          <a:p>
            <a:r>
              <a:rPr lang="en-GB" b="1" u="sng" dirty="0">
                <a:latin typeface="Arial" panose="020B0604020202020204" pitchFamily="34" charset="0"/>
                <a:cs typeface="Arial" panose="020B0604020202020204" pitchFamily="34" charset="0"/>
              </a:rPr>
              <a:t>Legal- </a:t>
            </a:r>
            <a:r>
              <a:rPr lang="en-GB" dirty="0">
                <a:latin typeface="Arial" panose="020B0604020202020204" pitchFamily="34" charset="0"/>
                <a:cs typeface="Arial" panose="020B0604020202020204" pitchFamily="34" charset="0"/>
              </a:rPr>
              <a:t>a rigorous search of the legal system</a:t>
            </a:r>
          </a:p>
          <a:p>
            <a:r>
              <a:rPr lang="en-GB" dirty="0">
                <a:latin typeface="Arial" panose="020B0604020202020204" pitchFamily="34" charset="0"/>
                <a:cs typeface="Arial" panose="020B0604020202020204" pitchFamily="34" charset="0"/>
              </a:rPr>
              <a:t>- to pay attention of  legal changes </a:t>
            </a:r>
          </a:p>
          <a:p>
            <a:r>
              <a:rPr lang="en-GB" dirty="0">
                <a:latin typeface="Arial" panose="020B0604020202020204" pitchFamily="34" charset="0"/>
                <a:cs typeface="Arial" panose="020B0604020202020204" pitchFamily="34" charset="0"/>
              </a:rPr>
              <a:t>-to train people to avoid any inconvenience regarding legal problems.</a:t>
            </a:r>
          </a:p>
        </p:txBody>
      </p:sp>
    </p:spTree>
    <p:extLst>
      <p:ext uri="{BB962C8B-B14F-4D97-AF65-F5344CB8AC3E}">
        <p14:creationId xmlns:p14="http://schemas.microsoft.com/office/powerpoint/2010/main" val="3323808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D4A029C-5BBA-4A63-A22E-2715DACFFE62}"/>
              </a:ext>
            </a:extLst>
          </p:cNvPr>
          <p:cNvSpPr>
            <a:spLocks noGrp="1"/>
          </p:cNvSpPr>
          <p:nvPr>
            <p:ph type="title"/>
          </p:nvPr>
        </p:nvSpPr>
        <p:spPr>
          <a:xfrm>
            <a:off x="8477250" y="603504"/>
            <a:ext cx="3250914" cy="1053846"/>
          </a:xfrm>
        </p:spPr>
        <p:txBody>
          <a:bodyPr/>
          <a:lstStyle/>
          <a:p>
            <a:r>
              <a:rPr lang="en-GB" sz="2400" b="1" u="sng" dirty="0">
                <a:latin typeface="Arial" panose="020B0604020202020204" pitchFamily="34" charset="0"/>
                <a:cs typeface="Arial" panose="020B0604020202020204" pitchFamily="34" charset="0"/>
              </a:rPr>
              <a:t>Recruitment process And Selection process</a:t>
            </a:r>
          </a:p>
        </p:txBody>
      </p:sp>
      <p:sp>
        <p:nvSpPr>
          <p:cNvPr id="4" name="Text Placeholder 3">
            <a:extLst>
              <a:ext uri="{FF2B5EF4-FFF2-40B4-BE49-F238E27FC236}">
                <a16:creationId xmlns:a16="http://schemas.microsoft.com/office/drawing/2014/main" id="{5043FA7C-E7E9-442A-8706-64CA0F54D051}"/>
              </a:ext>
            </a:extLst>
          </p:cNvPr>
          <p:cNvSpPr>
            <a:spLocks noGrp="1"/>
          </p:cNvSpPr>
          <p:nvPr>
            <p:ph type="body" sz="half" idx="2"/>
          </p:nvPr>
        </p:nvSpPr>
        <p:spPr>
          <a:xfrm>
            <a:off x="8466380" y="2200274"/>
            <a:ext cx="3261784" cy="4271963"/>
          </a:xfrm>
        </p:spPr>
        <p:txBody>
          <a:bodyPr>
            <a:normAutofit fontScale="25000" lnSpcReduction="20000"/>
          </a:bodyPr>
          <a:lstStyle/>
          <a:p>
            <a:r>
              <a:rPr lang="en-GB" dirty="0"/>
              <a:t> - </a:t>
            </a:r>
            <a:r>
              <a:rPr lang="en-GB" sz="8000" dirty="0">
                <a:latin typeface="Arial" panose="020B0604020202020204" pitchFamily="34" charset="0"/>
                <a:cs typeface="Arial" panose="020B0604020202020204" pitchFamily="34" charset="0"/>
              </a:rPr>
              <a:t>a filter for best aspirants</a:t>
            </a:r>
          </a:p>
          <a:p>
            <a:pPr marL="285750" indent="-285750">
              <a:buFontTx/>
              <a:buChar char="-"/>
            </a:pPr>
            <a:r>
              <a:rPr lang="en-GB" sz="8000" dirty="0">
                <a:latin typeface="Arial" panose="020B0604020202020204" pitchFamily="34" charset="0"/>
                <a:cs typeface="Arial" panose="020B0604020202020204" pitchFamily="34" charset="0"/>
              </a:rPr>
              <a:t>pieces of puzzle, perfect for the company, recruiters have to chose confident, trustworthy candidate, creating the base of the company.</a:t>
            </a:r>
          </a:p>
          <a:p>
            <a:pPr marL="285750" indent="-285750">
              <a:buFontTx/>
              <a:buChar char="-"/>
            </a:pPr>
            <a:r>
              <a:rPr lang="en-GB" sz="8000" dirty="0">
                <a:latin typeface="Arial" panose="020B0604020202020204" pitchFamily="34" charset="0"/>
                <a:cs typeface="Arial" panose="020B0604020202020204" pitchFamily="34" charset="0"/>
              </a:rPr>
              <a:t>Selection process </a:t>
            </a:r>
          </a:p>
          <a:p>
            <a:pPr marL="285750" indent="-285750">
              <a:buFontTx/>
              <a:buChar char="-"/>
            </a:pPr>
            <a:r>
              <a:rPr lang="en-GB" sz="8000" dirty="0">
                <a:latin typeface="Arial" panose="020B0604020202020204" pitchFamily="34" charset="0"/>
                <a:cs typeface="Arial" panose="020B0604020202020204" pitchFamily="34" charset="0"/>
              </a:rPr>
              <a:t>Going through resumes, </a:t>
            </a:r>
          </a:p>
          <a:p>
            <a:pPr marL="285750" indent="-285750">
              <a:buFontTx/>
              <a:buChar char="-"/>
            </a:pPr>
            <a:r>
              <a:rPr lang="en-GB" sz="8000" dirty="0">
                <a:latin typeface="Arial" panose="020B0604020202020204" pitchFamily="34" charset="0"/>
                <a:cs typeface="Arial" panose="020B0604020202020204" pitchFamily="34" charset="0"/>
              </a:rPr>
              <a:t>Phoning candidates for interview</a:t>
            </a:r>
          </a:p>
          <a:p>
            <a:r>
              <a:rPr lang="en-GB" sz="8000" dirty="0">
                <a:latin typeface="Arial" panose="020B0604020202020204" pitchFamily="34" charset="0"/>
                <a:cs typeface="Arial" panose="020B0604020202020204" pitchFamily="34" charset="0"/>
              </a:rPr>
              <a:t>-    Actually interviewing the aspirants </a:t>
            </a:r>
          </a:p>
        </p:txBody>
      </p:sp>
      <p:pic>
        <p:nvPicPr>
          <p:cNvPr id="10" name="Picture Placeholder 9" descr="A picture containing room&#10;&#10;Description automatically generated">
            <a:extLst>
              <a:ext uri="{FF2B5EF4-FFF2-40B4-BE49-F238E27FC236}">
                <a16:creationId xmlns:a16="http://schemas.microsoft.com/office/drawing/2014/main" id="{F6116455-F6B5-41D1-87D7-21A11EA935D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8226" b="8226"/>
          <a:stretch>
            <a:fillRect/>
          </a:stretch>
        </p:blipFill>
        <p:spPr/>
      </p:pic>
    </p:spTree>
    <p:extLst>
      <p:ext uri="{BB962C8B-B14F-4D97-AF65-F5344CB8AC3E}">
        <p14:creationId xmlns:p14="http://schemas.microsoft.com/office/powerpoint/2010/main" val="300731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C7DD0-013A-4EB0-8213-91D825CA9A2F}"/>
              </a:ext>
            </a:extLst>
          </p:cNvPr>
          <p:cNvSpPr>
            <a:spLocks noGrp="1"/>
          </p:cNvSpPr>
          <p:nvPr>
            <p:ph idx="1"/>
          </p:nvPr>
        </p:nvSpPr>
        <p:spPr>
          <a:xfrm>
            <a:off x="952500" y="2214563"/>
            <a:ext cx="10058400" cy="4443412"/>
          </a:xfrm>
        </p:spPr>
        <p:txBody>
          <a:bodyPr>
            <a:noAutofit/>
          </a:bodyPr>
          <a:lstStyle/>
          <a:p>
            <a:r>
              <a:rPr lang="en-GB" sz="2000" dirty="0">
                <a:latin typeface="Arial" panose="020B0604020202020204" pitchFamily="34" charset="0"/>
                <a:cs typeface="Arial" panose="020B0604020202020204" pitchFamily="34" charset="0"/>
              </a:rPr>
              <a:t>Important factors to be better</a:t>
            </a:r>
          </a:p>
          <a:p>
            <a:r>
              <a:rPr lang="en-GB" sz="2000" dirty="0">
                <a:latin typeface="Arial" panose="020B0604020202020204" pitchFamily="34" charset="0"/>
                <a:cs typeface="Arial" panose="020B0604020202020204" pitchFamily="34" charset="0"/>
              </a:rPr>
              <a:t>Than competitors</a:t>
            </a:r>
          </a:p>
          <a:p>
            <a:r>
              <a:rPr lang="en-GB" sz="2000" dirty="0">
                <a:latin typeface="Arial" panose="020B0604020202020204" pitchFamily="34" charset="0"/>
                <a:cs typeface="Arial" panose="020B0604020202020204" pitchFamily="34" charset="0"/>
              </a:rPr>
              <a:t>-Cost-best candidate, less money spend,  for the company with training.</a:t>
            </a:r>
          </a:p>
          <a:p>
            <a:r>
              <a:rPr lang="en-GB" sz="2000" dirty="0">
                <a:latin typeface="Arial" panose="020B0604020202020204" pitchFamily="34" charset="0"/>
                <a:cs typeface="Arial" panose="020B0604020202020204" pitchFamily="34" charset="0"/>
              </a:rPr>
              <a:t>Legal - access for  people with disabilities;</a:t>
            </a:r>
          </a:p>
          <a:p>
            <a:r>
              <a:rPr lang="en-GB" sz="2000" dirty="0">
                <a:latin typeface="Arial" panose="020B0604020202020204" pitchFamily="34" charset="0"/>
                <a:cs typeface="Arial" panose="020B0604020202020204" pitchFamily="34" charset="0"/>
              </a:rPr>
              <a:t>        - taking note to support final decision;</a:t>
            </a:r>
          </a:p>
          <a:p>
            <a:r>
              <a:rPr lang="en-GB" sz="2000" dirty="0">
                <a:latin typeface="Arial" panose="020B0604020202020204" pitchFamily="34" charset="0"/>
                <a:cs typeface="Arial" panose="020B0604020202020204" pitchFamily="34" charset="0"/>
              </a:rPr>
              <a:t>        - clear requirements .</a:t>
            </a:r>
          </a:p>
          <a:p>
            <a:r>
              <a:rPr lang="en-GB" sz="2000" dirty="0">
                <a:latin typeface="Arial" panose="020B0604020202020204" pitchFamily="34" charset="0"/>
                <a:cs typeface="Arial" panose="020B0604020202020204" pitchFamily="34" charset="0"/>
              </a:rPr>
              <a:t>                                        Performance Management</a:t>
            </a:r>
          </a:p>
          <a:p>
            <a:r>
              <a:rPr lang="en-GB" sz="2000" dirty="0">
                <a:latin typeface="Arial" panose="020B0604020202020204" pitchFamily="34" charset="0"/>
                <a:cs typeface="Arial" panose="020B0604020202020204" pitchFamily="34" charset="0"/>
              </a:rPr>
              <a:t>Has the gold to make people and teams understand their important roll inside an organisation, using methods like: annual performance to assist the employees, regular meetings, self review system, the company is looking to maintain competitivity and ensure targets.</a:t>
            </a:r>
          </a:p>
        </p:txBody>
      </p:sp>
      <p:sp>
        <p:nvSpPr>
          <p:cNvPr id="4" name="Title 2">
            <a:extLst>
              <a:ext uri="{FF2B5EF4-FFF2-40B4-BE49-F238E27FC236}">
                <a16:creationId xmlns:a16="http://schemas.microsoft.com/office/drawing/2014/main" id="{7694E221-2F33-41FB-AA0F-06D708C2F251}"/>
              </a:ext>
            </a:extLst>
          </p:cNvPr>
          <p:cNvSpPr>
            <a:spLocks noGrp="1"/>
          </p:cNvSpPr>
          <p:nvPr>
            <p:ph type="title"/>
          </p:nvPr>
        </p:nvSpPr>
        <p:spPr>
          <a:xfrm>
            <a:off x="1066800" y="642938"/>
            <a:ext cx="10058400" cy="1371600"/>
          </a:xfrm>
        </p:spPr>
        <p:txBody>
          <a:bodyPr/>
          <a:lstStyle/>
          <a:p>
            <a:r>
              <a:rPr lang="en-GB" sz="2000" b="1" u="sng" dirty="0">
                <a:latin typeface="Arial" panose="020B0604020202020204" pitchFamily="34" charset="0"/>
                <a:cs typeface="Arial" panose="020B0604020202020204" pitchFamily="34" charset="0"/>
              </a:rPr>
              <a:t>Recruitment process And Selection process:</a:t>
            </a:r>
            <a:br>
              <a:rPr lang="en-GB" sz="2000" b="1" u="sng" dirty="0">
                <a:latin typeface="Arial" panose="020B0604020202020204" pitchFamily="34" charset="0"/>
                <a:cs typeface="Arial" panose="020B0604020202020204" pitchFamily="34" charset="0"/>
              </a:rPr>
            </a:br>
            <a:r>
              <a:rPr lang="en-GB" sz="2000" b="1" u="sng" dirty="0">
                <a:latin typeface="Arial" panose="020B0604020202020204" pitchFamily="34" charset="0"/>
                <a:cs typeface="Arial" panose="020B0604020202020204" pitchFamily="34" charset="0"/>
              </a:rPr>
              <a:t> </a:t>
            </a:r>
            <a:r>
              <a:rPr lang="en-GB" sz="2000" b="1" u="sng" dirty="0" err="1">
                <a:latin typeface="Arial" panose="020B0604020202020204" pitchFamily="34" charset="0"/>
                <a:cs typeface="Arial" panose="020B0604020202020204" pitchFamily="34" charset="0"/>
              </a:rPr>
              <a:t>Cost,Legal</a:t>
            </a:r>
            <a:r>
              <a:rPr lang="en-GB" sz="2000" b="1" u="sng" dirty="0">
                <a:latin typeface="Arial" panose="020B0604020202020204" pitchFamily="34" charset="0"/>
                <a:cs typeface="Arial" panose="020B0604020202020204" pitchFamily="34" charset="0"/>
              </a:rPr>
              <a:t>, Loyalty and productivity </a:t>
            </a:r>
            <a:endParaRPr lang="en-GB" sz="2000" dirty="0"/>
          </a:p>
        </p:txBody>
      </p:sp>
    </p:spTree>
    <p:extLst>
      <p:ext uri="{BB962C8B-B14F-4D97-AF65-F5344CB8AC3E}">
        <p14:creationId xmlns:p14="http://schemas.microsoft.com/office/powerpoint/2010/main" val="3381485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D3D5E-AB99-4BFC-9F16-ABE278587B4F}"/>
              </a:ext>
            </a:extLst>
          </p:cNvPr>
          <p:cNvSpPr>
            <a:spLocks noGrp="1"/>
          </p:cNvSpPr>
          <p:nvPr>
            <p:ph type="title"/>
          </p:nvPr>
        </p:nvSpPr>
        <p:spPr/>
        <p:txBody>
          <a:bodyPr>
            <a:normAutofit fontScale="90000"/>
          </a:bodyPr>
          <a:lstStyle/>
          <a:p>
            <a:r>
              <a:rPr lang="en-GB" sz="3600" b="1" u="heavy" dirty="0">
                <a:latin typeface="Arial" panose="020B0604020202020204" pitchFamily="34" charset="0"/>
                <a:cs typeface="Arial" panose="020B0604020202020204" pitchFamily="34" charset="0"/>
              </a:rPr>
              <a:t>Culture Equality and Diversity of an organization</a:t>
            </a:r>
            <a:r>
              <a:rPr lang="en-GB" b="1" u="heavy" dirty="0"/>
              <a:t>.</a:t>
            </a:r>
            <a:br>
              <a:rPr lang="en-GB" dirty="0"/>
            </a:br>
            <a:endParaRPr lang="en-GB" dirty="0"/>
          </a:p>
        </p:txBody>
      </p:sp>
      <p:sp>
        <p:nvSpPr>
          <p:cNvPr id="3" name="TextBox 2">
            <a:extLst>
              <a:ext uri="{FF2B5EF4-FFF2-40B4-BE49-F238E27FC236}">
                <a16:creationId xmlns:a16="http://schemas.microsoft.com/office/drawing/2014/main" id="{EAEE06E2-9F2B-4F35-A83F-2A6C34F1F3A1}"/>
              </a:ext>
            </a:extLst>
          </p:cNvPr>
          <p:cNvSpPr txBox="1"/>
          <p:nvPr/>
        </p:nvSpPr>
        <p:spPr>
          <a:xfrm>
            <a:off x="1171575" y="2128838"/>
            <a:ext cx="9953625" cy="3816429"/>
          </a:xfrm>
          <a:prstGeom prst="rect">
            <a:avLst/>
          </a:prstGeom>
          <a:noFill/>
        </p:spPr>
        <p:txBody>
          <a:bodyPr wrap="square" rtlCol="0">
            <a:spAutoFit/>
          </a:bodyPr>
          <a:lstStyle/>
          <a:p>
            <a:r>
              <a:rPr lang="en-GB" sz="2800" dirty="0"/>
              <a:t>According to Hofstede (2010), culture is a multitude of religions, level of leadership and attitudes upon an individual base, a group of people from different generations and age groups. </a:t>
            </a:r>
          </a:p>
          <a:p>
            <a:pPr marL="285750" indent="-285750">
              <a:buFont typeface="Arial" panose="020B0604020202020204" pitchFamily="34" charset="0"/>
              <a:buChar char="•"/>
            </a:pPr>
            <a:r>
              <a:rPr lang="en-GB" sz="2800" dirty="0"/>
              <a:t>Equality: equal opportunities, regardless of religion, gender, age and beliefs.</a:t>
            </a:r>
          </a:p>
          <a:p>
            <a:pPr marL="285750" indent="-285750">
              <a:buFont typeface="Arial" panose="020B0604020202020204" pitchFamily="34" charset="0"/>
              <a:buChar char="•"/>
            </a:pPr>
            <a:r>
              <a:rPr lang="en-GB" sz="2800" dirty="0"/>
              <a:t>Diversity: Creating values by being different; diversity helps people within an organisation to learn from each other creating value for the business.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94868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0B98-53C4-4176-A99C-E8EB90E4AA70}"/>
              </a:ext>
            </a:extLst>
          </p:cNvPr>
          <p:cNvSpPr>
            <a:spLocks noGrp="1"/>
          </p:cNvSpPr>
          <p:nvPr>
            <p:ph type="title"/>
          </p:nvPr>
        </p:nvSpPr>
        <p:spPr/>
        <p:txBody>
          <a:bodyPr/>
          <a:lstStyle/>
          <a:p>
            <a:r>
              <a:rPr lang="en-GB" dirty="0"/>
              <a:t>Recommendation</a:t>
            </a:r>
          </a:p>
        </p:txBody>
      </p:sp>
      <p:sp>
        <p:nvSpPr>
          <p:cNvPr id="3" name="TextBox 2">
            <a:extLst>
              <a:ext uri="{FF2B5EF4-FFF2-40B4-BE49-F238E27FC236}">
                <a16:creationId xmlns:a16="http://schemas.microsoft.com/office/drawing/2014/main" id="{A9EFC736-BA0C-4AF7-9B0B-F607D1CBB4C2}"/>
              </a:ext>
            </a:extLst>
          </p:cNvPr>
          <p:cNvSpPr txBox="1"/>
          <p:nvPr/>
        </p:nvSpPr>
        <p:spPr>
          <a:xfrm>
            <a:off x="1057275" y="2486025"/>
            <a:ext cx="10058400"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t>Providing training for the employees </a:t>
            </a:r>
          </a:p>
          <a:p>
            <a:pPr marL="285750" indent="-285750">
              <a:buFont typeface="Arial" panose="020B0604020202020204" pitchFamily="34" charset="0"/>
              <a:buChar char="•"/>
            </a:pPr>
            <a:r>
              <a:rPr lang="en-GB" sz="3200" dirty="0"/>
              <a:t>To encourage diversity and equality between the employees</a:t>
            </a:r>
          </a:p>
          <a:p>
            <a:pPr marL="285750" indent="-285750">
              <a:buFont typeface="Arial" panose="020B0604020202020204" pitchFamily="34" charset="0"/>
              <a:buChar char="•"/>
            </a:pPr>
            <a:r>
              <a:rPr lang="en-GB" sz="3200" dirty="0"/>
              <a:t>To develop a system that encourages young employees to remain for a longer period of time within an organisation</a:t>
            </a:r>
          </a:p>
        </p:txBody>
      </p:sp>
    </p:spTree>
    <p:extLst>
      <p:ext uri="{BB962C8B-B14F-4D97-AF65-F5344CB8AC3E}">
        <p14:creationId xmlns:p14="http://schemas.microsoft.com/office/powerpoint/2010/main" val="3524724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1E759-EF09-45B0-9893-7751A02612AB}"/>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A388F68C-0F27-4B94-BF9B-B65442136200}"/>
              </a:ext>
            </a:extLst>
          </p:cNvPr>
          <p:cNvSpPr txBox="1"/>
          <p:nvPr/>
        </p:nvSpPr>
        <p:spPr>
          <a:xfrm>
            <a:off x="1271588" y="2171700"/>
            <a:ext cx="9853612" cy="2862322"/>
          </a:xfrm>
          <a:prstGeom prst="rect">
            <a:avLst/>
          </a:prstGeom>
          <a:noFill/>
        </p:spPr>
        <p:txBody>
          <a:bodyPr wrap="square" rtlCol="0">
            <a:spAutoFit/>
          </a:bodyPr>
          <a:lstStyle/>
          <a:p>
            <a:r>
              <a:rPr lang="en-GB" dirty="0"/>
              <a:t>Hofstede, G. (2010) </a:t>
            </a:r>
            <a:r>
              <a:rPr lang="en-GB" i="1" dirty="0"/>
              <a:t>Cultures and Organization: Software of the Mind, </a:t>
            </a:r>
            <a:r>
              <a:rPr lang="en-GB" dirty="0"/>
              <a:t>McGraw-Hill: London.</a:t>
            </a:r>
          </a:p>
          <a:p>
            <a:endParaRPr lang="en-GB" dirty="0"/>
          </a:p>
          <a:p>
            <a:r>
              <a:rPr lang="en-GB" dirty="0"/>
              <a:t>Darren Griffiths (2020) </a:t>
            </a:r>
            <a:r>
              <a:rPr lang="en-GB" i="1" dirty="0"/>
              <a:t>Is Dubai safe for travel in 2020? (Travel Tips and Advice</a:t>
            </a:r>
            <a:r>
              <a:rPr lang="en-GB" dirty="0"/>
              <a:t>. Available at: </a:t>
            </a:r>
            <a:r>
              <a:rPr lang="en-GB" u="sng" dirty="0">
                <a:hlinkClick r:id="rId2"/>
              </a:rPr>
              <a:t>https://www.thebrokebackpacker.com/</a:t>
            </a:r>
            <a:r>
              <a:rPr lang="en-GB" dirty="0"/>
              <a:t> (Accessed:11/06/2020).</a:t>
            </a:r>
          </a:p>
          <a:p>
            <a:endParaRPr lang="en-GB" dirty="0"/>
          </a:p>
          <a:p>
            <a:r>
              <a:rPr lang="en-GB" dirty="0"/>
              <a:t>Marriott.com (2019) </a:t>
            </a:r>
            <a:r>
              <a:rPr lang="en-GB" i="1" dirty="0"/>
              <a:t>Sustain responsible operations.</a:t>
            </a:r>
            <a:r>
              <a:rPr lang="en-GB" dirty="0"/>
              <a:t> Available at https://www.marriott.co.uk/marriott/smokefree.mi (Accessed:12/06/2020).</a:t>
            </a:r>
          </a:p>
          <a:p>
            <a:endParaRPr lang="en-GB" dirty="0"/>
          </a:p>
          <a:p>
            <a:endParaRPr lang="en-GB" dirty="0"/>
          </a:p>
          <a:p>
            <a:endParaRPr lang="en-GB" dirty="0"/>
          </a:p>
        </p:txBody>
      </p:sp>
    </p:spTree>
    <p:extLst>
      <p:ext uri="{BB962C8B-B14F-4D97-AF65-F5344CB8AC3E}">
        <p14:creationId xmlns:p14="http://schemas.microsoft.com/office/powerpoint/2010/main" val="36447690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412B24"/>
      </a:dk2>
      <a:lt2>
        <a:srgbClr val="E2E8E5"/>
      </a:lt2>
      <a:accent1>
        <a:srgbClr val="C696AD"/>
      </a:accent1>
      <a:accent2>
        <a:srgbClr val="BA7F82"/>
      </a:accent2>
      <a:accent3>
        <a:srgbClr val="BF9D89"/>
      </a:accent3>
      <a:accent4>
        <a:srgbClr val="AFA378"/>
      </a:accent4>
      <a:accent5>
        <a:srgbClr val="9FA77F"/>
      </a:accent5>
      <a:accent6>
        <a:srgbClr val="8CAE77"/>
      </a:accent6>
      <a:hlink>
        <a:srgbClr val="579075"/>
      </a:hlink>
      <a:folHlink>
        <a:srgbClr val="7F7F7F"/>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1472</TotalTime>
  <Words>599</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Garamond</vt:lpstr>
      <vt:lpstr>Gill Sans MT</vt:lpstr>
      <vt:lpstr>SavonVTI</vt:lpstr>
      <vt:lpstr>Hotel Marriott Harbour and Suites</vt:lpstr>
      <vt:lpstr>                  Dubai,</vt:lpstr>
      <vt:lpstr>Dubai Marriott Harbour Hotel &amp; Suites,</vt:lpstr>
      <vt:lpstr>PESTEL ANALYSIS</vt:lpstr>
      <vt:lpstr>PESTEL ANALYSIS</vt:lpstr>
      <vt:lpstr>Recruitment process And Selection process</vt:lpstr>
      <vt:lpstr>Recruitment process And Selection process:  Cost,Legal, Loyalty and productivity </vt:lpstr>
      <vt:lpstr>Culture Equality and Diversity of an organization. </vt:lpstr>
      <vt:lpstr>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Marriott Harbour and Suites</dc:title>
  <dc:creator>Adriana Dumbrava</dc:creator>
  <cp:lastModifiedBy>Adriana Dumbrava</cp:lastModifiedBy>
  <cp:revision>24</cp:revision>
  <dcterms:created xsi:type="dcterms:W3CDTF">2020-06-18T11:44:05Z</dcterms:created>
  <dcterms:modified xsi:type="dcterms:W3CDTF">2020-06-19T12:16:23Z</dcterms:modified>
</cp:coreProperties>
</file>