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ms-powerpoint.presentation.macroEnabled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1" r:id="rId6"/>
    <p:sldId id="265" r:id="rId7"/>
    <p:sldId id="262" r:id="rId8"/>
    <p:sldId id="264" r:id="rId9"/>
    <p:sldId id="263" r:id="rId10"/>
    <p:sldId id="269" r:id="rId11"/>
    <p:sldId id="270" r:id="rId12"/>
    <p:sldId id="266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966" autoAdjust="0"/>
    <p:restoredTop sz="94660"/>
  </p:normalViewPr>
  <p:slideViewPr>
    <p:cSldViewPr snapToGrid="0">
      <p:cViewPr varScale="1">
        <p:scale>
          <a:sx n="91" d="100"/>
          <a:sy n="91" d="100"/>
        </p:scale>
        <p:origin x="63" y="48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925813-FB8E-480D-9AE3-55D4B6E1A9F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D3FB179-0078-42E8-A744-86294AEA97E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9308D2-7CA9-4788-8FC5-E606425D93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8D40DF-21CD-405F-9D78-F6C286B70745}" type="datetimeFigureOut">
              <a:rPr lang="en-GB" smtClean="0"/>
              <a:t>05/02/2023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033BD64-B402-4D22-BE43-FA3C5EC2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AE0ADC-F345-470D-863E-A825D49C07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D63948-4AB0-4D97-930B-134E26F9A8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19506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7AC525-9045-4472-99F5-2C34B4473D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79306A-1CC8-4FFA-881E-4633C1668C5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1D1E7C-91B7-4A82-BF1F-7EB772A0A5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8D40DF-21CD-405F-9D78-F6C286B70745}" type="datetimeFigureOut">
              <a:rPr lang="en-GB" smtClean="0"/>
              <a:t>05/02/2023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3B515E-322C-4591-9408-1E7E4B0747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A1895A2-F30F-47F6-B7F4-05520B39B1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D63948-4AB0-4D97-930B-134E26F9A8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879045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8FA00B-4C8F-4F37-94F7-FA601F26BC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2E0BD63-D182-4494-8D3C-02223663498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6F92F9-F631-482B-806E-C4DD0264CA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8D40DF-21CD-405F-9D78-F6C286B70745}" type="datetimeFigureOut">
              <a:rPr lang="en-GB" smtClean="0"/>
              <a:t>05/02/2023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C086040-1CC4-4287-8016-8458214BDF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E5F8F2C-4448-4247-905D-E222109496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D63948-4AB0-4D97-930B-134E26F9A8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84243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E891E1-26BD-44A1-B2CA-B6687D1F84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7C86C9-3E28-479D-B9BF-3906A540225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A4D74E5-C504-433C-94BD-2887958139E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8B425F6-72AA-4232-8E8D-A37FE8ADCA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8D40DF-21CD-405F-9D78-F6C286B70745}" type="datetimeFigureOut">
              <a:rPr lang="en-GB" smtClean="0"/>
              <a:t>05/02/2023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B52955F-4569-4EE8-A5F1-FFC41FA571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964075A-3336-4249-9614-8709D22668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D63948-4AB0-4D97-930B-134E26F9A8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50432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DAEF80-11D6-4583-9434-55976DD45D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EE3C3AC-155B-4C09-95FA-3BB43E4BF42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12E72D5-208A-45E4-B399-66B73849D0F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B72365D-EDBA-4D7E-8C33-EB9A728C01E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45ECDB4-D0F5-49EF-B51D-26DDB6104AF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F4A1437-B559-4471-A1C2-826A0D7540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8D40DF-21CD-405F-9D78-F6C286B70745}" type="datetimeFigureOut">
              <a:rPr lang="en-GB" smtClean="0"/>
              <a:t>05/02/2023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1E78011-9C40-4482-A288-B7587CF523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FE5E11B-B509-4DAE-9352-E033B9E080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D63948-4AB0-4D97-930B-134E26F9A8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241847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E4588A-51CE-4EA0-BA2B-3C3453ACC8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960E7DA-9B9A-4683-BEB6-49A317875B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8D40DF-21CD-405F-9D78-F6C286B70745}" type="datetimeFigureOut">
              <a:rPr lang="en-GB" smtClean="0"/>
              <a:t>05/02/2023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4B9B32E-64BA-4FDC-ABD8-A2F65E81CF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3BBFC15-0264-4420-A4C6-E66880B1D1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D63948-4AB0-4D97-930B-134E26F9A8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69822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CB5A662-94F0-4E0D-8CDD-95C46CB44D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8D40DF-21CD-405F-9D78-F6C286B70745}" type="datetimeFigureOut">
              <a:rPr lang="en-GB" smtClean="0"/>
              <a:t>05/02/2023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316CE53-E2AB-4AA2-9650-8F106FB53F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38F8AED-E675-43BF-A50C-9D17AFFE95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D63948-4AB0-4D97-930B-134E26F9A8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22684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6B4D5A-15E1-43C4-97E3-658D34F4B5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FD1C2E-D22A-47E6-AD13-91DAD714BFF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8707483-CCAE-479B-AE72-AB53E10109F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4CB8CB2-0130-48D0-A7FC-F0C19F0F8F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8D40DF-21CD-405F-9D78-F6C286B70745}" type="datetimeFigureOut">
              <a:rPr lang="en-GB" smtClean="0"/>
              <a:t>05/02/2023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A26EFA9-8BB9-4866-A439-7B4D28BF54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D75EA29-631C-44E7-8B46-380BEB507D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D63948-4AB0-4D97-930B-134E26F9A8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44844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D24127-4ABA-416F-BB10-E18BD95C82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BE3AF76-3E4E-4D8F-8588-F4D5BEE87CD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4714A13-145C-4ED0-B485-C1398C79846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0BE64AD-BA78-41AF-A3EA-5CC86376FA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8D40DF-21CD-405F-9D78-F6C286B70745}" type="datetimeFigureOut">
              <a:rPr lang="en-GB" smtClean="0"/>
              <a:t>05/02/2023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C63319E-5315-4013-825F-4C4B33E677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6FDAD64-2EDA-47D6-A0F5-FAB55AF28E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D63948-4AB0-4D97-930B-134E26F9A8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59506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78BB5A-9403-4636-8D69-F3FC947525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972771D-4CA8-4B86-821F-7DB558FB17B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CEFD59-5FA8-41E5-9949-0B19FF77D7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8D40DF-21CD-405F-9D78-F6C286B70745}" type="datetimeFigureOut">
              <a:rPr lang="en-GB" smtClean="0"/>
              <a:t>05/02/2023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B2B8CF5-8810-4F3F-A78B-5DDC9F4285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CF8D0D-36B9-45D2-8F12-3B793118E7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D63948-4AB0-4D97-930B-134E26F9A8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94088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5D5866E-FEC8-42E7-8F29-505E61AD6B2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73DCFEC-F960-4F04-B6DE-DCA55E39A57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57514B4-BD59-4A2E-B658-047E06B048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8D40DF-21CD-405F-9D78-F6C286B70745}" type="datetimeFigureOut">
              <a:rPr lang="en-GB" smtClean="0"/>
              <a:t>05/02/2023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6413D64-A95A-496D-8B84-3B1A26041F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8C7CBC1-1157-47B3-B9A0-EA781638DC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D63948-4AB0-4D97-930B-134E26F9A8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32769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AB82835-D791-4C35-9D43-3945CBC081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8C99BA0-5BFC-41DE-8147-66D308F4C0A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46EE98-7937-4D5A-8E25-102C97AC603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C8D40DF-21CD-405F-9D78-F6C286B70745}" type="datetimeFigureOut">
              <a:rPr lang="en-GB" smtClean="0"/>
              <a:t>05/02/2023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BBB0F6-BAC4-4E17-9184-499C159D807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C2F2EFF-CCBA-4D04-BE8B-F905B2BC712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D63948-4AB0-4D97-930B-134E26F9A8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64089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21CB15-FCB0-470C-9183-F8661779EE62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Training Data, Test Data and Evaluation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F9BB767-EEE6-47A5-99E8-111F8278C018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361247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DFDBDE-A7A2-46CC-8FF4-3416F8D1D5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well does our Regression model perform?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A5EB3C-155D-4742-A841-3E4667ACD60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/>
              <a:t>We’ve trained our regression model. Now we want to test it on our unseen test data.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We need to find a way to measure how good it is.  For regression models we can choose from several measures:-</a:t>
            </a:r>
          </a:p>
          <a:p>
            <a:pPr marL="0" indent="0">
              <a:buNone/>
            </a:pPr>
            <a:r>
              <a:rPr lang="en-GB" dirty="0"/>
              <a:t>Root Mean Square (RMSE).  We’ve used this already.  Recall from our regression notes that the formula uses the </a:t>
            </a:r>
            <a:r>
              <a:rPr lang="en-GB" b="1" i="1" dirty="0"/>
              <a:t>residuals</a:t>
            </a:r>
            <a:r>
              <a:rPr lang="en-GB" dirty="0"/>
              <a:t> (how far from the regression line data points are).  It calculates the square-root of the average of the squared residuals.</a:t>
            </a:r>
          </a:p>
          <a:p>
            <a:pPr marL="0" indent="0">
              <a:buNone/>
            </a:pPr>
            <a:r>
              <a:rPr lang="en-GB" dirty="0"/>
              <a:t>We have already used this in our linear algebra where we calculated the distance between vectors.  It is also known as the l</a:t>
            </a:r>
            <a:r>
              <a:rPr lang="en-GB" sz="1700" dirty="0"/>
              <a:t>2</a:t>
            </a:r>
            <a:r>
              <a:rPr lang="en-GB" dirty="0"/>
              <a:t> norm.</a:t>
            </a:r>
          </a:p>
        </p:txBody>
      </p:sp>
    </p:spTree>
    <p:extLst>
      <p:ext uri="{BB962C8B-B14F-4D97-AF65-F5344CB8AC3E}">
        <p14:creationId xmlns:p14="http://schemas.microsoft.com/office/powerpoint/2010/main" val="224949960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22A673-BB1C-4DCB-BDA4-125AF2F4EF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Other measures are:-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15F729-CF72-48D4-B77E-CD1AB4FC1CC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Mean Absolute Error (MAE):</a:t>
            </a:r>
          </a:p>
          <a:p>
            <a:r>
              <a:rPr lang="en-GB" dirty="0"/>
              <a:t>Similar to RMSE but doesn’t square the residual, it just takes the absolute (positive only) value instead.  Otherwise it is the same.</a:t>
            </a:r>
          </a:p>
          <a:p>
            <a:r>
              <a:rPr lang="en-GB" dirty="0"/>
              <a:t>Think Manhattan Distance.  Also known as the l</a:t>
            </a:r>
            <a:r>
              <a:rPr lang="en-GB" sz="1600" dirty="0"/>
              <a:t>1</a:t>
            </a:r>
            <a:r>
              <a:rPr lang="en-GB" dirty="0"/>
              <a:t> norm.</a:t>
            </a:r>
          </a:p>
          <a:p>
            <a:r>
              <a:rPr lang="en-GB" dirty="0"/>
              <a:t>In general the larger the index, the more the error function focuses on large data and ignores small values.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0001185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D64462-3B1B-45CD-84F4-9568A284EC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These distance measure formulae are:-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312EFC0F-69C5-434D-8F5D-802D03AEF370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/>
              </a:bodyPr>
              <a:lstStyle/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𝑀𝐴𝐸</m:t>
                      </m:r>
                      <m:d>
                        <m:d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𝑋</m:t>
                          </m:r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,</m:t>
                          </m:r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h</m:t>
                          </m:r>
                        </m:e>
                      </m:d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1</m:t>
                          </m:r>
                        </m:num>
                        <m:den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𝑚</m:t>
                          </m:r>
                        </m:den>
                      </m:f>
                      <m:nary>
                        <m:naryPr>
                          <m:chr m:val="∑"/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naryPr>
                        <m:sub>
                          <m:r>
                            <m:rPr>
                              <m:brk m:alnAt="23"/>
                            </m:rPr>
                            <a:rPr lang="en-GB" b="0" i="1" smtClean="0">
                              <a:latin typeface="Cambria Math" panose="02040503050406030204" pitchFamily="18" charset="0"/>
                            </a:rPr>
                            <m:t>𝑖</m:t>
                          </m:r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=1</m:t>
                          </m:r>
                        </m:sub>
                        <m:sup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𝑚</m:t>
                          </m:r>
                        </m:sup>
                        <m:e>
                          <m:d>
                            <m:dPr>
                              <m:begChr m:val="|"/>
                              <m:endChr m:val="|"/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sSup>
                                <m:sSupPr>
                                  <m:ctrlP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sSupPr>
                                <m:e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h</m:t>
                                  </m:r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(</m:t>
                                  </m:r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𝑥</m:t>
                                  </m:r>
                                </m:e>
                                <m:sup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(</m:t>
                                  </m:r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𝑖</m:t>
                                  </m:r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)</m:t>
                                  </m:r>
                                </m:sup>
                              </m:sSup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)−</m:t>
                              </m:r>
                              <m:sSup>
                                <m:sSupPr>
                                  <m:ctrlP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sSupPr>
                                <m:e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𝑦</m:t>
                                  </m:r>
                                </m:e>
                                <m:sup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(</m:t>
                                  </m:r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𝑖</m:t>
                                  </m:r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)</m:t>
                                  </m:r>
                                </m:sup>
                              </m:sSup>
                            </m:e>
                          </m:d>
                        </m:e>
                      </m:nary>
                    </m:oMath>
                  </m:oMathPara>
                </a14:m>
                <a:endParaRPr lang="en-GB" b="0" dirty="0"/>
              </a:p>
              <a:p>
                <a:pPr marL="0" indent="0">
                  <a:buNone/>
                </a:pPr>
                <a:endParaRPr lang="en-GB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𝑅𝑀𝑆𝐸</m:t>
                      </m:r>
                      <m:d>
                        <m:d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𝑋</m:t>
                          </m:r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,</m:t>
                          </m:r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h</m:t>
                          </m:r>
                        </m:e>
                      </m:d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radPr>
                        <m:deg/>
                        <m:e>
                          <m:f>
                            <m:f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1</m:t>
                              </m:r>
                            </m:num>
                            <m:den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𝑚</m:t>
                              </m:r>
                            </m:den>
                          </m:f>
                          <m:nary>
                            <m:naryPr>
                              <m:chr m:val="∑"/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naryPr>
                            <m:sub>
                              <m:r>
                                <m:rPr>
                                  <m:brk m:alnAt="23"/>
                                </m:rPr>
                                <a:rPr lang="en-GB" i="1">
                                  <a:latin typeface="Cambria Math" panose="02040503050406030204" pitchFamily="18" charset="0"/>
                                </a:rPr>
                                <m:t>𝑖</m:t>
                              </m:r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=1</m:t>
                              </m:r>
                            </m:sub>
                            <m:sup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𝑚</m:t>
                              </m:r>
                            </m:sup>
                            <m:e>
                              <m:sSup>
                                <m:sSupPr>
                                  <m:ctrlPr>
                                    <a:rPr lang="en-GB" i="1">
                                      <a:latin typeface="Cambria Math" panose="02040503050406030204" pitchFamily="18" charset="0"/>
                                    </a:rPr>
                                  </m:ctrlPr>
                                </m:sSupPr>
                                <m:e>
                                  <m:d>
                                    <m:dPr>
                                      <m:ctrlPr>
                                        <a:rPr lang="en-GB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dPr>
                                    <m:e>
                                      <m:sSup>
                                        <m:sSupPr>
                                          <m:ctrlPr>
                                            <a:rPr lang="en-GB" i="1">
                                              <a:latin typeface="Cambria Math" panose="02040503050406030204" pitchFamily="18" charset="0"/>
                                            </a:rPr>
                                          </m:ctrlPr>
                                        </m:sSupPr>
                                        <m:e>
                                          <m:r>
                                            <a:rPr lang="en-GB" i="1">
                                              <a:latin typeface="Cambria Math" panose="02040503050406030204" pitchFamily="18" charset="0"/>
                                            </a:rPr>
                                            <m:t>h</m:t>
                                          </m:r>
                                          <m:r>
                                            <a:rPr lang="en-GB" i="1">
                                              <a:latin typeface="Cambria Math" panose="02040503050406030204" pitchFamily="18" charset="0"/>
                                            </a:rPr>
                                            <m:t>(</m:t>
                                          </m:r>
                                          <m:r>
                                            <a:rPr lang="en-GB" i="1">
                                              <a:latin typeface="Cambria Math" panose="02040503050406030204" pitchFamily="18" charset="0"/>
                                            </a:rPr>
                                            <m:t>𝑥</m:t>
                                          </m:r>
                                        </m:e>
                                        <m:sup>
                                          <m:r>
                                            <a:rPr lang="en-GB" i="1">
                                              <a:latin typeface="Cambria Math" panose="02040503050406030204" pitchFamily="18" charset="0"/>
                                            </a:rPr>
                                            <m:t>(</m:t>
                                          </m:r>
                                          <m:r>
                                            <a:rPr lang="en-GB" i="1">
                                              <a:latin typeface="Cambria Math" panose="02040503050406030204" pitchFamily="18" charset="0"/>
                                            </a:rPr>
                                            <m:t>𝑖</m:t>
                                          </m:r>
                                          <m:r>
                                            <a:rPr lang="en-GB" i="1">
                                              <a:latin typeface="Cambria Math" panose="02040503050406030204" pitchFamily="18" charset="0"/>
                                            </a:rPr>
                                            <m:t>)</m:t>
                                          </m:r>
                                        </m:sup>
                                      </m:sSup>
                                      <m:r>
                                        <a:rPr lang="en-GB" i="1">
                                          <a:latin typeface="Cambria Math" panose="02040503050406030204" pitchFamily="18" charset="0"/>
                                        </a:rPr>
                                        <m:t>)−</m:t>
                                      </m:r>
                                      <m:sSup>
                                        <m:sSupPr>
                                          <m:ctrlPr>
                                            <a:rPr lang="en-GB" i="1">
                                              <a:latin typeface="Cambria Math" panose="02040503050406030204" pitchFamily="18" charset="0"/>
                                            </a:rPr>
                                          </m:ctrlPr>
                                        </m:sSupPr>
                                        <m:e>
                                          <m:r>
                                            <a:rPr lang="en-GB" i="1">
                                              <a:latin typeface="Cambria Math" panose="02040503050406030204" pitchFamily="18" charset="0"/>
                                            </a:rPr>
                                            <m:t>𝑦</m:t>
                                          </m:r>
                                        </m:e>
                                        <m:sup>
                                          <m:r>
                                            <a:rPr lang="en-GB" i="1">
                                              <a:latin typeface="Cambria Math" panose="02040503050406030204" pitchFamily="18" charset="0"/>
                                            </a:rPr>
                                            <m:t>(</m:t>
                                          </m:r>
                                          <m:r>
                                            <a:rPr lang="en-GB" i="1">
                                              <a:latin typeface="Cambria Math" panose="02040503050406030204" pitchFamily="18" charset="0"/>
                                            </a:rPr>
                                            <m:t>𝑖</m:t>
                                          </m:r>
                                          <m:r>
                                            <a:rPr lang="en-GB" i="1">
                                              <a:latin typeface="Cambria Math" panose="02040503050406030204" pitchFamily="18" charset="0"/>
                                            </a:rPr>
                                            <m:t>)</m:t>
                                          </m:r>
                                        </m:sup>
                                      </m:sSup>
                                    </m:e>
                                  </m:d>
                                </m:e>
                                <m:sup>
                                  <m:r>
                                    <a:rPr lang="en-GB" i="1">
                                      <a:latin typeface="Cambria Math" panose="02040503050406030204" pitchFamily="18" charset="0"/>
                                    </a:rPr>
                                    <m:t>2</m:t>
                                  </m:r>
                                </m:sup>
                              </m:sSup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   </m:t>
                              </m:r>
                            </m:e>
                          </m:nary>
                        </m:e>
                      </m:rad>
                    </m:oMath>
                  </m:oMathPara>
                </a14:m>
                <a:endParaRPr lang="en-GB" dirty="0"/>
              </a:p>
              <a:p>
                <a:pPr marL="0" indent="0">
                  <a:buNone/>
                </a:pPr>
                <a:r>
                  <a:rPr lang="en-GB" dirty="0"/>
                  <a:t>We use these formulae to evaluate the performance of our model by finding the RMSE or MAE calculated with our TEST data.</a:t>
                </a:r>
              </a:p>
              <a:p>
                <a:pPr marL="0" indent="0">
                  <a:buNone/>
                </a:pPr>
                <a:endParaRPr lang="en-GB" dirty="0"/>
              </a:p>
            </p:txBody>
          </p:sp>
        </mc:Choice>
        <mc:Fallback xmlns="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312EFC0F-69C5-434D-8F5D-802D03AEF370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>
                <a:blip r:embed="rId2"/>
                <a:stretch>
                  <a:fillRect l="-1217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60428504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380291-3959-4848-97FB-4B22BEF3C2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Training and Evaluating.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D87AC6-DD3E-4092-849D-C328F263A57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Recall, we split our dataset int a 80:20 </a:t>
            </a:r>
            <a:r>
              <a:rPr lang="en-GB" dirty="0" err="1"/>
              <a:t>training:testing</a:t>
            </a:r>
            <a:r>
              <a:rPr lang="en-GB" dirty="0"/>
              <a:t> split.</a:t>
            </a:r>
          </a:p>
          <a:p>
            <a:r>
              <a:rPr lang="en-GB" dirty="0"/>
              <a:t>We train on the training data set and test/evaluate on the test set.</a:t>
            </a:r>
          </a:p>
          <a:p>
            <a:r>
              <a:rPr lang="en-GB" dirty="0"/>
              <a:t>You may well want to vary some hyper-parameters of  your model to see how well it works under different values for the hyper parameter.</a:t>
            </a:r>
          </a:p>
          <a:p>
            <a:r>
              <a:rPr lang="en-GB" dirty="0"/>
              <a:t>You need to train and test it for this.</a:t>
            </a:r>
          </a:p>
          <a:p>
            <a:r>
              <a:rPr lang="en-GB" dirty="0"/>
              <a:t>PROBLEM.</a:t>
            </a:r>
          </a:p>
          <a:p>
            <a:r>
              <a:rPr lang="en-GB" dirty="0"/>
              <a:t>You are now using your test data to choose some training hyper-parameters.  You need to test the result on new, unseen testing data but you don’t have any.  So…</a:t>
            </a:r>
          </a:p>
        </p:txBody>
      </p:sp>
    </p:spTree>
    <p:extLst>
      <p:ext uri="{BB962C8B-B14F-4D97-AF65-F5344CB8AC3E}">
        <p14:creationId xmlns:p14="http://schemas.microsoft.com/office/powerpoint/2010/main" val="409965507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646D29-2890-427C-A22B-E5EB702CA0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Solution?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2E8C05-B24E-4B80-AFFC-D57175D7EB4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i="1" dirty="0"/>
              <a:t>Split your dataset into three parts.</a:t>
            </a:r>
          </a:p>
          <a:p>
            <a:pPr marL="0" indent="0">
              <a:buNone/>
            </a:pPr>
            <a:r>
              <a:rPr lang="en-GB" dirty="0"/>
              <a:t>Training dataset (as usual).</a:t>
            </a:r>
          </a:p>
          <a:p>
            <a:pPr marL="0" indent="0">
              <a:buNone/>
            </a:pPr>
            <a:r>
              <a:rPr lang="en-GB" dirty="0">
                <a:solidFill>
                  <a:srgbClr val="FF0000"/>
                </a:solidFill>
              </a:rPr>
              <a:t>Validation Dataset – use this to tune your model’s hyperparameters.</a:t>
            </a:r>
          </a:p>
          <a:p>
            <a:pPr marL="0" indent="0">
              <a:buNone/>
            </a:pPr>
            <a:r>
              <a:rPr lang="en-GB" dirty="0"/>
              <a:t>Test Set – never use until you are happy with your model.  Now evaluate it on this test set.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1442477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D90911-2203-4C8F-A0DD-8CDC524465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2890" y="378773"/>
            <a:ext cx="10515600" cy="1325563"/>
          </a:xfrm>
        </p:spPr>
        <p:txBody>
          <a:bodyPr/>
          <a:lstStyle/>
          <a:p>
            <a:r>
              <a:rPr lang="en-GB" b="1" dirty="0"/>
              <a:t>Training and Evaluating</a:t>
            </a:r>
            <a:r>
              <a:rPr lang="en-GB" dirty="0"/>
              <a:t>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1F00D5-3809-45E3-B2E4-86429EBF34F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pPr lvl="8"/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A8D058E-D1BA-4CEA-8E57-3A3E1B6489BE}"/>
              </a:ext>
            </a:extLst>
          </p:cNvPr>
          <p:cNvSpPr txBox="1"/>
          <p:nvPr/>
        </p:nvSpPr>
        <p:spPr>
          <a:xfrm>
            <a:off x="1282890" y="1825625"/>
            <a:ext cx="8065826" cy="30777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Recall, we split our dataset into a 80:20 </a:t>
            </a:r>
            <a:r>
              <a:rPr lang="en-GB" dirty="0" err="1"/>
              <a:t>training:testing</a:t>
            </a:r>
            <a:r>
              <a:rPr lang="en-GB" dirty="0"/>
              <a:t> split.</a:t>
            </a:r>
          </a:p>
          <a:p>
            <a:r>
              <a:rPr lang="en-GB" dirty="0"/>
              <a:t>We trained on the training data set and test/evaluate on the test set.</a:t>
            </a:r>
          </a:p>
          <a:p>
            <a:r>
              <a:rPr lang="en-GB" sz="3200" b="1" dirty="0"/>
              <a:t>Over-fitting.</a:t>
            </a:r>
          </a:p>
          <a:p>
            <a:r>
              <a:rPr lang="en-GB" dirty="0"/>
              <a:t>If we </a:t>
            </a:r>
            <a:r>
              <a:rPr lang="en-GB" b="1" dirty="0"/>
              <a:t>over-train</a:t>
            </a:r>
            <a:r>
              <a:rPr lang="en-GB" dirty="0"/>
              <a:t> the model on the training dataset we end up over-fitting the model.  This means it performs very well on the training data but not very well on the test data set – i.e. in new situations it has never encountered before.</a:t>
            </a:r>
          </a:p>
          <a:p>
            <a:r>
              <a:rPr lang="en-GB" dirty="0"/>
              <a:t>The model is too complicated given the imperfections of the data it has been trained on.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3887704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A80E55-B39C-4BB4-9638-56FF9BF724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Regularization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3B2C60-287C-4ABB-82C9-DE8CA8AD8E7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 powerful method to stop overfitting and to help the model better generalize is to simplify the model – </a:t>
            </a:r>
            <a:r>
              <a:rPr lang="en-GB" dirty="0" err="1"/>
              <a:t>eg</a:t>
            </a:r>
            <a:r>
              <a:rPr lang="en-GB" dirty="0"/>
              <a:t> reduce the degrees of freedom (</a:t>
            </a:r>
            <a:r>
              <a:rPr lang="en-GB" dirty="0" err="1"/>
              <a:t>ie</a:t>
            </a:r>
            <a:r>
              <a:rPr lang="en-GB" dirty="0"/>
              <a:t> reduce the number of parameters -  columns – in our data set).</a:t>
            </a:r>
          </a:p>
          <a:p>
            <a:r>
              <a:rPr lang="en-GB" dirty="0"/>
              <a:t>Limiting the flexibility of the model to prevent it becoming to complex is called CONSTRAINING the model.</a:t>
            </a:r>
          </a:p>
          <a:p>
            <a:r>
              <a:rPr lang="en-GB" dirty="0"/>
              <a:t>Constraining a model is called REGULARIZATION.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2334174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CD5DEC-8D3A-46B6-86CE-B2148885B9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Underfitting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8C4FFC-C45C-4AC3-966E-D675F611804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This is the opposite of overfitting.  Here the model is too simple to learn the complexities of the data. It does not predict very well. To solve this:-</a:t>
            </a:r>
          </a:p>
          <a:p>
            <a:r>
              <a:rPr lang="en-GB" dirty="0"/>
              <a:t>Select a more powerful model, </a:t>
            </a:r>
            <a:r>
              <a:rPr lang="en-GB" dirty="0" err="1"/>
              <a:t>eg</a:t>
            </a:r>
            <a:r>
              <a:rPr lang="en-GB" dirty="0"/>
              <a:t> more parameters.</a:t>
            </a:r>
          </a:p>
          <a:p>
            <a:r>
              <a:rPr lang="en-GB" dirty="0"/>
              <a:t>Use better features to train </a:t>
            </a:r>
            <a:r>
              <a:rPr lang="en-GB"/>
              <a:t>your model.</a:t>
            </a:r>
            <a:endParaRPr lang="en-GB" dirty="0"/>
          </a:p>
          <a:p>
            <a:r>
              <a:rPr lang="en-GB" dirty="0"/>
              <a:t>Reduce the constraints.</a:t>
            </a:r>
          </a:p>
        </p:txBody>
      </p:sp>
    </p:spTree>
    <p:extLst>
      <p:ext uri="{BB962C8B-B14F-4D97-AF65-F5344CB8AC3E}">
        <p14:creationId xmlns:p14="http://schemas.microsoft.com/office/powerpoint/2010/main" val="83148914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60420C-5E3A-AF6E-F64D-D17162D102A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2551" y="90706"/>
            <a:ext cx="11435255" cy="1307169"/>
          </a:xfrm>
        </p:spPr>
        <p:txBody>
          <a:bodyPr>
            <a:normAutofit/>
          </a:bodyPr>
          <a:lstStyle/>
          <a:p>
            <a:r>
              <a:rPr lang="en-GB" sz="4400" dirty="0"/>
              <a:t>Overfitting, Underfitting, Bias and Variance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63837B0-952B-A603-6B9E-7A198BB7CC36}"/>
              </a:ext>
            </a:extLst>
          </p:cNvPr>
          <p:cNvSpPr txBox="1"/>
          <p:nvPr/>
        </p:nvSpPr>
        <p:spPr>
          <a:xfrm>
            <a:off x="1860331" y="1634358"/>
            <a:ext cx="8681545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/>
              <a:t>A dataset that has high bias and low variance causes underfitting.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/>
              <a:t>Conversely, a dataset that has low bias and high variance causes overfitting.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/>
              <a:t>We want a to balance these to avoid over/under fitting</a:t>
            </a:r>
          </a:p>
        </p:txBody>
      </p:sp>
    </p:spTree>
    <p:extLst>
      <p:ext uri="{BB962C8B-B14F-4D97-AF65-F5344CB8AC3E}">
        <p14:creationId xmlns:p14="http://schemas.microsoft.com/office/powerpoint/2010/main" val="27859516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366AAE-2A11-442F-54DE-881788E7AC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Overfitting, Underfitting, Bias and Variance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BCAF748-486B-025C-64C4-5DB93A5D5F1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01917" y="1316292"/>
            <a:ext cx="6342993" cy="55417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907616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5CDC53-0878-4FF9-88F9-6BADC13A49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88FF5B-DD06-4375-9CEF-E122C075659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Read </a:t>
            </a:r>
            <a:r>
              <a:rPr lang="en-GB" dirty="0" err="1"/>
              <a:t>Geron</a:t>
            </a:r>
            <a:r>
              <a:rPr lang="en-GB" dirty="0"/>
              <a:t> – </a:t>
            </a:r>
            <a:r>
              <a:rPr lang="en-GB" dirty="0" err="1"/>
              <a:t>Chp</a:t>
            </a:r>
            <a:r>
              <a:rPr lang="en-GB" dirty="0"/>
              <a:t> 4. section on Polynomial Regression.</a:t>
            </a:r>
          </a:p>
          <a:p>
            <a:r>
              <a:rPr lang="en-GB" dirty="0"/>
              <a:t>Create a set of data that is quadratic.  Using a suitable quadratic equation, create a set of datapoints that follow the equation’s curve and add some noise around them.</a:t>
            </a:r>
          </a:p>
          <a:p>
            <a:r>
              <a:rPr lang="en-GB" dirty="0"/>
              <a:t>Fit this data with polynomial curves of order 2, 3,5,9.</a:t>
            </a:r>
          </a:p>
          <a:p>
            <a:r>
              <a:rPr lang="en-GB" dirty="0"/>
              <a:t>Which is a better fit? Why.</a:t>
            </a:r>
          </a:p>
          <a:p>
            <a:r>
              <a:rPr lang="en-GB" dirty="0"/>
              <a:t>What happens as the model (polynomial equation) becomes more complex (order increases)?</a:t>
            </a:r>
          </a:p>
          <a:p>
            <a:pPr marL="0" indent="0">
              <a:buNone/>
            </a:pPr>
            <a:r>
              <a:rPr lang="en-GB" dirty="0"/>
              <a:t>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4583071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112</TotalTime>
  <Words>741</Words>
  <Application>Microsoft Office PowerPoint</Application>
  <PresentationFormat>Widescreen</PresentationFormat>
  <Paragraphs>56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Arial</vt:lpstr>
      <vt:lpstr>Calibri</vt:lpstr>
      <vt:lpstr>Calibri Light</vt:lpstr>
      <vt:lpstr>Cambria Math</vt:lpstr>
      <vt:lpstr>Office Theme</vt:lpstr>
      <vt:lpstr>Training Data, Test Data and Evaluation</vt:lpstr>
      <vt:lpstr>How well does our Regression model perform?</vt:lpstr>
      <vt:lpstr>Other measures are:- </vt:lpstr>
      <vt:lpstr>These distance measure formulae are:-</vt:lpstr>
      <vt:lpstr>Training and Evaluating.</vt:lpstr>
      <vt:lpstr>Solution?</vt:lpstr>
      <vt:lpstr>Training and Evaluating.</vt:lpstr>
      <vt:lpstr>Regularization</vt:lpstr>
      <vt:lpstr>Underfitting</vt:lpstr>
      <vt:lpstr>Overfitting, Underfitting, Bias and Variance</vt:lpstr>
      <vt:lpstr>Overfitting, Underfitting, Bias and Variance</vt:lpstr>
      <vt:lpstr>Exercise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Training Data, Test Data and Evaluation</dc:title>
  <dc:creator>Gordon Dickers</dc:creator>
  <cp:lastModifiedBy>Gordon Dickers</cp:lastModifiedBy>
  <cp:revision>13</cp:revision>
  <dcterms:created xsi:type="dcterms:W3CDTF">2020-10-11T18:15:24Z</dcterms:created>
  <dcterms:modified xsi:type="dcterms:W3CDTF">2023-02-05T19:20:10Z</dcterms:modified>
</cp:coreProperties>
</file>