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8" r:id="rId1"/>
  </p:sldMasterIdLst>
  <p:notesMasterIdLst>
    <p:notesMasterId r:id="rId41"/>
  </p:notesMasterIdLst>
  <p:handoutMasterIdLst>
    <p:handoutMasterId r:id="rId42"/>
  </p:handoutMasterIdLst>
  <p:sldIdLst>
    <p:sldId id="301" r:id="rId2"/>
    <p:sldId id="302" r:id="rId3"/>
    <p:sldId id="303" r:id="rId4"/>
    <p:sldId id="323" r:id="rId5"/>
    <p:sldId id="304" r:id="rId6"/>
    <p:sldId id="305" r:id="rId7"/>
    <p:sldId id="331" r:id="rId8"/>
    <p:sldId id="324" r:id="rId9"/>
    <p:sldId id="306" r:id="rId10"/>
    <p:sldId id="325" r:id="rId11"/>
    <p:sldId id="332" r:id="rId12"/>
    <p:sldId id="326" r:id="rId13"/>
    <p:sldId id="328" r:id="rId14"/>
    <p:sldId id="333" r:id="rId15"/>
    <p:sldId id="334" r:id="rId16"/>
    <p:sldId id="329" r:id="rId17"/>
    <p:sldId id="330" r:id="rId18"/>
    <p:sldId id="308" r:id="rId19"/>
    <p:sldId id="311" r:id="rId20"/>
    <p:sldId id="312" r:id="rId21"/>
    <p:sldId id="327" r:id="rId22"/>
    <p:sldId id="313" r:id="rId23"/>
    <p:sldId id="335" r:id="rId24"/>
    <p:sldId id="314" r:id="rId25"/>
    <p:sldId id="336" r:id="rId26"/>
    <p:sldId id="315" r:id="rId27"/>
    <p:sldId id="337" r:id="rId28"/>
    <p:sldId id="316" r:id="rId29"/>
    <p:sldId id="317" r:id="rId30"/>
    <p:sldId id="318" r:id="rId31"/>
    <p:sldId id="340" r:id="rId32"/>
    <p:sldId id="338" r:id="rId33"/>
    <p:sldId id="319" r:id="rId34"/>
    <p:sldId id="320" r:id="rId35"/>
    <p:sldId id="339" r:id="rId36"/>
    <p:sldId id="321" r:id="rId37"/>
    <p:sldId id="267" r:id="rId38"/>
    <p:sldId id="322" r:id="rId39"/>
    <p:sldId id="341" r:id="rId40"/>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7"/>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6254" autoAdjust="0"/>
  </p:normalViewPr>
  <p:slideViewPr>
    <p:cSldViewPr>
      <p:cViewPr varScale="1">
        <p:scale>
          <a:sx n="75" d="100"/>
          <a:sy n="75" d="100"/>
        </p:scale>
        <p:origin x="198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1" name="Rectangle 3"/>
          <p:cNvSpPr>
            <a:spLocks noGrp="1" noChangeArrowheads="1"/>
          </p:cNvSpPr>
          <p:nvPr>
            <p:ph type="dt" sz="quarter"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12292" name="Rectangle 4"/>
          <p:cNvSpPr>
            <a:spLocks noGrp="1" noChangeArrowheads="1"/>
          </p:cNvSpPr>
          <p:nvPr>
            <p:ph type="ftr" sz="quarter" idx="2"/>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3" name="Rectangle 5"/>
          <p:cNvSpPr>
            <a:spLocks noGrp="1" noChangeArrowheads="1"/>
          </p:cNvSpPr>
          <p:nvPr>
            <p:ph type="sldNum" sz="quarter" idx="3"/>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0B712D0-103B-444A-8106-412CE57F1A53}" type="slidenum">
              <a:rPr lang="en-GB" altLang="cy-GB"/>
              <a:pPr>
                <a:defRPr/>
              </a:pPr>
              <a:t>‹#›</a:t>
            </a:fld>
            <a:endParaRPr lang="en-GB" altLang="cy-GB"/>
          </a:p>
        </p:txBody>
      </p:sp>
    </p:spTree>
    <p:extLst>
      <p:ext uri="{BB962C8B-B14F-4D97-AF65-F5344CB8AC3E}">
        <p14:creationId xmlns:p14="http://schemas.microsoft.com/office/powerpoint/2010/main" val="38062431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1" name="Rectangle 3"/>
          <p:cNvSpPr>
            <a:spLocks noGrp="1" noChangeArrowheads="1"/>
          </p:cNvSpPr>
          <p:nvPr>
            <p:ph type="dt"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13316"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p:cNvSpPr>
            <a:spLocks noGrp="1" noChangeArrowheads="1"/>
          </p:cNvSpPr>
          <p:nvPr>
            <p:ph type="body" sz="quarter" idx="3"/>
          </p:nvPr>
        </p:nvSpPr>
        <p:spPr bwMode="auto">
          <a:xfrm>
            <a:off x="666909" y="4632960"/>
            <a:ext cx="5335270" cy="4389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17414" name="Rectangle 6"/>
          <p:cNvSpPr>
            <a:spLocks noGrp="1" noChangeArrowheads="1"/>
          </p:cNvSpPr>
          <p:nvPr>
            <p:ph type="ftr" sz="quarter" idx="4"/>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5" name="Rectangle 7"/>
          <p:cNvSpPr>
            <a:spLocks noGrp="1" noChangeArrowheads="1"/>
          </p:cNvSpPr>
          <p:nvPr>
            <p:ph type="sldNum" sz="quarter" idx="5"/>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5C22DE99-E6D4-4469-86B6-550F0AA9348C}" type="slidenum">
              <a:rPr lang="en-GB" altLang="cy-GB"/>
              <a:pPr>
                <a:defRPr/>
              </a:pPr>
              <a:t>‹#›</a:t>
            </a:fld>
            <a:endParaRPr lang="en-GB" altLang="cy-GB"/>
          </a:p>
        </p:txBody>
      </p:sp>
    </p:spTree>
    <p:extLst>
      <p:ext uri="{BB962C8B-B14F-4D97-AF65-F5344CB8AC3E}">
        <p14:creationId xmlns:p14="http://schemas.microsoft.com/office/powerpoint/2010/main" val="98079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B47132-BE07-4A9F-B367-29021E96A522}" type="slidenum">
              <a:rPr lang="en-GB" altLang="cy-GB" smtClean="0"/>
              <a:pPr>
                <a:spcBef>
                  <a:spcPct val="0"/>
                </a:spcBef>
              </a:pPr>
              <a:t>1</a:t>
            </a:fld>
            <a:endParaRPr lang="en-GB" altLang="cy-GB"/>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p:spPr>
        <p:txBody>
          <a:bodyPr/>
          <a:lstStyle/>
          <a:p>
            <a:pPr eaLnBrk="1" hangingPunct="1"/>
            <a:endParaRPr lang="cy-GB" altLang="cy-GB" dirty="0">
              <a:latin typeface="Arial" panose="020B0604020202020204" pitchFamily="34" charset="0"/>
            </a:endParaRPr>
          </a:p>
        </p:txBody>
      </p:sp>
    </p:spTree>
    <p:extLst>
      <p:ext uri="{BB962C8B-B14F-4D97-AF65-F5344CB8AC3E}">
        <p14:creationId xmlns:p14="http://schemas.microsoft.com/office/powerpoint/2010/main" val="3746705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843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322620D-1698-4725-BE2E-EA1A614BBE19}" type="slidenum">
              <a:rPr lang="en-GB" altLang="cy-GB" smtClean="0"/>
              <a:pPr>
                <a:spcBef>
                  <a:spcPct val="0"/>
                </a:spcBef>
              </a:pPr>
              <a:t>2</a:t>
            </a:fld>
            <a:endParaRPr lang="en-GB" altLang="cy-GB"/>
          </a:p>
        </p:txBody>
      </p:sp>
    </p:spTree>
    <p:extLst>
      <p:ext uri="{BB962C8B-B14F-4D97-AF65-F5344CB8AC3E}">
        <p14:creationId xmlns:p14="http://schemas.microsoft.com/office/powerpoint/2010/main" val="1304186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3</a:t>
            </a:fld>
            <a:endParaRPr lang="en-GB"/>
          </a:p>
        </p:txBody>
      </p:sp>
    </p:spTree>
    <p:extLst>
      <p:ext uri="{BB962C8B-B14F-4D97-AF65-F5344CB8AC3E}">
        <p14:creationId xmlns:p14="http://schemas.microsoft.com/office/powerpoint/2010/main" val="1450191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2427756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5</a:t>
            </a:fld>
            <a:endParaRPr lang="en-GB"/>
          </a:p>
        </p:txBody>
      </p:sp>
    </p:spTree>
    <p:extLst>
      <p:ext uri="{BB962C8B-B14F-4D97-AF65-F5344CB8AC3E}">
        <p14:creationId xmlns:p14="http://schemas.microsoft.com/office/powerpoint/2010/main" val="36813775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EF89778-4638-4557-BC8B-385D8E2AC069}" type="slidenum">
              <a:rPr lang="en-GB" altLang="cy-GB" smtClean="0"/>
              <a:pPr>
                <a:spcBef>
                  <a:spcPct val="0"/>
                </a:spcBef>
              </a:pPr>
              <a:t>6</a:t>
            </a:fld>
            <a:endParaRPr lang="en-GB" altLang="cy-GB"/>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6652042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EF89778-4638-4557-BC8B-385D8E2AC069}" type="slidenum">
              <a:rPr lang="en-GB" altLang="cy-GB" smtClean="0"/>
              <a:pPr>
                <a:spcBef>
                  <a:spcPct val="0"/>
                </a:spcBef>
              </a:pPr>
              <a:t>7</a:t>
            </a:fld>
            <a:endParaRPr lang="en-GB" altLang="cy-GB"/>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2673133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EF89778-4638-4557-BC8B-385D8E2AC069}" type="slidenum">
              <a:rPr lang="en-GB" altLang="cy-GB" smtClean="0"/>
              <a:pPr>
                <a:spcBef>
                  <a:spcPct val="0"/>
                </a:spcBef>
              </a:pPr>
              <a:t>8</a:t>
            </a:fld>
            <a:endParaRPr lang="en-GB" altLang="cy-GB"/>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r>
              <a:rPr lang="en-GB" altLang="cy-GB" dirty="0">
                <a:latin typeface="Arial" panose="020B0604020202020204" pitchFamily="34" charset="0"/>
              </a:rPr>
              <a:t>2 hyperlinks to share if time</a:t>
            </a:r>
          </a:p>
        </p:txBody>
      </p:sp>
    </p:spTree>
    <p:extLst>
      <p:ext uri="{BB962C8B-B14F-4D97-AF65-F5344CB8AC3E}">
        <p14:creationId xmlns:p14="http://schemas.microsoft.com/office/powerpoint/2010/main" val="2114518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662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FDF29DB-7EE8-4DF9-BDF2-44BE30E20F9F}" type="slidenum">
              <a:rPr lang="en-GB" altLang="cy-GB" smtClean="0"/>
              <a:pPr>
                <a:spcBef>
                  <a:spcPct val="0"/>
                </a:spcBef>
              </a:pPr>
              <a:t>9</a:t>
            </a:fld>
            <a:endParaRPr lang="en-GB" altLang="cy-GB"/>
          </a:p>
        </p:txBody>
      </p:sp>
    </p:spTree>
    <p:extLst>
      <p:ext uri="{BB962C8B-B14F-4D97-AF65-F5344CB8AC3E}">
        <p14:creationId xmlns:p14="http://schemas.microsoft.com/office/powerpoint/2010/main" val="1765854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10</a:t>
            </a:fld>
            <a:endParaRPr lang="en-GB" altLang="cy-GB"/>
          </a:p>
        </p:txBody>
      </p:sp>
    </p:spTree>
    <p:extLst>
      <p:ext uri="{BB962C8B-B14F-4D97-AF65-F5344CB8AC3E}">
        <p14:creationId xmlns:p14="http://schemas.microsoft.com/office/powerpoint/2010/main" val="28693757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11</a:t>
            </a:fld>
            <a:endParaRPr lang="en-GB" altLang="cy-GB"/>
          </a:p>
        </p:txBody>
      </p:sp>
    </p:spTree>
    <p:extLst>
      <p:ext uri="{BB962C8B-B14F-4D97-AF65-F5344CB8AC3E}">
        <p14:creationId xmlns:p14="http://schemas.microsoft.com/office/powerpoint/2010/main" val="782490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12</a:t>
            </a:fld>
            <a:endParaRPr lang="en-GB" altLang="cy-GB"/>
          </a:p>
        </p:txBody>
      </p:sp>
    </p:spTree>
    <p:extLst>
      <p:ext uri="{BB962C8B-B14F-4D97-AF65-F5344CB8AC3E}">
        <p14:creationId xmlns:p14="http://schemas.microsoft.com/office/powerpoint/2010/main" val="3967365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13</a:t>
            </a:fld>
            <a:endParaRPr lang="en-GB" altLang="cy-GB"/>
          </a:p>
        </p:txBody>
      </p:sp>
    </p:spTree>
    <p:extLst>
      <p:ext uri="{BB962C8B-B14F-4D97-AF65-F5344CB8AC3E}">
        <p14:creationId xmlns:p14="http://schemas.microsoft.com/office/powerpoint/2010/main" val="25983880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17</a:t>
            </a:fld>
            <a:endParaRPr lang="en-GB" altLang="cy-GB"/>
          </a:p>
        </p:txBody>
      </p:sp>
    </p:spTree>
    <p:extLst>
      <p:ext uri="{BB962C8B-B14F-4D97-AF65-F5344CB8AC3E}">
        <p14:creationId xmlns:p14="http://schemas.microsoft.com/office/powerpoint/2010/main" val="28358709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DC01DFF-D8D8-4E21-AB9A-0BEAF8910379}" type="slidenum">
              <a:rPr lang="en-GB" altLang="cy-GB" smtClean="0">
                <a:solidFill>
                  <a:srgbClr val="000000"/>
                </a:solidFill>
              </a:rPr>
              <a:pPr>
                <a:spcBef>
                  <a:spcPct val="0"/>
                </a:spcBef>
              </a:pPr>
              <a:t>18</a:t>
            </a:fld>
            <a:endParaRPr lang="en-GB" altLang="cy-GB">
              <a:solidFill>
                <a:srgbClr val="000000"/>
              </a:solidFill>
            </a:endParaRPr>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br>
              <a:rPr lang="en-US" altLang="cy-GB" dirty="0">
                <a:latin typeface="Arial" panose="020B0604020202020204" pitchFamily="34" charset="0"/>
              </a:rPr>
            </a:br>
            <a:br>
              <a:rPr lang="en-US" altLang="cy-GB" dirty="0">
                <a:latin typeface="Arial" panose="020B0604020202020204" pitchFamily="34" charset="0"/>
              </a:rPr>
            </a:br>
            <a:endParaRPr lang="en-US" altLang="cy-GB" dirty="0">
              <a:latin typeface="Arial" panose="020B0604020202020204" pitchFamily="34" charset="0"/>
            </a:endParaRPr>
          </a:p>
        </p:txBody>
      </p:sp>
    </p:spTree>
    <p:extLst>
      <p:ext uri="{BB962C8B-B14F-4D97-AF65-F5344CB8AC3E}">
        <p14:creationId xmlns:p14="http://schemas.microsoft.com/office/powerpoint/2010/main" val="25910327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6D4E67B-3E8A-4A8C-B139-88142B7EBEA8}" type="slidenum">
              <a:rPr lang="en-GB" altLang="cy-GB" smtClean="0">
                <a:solidFill>
                  <a:srgbClr val="000000"/>
                </a:solidFill>
              </a:rPr>
              <a:pPr>
                <a:spcBef>
                  <a:spcPct val="0"/>
                </a:spcBef>
              </a:pPr>
              <a:t>19</a:t>
            </a:fld>
            <a:endParaRPr lang="en-GB" altLang="cy-GB">
              <a:solidFill>
                <a:srgbClr val="000000"/>
              </a:solidFill>
            </a:endParaRPr>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endParaRPr lang="en-GB" altLang="cy-GB" dirty="0">
              <a:latin typeface="Arial" panose="020B0604020202020204" pitchFamily="34" charset="0"/>
            </a:endParaRPr>
          </a:p>
        </p:txBody>
      </p:sp>
    </p:spTree>
    <p:extLst>
      <p:ext uri="{BB962C8B-B14F-4D97-AF65-F5344CB8AC3E}">
        <p14:creationId xmlns:p14="http://schemas.microsoft.com/office/powerpoint/2010/main" val="3167758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460DC7D-7CD8-4461-9E78-6955A14559C3}" type="slidenum">
              <a:rPr lang="en-GB" altLang="cy-GB" smtClean="0">
                <a:solidFill>
                  <a:srgbClr val="000000"/>
                </a:solidFill>
              </a:rPr>
              <a:pPr>
                <a:spcBef>
                  <a:spcPct val="0"/>
                </a:spcBef>
              </a:pPr>
              <a:t>20</a:t>
            </a:fld>
            <a:endParaRPr lang="en-GB" altLang="cy-GB">
              <a:solidFill>
                <a:srgbClr val="000000"/>
              </a:solidFill>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endParaRPr lang="en-GB" altLang="cy-GB" dirty="0">
              <a:latin typeface="Arial" panose="020B0604020202020204" pitchFamily="34" charset="0"/>
            </a:endParaRPr>
          </a:p>
        </p:txBody>
      </p:sp>
    </p:spTree>
    <p:extLst>
      <p:ext uri="{BB962C8B-B14F-4D97-AF65-F5344CB8AC3E}">
        <p14:creationId xmlns:p14="http://schemas.microsoft.com/office/powerpoint/2010/main" val="12241028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worth a watch for students (around 13 minutes long)</a:t>
            </a:r>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21</a:t>
            </a:fld>
            <a:endParaRPr lang="en-GB" altLang="cy-GB"/>
          </a:p>
        </p:txBody>
      </p:sp>
    </p:spTree>
    <p:extLst>
      <p:ext uri="{BB962C8B-B14F-4D97-AF65-F5344CB8AC3E}">
        <p14:creationId xmlns:p14="http://schemas.microsoft.com/office/powerpoint/2010/main" val="24035923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5478A3-1129-449A-961D-87FD0DE7C5BB}" type="slidenum">
              <a:rPr lang="en-GB" altLang="cy-GB" smtClean="0">
                <a:solidFill>
                  <a:srgbClr val="000000"/>
                </a:solidFill>
              </a:rPr>
              <a:pPr>
                <a:spcBef>
                  <a:spcPct val="0"/>
                </a:spcBef>
              </a:pPr>
              <a:t>22</a:t>
            </a:fld>
            <a:endParaRPr lang="en-GB" altLang="cy-GB">
              <a:solidFill>
                <a:srgbClr val="000000"/>
              </a:solidFill>
            </a:endParaRPr>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endParaRPr lang="en-GB" altLang="cy-GB" dirty="0">
              <a:latin typeface="Arial" panose="020B0604020202020204" pitchFamily="34" charset="0"/>
            </a:endParaRPr>
          </a:p>
        </p:txBody>
      </p:sp>
    </p:spTree>
    <p:extLst>
      <p:ext uri="{BB962C8B-B14F-4D97-AF65-F5344CB8AC3E}">
        <p14:creationId xmlns:p14="http://schemas.microsoft.com/office/powerpoint/2010/main" val="5917580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5478A3-1129-449A-961D-87FD0DE7C5BB}" type="slidenum">
              <a:rPr lang="en-GB" altLang="cy-GB" smtClean="0">
                <a:solidFill>
                  <a:srgbClr val="000000"/>
                </a:solidFill>
              </a:rPr>
              <a:pPr>
                <a:spcBef>
                  <a:spcPct val="0"/>
                </a:spcBef>
              </a:pPr>
              <a:t>23</a:t>
            </a:fld>
            <a:endParaRPr lang="en-GB" altLang="cy-GB">
              <a:solidFill>
                <a:srgbClr val="000000"/>
              </a:solidFill>
            </a:endParaRPr>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endParaRPr lang="en-GB" altLang="cy-GB" dirty="0">
              <a:latin typeface="Arial" panose="020B0604020202020204" pitchFamily="34" charset="0"/>
            </a:endParaRPr>
          </a:p>
        </p:txBody>
      </p:sp>
    </p:spTree>
    <p:extLst>
      <p:ext uri="{BB962C8B-B14F-4D97-AF65-F5344CB8AC3E}">
        <p14:creationId xmlns:p14="http://schemas.microsoft.com/office/powerpoint/2010/main" val="17750693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CE6DF34-10EC-493C-81AF-292DB56F2003}" type="slidenum">
              <a:rPr lang="en-GB" altLang="cy-GB" smtClean="0">
                <a:solidFill>
                  <a:srgbClr val="000000"/>
                </a:solidFill>
              </a:rPr>
              <a:pPr>
                <a:spcBef>
                  <a:spcPct val="0"/>
                </a:spcBef>
              </a:pPr>
              <a:t>24</a:t>
            </a:fld>
            <a:endParaRPr lang="en-GB" altLang="cy-GB">
              <a:solidFill>
                <a:srgbClr val="000000"/>
              </a:solidFill>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endParaRPr lang="en-GB" altLang="cy-GB" dirty="0">
              <a:latin typeface="Arial" panose="020B0604020202020204" pitchFamily="34" charset="0"/>
            </a:endParaRPr>
          </a:p>
        </p:txBody>
      </p:sp>
    </p:spTree>
    <p:extLst>
      <p:ext uri="{BB962C8B-B14F-4D97-AF65-F5344CB8AC3E}">
        <p14:creationId xmlns:p14="http://schemas.microsoft.com/office/powerpoint/2010/main" val="15714131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CE6DF34-10EC-493C-81AF-292DB56F2003}" type="slidenum">
              <a:rPr lang="en-GB" altLang="cy-GB" smtClean="0">
                <a:solidFill>
                  <a:srgbClr val="000000"/>
                </a:solidFill>
              </a:rPr>
              <a:pPr>
                <a:spcBef>
                  <a:spcPct val="0"/>
                </a:spcBef>
              </a:pPr>
              <a:t>25</a:t>
            </a:fld>
            <a:endParaRPr lang="en-GB" altLang="cy-GB">
              <a:solidFill>
                <a:srgbClr val="000000"/>
              </a:solidFill>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endParaRPr lang="en-GB" altLang="cy-GB" dirty="0">
              <a:latin typeface="Arial" panose="020B0604020202020204" pitchFamily="34" charset="0"/>
            </a:endParaRPr>
          </a:p>
        </p:txBody>
      </p:sp>
    </p:spTree>
    <p:extLst>
      <p:ext uri="{BB962C8B-B14F-4D97-AF65-F5344CB8AC3E}">
        <p14:creationId xmlns:p14="http://schemas.microsoft.com/office/powerpoint/2010/main" val="560177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169DFBA-F22F-457A-843B-261A84F7668B}" type="slidenum">
              <a:rPr lang="en-GB" altLang="cy-GB" smtClean="0">
                <a:solidFill>
                  <a:srgbClr val="000000"/>
                </a:solidFill>
              </a:rPr>
              <a:pPr>
                <a:spcBef>
                  <a:spcPct val="0"/>
                </a:spcBef>
              </a:pPr>
              <a:t>26</a:t>
            </a:fld>
            <a:endParaRPr lang="en-GB" altLang="cy-GB">
              <a:solidFill>
                <a:srgbClr val="000000"/>
              </a:solidFill>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a:lstStyle/>
          <a:p>
            <a:endParaRPr lang="en-GB" altLang="cy-GB" dirty="0">
              <a:latin typeface="Arial" panose="020B0604020202020204" pitchFamily="34" charset="0"/>
            </a:endParaRPr>
          </a:p>
        </p:txBody>
      </p:sp>
    </p:spTree>
    <p:extLst>
      <p:ext uri="{BB962C8B-B14F-4D97-AF65-F5344CB8AC3E}">
        <p14:creationId xmlns:p14="http://schemas.microsoft.com/office/powerpoint/2010/main" val="4455412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169DFBA-F22F-457A-843B-261A84F7668B}" type="slidenum">
              <a:rPr lang="en-GB" altLang="cy-GB" smtClean="0">
                <a:solidFill>
                  <a:srgbClr val="000000"/>
                </a:solidFill>
              </a:rPr>
              <a:pPr>
                <a:spcBef>
                  <a:spcPct val="0"/>
                </a:spcBef>
              </a:pPr>
              <a:t>27</a:t>
            </a:fld>
            <a:endParaRPr lang="en-GB" altLang="cy-GB">
              <a:solidFill>
                <a:srgbClr val="000000"/>
              </a:solidFill>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a:lstStyle/>
          <a:p>
            <a:endParaRPr lang="en-GB" altLang="cy-GB" dirty="0">
              <a:latin typeface="Arial" panose="020B0604020202020204" pitchFamily="34" charset="0"/>
            </a:endParaRPr>
          </a:p>
        </p:txBody>
      </p:sp>
    </p:spTree>
    <p:extLst>
      <p:ext uri="{BB962C8B-B14F-4D97-AF65-F5344CB8AC3E}">
        <p14:creationId xmlns:p14="http://schemas.microsoft.com/office/powerpoint/2010/main" val="21205680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355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55B7D37C-0030-4B92-A3EA-587284ECF9CA}" type="slidenum">
              <a:rPr lang="en-GB" altLang="cy-GB"/>
              <a:pPr eaLnBrk="1" hangingPunct="1">
                <a:spcBef>
                  <a:spcPct val="0"/>
                </a:spcBef>
              </a:pPr>
              <a:t>28</a:t>
            </a:fld>
            <a:endParaRPr lang="en-GB" altLang="cy-GB"/>
          </a:p>
        </p:txBody>
      </p:sp>
    </p:spTree>
    <p:extLst>
      <p:ext uri="{BB962C8B-B14F-4D97-AF65-F5344CB8AC3E}">
        <p14:creationId xmlns:p14="http://schemas.microsoft.com/office/powerpoint/2010/main" val="13265631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2560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132E87AE-A1EE-47AA-9114-087839D5584F}" type="slidenum">
              <a:rPr lang="en-GB" altLang="cy-GB"/>
              <a:pPr eaLnBrk="1" hangingPunct="1">
                <a:spcBef>
                  <a:spcPct val="0"/>
                </a:spcBef>
              </a:pPr>
              <a:t>29</a:t>
            </a:fld>
            <a:endParaRPr lang="en-GB" altLang="cy-GB"/>
          </a:p>
        </p:txBody>
      </p:sp>
    </p:spTree>
    <p:extLst>
      <p:ext uri="{BB962C8B-B14F-4D97-AF65-F5344CB8AC3E}">
        <p14:creationId xmlns:p14="http://schemas.microsoft.com/office/powerpoint/2010/main" val="39801536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662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34C7D1E5-1E16-4AB5-907D-630BF4145857}" type="slidenum">
              <a:rPr lang="en-GB" altLang="cy-GB"/>
              <a:pPr eaLnBrk="1" hangingPunct="1">
                <a:spcBef>
                  <a:spcPct val="0"/>
                </a:spcBef>
              </a:pPr>
              <a:t>30</a:t>
            </a:fld>
            <a:endParaRPr lang="en-GB" altLang="cy-GB"/>
          </a:p>
        </p:txBody>
      </p:sp>
    </p:spTree>
    <p:extLst>
      <p:ext uri="{BB962C8B-B14F-4D97-AF65-F5344CB8AC3E}">
        <p14:creationId xmlns:p14="http://schemas.microsoft.com/office/powerpoint/2010/main" val="16736300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662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34C7D1E5-1E16-4AB5-907D-630BF4145857}" type="slidenum">
              <a:rPr lang="en-GB" altLang="cy-GB"/>
              <a:pPr eaLnBrk="1" hangingPunct="1">
                <a:spcBef>
                  <a:spcPct val="0"/>
                </a:spcBef>
              </a:pPr>
              <a:t>31</a:t>
            </a:fld>
            <a:endParaRPr lang="en-GB" altLang="cy-GB"/>
          </a:p>
        </p:txBody>
      </p:sp>
    </p:spTree>
    <p:extLst>
      <p:ext uri="{BB962C8B-B14F-4D97-AF65-F5344CB8AC3E}">
        <p14:creationId xmlns:p14="http://schemas.microsoft.com/office/powerpoint/2010/main" val="391195317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p:spPr>
        <p:txBody>
          <a:bodyPr/>
          <a:lstStyle/>
          <a:p>
            <a:endParaRPr lang="en-GB" sz="800" dirty="0"/>
          </a:p>
        </p:txBody>
      </p:sp>
      <p:sp>
        <p:nvSpPr>
          <p:cNvPr id="27652"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F584E6AC-180E-46B4-A6BB-B6135E5285C1}" type="slidenum">
              <a:rPr lang="en-GB" altLang="cy-GB"/>
              <a:pPr eaLnBrk="1" hangingPunct="1">
                <a:spcBef>
                  <a:spcPct val="0"/>
                </a:spcBef>
              </a:pPr>
              <a:t>32</a:t>
            </a:fld>
            <a:endParaRPr lang="en-GB" altLang="cy-GB"/>
          </a:p>
        </p:txBody>
      </p:sp>
    </p:spTree>
    <p:extLst>
      <p:ext uri="{BB962C8B-B14F-4D97-AF65-F5344CB8AC3E}">
        <p14:creationId xmlns:p14="http://schemas.microsoft.com/office/powerpoint/2010/main" val="37172547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p:spPr>
        <p:txBody>
          <a:bodyPr/>
          <a:lstStyle/>
          <a:p>
            <a:endParaRPr lang="en-GB" sz="800" dirty="0"/>
          </a:p>
        </p:txBody>
      </p:sp>
      <p:sp>
        <p:nvSpPr>
          <p:cNvPr id="27652"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F584E6AC-180E-46B4-A6BB-B6135E5285C1}" type="slidenum">
              <a:rPr lang="en-GB" altLang="cy-GB"/>
              <a:pPr eaLnBrk="1" hangingPunct="1">
                <a:spcBef>
                  <a:spcPct val="0"/>
                </a:spcBef>
              </a:pPr>
              <a:t>33</a:t>
            </a:fld>
            <a:endParaRPr lang="en-GB" altLang="cy-GB"/>
          </a:p>
        </p:txBody>
      </p:sp>
    </p:spTree>
    <p:extLst>
      <p:ext uri="{BB962C8B-B14F-4D97-AF65-F5344CB8AC3E}">
        <p14:creationId xmlns:p14="http://schemas.microsoft.com/office/powerpoint/2010/main" val="32893664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2867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5AEC611E-7E05-4440-887D-E35370B5B52E}" type="slidenum">
              <a:rPr lang="en-GB" altLang="cy-GB"/>
              <a:pPr eaLnBrk="1" hangingPunct="1">
                <a:spcBef>
                  <a:spcPct val="0"/>
                </a:spcBef>
              </a:pPr>
              <a:t>34</a:t>
            </a:fld>
            <a:endParaRPr lang="en-GB" altLang="cy-GB"/>
          </a:p>
        </p:txBody>
      </p:sp>
    </p:spTree>
    <p:extLst>
      <p:ext uri="{BB962C8B-B14F-4D97-AF65-F5344CB8AC3E}">
        <p14:creationId xmlns:p14="http://schemas.microsoft.com/office/powerpoint/2010/main" val="9885804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en-US" altLang="cy-GB" b="1"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AD39C9FE-DC33-4178-B3F5-0D2260977A87}" type="slidenum">
              <a:rPr lang="en-GB" altLang="cy-GB"/>
              <a:pPr eaLnBrk="1" hangingPunct="1">
                <a:spcBef>
                  <a:spcPct val="0"/>
                </a:spcBef>
              </a:pPr>
              <a:t>35</a:t>
            </a:fld>
            <a:endParaRPr lang="en-GB" altLang="cy-GB"/>
          </a:p>
        </p:txBody>
      </p:sp>
    </p:spTree>
    <p:extLst>
      <p:ext uri="{BB962C8B-B14F-4D97-AF65-F5344CB8AC3E}">
        <p14:creationId xmlns:p14="http://schemas.microsoft.com/office/powerpoint/2010/main" val="2195389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en-US" altLang="cy-GB" b="0"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AD39C9FE-DC33-4178-B3F5-0D2260977A87}" type="slidenum">
              <a:rPr lang="en-GB" altLang="cy-GB"/>
              <a:pPr eaLnBrk="1" hangingPunct="1">
                <a:spcBef>
                  <a:spcPct val="0"/>
                </a:spcBef>
              </a:pPr>
              <a:t>36</a:t>
            </a:fld>
            <a:endParaRPr lang="en-GB" altLang="cy-GB"/>
          </a:p>
        </p:txBody>
      </p:sp>
    </p:spTree>
    <p:extLst>
      <p:ext uri="{BB962C8B-B14F-4D97-AF65-F5344CB8AC3E}">
        <p14:creationId xmlns:p14="http://schemas.microsoft.com/office/powerpoint/2010/main" val="27313654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ln/>
        </p:spPr>
      </p:sp>
      <p:sp>
        <p:nvSpPr>
          <p:cNvPr id="7171"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4535237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93514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55774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62491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46839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02866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986804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130388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16438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594549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39069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558557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02/09/2022</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4277087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883270093"/>
      </p:ext>
    </p:extLst>
  </p:cSld>
  <p:clrMap bg1="lt1" tx1="dk1" bg2="lt2" tx2="dk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 id="214748393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2.xml"/><Relationship Id="rId1" Type="http://schemas.openxmlformats.org/officeDocument/2006/relationships/video" Target="https://www.youtube.com/embed/CQwWI5-rzH8?feature=oembed" TargetMode="External"/><Relationship Id="rId4" Type="http://schemas.openxmlformats.org/officeDocument/2006/relationships/image" Target="../media/image6.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2.xml"/><Relationship Id="rId1" Type="http://schemas.openxmlformats.org/officeDocument/2006/relationships/video" Target="https://www.youtube.com/embed/wOx50owZLyA?feature=oembed" TargetMode="External"/><Relationship Id="rId4" Type="http://schemas.openxmlformats.org/officeDocument/2006/relationships/image" Target="../media/image7.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2.xml"/><Relationship Id="rId1" Type="http://schemas.openxmlformats.org/officeDocument/2006/relationships/video" Target="https://www.youtube.com/embed/VjZolHCrC8E?feature=oembed" TargetMode="External"/><Relationship Id="rId5" Type="http://schemas.openxmlformats.org/officeDocument/2006/relationships/image" Target="../media/image8.jpeg"/><Relationship Id="rId4" Type="http://schemas.openxmlformats.org/officeDocument/2006/relationships/hyperlink" Target="https://www.youtube.com/watch?v=VjZolHCrC8E"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2.xml"/><Relationship Id="rId1" Type="http://schemas.openxmlformats.org/officeDocument/2006/relationships/video" Target="https://www.youtube.com/embed/w1A2jqNwhkA?feature=oembed" TargetMode="External"/><Relationship Id="rId5" Type="http://schemas.openxmlformats.org/officeDocument/2006/relationships/image" Target="../media/image9.jpeg"/><Relationship Id="rId4" Type="http://schemas.openxmlformats.org/officeDocument/2006/relationships/hyperlink" Target="https://www.youtube.com/watch?v=RuDTcD81vwE"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E952353-57C1-00FF-CA9E-C5BE88398216}"/>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362" name="Title 1"/>
          <p:cNvSpPr>
            <a:spLocks noGrp="1"/>
          </p:cNvSpPr>
          <p:nvPr>
            <p:ph type="title"/>
          </p:nvPr>
        </p:nvSpPr>
        <p:spPr/>
        <p:txBody>
          <a:bodyPr>
            <a:normAutofit/>
          </a:bodyPr>
          <a:lstStyle/>
          <a:p>
            <a:pPr eaLnBrk="1" hangingPunct="1"/>
            <a:r>
              <a:rPr lang="en-GB" altLang="cy-GB" sz="4000" dirty="0">
                <a:solidFill>
                  <a:srgbClr val="000000"/>
                </a:solidFill>
                <a:latin typeface="Arial" panose="020B0604020202020204" pitchFamily="34" charset="0"/>
              </a:rPr>
              <a:t>ECEY5004C</a:t>
            </a:r>
            <a:br>
              <a:rPr lang="en-GB" altLang="cy-GB" sz="4000" dirty="0">
                <a:solidFill>
                  <a:srgbClr val="000000"/>
                </a:solidFill>
                <a:latin typeface="Arial" panose="020B0604020202020204" pitchFamily="34" charset="0"/>
              </a:rPr>
            </a:br>
            <a:r>
              <a:rPr lang="en-GB" altLang="cy-GB" sz="4000" dirty="0">
                <a:solidFill>
                  <a:srgbClr val="0070C0"/>
                </a:solidFill>
                <a:latin typeface="Arial" panose="020B0604020202020204" pitchFamily="34" charset="0"/>
              </a:rPr>
              <a:t>ECEY5004</a:t>
            </a:r>
            <a:r>
              <a:rPr lang="en-GB" altLang="cy-GB" sz="4000" dirty="0">
                <a:solidFill>
                  <a:srgbClr val="0000FF"/>
                </a:solidFill>
                <a:latin typeface="Arial" panose="020B0604020202020204" pitchFamily="34" charset="0"/>
              </a:rPr>
              <a:t> </a:t>
            </a:r>
            <a:endParaRPr lang="cy-GB" altLang="cy-GB" dirty="0"/>
          </a:p>
        </p:txBody>
      </p:sp>
      <p:sp>
        <p:nvSpPr>
          <p:cNvPr id="15363" name="Rectangle 4"/>
          <p:cNvSpPr>
            <a:spLocks noGrp="1" noChangeArrowheads="1"/>
          </p:cNvSpPr>
          <p:nvPr>
            <p:ph idx="1"/>
          </p:nvPr>
        </p:nvSpPr>
        <p:spPr/>
        <p:txBody>
          <a:bodyPr/>
          <a:lstStyle/>
          <a:p>
            <a:pPr algn="ctr" eaLnBrk="1" hangingPunct="1">
              <a:buFontTx/>
              <a:buNone/>
            </a:pPr>
            <a:endParaRPr lang="en-GB" altLang="cy-GB" sz="4000" dirty="0">
              <a:solidFill>
                <a:srgbClr val="0000FF"/>
              </a:solidFill>
              <a:latin typeface="Arial" panose="020B0604020202020204" pitchFamily="34" charset="0"/>
            </a:endParaRPr>
          </a:p>
          <a:p>
            <a:pPr algn="ctr" eaLnBrk="1" hangingPunct="1">
              <a:buFontTx/>
              <a:buNone/>
            </a:pPr>
            <a:r>
              <a:rPr lang="cy-GB" altLang="cy-GB" sz="4000" dirty="0">
                <a:latin typeface="Arial" panose="020B0604020202020204" pitchFamily="34" charset="0"/>
              </a:rPr>
              <a:t>Datblygiad iaith 3-7 oed</a:t>
            </a:r>
          </a:p>
          <a:p>
            <a:pPr algn="ctr" eaLnBrk="1" hangingPunct="1">
              <a:buFontTx/>
              <a:buNone/>
            </a:pPr>
            <a:endParaRPr lang="cy-GB" altLang="cy-GB" sz="4000" dirty="0">
              <a:latin typeface="Arial" panose="020B0604020202020204" pitchFamily="34" charset="0"/>
            </a:endParaRPr>
          </a:p>
          <a:p>
            <a:pPr algn="ctr" eaLnBrk="1" hangingPunct="1">
              <a:buFontTx/>
              <a:buNone/>
            </a:pPr>
            <a:r>
              <a:rPr lang="en-GB" altLang="cy-GB" sz="4000" dirty="0">
                <a:solidFill>
                  <a:srgbClr val="0070C0"/>
                </a:solidFill>
                <a:latin typeface="Arial" panose="020B0604020202020204" pitchFamily="34" charset="0"/>
              </a:rPr>
              <a:t>Language development 3-7 years</a:t>
            </a:r>
          </a:p>
        </p:txBody>
      </p:sp>
    </p:spTree>
    <p:extLst>
      <p:ext uri="{BB962C8B-B14F-4D97-AF65-F5344CB8AC3E}">
        <p14:creationId xmlns:p14="http://schemas.microsoft.com/office/powerpoint/2010/main" val="3473099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D0F2E5-8977-B382-1281-8ACED0DE020A}"/>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410" name="Title 3"/>
          <p:cNvSpPr>
            <a:spLocks noGrp="1"/>
          </p:cNvSpPr>
          <p:nvPr>
            <p:ph type="title"/>
          </p:nvPr>
        </p:nvSpPr>
        <p:spPr/>
        <p:txBody>
          <a:bodyPr>
            <a:normAutofit/>
          </a:bodyPr>
          <a:lstStyle/>
          <a:p>
            <a:pPr algn="l" eaLnBrk="1" hangingPunct="1"/>
            <a:r>
              <a:rPr lang="en-GB" altLang="cy-GB" dirty="0" err="1">
                <a:latin typeface="Arial" panose="020B0604020202020204" pitchFamily="34" charset="0"/>
              </a:rPr>
              <a:t>Cynnwys</a:t>
            </a:r>
            <a:br>
              <a:rPr lang="en-GB" altLang="cy-GB" dirty="0">
                <a:latin typeface="Arial" panose="020B0604020202020204" pitchFamily="34" charset="0"/>
              </a:rPr>
            </a:br>
            <a:r>
              <a:rPr lang="en-GB" altLang="cy-GB" dirty="0">
                <a:solidFill>
                  <a:srgbClr val="0070C0"/>
                </a:solidFill>
                <a:latin typeface="Arial" panose="020B0604020202020204" pitchFamily="34" charset="0"/>
              </a:rPr>
              <a:t>Contents</a:t>
            </a:r>
            <a:endParaRPr lang="cy-GB" altLang="cy-GB" dirty="0">
              <a:solidFill>
                <a:srgbClr val="0070C0"/>
              </a:solidFill>
              <a:latin typeface="Arial" panose="020B0604020202020204" pitchFamily="34" charset="0"/>
            </a:endParaRPr>
          </a:p>
        </p:txBody>
      </p:sp>
      <p:sp>
        <p:nvSpPr>
          <p:cNvPr id="17411" name="Content Placeholder 4"/>
          <p:cNvSpPr>
            <a:spLocks noGrp="1"/>
          </p:cNvSpPr>
          <p:nvPr>
            <p:ph sz="half" idx="1"/>
          </p:nvPr>
        </p:nvSpPr>
        <p:spPr/>
        <p:txBody>
          <a:bodyPr/>
          <a:lstStyle/>
          <a:p>
            <a:pPr eaLnBrk="1" hangingPunct="1"/>
            <a:r>
              <a:rPr lang="cy-GB" altLang="cy-GB" dirty="0">
                <a:solidFill>
                  <a:srgbClr val="000000"/>
                </a:solidFill>
                <a:latin typeface="Arial" panose="020B0604020202020204" pitchFamily="34" charset="0"/>
              </a:rPr>
              <a:t>Cwestiynu;</a:t>
            </a:r>
          </a:p>
          <a:p>
            <a:pPr eaLnBrk="1" hangingPunct="1"/>
            <a:r>
              <a:rPr lang="cy-GB" altLang="cy-GB" dirty="0">
                <a:latin typeface="Arial" panose="020B0604020202020204" pitchFamily="34" charset="0"/>
              </a:rPr>
              <a:t>Dadansoddi sgwrs;</a:t>
            </a:r>
          </a:p>
          <a:p>
            <a:pPr eaLnBrk="1" hangingPunct="1"/>
            <a:r>
              <a:rPr lang="cy-GB" altLang="cy-GB" dirty="0">
                <a:latin typeface="Arial" panose="020B0604020202020204" pitchFamily="34" charset="0"/>
              </a:rPr>
              <a:t>Tlodi’r symbyliad;</a:t>
            </a:r>
          </a:p>
          <a:p>
            <a:pPr eaLnBrk="1" hangingPunct="1"/>
            <a:r>
              <a:rPr lang="cy-GB" altLang="cy-GB" dirty="0">
                <a:latin typeface="Arial" panose="020B0604020202020204" pitchFamily="34" charset="0"/>
              </a:rPr>
              <a:t>Plant gwyllt (</a:t>
            </a:r>
            <a:r>
              <a:rPr lang="cy-GB" altLang="cy-GB" dirty="0" err="1">
                <a:latin typeface="Arial" panose="020B0604020202020204" pitchFamily="34" charset="0"/>
              </a:rPr>
              <a:t>feral</a:t>
            </a:r>
            <a:r>
              <a:rPr lang="cy-GB" altLang="cy-GB" dirty="0">
                <a:latin typeface="Arial" panose="020B0604020202020204" pitchFamily="34" charset="0"/>
              </a:rPr>
              <a:t>).</a:t>
            </a:r>
          </a:p>
          <a:p>
            <a:pPr marL="0" indent="0" eaLnBrk="1" hangingPunct="1">
              <a:buNone/>
            </a:pPr>
            <a:endParaRPr lang="cy-GB" altLang="cy-GB" dirty="0">
              <a:latin typeface="Arial" panose="020B0604020202020204" pitchFamily="34" charset="0"/>
            </a:endParaRPr>
          </a:p>
        </p:txBody>
      </p:sp>
      <p:sp>
        <p:nvSpPr>
          <p:cNvPr id="3076" name="Content Placeholder 5"/>
          <p:cNvSpPr>
            <a:spLocks noGrp="1"/>
          </p:cNvSpPr>
          <p:nvPr>
            <p:ph sz="half" idx="2"/>
          </p:nvPr>
        </p:nvSpPr>
        <p:spPr>
          <a:xfrm>
            <a:off x="4648200" y="1774825"/>
            <a:ext cx="4244975" cy="4351338"/>
          </a:xfrm>
        </p:spPr>
        <p:txBody>
          <a:bodyPr/>
          <a:lstStyle/>
          <a:p>
            <a:pPr eaLnBrk="1" hangingPunct="1">
              <a:defRPr/>
            </a:pPr>
            <a:r>
              <a:rPr lang="en-GB" altLang="cy-GB" dirty="0">
                <a:solidFill>
                  <a:srgbClr val="0070C0"/>
                </a:solidFill>
                <a:latin typeface="Arial" panose="020B0604020202020204" pitchFamily="34" charset="0"/>
              </a:rPr>
              <a:t>Questioning;</a:t>
            </a:r>
          </a:p>
          <a:p>
            <a:pPr eaLnBrk="1" hangingPunct="1">
              <a:defRPr/>
            </a:pPr>
            <a:r>
              <a:rPr lang="en-GB" altLang="cy-GB" dirty="0">
                <a:solidFill>
                  <a:srgbClr val="0070C0"/>
                </a:solidFill>
                <a:latin typeface="Arial" panose="020B0604020202020204" pitchFamily="34" charset="0"/>
              </a:rPr>
              <a:t>Discourse analysis;</a:t>
            </a:r>
          </a:p>
          <a:p>
            <a:pPr eaLnBrk="1" hangingPunct="1">
              <a:defRPr/>
            </a:pPr>
            <a:r>
              <a:rPr lang="en-US" altLang="cy-GB" dirty="0">
                <a:solidFill>
                  <a:srgbClr val="0070C0"/>
                </a:solidFill>
                <a:latin typeface="Arial" panose="020B0604020202020204" pitchFamily="34" charset="0"/>
              </a:rPr>
              <a:t>Poverty of the stimulus;</a:t>
            </a:r>
          </a:p>
          <a:p>
            <a:pPr eaLnBrk="1" hangingPunct="1">
              <a:defRPr/>
            </a:pPr>
            <a:r>
              <a:rPr lang="en-US" altLang="cy-GB" dirty="0">
                <a:solidFill>
                  <a:srgbClr val="0070C0"/>
                </a:solidFill>
                <a:latin typeface="Arial" panose="020B0604020202020204" pitchFamily="34" charset="0"/>
              </a:rPr>
              <a:t>Feral children.</a:t>
            </a:r>
          </a:p>
          <a:p>
            <a:pPr eaLnBrk="1" hangingPunct="1">
              <a:defRPr/>
            </a:pPr>
            <a:endParaRPr lang="en-GB" altLang="cy-GB" dirty="0">
              <a:solidFill>
                <a:srgbClr val="0000FF"/>
              </a:solidFill>
              <a:latin typeface="Arial" panose="020B0604020202020204" pitchFamily="34" charset="0"/>
            </a:endParaRPr>
          </a:p>
          <a:p>
            <a:pPr marL="0" indent="0" eaLnBrk="1" hangingPunct="1">
              <a:buFontTx/>
              <a:buNone/>
              <a:defRPr/>
            </a:pPr>
            <a:endParaRPr lang="en-GB" alt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922178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388018E-E9C0-C095-9BF1-1FCB86E20B62}"/>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0" y="365126"/>
            <a:ext cx="8515350" cy="1325563"/>
          </a:xfrm>
        </p:spPr>
        <p:txBody>
          <a:bodyPr>
            <a:noAutofit/>
          </a:bodyPr>
          <a:lstStyle/>
          <a:p>
            <a:r>
              <a:rPr lang="en-GB" dirty="0">
                <a:latin typeface="Arial" panose="020B0604020202020204" pitchFamily="34" charset="0"/>
              </a:rPr>
              <a:t>Sgiliau </a:t>
            </a:r>
            <a:r>
              <a:rPr lang="en-GB" dirty="0" err="1">
                <a:latin typeface="Arial" panose="020B0604020202020204" pitchFamily="34" charset="0"/>
              </a:rPr>
              <a:t>Cyflogadwyedd</a:t>
            </a:r>
            <a:r>
              <a:rPr lang="en-GB" dirty="0">
                <a:latin typeface="Arial" panose="020B0604020202020204" pitchFamily="34" charset="0"/>
              </a:rPr>
              <a:t>/</a:t>
            </a:r>
            <a:r>
              <a:rPr lang="en-GB" dirty="0" err="1">
                <a:latin typeface="Arial" panose="020B0604020202020204" pitchFamily="34" charset="0"/>
              </a:rPr>
              <a:t>Trosglwyddadwy</a:t>
            </a:r>
            <a:br>
              <a:rPr lang="en-GB" dirty="0">
                <a:latin typeface="Arial" panose="020B0604020202020204" pitchFamily="34" charset="0"/>
              </a:rPr>
            </a:br>
            <a:r>
              <a:rPr lang="en-GB" dirty="0">
                <a:solidFill>
                  <a:srgbClr val="0070C0"/>
                </a:solidFill>
                <a:latin typeface="Arial" panose="020B0604020202020204" pitchFamily="34" charset="0"/>
              </a:rPr>
              <a:t>Employability/Transferable Skills</a:t>
            </a:r>
            <a:endParaRPr lang="en-US"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2420887"/>
            <a:ext cx="4038600" cy="3168353"/>
          </a:xfrm>
        </p:spPr>
        <p:txBody>
          <a:bodyPr/>
          <a:lstStyle/>
          <a:p>
            <a:r>
              <a:rPr lang="en-GB" dirty="0" err="1">
                <a:latin typeface="Arial" panose="020B0604020202020204" pitchFamily="34" charset="0"/>
              </a:rPr>
              <a:t>Trefnu</a:t>
            </a:r>
            <a:r>
              <a:rPr lang="en-GB" dirty="0">
                <a:latin typeface="Arial" panose="020B0604020202020204" pitchFamily="34" charset="0"/>
              </a:rPr>
              <a:t>;</a:t>
            </a:r>
          </a:p>
          <a:p>
            <a:r>
              <a:rPr lang="en-GB" dirty="0" err="1">
                <a:latin typeface="Arial" panose="020B0604020202020204" pitchFamily="34" charset="0"/>
              </a:rPr>
              <a:t>Cynllunio</a:t>
            </a:r>
            <a:r>
              <a:rPr lang="en-GB" dirty="0">
                <a:latin typeface="Arial" panose="020B0604020202020204" pitchFamily="34" charset="0"/>
              </a:rPr>
              <a:t>;</a:t>
            </a:r>
          </a:p>
          <a:p>
            <a:r>
              <a:rPr lang="en-GB" dirty="0" err="1">
                <a:latin typeface="Arial" panose="020B0604020202020204" pitchFamily="34" charset="0"/>
              </a:rPr>
              <a:t>Ymchwilio</a:t>
            </a:r>
            <a:r>
              <a:rPr lang="en-GB" dirty="0">
                <a:latin typeface="Arial" panose="020B0604020202020204" pitchFamily="34" charset="0"/>
              </a:rPr>
              <a:t>;</a:t>
            </a:r>
          </a:p>
          <a:p>
            <a:r>
              <a:rPr lang="en-GB" dirty="0" err="1">
                <a:latin typeface="Arial" panose="020B0604020202020204" pitchFamily="34" charset="0"/>
              </a:rPr>
              <a:t>Cymryd</a:t>
            </a:r>
            <a:r>
              <a:rPr lang="en-GB" dirty="0">
                <a:latin typeface="Arial" panose="020B0604020202020204" pitchFamily="34" charset="0"/>
              </a:rPr>
              <a:t> </a:t>
            </a:r>
            <a:r>
              <a:rPr lang="en-GB" dirty="0" err="1">
                <a:latin typeface="Arial" panose="020B0604020202020204" pitchFamily="34" charset="0"/>
              </a:rPr>
              <a:t>nodiadau</a:t>
            </a:r>
            <a:r>
              <a:rPr lang="en-GB" dirty="0">
                <a:latin typeface="Arial" panose="020B0604020202020204" pitchFamily="34" charset="0"/>
              </a:rPr>
              <a:t>.</a:t>
            </a:r>
            <a:endParaRPr lang="en-US" dirty="0">
              <a:latin typeface="Arial" panose="020B0604020202020204" pitchFamily="34" charset="0"/>
            </a:endParaRPr>
          </a:p>
        </p:txBody>
      </p:sp>
      <p:sp>
        <p:nvSpPr>
          <p:cNvPr id="4" name="Content Placeholder 3"/>
          <p:cNvSpPr>
            <a:spLocks noGrp="1"/>
          </p:cNvSpPr>
          <p:nvPr>
            <p:ph sz="half" idx="2"/>
          </p:nvPr>
        </p:nvSpPr>
        <p:spPr>
          <a:xfrm>
            <a:off x="4629150" y="2420887"/>
            <a:ext cx="3886200" cy="3756076"/>
          </a:xfrm>
        </p:spPr>
        <p:txBody>
          <a:bodyPr/>
          <a:lstStyle/>
          <a:p>
            <a:r>
              <a:rPr lang="en-GB" dirty="0">
                <a:solidFill>
                  <a:srgbClr val="0070C0"/>
                </a:solidFill>
                <a:latin typeface="Arial" panose="020B0604020202020204" pitchFamily="34" charset="0"/>
              </a:rPr>
              <a:t>Organisation;</a:t>
            </a:r>
          </a:p>
          <a:p>
            <a:r>
              <a:rPr lang="en-GB" dirty="0">
                <a:solidFill>
                  <a:srgbClr val="0070C0"/>
                </a:solidFill>
                <a:latin typeface="Arial" panose="020B0604020202020204" pitchFamily="34" charset="0"/>
              </a:rPr>
              <a:t>Planning;</a:t>
            </a:r>
          </a:p>
          <a:p>
            <a:r>
              <a:rPr lang="en-GB" dirty="0">
                <a:solidFill>
                  <a:srgbClr val="0070C0"/>
                </a:solidFill>
                <a:latin typeface="Arial" panose="020B0604020202020204" pitchFamily="34" charset="0"/>
              </a:rPr>
              <a:t>Researching;</a:t>
            </a:r>
          </a:p>
          <a:p>
            <a:r>
              <a:rPr lang="en-GB" dirty="0">
                <a:solidFill>
                  <a:srgbClr val="0070C0"/>
                </a:solidFill>
                <a:latin typeface="Arial" panose="020B0604020202020204" pitchFamily="34" charset="0"/>
              </a:rPr>
              <a:t>Note taking.</a:t>
            </a:r>
          </a:p>
        </p:txBody>
      </p:sp>
    </p:spTree>
    <p:extLst>
      <p:ext uri="{BB962C8B-B14F-4D97-AF65-F5344CB8AC3E}">
        <p14:creationId xmlns:p14="http://schemas.microsoft.com/office/powerpoint/2010/main" val="876734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DED4AB2-3123-14DF-B353-4E277C14E8CC}"/>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dirty="0" err="1">
                <a:latin typeface="Arial" panose="020B0604020202020204" pitchFamily="34" charset="0"/>
              </a:rPr>
              <a:t>Adnoddau</a:t>
            </a:r>
            <a:br>
              <a:rPr lang="en-GB" dirty="0">
                <a:latin typeface="Arial" panose="020B0604020202020204" pitchFamily="34" charset="0"/>
              </a:rPr>
            </a:br>
            <a:r>
              <a:rPr lang="en-GB" dirty="0">
                <a:solidFill>
                  <a:srgbClr val="0070C0"/>
                </a:solidFill>
                <a:latin typeface="Arial" panose="020B0604020202020204" pitchFamily="34" charset="0"/>
              </a:rPr>
              <a:t>Resources</a:t>
            </a:r>
            <a:endParaRPr lang="en-US"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2204863"/>
            <a:ext cx="4038600" cy="3384377"/>
          </a:xfrm>
        </p:spPr>
        <p:txBody>
          <a:bodyPr/>
          <a:lstStyle/>
          <a:p>
            <a:r>
              <a:rPr lang="en-US" dirty="0" err="1">
                <a:latin typeface="Arial" panose="020B0604020202020204" pitchFamily="34" charset="0"/>
              </a:rPr>
              <a:t>Cyflwyniad</a:t>
            </a:r>
            <a:r>
              <a:rPr lang="en-US" dirty="0">
                <a:latin typeface="Arial" panose="020B0604020202020204" pitchFamily="34" charset="0"/>
              </a:rPr>
              <a:t> PP;</a:t>
            </a:r>
          </a:p>
          <a:p>
            <a:r>
              <a:rPr lang="en-US" dirty="0" err="1">
                <a:latin typeface="Arial" panose="020B0604020202020204" pitchFamily="34" charset="0"/>
              </a:rPr>
              <a:t>Clipiau</a:t>
            </a:r>
            <a:r>
              <a:rPr lang="en-US" dirty="0">
                <a:latin typeface="Arial" panose="020B0604020202020204" pitchFamily="34" charset="0"/>
              </a:rPr>
              <a:t> </a:t>
            </a:r>
            <a:r>
              <a:rPr lang="en-US" dirty="0" err="1">
                <a:latin typeface="Arial" panose="020B0604020202020204" pitchFamily="34" charset="0"/>
              </a:rPr>
              <a:t>fideo</a:t>
            </a:r>
            <a:r>
              <a:rPr lang="en-US" dirty="0">
                <a:latin typeface="Arial" panose="020B0604020202020204" pitchFamily="34" charset="0"/>
              </a:rPr>
              <a:t>;</a:t>
            </a:r>
          </a:p>
          <a:p>
            <a:r>
              <a:rPr lang="en-US" dirty="0" err="1">
                <a:latin typeface="Arial" panose="020B0604020202020204" pitchFamily="34" charset="0"/>
              </a:rPr>
              <a:t>Erthyglau</a:t>
            </a:r>
            <a:r>
              <a:rPr lang="en-US" dirty="0">
                <a:latin typeface="Arial" panose="020B0604020202020204" pitchFamily="34" charset="0"/>
              </a:rPr>
              <a:t>/</a:t>
            </a:r>
            <a:r>
              <a:rPr lang="en-US" dirty="0" err="1">
                <a:latin typeface="Arial" panose="020B0604020202020204" pitchFamily="34" charset="0"/>
              </a:rPr>
              <a:t>Ymchwil</a:t>
            </a:r>
            <a:r>
              <a:rPr lang="en-US" dirty="0">
                <a:latin typeface="Arial" panose="020B0604020202020204" pitchFamily="34" charset="0"/>
              </a:rPr>
              <a:t>;</a:t>
            </a:r>
          </a:p>
          <a:p>
            <a:r>
              <a:rPr lang="en-US" dirty="0" err="1">
                <a:latin typeface="Arial" panose="020B0604020202020204" pitchFamily="34" charset="0"/>
              </a:rPr>
              <a:t>Astudiaethau</a:t>
            </a:r>
            <a:r>
              <a:rPr lang="en-US" dirty="0">
                <a:latin typeface="Arial" panose="020B0604020202020204" pitchFamily="34" charset="0"/>
              </a:rPr>
              <a:t> </a:t>
            </a:r>
            <a:r>
              <a:rPr lang="en-US" dirty="0" err="1">
                <a:latin typeface="Arial" panose="020B0604020202020204" pitchFamily="34" charset="0"/>
              </a:rPr>
              <a:t>achos</a:t>
            </a:r>
            <a:r>
              <a:rPr lang="en-US" dirty="0">
                <a:latin typeface="Arial" panose="020B0604020202020204" pitchFamily="34" charset="0"/>
              </a:rPr>
              <a:t>.</a:t>
            </a:r>
            <a:br>
              <a:rPr lang="en-US" dirty="0">
                <a:latin typeface="Arial" panose="020B0604020202020204" pitchFamily="34" charset="0"/>
              </a:rPr>
            </a:br>
            <a:endParaRPr lang="en-US" dirty="0">
              <a:latin typeface="Arial" panose="020B0604020202020204" pitchFamily="34" charset="0"/>
            </a:endParaRPr>
          </a:p>
        </p:txBody>
      </p:sp>
      <p:sp>
        <p:nvSpPr>
          <p:cNvPr id="4" name="Content Placeholder 3"/>
          <p:cNvSpPr>
            <a:spLocks noGrp="1"/>
          </p:cNvSpPr>
          <p:nvPr>
            <p:ph sz="half" idx="2"/>
          </p:nvPr>
        </p:nvSpPr>
        <p:spPr>
          <a:xfrm>
            <a:off x="4629150" y="2204863"/>
            <a:ext cx="3886200" cy="3972100"/>
          </a:xfrm>
        </p:spPr>
        <p:txBody>
          <a:bodyPr/>
          <a:lstStyle/>
          <a:p>
            <a:r>
              <a:rPr lang="en-GB" dirty="0">
                <a:solidFill>
                  <a:srgbClr val="0070C0"/>
                </a:solidFill>
                <a:latin typeface="Arial" panose="020B0604020202020204" pitchFamily="34" charset="0"/>
              </a:rPr>
              <a:t>PP presentation;</a:t>
            </a:r>
          </a:p>
          <a:p>
            <a:r>
              <a:rPr lang="en-GB" dirty="0">
                <a:solidFill>
                  <a:srgbClr val="0070C0"/>
                </a:solidFill>
                <a:latin typeface="Arial" panose="020B0604020202020204" pitchFamily="34" charset="0"/>
              </a:rPr>
              <a:t>Video clips;</a:t>
            </a:r>
          </a:p>
          <a:p>
            <a:r>
              <a:rPr lang="en-GB" dirty="0">
                <a:solidFill>
                  <a:srgbClr val="0070C0"/>
                </a:solidFill>
                <a:latin typeface="Arial" panose="020B0604020202020204" pitchFamily="34" charset="0"/>
              </a:rPr>
              <a:t>Articles/Research;</a:t>
            </a:r>
          </a:p>
          <a:p>
            <a:r>
              <a:rPr lang="en-GB" dirty="0">
                <a:solidFill>
                  <a:srgbClr val="0070C0"/>
                </a:solidFill>
                <a:latin typeface="Arial" panose="020B0604020202020204" pitchFamily="34" charset="0"/>
              </a:rPr>
              <a:t>Case studies.</a:t>
            </a:r>
          </a:p>
        </p:txBody>
      </p:sp>
    </p:spTree>
    <p:extLst>
      <p:ext uri="{BB962C8B-B14F-4D97-AF65-F5344CB8AC3E}">
        <p14:creationId xmlns:p14="http://schemas.microsoft.com/office/powerpoint/2010/main" val="360149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0AC6675-01F1-E60C-9EB5-8E0BBB83BB67}"/>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9512" y="365126"/>
            <a:ext cx="8335838" cy="1325563"/>
          </a:xfrm>
        </p:spPr>
        <p:txBody>
          <a:bodyPr>
            <a:normAutofit/>
          </a:bodyPr>
          <a:lstStyle/>
          <a:p>
            <a:r>
              <a:rPr lang="en-GB" dirty="0" err="1">
                <a:latin typeface="Arial" panose="020B0604020202020204" pitchFamily="34" charset="0"/>
              </a:rPr>
              <a:t>Rhaglen</a:t>
            </a:r>
            <a:r>
              <a:rPr lang="en-GB" dirty="0">
                <a:latin typeface="Arial" panose="020B0604020202020204" pitchFamily="34" charset="0"/>
              </a:rPr>
              <a:t> SYBC</a:t>
            </a:r>
            <a:br>
              <a:rPr lang="en-GB" dirty="0">
                <a:latin typeface="Arial" panose="020B0604020202020204" pitchFamily="34" charset="0"/>
              </a:rPr>
            </a:br>
            <a:r>
              <a:rPr lang="en-GB" dirty="0">
                <a:solidFill>
                  <a:srgbClr val="0070C0"/>
                </a:solidFill>
                <a:latin typeface="Arial" panose="020B0604020202020204" pitchFamily="34" charset="0"/>
              </a:rPr>
              <a:t>EYPS Programme</a:t>
            </a:r>
            <a:endParaRPr lang="en-US"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35496" y="1825625"/>
            <a:ext cx="4479354" cy="4351338"/>
          </a:xfrm>
        </p:spPr>
        <p:txBody>
          <a:bodyPr/>
          <a:lstStyle/>
          <a:p>
            <a:r>
              <a:rPr lang="en-GB" dirty="0" err="1">
                <a:latin typeface="Arial" panose="020B0604020202020204" pitchFamily="34" charset="0"/>
              </a:rPr>
              <a:t>Meini</a:t>
            </a:r>
            <a:r>
              <a:rPr lang="en-GB" dirty="0">
                <a:latin typeface="Arial" panose="020B0604020202020204" pitchFamily="34" charset="0"/>
              </a:rPr>
              <a:t> </a:t>
            </a:r>
            <a:r>
              <a:rPr lang="en-GB" dirty="0" err="1">
                <a:latin typeface="Arial" panose="020B0604020202020204" pitchFamily="34" charset="0"/>
              </a:rPr>
              <a:t>prawf</a:t>
            </a:r>
            <a:r>
              <a:rPr lang="en-GB" dirty="0">
                <a:latin typeface="Arial" panose="020B0604020202020204" pitchFamily="34" charset="0"/>
              </a:rPr>
              <a:t> y NOS a </a:t>
            </a:r>
            <a:r>
              <a:rPr lang="en-GB" dirty="0" err="1">
                <a:latin typeface="Arial" panose="020B0604020202020204" pitchFamily="34" charset="0"/>
              </a:rPr>
              <a:t>gyflawnwyd</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 hon:</a:t>
            </a:r>
          </a:p>
          <a:p>
            <a:r>
              <a:rPr lang="en-GB" i="1" dirty="0">
                <a:latin typeface="Arial" panose="020B0604020202020204" pitchFamily="34" charset="0"/>
              </a:rPr>
              <a:t>Craidd – K26, K27</a:t>
            </a:r>
            <a:endParaRPr lang="en-US" i="1" dirty="0">
              <a:latin typeface="Arial" panose="020B0604020202020204" pitchFamily="34" charset="0"/>
            </a:endParaRPr>
          </a:p>
          <a:p>
            <a:r>
              <a:rPr lang="en-GB" i="1" dirty="0">
                <a:latin typeface="Arial" panose="020B0604020202020204" pitchFamily="34" charset="0"/>
              </a:rPr>
              <a:t>0401 – K57</a:t>
            </a:r>
            <a:endParaRPr lang="en-US" i="1" dirty="0">
              <a:latin typeface="Arial" panose="020B0604020202020204" pitchFamily="34" charset="0"/>
            </a:endParaRPr>
          </a:p>
          <a:p>
            <a:r>
              <a:rPr lang="en-GB" i="1" dirty="0">
                <a:latin typeface="Arial" panose="020B0604020202020204" pitchFamily="34" charset="0"/>
              </a:rPr>
              <a:t>0409 – K62, K63, K67, K68, K71</a:t>
            </a:r>
          </a:p>
        </p:txBody>
      </p:sp>
      <p:sp>
        <p:nvSpPr>
          <p:cNvPr id="4" name="Content Placeholder 3"/>
          <p:cNvSpPr>
            <a:spLocks noGrp="1"/>
          </p:cNvSpPr>
          <p:nvPr>
            <p:ph sz="half" idx="2"/>
          </p:nvPr>
        </p:nvSpPr>
        <p:spPr>
          <a:xfrm>
            <a:off x="4629150" y="1825625"/>
            <a:ext cx="4407346" cy="4351338"/>
          </a:xfrm>
        </p:spPr>
        <p:txBody>
          <a:bodyPr/>
          <a:lstStyle/>
          <a:p>
            <a:pPr marL="0" indent="0">
              <a:buNone/>
            </a:pPr>
            <a:r>
              <a:rPr lang="en-GB" dirty="0">
                <a:solidFill>
                  <a:srgbClr val="0070C0"/>
                </a:solidFill>
                <a:latin typeface="Arial" panose="020B0604020202020204" pitchFamily="34" charset="0"/>
              </a:rPr>
              <a:t>The NOS criteria met in this lecture:</a:t>
            </a:r>
          </a:p>
          <a:p>
            <a:pPr marL="0" indent="0">
              <a:buNone/>
            </a:pPr>
            <a:endParaRPr lang="en-GB" dirty="0">
              <a:solidFill>
                <a:srgbClr val="0070C0"/>
              </a:solidFill>
              <a:latin typeface="Arial" panose="020B0604020202020204" pitchFamily="34" charset="0"/>
            </a:endParaRPr>
          </a:p>
          <a:p>
            <a:r>
              <a:rPr lang="en-GB" i="1" dirty="0">
                <a:solidFill>
                  <a:srgbClr val="0070C0"/>
                </a:solidFill>
                <a:latin typeface="Arial" panose="020B0604020202020204" pitchFamily="34" charset="0"/>
              </a:rPr>
              <a:t>Core – K26, K27</a:t>
            </a:r>
          </a:p>
          <a:p>
            <a:r>
              <a:rPr lang="en-GB" i="1" dirty="0">
                <a:solidFill>
                  <a:srgbClr val="0070C0"/>
                </a:solidFill>
                <a:latin typeface="Arial" panose="020B0604020202020204" pitchFamily="34" charset="0"/>
              </a:rPr>
              <a:t>0401 – K57</a:t>
            </a:r>
            <a:endParaRPr lang="en-US" i="1" dirty="0">
              <a:solidFill>
                <a:srgbClr val="0070C0"/>
              </a:solidFill>
              <a:latin typeface="Arial" panose="020B0604020202020204" pitchFamily="34" charset="0"/>
            </a:endParaRPr>
          </a:p>
          <a:p>
            <a:r>
              <a:rPr lang="en-GB" i="1" dirty="0">
                <a:solidFill>
                  <a:srgbClr val="0070C0"/>
                </a:solidFill>
                <a:latin typeface="Arial" panose="020B0604020202020204" pitchFamily="34" charset="0"/>
              </a:rPr>
              <a:t>0409 – K62, K63, K67, K68, K71</a:t>
            </a:r>
          </a:p>
        </p:txBody>
      </p:sp>
    </p:spTree>
    <p:extLst>
      <p:ext uri="{BB962C8B-B14F-4D97-AF65-F5344CB8AC3E}">
        <p14:creationId xmlns:p14="http://schemas.microsoft.com/office/powerpoint/2010/main" val="2937071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77EE7A1-29A1-BF4F-02FE-AA9DB79F00D3}"/>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458" name="Rectangle 2"/>
          <p:cNvSpPr>
            <a:spLocks noGrp="1" noChangeArrowheads="1"/>
          </p:cNvSpPr>
          <p:nvPr>
            <p:ph type="title"/>
          </p:nvPr>
        </p:nvSpPr>
        <p:spPr>
          <a:xfrm>
            <a:off x="628650" y="365127"/>
            <a:ext cx="7886700" cy="975642"/>
          </a:xfrm>
        </p:spPr>
        <p:txBody>
          <a:bodyPr>
            <a:normAutofit fontScale="90000"/>
          </a:bodyPr>
          <a:lstStyle/>
          <a:p>
            <a:pPr algn="l" eaLnBrk="1" hangingPunct="1"/>
            <a:r>
              <a:rPr lang="cy-GB" altLang="cy-GB" sz="4900" dirty="0">
                <a:latin typeface="Arial" panose="020B0604020202020204" pitchFamily="34" charset="0"/>
              </a:rPr>
              <a:t>Camau cwestiynu</a:t>
            </a:r>
            <a:br>
              <a:rPr lang="en-GB" altLang="cy-GB" sz="4900" dirty="0">
                <a:latin typeface="Arial" panose="020B0604020202020204" pitchFamily="34" charset="0"/>
              </a:rPr>
            </a:br>
            <a:r>
              <a:rPr lang="en-GB" altLang="cy-GB" sz="4900" dirty="0">
                <a:solidFill>
                  <a:srgbClr val="0070C0"/>
                </a:solidFill>
                <a:latin typeface="Arial" panose="020B0604020202020204" pitchFamily="34" charset="0"/>
              </a:rPr>
              <a:t>Stages of questioning  </a:t>
            </a:r>
            <a:r>
              <a:rPr lang="en-GB" altLang="cy-GB" sz="1800" dirty="0">
                <a:solidFill>
                  <a:srgbClr val="7030A0"/>
                </a:solidFill>
                <a:latin typeface="Arial" panose="020B0604020202020204" pitchFamily="34" charset="0"/>
              </a:rPr>
              <a:t>(Neaum, 2012)</a:t>
            </a:r>
          </a:p>
        </p:txBody>
      </p:sp>
      <p:sp>
        <p:nvSpPr>
          <p:cNvPr id="19459" name="Content Placeholder 1"/>
          <p:cNvSpPr>
            <a:spLocks noGrp="1"/>
          </p:cNvSpPr>
          <p:nvPr>
            <p:ph sz="half" idx="1"/>
          </p:nvPr>
        </p:nvSpPr>
        <p:spPr>
          <a:xfrm>
            <a:off x="251520" y="1844824"/>
            <a:ext cx="4263330" cy="4332139"/>
          </a:xfrm>
        </p:spPr>
        <p:txBody>
          <a:bodyPr>
            <a:normAutofit/>
          </a:bodyPr>
          <a:lstStyle/>
          <a:p>
            <a:r>
              <a:rPr lang="cy-GB" altLang="cy-GB" dirty="0">
                <a:solidFill>
                  <a:schemeClr val="tx2"/>
                </a:solidFill>
                <a:latin typeface="Arial" panose="020B0604020202020204" pitchFamily="34" charset="0"/>
              </a:rPr>
              <a:t>21 mis – dechrau gofyn cwestiynau </a:t>
            </a:r>
            <a:r>
              <a:rPr lang="cy-GB" altLang="cy-GB" i="1" dirty="0">
                <a:solidFill>
                  <a:schemeClr val="tx2"/>
                </a:solidFill>
                <a:latin typeface="Arial" panose="020B0604020202020204" pitchFamily="34" charset="0"/>
              </a:rPr>
              <a:t>Beth? Pwy?;</a:t>
            </a:r>
          </a:p>
          <a:p>
            <a:r>
              <a:rPr lang="cy-GB" altLang="cy-GB" dirty="0">
                <a:solidFill>
                  <a:schemeClr val="tx2"/>
                </a:solidFill>
                <a:latin typeface="Arial" panose="020B0604020202020204" pitchFamily="34" charset="0"/>
              </a:rPr>
              <a:t> 2 flwydd – gofyn cwestiynau </a:t>
            </a:r>
            <a:r>
              <a:rPr lang="cy-GB" altLang="cy-GB" i="1" dirty="0">
                <a:solidFill>
                  <a:schemeClr val="tx2"/>
                </a:solidFill>
                <a:latin typeface="Arial" panose="020B0604020202020204" pitchFamily="34" charset="0"/>
              </a:rPr>
              <a:t>Beth? Pam? </a:t>
            </a:r>
            <a:r>
              <a:rPr lang="cy-GB" altLang="cy-GB" dirty="0">
                <a:solidFill>
                  <a:schemeClr val="tx2"/>
                </a:solidFill>
                <a:latin typeface="Arial" panose="020B0604020202020204" pitchFamily="34" charset="0"/>
              </a:rPr>
              <a:t>yn aml;</a:t>
            </a:r>
          </a:p>
          <a:p>
            <a:r>
              <a:rPr lang="cy-GB" altLang="cy-GB" dirty="0">
                <a:solidFill>
                  <a:schemeClr val="tx2"/>
                </a:solidFill>
                <a:latin typeface="Arial" panose="020B0604020202020204" pitchFamily="34" charset="0"/>
              </a:rPr>
              <a:t>3 blwydd – gofyn cwestiynau yn aml;</a:t>
            </a:r>
          </a:p>
        </p:txBody>
      </p:sp>
      <p:sp>
        <p:nvSpPr>
          <p:cNvPr id="19460" name="Content Placeholder 2"/>
          <p:cNvSpPr>
            <a:spLocks noGrp="1"/>
          </p:cNvSpPr>
          <p:nvPr>
            <p:ph sz="half" idx="2"/>
          </p:nvPr>
        </p:nvSpPr>
        <p:spPr>
          <a:xfrm>
            <a:off x="4629150" y="1844824"/>
            <a:ext cx="4191322" cy="4332139"/>
          </a:xfrm>
        </p:spPr>
        <p:txBody>
          <a:bodyPr>
            <a:normAutofit/>
          </a:bodyPr>
          <a:lstStyle/>
          <a:p>
            <a:r>
              <a:rPr lang="en-GB" altLang="cy-GB" dirty="0">
                <a:solidFill>
                  <a:srgbClr val="0070C0"/>
                </a:solidFill>
                <a:latin typeface="Arial" panose="020B0604020202020204" pitchFamily="34" charset="0"/>
              </a:rPr>
              <a:t>21 months – begin asking </a:t>
            </a:r>
            <a:r>
              <a:rPr lang="en-GB" altLang="cy-GB" i="1" dirty="0">
                <a:solidFill>
                  <a:srgbClr val="0070C0"/>
                </a:solidFill>
                <a:latin typeface="Arial" panose="020B0604020202020204" pitchFamily="34" charset="0"/>
              </a:rPr>
              <a:t>What? Who? </a:t>
            </a:r>
            <a:r>
              <a:rPr lang="en-GB" altLang="cy-GB" dirty="0">
                <a:solidFill>
                  <a:srgbClr val="0070C0"/>
                </a:solidFill>
                <a:latin typeface="Arial" panose="020B0604020202020204" pitchFamily="34" charset="0"/>
              </a:rPr>
              <a:t>questions;</a:t>
            </a:r>
          </a:p>
          <a:p>
            <a:r>
              <a:rPr lang="en-GB" altLang="cy-GB" dirty="0">
                <a:solidFill>
                  <a:srgbClr val="0070C0"/>
                </a:solidFill>
                <a:latin typeface="Arial" panose="020B0604020202020204" pitchFamily="34" charset="0"/>
              </a:rPr>
              <a:t>2 years – </a:t>
            </a:r>
            <a:r>
              <a:rPr lang="en-GB" altLang="cy-GB" i="1" dirty="0">
                <a:solidFill>
                  <a:srgbClr val="0070C0"/>
                </a:solidFill>
                <a:latin typeface="Arial" panose="020B0604020202020204" pitchFamily="34" charset="0"/>
              </a:rPr>
              <a:t>What? Why?</a:t>
            </a:r>
            <a:r>
              <a:rPr lang="en-GB" altLang="cy-GB" dirty="0">
                <a:solidFill>
                  <a:srgbClr val="0070C0"/>
                </a:solidFill>
                <a:latin typeface="Arial" panose="020B0604020202020204" pitchFamily="34" charset="0"/>
              </a:rPr>
              <a:t> questions asked frequently;</a:t>
            </a:r>
          </a:p>
          <a:p>
            <a:r>
              <a:rPr lang="en-GB" altLang="cy-GB" dirty="0">
                <a:solidFill>
                  <a:srgbClr val="0070C0"/>
                </a:solidFill>
                <a:latin typeface="Arial" panose="020B0604020202020204" pitchFamily="34" charset="0"/>
              </a:rPr>
              <a:t>3 years – questions used frequently;</a:t>
            </a:r>
          </a:p>
        </p:txBody>
      </p:sp>
    </p:spTree>
    <p:extLst>
      <p:ext uri="{BB962C8B-B14F-4D97-AF65-F5344CB8AC3E}">
        <p14:creationId xmlns:p14="http://schemas.microsoft.com/office/powerpoint/2010/main" val="2410748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EE1A02E-2ACC-3E55-17EF-206DA28B9513}"/>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458" name="Rectangle 2"/>
          <p:cNvSpPr>
            <a:spLocks noGrp="1" noChangeArrowheads="1"/>
          </p:cNvSpPr>
          <p:nvPr>
            <p:ph type="title"/>
          </p:nvPr>
        </p:nvSpPr>
        <p:spPr>
          <a:xfrm>
            <a:off x="628650" y="365127"/>
            <a:ext cx="7886700" cy="975642"/>
          </a:xfrm>
        </p:spPr>
        <p:txBody>
          <a:bodyPr>
            <a:normAutofit fontScale="90000"/>
          </a:bodyPr>
          <a:lstStyle/>
          <a:p>
            <a:pPr algn="l" eaLnBrk="1" hangingPunct="1"/>
            <a:r>
              <a:rPr lang="cy-GB" altLang="cy-GB" sz="4900" dirty="0">
                <a:latin typeface="Arial" panose="020B0604020202020204" pitchFamily="34" charset="0"/>
              </a:rPr>
              <a:t>Camau cwestiynu</a:t>
            </a:r>
            <a:br>
              <a:rPr lang="en-GB" altLang="cy-GB" sz="4900" dirty="0">
                <a:latin typeface="Arial" panose="020B0604020202020204" pitchFamily="34" charset="0"/>
              </a:rPr>
            </a:br>
            <a:r>
              <a:rPr lang="en-GB" altLang="cy-GB" sz="4900" dirty="0">
                <a:solidFill>
                  <a:srgbClr val="0070C0"/>
                </a:solidFill>
                <a:latin typeface="Arial" panose="020B0604020202020204" pitchFamily="34" charset="0"/>
              </a:rPr>
              <a:t>Stages of questioning  </a:t>
            </a:r>
            <a:r>
              <a:rPr lang="en-GB" altLang="cy-GB" sz="1800" dirty="0">
                <a:solidFill>
                  <a:srgbClr val="7030A0"/>
                </a:solidFill>
                <a:latin typeface="Arial" panose="020B0604020202020204" pitchFamily="34" charset="0"/>
              </a:rPr>
              <a:t>(Neaum, 2012)</a:t>
            </a:r>
          </a:p>
        </p:txBody>
      </p:sp>
      <p:sp>
        <p:nvSpPr>
          <p:cNvPr id="19459" name="Content Placeholder 1"/>
          <p:cNvSpPr>
            <a:spLocks noGrp="1"/>
          </p:cNvSpPr>
          <p:nvPr>
            <p:ph sz="half" idx="1"/>
          </p:nvPr>
        </p:nvSpPr>
        <p:spPr>
          <a:xfrm>
            <a:off x="251520" y="2204864"/>
            <a:ext cx="4263330" cy="3972099"/>
          </a:xfrm>
        </p:spPr>
        <p:txBody>
          <a:bodyPr>
            <a:normAutofit/>
          </a:bodyPr>
          <a:lstStyle/>
          <a:p>
            <a:r>
              <a:rPr lang="cy-GB" altLang="cy-GB" dirty="0">
                <a:solidFill>
                  <a:schemeClr val="tx2"/>
                </a:solidFill>
                <a:latin typeface="Arial" panose="020B0604020202020204" pitchFamily="34" charset="0"/>
              </a:rPr>
              <a:t>4 blwydd – cwestiynu llawer!</a:t>
            </a:r>
          </a:p>
          <a:p>
            <a:r>
              <a:rPr lang="cy-GB" altLang="cy-GB" dirty="0">
                <a:solidFill>
                  <a:schemeClr val="tx2"/>
                </a:solidFill>
                <a:latin typeface="Arial" panose="020B0604020202020204" pitchFamily="34" charset="0"/>
              </a:rPr>
              <a:t>5 blwydd – defnyddio cwestiynau (a thrafodaethau) i holi ac i ganfod gwybodaeth.</a:t>
            </a:r>
            <a:endParaRPr lang="cy-GB" altLang="cy-GB" sz="3600" dirty="0">
              <a:latin typeface="Arial" panose="020B0604020202020204" pitchFamily="34" charset="0"/>
            </a:endParaRPr>
          </a:p>
        </p:txBody>
      </p:sp>
      <p:sp>
        <p:nvSpPr>
          <p:cNvPr id="19460" name="Content Placeholder 2"/>
          <p:cNvSpPr>
            <a:spLocks noGrp="1"/>
          </p:cNvSpPr>
          <p:nvPr>
            <p:ph sz="half" idx="2"/>
          </p:nvPr>
        </p:nvSpPr>
        <p:spPr>
          <a:xfrm>
            <a:off x="4629150" y="2204864"/>
            <a:ext cx="4191322" cy="3972099"/>
          </a:xfrm>
        </p:spPr>
        <p:txBody>
          <a:bodyPr>
            <a:normAutofit/>
          </a:bodyPr>
          <a:lstStyle/>
          <a:p>
            <a:r>
              <a:rPr lang="en-GB" altLang="cy-GB" dirty="0">
                <a:solidFill>
                  <a:srgbClr val="0070C0"/>
                </a:solidFill>
                <a:latin typeface="Arial" panose="020B0604020202020204" pitchFamily="34" charset="0"/>
              </a:rPr>
              <a:t>4 years – questioning at its peak!</a:t>
            </a:r>
          </a:p>
          <a:p>
            <a:r>
              <a:rPr lang="en-GB" altLang="cy-GB" dirty="0">
                <a:solidFill>
                  <a:srgbClr val="0070C0"/>
                </a:solidFill>
                <a:latin typeface="Arial" panose="020B0604020202020204" pitchFamily="34" charset="0"/>
              </a:rPr>
              <a:t>5 years – questions (and discussions) are used for enquiring and informing.</a:t>
            </a:r>
          </a:p>
        </p:txBody>
      </p:sp>
    </p:spTree>
    <p:extLst>
      <p:ext uri="{BB962C8B-B14F-4D97-AF65-F5344CB8AC3E}">
        <p14:creationId xmlns:p14="http://schemas.microsoft.com/office/powerpoint/2010/main" val="2133903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0ECE883-7C30-6533-E3A8-FA01986B4696}"/>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458" name="Rectangle 2"/>
          <p:cNvSpPr>
            <a:spLocks noGrp="1" noChangeArrowheads="1"/>
          </p:cNvSpPr>
          <p:nvPr>
            <p:ph type="title"/>
          </p:nvPr>
        </p:nvSpPr>
        <p:spPr/>
        <p:txBody>
          <a:bodyPr>
            <a:normAutofit/>
          </a:bodyPr>
          <a:lstStyle/>
          <a:p>
            <a:pPr algn="l" eaLnBrk="1" hangingPunct="1"/>
            <a:r>
              <a:rPr lang="cy-GB" altLang="cy-GB" dirty="0">
                <a:latin typeface="Arial" panose="020B0604020202020204" pitchFamily="34" charset="0"/>
              </a:rPr>
              <a:t>Darllen pellach</a:t>
            </a:r>
            <a:br>
              <a:rPr lang="cy-GB" altLang="cy-GB" dirty="0">
                <a:latin typeface="Arial" panose="020B0604020202020204" pitchFamily="34" charset="0"/>
              </a:rPr>
            </a:br>
            <a:r>
              <a:rPr lang="cy-GB" altLang="cy-GB" dirty="0" err="1">
                <a:solidFill>
                  <a:srgbClr val="0070C0"/>
                </a:solidFill>
                <a:latin typeface="Arial" panose="020B0604020202020204" pitchFamily="34" charset="0"/>
              </a:rPr>
              <a:t>Further</a:t>
            </a:r>
            <a:r>
              <a:rPr lang="cy-GB" altLang="cy-GB" dirty="0">
                <a:solidFill>
                  <a:srgbClr val="0070C0"/>
                </a:solidFill>
                <a:latin typeface="Arial" panose="020B0604020202020204" pitchFamily="34" charset="0"/>
              </a:rPr>
              <a:t> </a:t>
            </a:r>
            <a:r>
              <a:rPr lang="cy-GB" altLang="cy-GB" dirty="0" err="1">
                <a:solidFill>
                  <a:srgbClr val="0070C0"/>
                </a:solidFill>
                <a:latin typeface="Arial" panose="020B0604020202020204" pitchFamily="34" charset="0"/>
              </a:rPr>
              <a:t>reading</a:t>
            </a:r>
            <a:r>
              <a:rPr lang="cy-GB" altLang="cy-GB" dirty="0">
                <a:solidFill>
                  <a:srgbClr val="0070C0"/>
                </a:solidFill>
                <a:latin typeface="Arial" panose="020B0604020202020204" pitchFamily="34" charset="0"/>
              </a:rPr>
              <a:t> (Moodle)</a:t>
            </a:r>
            <a:endParaRPr lang="en-GB" altLang="cy-GB" dirty="0">
              <a:solidFill>
                <a:srgbClr val="0070C0"/>
              </a:solidFill>
              <a:latin typeface="Arial" panose="020B0604020202020204" pitchFamily="34" charset="0"/>
            </a:endParaRPr>
          </a:p>
        </p:txBody>
      </p:sp>
      <p:sp>
        <p:nvSpPr>
          <p:cNvPr id="19460" name="Content Placeholder 2"/>
          <p:cNvSpPr>
            <a:spLocks noGrp="1"/>
          </p:cNvSpPr>
          <p:nvPr>
            <p:ph idx="1"/>
          </p:nvPr>
        </p:nvSpPr>
        <p:spPr/>
        <p:txBody>
          <a:bodyPr/>
          <a:lstStyle/>
          <a:p>
            <a:pPr marL="0" indent="0">
              <a:buNone/>
            </a:pPr>
            <a:endParaRPr lang="en-GB" sz="1400" b="0" i="0" dirty="0">
              <a:solidFill>
                <a:srgbClr val="222222"/>
              </a:solidFill>
              <a:effectLst/>
              <a:latin typeface="Arial" panose="020B0604020202020204" pitchFamily="34" charset="0"/>
            </a:endParaRPr>
          </a:p>
          <a:p>
            <a:pPr marL="0" indent="0">
              <a:buNone/>
            </a:pPr>
            <a:endParaRPr lang="en-GB" sz="1400" dirty="0">
              <a:solidFill>
                <a:srgbClr val="222222"/>
              </a:solidFill>
              <a:latin typeface="Arial" panose="020B0604020202020204" pitchFamily="34" charset="0"/>
            </a:endParaRPr>
          </a:p>
          <a:p>
            <a:pPr marL="0" indent="0">
              <a:buNone/>
            </a:pPr>
            <a:r>
              <a:rPr lang="en-GB" b="0" i="0" dirty="0">
                <a:solidFill>
                  <a:srgbClr val="222222"/>
                </a:solidFill>
                <a:effectLst/>
                <a:latin typeface="Arial" panose="020B0604020202020204" pitchFamily="34" charset="0"/>
              </a:rPr>
              <a:t>Lovato, S.B. </a:t>
            </a:r>
            <a:r>
              <a:rPr lang="en-GB" b="0" i="1" dirty="0">
                <a:solidFill>
                  <a:srgbClr val="222222"/>
                </a:solidFill>
                <a:effectLst/>
                <a:latin typeface="Arial" panose="020B0604020202020204" pitchFamily="34" charset="0"/>
              </a:rPr>
              <a:t>et al. </a:t>
            </a:r>
            <a:r>
              <a:rPr lang="en-GB" b="0" i="0" dirty="0">
                <a:solidFill>
                  <a:srgbClr val="222222"/>
                </a:solidFill>
                <a:effectLst/>
                <a:latin typeface="Arial" panose="020B0604020202020204" pitchFamily="34" charset="0"/>
              </a:rPr>
              <a:t>(2019) ‘Hey Google, do unicorns exist? Conversational agents as a path to answers to children's questions’, In </a:t>
            </a:r>
            <a:r>
              <a:rPr lang="en-GB" b="0" i="1" dirty="0">
                <a:solidFill>
                  <a:srgbClr val="222222"/>
                </a:solidFill>
                <a:effectLst/>
                <a:latin typeface="Arial" panose="020B0604020202020204" pitchFamily="34" charset="0"/>
              </a:rPr>
              <a:t>Proceedings of the 18th ACM international conference on interaction design and children</a:t>
            </a:r>
            <a:r>
              <a:rPr lang="en-GB" b="0" i="0" dirty="0">
                <a:solidFill>
                  <a:srgbClr val="222222"/>
                </a:solidFill>
                <a:effectLst/>
                <a:latin typeface="Arial" panose="020B0604020202020204" pitchFamily="34" charset="0"/>
              </a:rPr>
              <a:t> (pp. 301-313).</a:t>
            </a:r>
            <a:endParaRPr lang="en-GB" alt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2475099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D6DB717-5557-263E-9641-602EDBF2E6C2}"/>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602" name="Title 4"/>
          <p:cNvSpPr>
            <a:spLocks noGrp="1"/>
          </p:cNvSpPr>
          <p:nvPr>
            <p:ph type="title"/>
          </p:nvPr>
        </p:nvSpPr>
        <p:spPr>
          <a:xfrm>
            <a:off x="107504" y="365126"/>
            <a:ext cx="8856984" cy="1325563"/>
          </a:xfrm>
        </p:spPr>
        <p:txBody>
          <a:bodyPr>
            <a:noAutofit/>
          </a:bodyPr>
          <a:lstStyle/>
          <a:p>
            <a:pPr eaLnBrk="1" hangingPunct="1"/>
            <a:br>
              <a:rPr lang="en-GB" altLang="cy-GB" dirty="0">
                <a:latin typeface="Arial" panose="020B0604020202020204" pitchFamily="34" charset="0"/>
                <a:cs typeface="Arial" panose="020B0604020202020204" pitchFamily="34" charset="0"/>
              </a:rPr>
            </a:br>
            <a:r>
              <a:rPr lang="en-GB" altLang="cy-GB" dirty="0">
                <a:latin typeface="Arial" panose="020B0604020202020204" pitchFamily="34" charset="0"/>
                <a:cs typeface="Arial" panose="020B0604020202020204" pitchFamily="34" charset="0"/>
              </a:rPr>
              <a:t>Beth </a:t>
            </a:r>
            <a:r>
              <a:rPr lang="en-GB" altLang="cy-GB" dirty="0" err="1">
                <a:latin typeface="Arial" panose="020B0604020202020204" pitchFamily="34" charset="0"/>
                <a:cs typeface="Arial" panose="020B0604020202020204" pitchFamily="34" charset="0"/>
              </a:rPr>
              <a:t>sy’n</a:t>
            </a:r>
            <a:r>
              <a:rPr lang="en-GB" altLang="cy-GB" dirty="0">
                <a:latin typeface="Arial" panose="020B0604020202020204" pitchFamily="34" charset="0"/>
                <a:cs typeface="Arial" panose="020B0604020202020204" pitchFamily="34" charset="0"/>
              </a:rPr>
              <a:t> </a:t>
            </a:r>
            <a:r>
              <a:rPr lang="en-GB" altLang="cy-GB" dirty="0" err="1">
                <a:latin typeface="Arial" panose="020B0604020202020204" pitchFamily="34" charset="0"/>
                <a:cs typeface="Arial" panose="020B0604020202020204" pitchFamily="34" charset="0"/>
              </a:rPr>
              <a:t>digwydd</a:t>
            </a:r>
            <a:r>
              <a:rPr lang="en-GB" altLang="cy-GB" dirty="0">
                <a:latin typeface="Arial" panose="020B0604020202020204" pitchFamily="34" charset="0"/>
                <a:cs typeface="Arial" panose="020B0604020202020204" pitchFamily="34" charset="0"/>
              </a:rPr>
              <a:t> </a:t>
            </a:r>
            <a:r>
              <a:rPr lang="en-GB" altLang="cy-GB" dirty="0" err="1">
                <a:latin typeface="Arial" panose="020B0604020202020204" pitchFamily="34" charset="0"/>
                <a:cs typeface="Arial" panose="020B0604020202020204" pitchFamily="34" charset="0"/>
              </a:rPr>
              <a:t>os</a:t>
            </a:r>
            <a:r>
              <a:rPr lang="en-GB" altLang="cy-GB" dirty="0">
                <a:latin typeface="Arial" panose="020B0604020202020204" pitchFamily="34" charset="0"/>
                <a:cs typeface="Arial" panose="020B0604020202020204" pitchFamily="34" charset="0"/>
              </a:rPr>
              <a:t> </a:t>
            </a:r>
            <a:r>
              <a:rPr lang="en-GB" altLang="cy-GB" dirty="0" err="1">
                <a:latin typeface="Arial" panose="020B0604020202020204" pitchFamily="34" charset="0"/>
                <a:cs typeface="Arial" panose="020B0604020202020204" pitchFamily="34" charset="0"/>
              </a:rPr>
              <a:t>nad</a:t>
            </a:r>
            <a:r>
              <a:rPr lang="en-GB" altLang="cy-GB" dirty="0">
                <a:latin typeface="Arial" panose="020B0604020202020204" pitchFamily="34" charset="0"/>
                <a:cs typeface="Arial" panose="020B0604020202020204" pitchFamily="34" charset="0"/>
              </a:rPr>
              <a:t> </a:t>
            </a:r>
            <a:r>
              <a:rPr lang="en-GB" altLang="cy-GB" dirty="0" err="1">
                <a:latin typeface="Arial" panose="020B0604020202020204" pitchFamily="34" charset="0"/>
                <a:cs typeface="Arial" panose="020B0604020202020204" pitchFamily="34" charset="0"/>
              </a:rPr>
              <a:t>ydynt</a:t>
            </a:r>
            <a:r>
              <a:rPr lang="en-GB" altLang="cy-GB" dirty="0">
                <a:latin typeface="Arial" panose="020B0604020202020204" pitchFamily="34" charset="0"/>
                <a:cs typeface="Arial" panose="020B0604020202020204" pitchFamily="34" charset="0"/>
              </a:rPr>
              <a:t> </a:t>
            </a:r>
            <a:r>
              <a:rPr lang="en-GB" altLang="cy-GB" dirty="0" err="1">
                <a:latin typeface="Arial" panose="020B0604020202020204" pitchFamily="34" charset="0"/>
                <a:cs typeface="Arial" panose="020B0604020202020204" pitchFamily="34" charset="0"/>
              </a:rPr>
              <a:t>yn</a:t>
            </a:r>
            <a:r>
              <a:rPr lang="en-GB" altLang="cy-GB" dirty="0">
                <a:latin typeface="Arial" panose="020B0604020202020204" pitchFamily="34" charset="0"/>
                <a:cs typeface="Arial" panose="020B0604020202020204" pitchFamily="34" charset="0"/>
              </a:rPr>
              <a:t> </a:t>
            </a:r>
            <a:r>
              <a:rPr lang="en-GB" altLang="cy-GB" dirty="0" err="1">
                <a:latin typeface="Arial" panose="020B0604020202020204" pitchFamily="34" charset="0"/>
                <a:cs typeface="Arial" panose="020B0604020202020204" pitchFamily="34" charset="0"/>
              </a:rPr>
              <a:t>ymateb</a:t>
            </a:r>
            <a:r>
              <a:rPr lang="en-GB" altLang="cy-GB" dirty="0">
                <a:latin typeface="Arial" panose="020B0604020202020204" pitchFamily="34" charset="0"/>
                <a:cs typeface="Arial" panose="020B0604020202020204" pitchFamily="34" charset="0"/>
              </a:rPr>
              <a:t>?</a:t>
            </a:r>
            <a:br>
              <a:rPr lang="en-GB" altLang="cy-GB" dirty="0">
                <a:latin typeface="Arial" panose="020B0604020202020204" pitchFamily="34" charset="0"/>
                <a:cs typeface="Arial" panose="020B0604020202020204" pitchFamily="34" charset="0"/>
              </a:rPr>
            </a:br>
            <a:r>
              <a:rPr lang="en-GB" altLang="cy-GB" dirty="0">
                <a:solidFill>
                  <a:srgbClr val="0070C0"/>
                </a:solidFill>
                <a:latin typeface="Arial" panose="020B0604020202020204" pitchFamily="34" charset="0"/>
                <a:cs typeface="Arial" panose="020B0604020202020204" pitchFamily="34" charset="0"/>
              </a:rPr>
              <a:t>What happens if we do not respond?</a:t>
            </a:r>
            <a:endParaRPr lang="cy-GB" altLang="cy-GB" dirty="0">
              <a:solidFill>
                <a:srgbClr val="0070C0"/>
              </a:solidFill>
              <a:latin typeface="Arial" panose="020B0604020202020204" pitchFamily="34" charset="0"/>
              <a:cs typeface="Arial" panose="020B0604020202020204" pitchFamily="34" charset="0"/>
            </a:endParaRPr>
          </a:p>
        </p:txBody>
      </p:sp>
      <p:sp>
        <p:nvSpPr>
          <p:cNvPr id="25603" name="Content Placeholder 5"/>
          <p:cNvSpPr>
            <a:spLocks noGrp="1"/>
          </p:cNvSpPr>
          <p:nvPr>
            <p:ph idx="1"/>
          </p:nvPr>
        </p:nvSpPr>
        <p:spPr>
          <a:xfrm>
            <a:off x="251520" y="2780928"/>
            <a:ext cx="8435280" cy="2736304"/>
          </a:xfrm>
        </p:spPr>
        <p:txBody>
          <a:bodyPr>
            <a:normAutofit lnSpcReduction="10000"/>
          </a:bodyPr>
          <a:lstStyle/>
          <a:p>
            <a:pPr marL="0" indent="0" eaLnBrk="1" hangingPunct="1">
              <a:buFontTx/>
              <a:buNone/>
            </a:pPr>
            <a:r>
              <a:rPr lang="en-GB" altLang="cy-GB" dirty="0">
                <a:latin typeface="Arial" panose="020B0604020202020204" pitchFamily="34" charset="0"/>
              </a:rPr>
              <a:t>‘Trying to understand a child’s or young person’s point of view and providing the required information is a valuable interaction, a way in which children can find out about the world, expand their knowledge and put right their own misunderstanding,’</a:t>
            </a:r>
          </a:p>
          <a:p>
            <a:pPr marL="0" indent="0" algn="r" eaLnBrk="1" hangingPunct="1">
              <a:buFontTx/>
              <a:buNone/>
            </a:pPr>
            <a:r>
              <a:rPr lang="en-GB" altLang="cy-GB" sz="1800" dirty="0">
                <a:latin typeface="Arial" panose="020B0604020202020204" pitchFamily="34" charset="0"/>
              </a:rPr>
              <a:t>(Petrie, 2011: 99)</a:t>
            </a:r>
            <a:endParaRPr lang="cy-GB" altLang="cy-GB" sz="1800" dirty="0">
              <a:latin typeface="Arial" panose="020B0604020202020204" pitchFamily="34" charset="0"/>
            </a:endParaRPr>
          </a:p>
        </p:txBody>
      </p:sp>
    </p:spTree>
    <p:extLst>
      <p:ext uri="{BB962C8B-B14F-4D97-AF65-F5344CB8AC3E}">
        <p14:creationId xmlns:p14="http://schemas.microsoft.com/office/powerpoint/2010/main" val="24828922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fade">
                                      <p:cBhvr>
                                        <p:cTn id="7" dur="1000"/>
                                        <p:tgtEl>
                                          <p:spTgt spid="25603">
                                            <p:txEl>
                                              <p:pRg st="0" end="0"/>
                                            </p:txEl>
                                          </p:spTgt>
                                        </p:tgtEl>
                                      </p:cBhvr>
                                    </p:animEffect>
                                    <p:anim calcmode="lin" valueType="num">
                                      <p:cBhvr>
                                        <p:cTn id="8" dur="1000" fill="hold"/>
                                        <p:tgtEl>
                                          <p:spTgt spid="2560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560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5603">
                                            <p:txEl>
                                              <p:pRg st="1" end="1"/>
                                            </p:txEl>
                                          </p:spTgt>
                                        </p:tgtEl>
                                        <p:attrNameLst>
                                          <p:attrName>style.visibility</p:attrName>
                                        </p:attrNameLst>
                                      </p:cBhvr>
                                      <p:to>
                                        <p:strVal val="visible"/>
                                      </p:to>
                                    </p:set>
                                    <p:animEffect transition="in" filter="fade">
                                      <p:cBhvr>
                                        <p:cTn id="12" dur="1000"/>
                                        <p:tgtEl>
                                          <p:spTgt spid="25603">
                                            <p:txEl>
                                              <p:pRg st="1" end="1"/>
                                            </p:txEl>
                                          </p:spTgt>
                                        </p:tgtEl>
                                      </p:cBhvr>
                                    </p:animEffect>
                                    <p:anim calcmode="lin" valueType="num">
                                      <p:cBhvr>
                                        <p:cTn id="13" dur="1000" fill="hold"/>
                                        <p:tgtEl>
                                          <p:spTgt spid="2560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560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6EEBDC9-E437-F26E-71FC-11F39D23B395}"/>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C7DC839-59FE-4635-84FB-78F1405A42CE}"/>
              </a:ext>
            </a:extLst>
          </p:cNvPr>
          <p:cNvSpPr>
            <a:spLocks noGrp="1"/>
          </p:cNvSpPr>
          <p:nvPr>
            <p:ph type="title"/>
          </p:nvPr>
        </p:nvSpPr>
        <p:spPr>
          <a:xfrm>
            <a:off x="107504" y="365126"/>
            <a:ext cx="8784976" cy="1325563"/>
          </a:xfrm>
        </p:spPr>
        <p:txBody>
          <a:bodyPr>
            <a:noAutofit/>
          </a:bodyPr>
          <a:lstStyle/>
          <a:p>
            <a:br>
              <a:rPr lang="en-GB" dirty="0">
                <a:latin typeface="Arial" panose="020B0604020202020204" pitchFamily="34" charset="0"/>
              </a:rPr>
            </a:br>
            <a:r>
              <a:rPr lang="en-GB" dirty="0">
                <a:latin typeface="Arial" panose="020B0604020202020204" pitchFamily="34" charset="0"/>
              </a:rPr>
              <a:t>Pam </a:t>
            </a:r>
            <a:r>
              <a:rPr lang="en-GB" dirty="0" err="1">
                <a:latin typeface="Arial" panose="020B0604020202020204" pitchFamily="34" charset="0"/>
              </a:rPr>
              <a:t>fyddai</a:t>
            </a:r>
            <a:r>
              <a:rPr lang="en-GB" dirty="0">
                <a:latin typeface="Arial" panose="020B0604020202020204" pitchFamily="34" charset="0"/>
              </a:rPr>
              <a:t> </a:t>
            </a:r>
            <a:r>
              <a:rPr lang="en-GB" dirty="0" err="1">
                <a:latin typeface="Arial" panose="020B0604020202020204" pitchFamily="34" charset="0"/>
              </a:rPr>
              <a:t>oedolion</a:t>
            </a:r>
            <a:r>
              <a:rPr lang="en-GB" dirty="0">
                <a:latin typeface="Arial" panose="020B0604020202020204" pitchFamily="34" charset="0"/>
              </a:rPr>
              <a:t> </a:t>
            </a:r>
            <a:r>
              <a:rPr lang="en-GB" dirty="0" err="1">
                <a:latin typeface="Arial" panose="020B0604020202020204" pitchFamily="34" charset="0"/>
              </a:rPr>
              <a:t>ddim</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ymateb</a:t>
            </a:r>
            <a:r>
              <a:rPr lang="en-GB" dirty="0">
                <a:latin typeface="Arial" panose="020B0604020202020204" pitchFamily="34" charset="0"/>
              </a:rPr>
              <a:t>?</a:t>
            </a:r>
            <a:br>
              <a:rPr lang="en-GB" dirty="0">
                <a:latin typeface="Arial" panose="020B0604020202020204" pitchFamily="34" charset="0"/>
              </a:rPr>
            </a:br>
            <a:r>
              <a:rPr lang="en-GB" dirty="0">
                <a:solidFill>
                  <a:srgbClr val="0070C0"/>
                </a:solidFill>
                <a:latin typeface="Arial" panose="020B0604020202020204" pitchFamily="34" charset="0"/>
              </a:rPr>
              <a:t>Why would adults not respond?</a:t>
            </a:r>
          </a:p>
        </p:txBody>
      </p:sp>
      <p:sp>
        <p:nvSpPr>
          <p:cNvPr id="4" name="Content Placeholder 3">
            <a:extLst>
              <a:ext uri="{FF2B5EF4-FFF2-40B4-BE49-F238E27FC236}">
                <a16:creationId xmlns:a16="http://schemas.microsoft.com/office/drawing/2014/main" id="{7100D7D6-8A42-459D-B9AA-194E8912CD9D}"/>
              </a:ext>
            </a:extLst>
          </p:cNvPr>
          <p:cNvSpPr>
            <a:spLocks noGrp="1"/>
          </p:cNvSpPr>
          <p:nvPr>
            <p:ph sz="half" idx="1"/>
          </p:nvPr>
        </p:nvSpPr>
        <p:spPr>
          <a:xfrm>
            <a:off x="139056" y="2348880"/>
            <a:ext cx="4072904" cy="3828084"/>
          </a:xfrm>
        </p:spPr>
        <p:txBody>
          <a:bodyPr>
            <a:normAutofit/>
          </a:bodyPr>
          <a:lstStyle/>
          <a:p>
            <a:r>
              <a:rPr lang="en-GB" dirty="0" err="1">
                <a:latin typeface="Arial" panose="020B0604020202020204" pitchFamily="34" charset="0"/>
              </a:rPr>
              <a:t>Rhieni</a:t>
            </a:r>
            <a:r>
              <a:rPr lang="en-GB" dirty="0">
                <a:latin typeface="Arial" panose="020B0604020202020204" pitchFamily="34" charset="0"/>
              </a:rPr>
              <a:t> </a:t>
            </a:r>
            <a:r>
              <a:rPr lang="en-GB" dirty="0" err="1">
                <a:latin typeface="Arial" panose="020B0604020202020204" pitchFamily="34" charset="0"/>
              </a:rPr>
              <a:t>tro</a:t>
            </a:r>
            <a:r>
              <a:rPr lang="en-GB" dirty="0">
                <a:latin typeface="Arial" panose="020B0604020202020204" pitchFamily="34" charset="0"/>
              </a:rPr>
              <a:t> </a:t>
            </a:r>
            <a:r>
              <a:rPr lang="en-GB" dirty="0" err="1">
                <a:latin typeface="Arial" panose="020B0604020202020204" pitchFamily="34" charset="0"/>
              </a:rPr>
              <a:t>cyntaf</a:t>
            </a:r>
            <a:r>
              <a:rPr lang="en-GB" dirty="0">
                <a:latin typeface="Arial" panose="020B0604020202020204" pitchFamily="34" charset="0"/>
              </a:rPr>
              <a:t>;</a:t>
            </a:r>
          </a:p>
          <a:p>
            <a:r>
              <a:rPr lang="en-GB" dirty="0" err="1">
                <a:latin typeface="Arial" panose="020B0604020202020204" pitchFamily="34" charset="0"/>
              </a:rPr>
              <a:t>Diffyg</a:t>
            </a:r>
            <a:r>
              <a:rPr lang="en-GB" dirty="0">
                <a:latin typeface="Arial" panose="020B0604020202020204" pitchFamily="34" charset="0"/>
              </a:rPr>
              <a:t> </a:t>
            </a:r>
            <a:r>
              <a:rPr lang="en-GB" dirty="0" err="1">
                <a:latin typeface="Arial" panose="020B0604020202020204" pitchFamily="34" charset="0"/>
              </a:rPr>
              <a:t>modelau</a:t>
            </a:r>
            <a:r>
              <a:rPr lang="en-GB" dirty="0">
                <a:latin typeface="Arial" panose="020B0604020202020204" pitchFamily="34" charset="0"/>
              </a:rPr>
              <a:t> </a:t>
            </a:r>
            <a:r>
              <a:rPr lang="en-GB" dirty="0" err="1">
                <a:latin typeface="Arial" panose="020B0604020202020204" pitchFamily="34" charset="0"/>
              </a:rPr>
              <a:t>rôl</a:t>
            </a:r>
            <a:r>
              <a:rPr lang="en-GB" dirty="0">
                <a:latin typeface="Arial" panose="020B0604020202020204" pitchFamily="34" charset="0"/>
              </a:rPr>
              <a:t> </a:t>
            </a:r>
            <a:r>
              <a:rPr lang="en-GB" dirty="0" err="1">
                <a:latin typeface="Arial" panose="020B0604020202020204" pitchFamily="34" charset="0"/>
              </a:rPr>
              <a:t>cadarnhaol</a:t>
            </a:r>
            <a:r>
              <a:rPr lang="en-GB" dirty="0">
                <a:latin typeface="Arial" panose="020B0604020202020204" pitchFamily="34" charset="0"/>
              </a:rPr>
              <a:t>;</a:t>
            </a:r>
          </a:p>
          <a:p>
            <a:r>
              <a:rPr lang="en-GB" dirty="0" err="1">
                <a:latin typeface="Arial" panose="020B0604020202020204" pitchFamily="34" charset="0"/>
              </a:rPr>
              <a:t>Diffyg</a:t>
            </a:r>
            <a:r>
              <a:rPr lang="en-GB" dirty="0">
                <a:latin typeface="Arial" panose="020B0604020202020204" pitchFamily="34" charset="0"/>
              </a:rPr>
              <a:t> </a:t>
            </a:r>
            <a:r>
              <a:rPr lang="en-GB" dirty="0" err="1">
                <a:latin typeface="Arial" panose="020B0604020202020204" pitchFamily="34" charset="0"/>
              </a:rPr>
              <a:t>cynhesrwydd</a:t>
            </a:r>
            <a:r>
              <a:rPr lang="en-GB" dirty="0">
                <a:latin typeface="Arial" panose="020B0604020202020204" pitchFamily="34" charset="0"/>
              </a:rPr>
              <a:t> </a:t>
            </a:r>
            <a:r>
              <a:rPr lang="en-GB" dirty="0" err="1">
                <a:latin typeface="Arial" panose="020B0604020202020204" pitchFamily="34" charset="0"/>
              </a:rPr>
              <a:t>emosiynol</a:t>
            </a:r>
            <a:r>
              <a:rPr lang="en-GB" dirty="0">
                <a:latin typeface="Arial" panose="020B0604020202020204" pitchFamily="34" charset="0"/>
              </a:rPr>
              <a:t>;</a:t>
            </a:r>
          </a:p>
        </p:txBody>
      </p:sp>
      <p:sp>
        <p:nvSpPr>
          <p:cNvPr id="5" name="Content Placeholder 4">
            <a:extLst>
              <a:ext uri="{FF2B5EF4-FFF2-40B4-BE49-F238E27FC236}">
                <a16:creationId xmlns:a16="http://schemas.microsoft.com/office/drawing/2014/main" id="{C796DB19-0C68-47FA-8AB3-BA665CE913AF}"/>
              </a:ext>
            </a:extLst>
          </p:cNvPr>
          <p:cNvSpPr>
            <a:spLocks noGrp="1"/>
          </p:cNvSpPr>
          <p:nvPr>
            <p:ph sz="half" idx="2"/>
          </p:nvPr>
        </p:nvSpPr>
        <p:spPr>
          <a:xfrm>
            <a:off x="4629150" y="2348879"/>
            <a:ext cx="3886200" cy="3828083"/>
          </a:xfrm>
        </p:spPr>
        <p:txBody>
          <a:bodyPr>
            <a:normAutofit/>
          </a:bodyPr>
          <a:lstStyle/>
          <a:p>
            <a:r>
              <a:rPr lang="en-GB" dirty="0">
                <a:solidFill>
                  <a:srgbClr val="0070C0"/>
                </a:solidFill>
                <a:latin typeface="Arial" panose="020B0604020202020204" pitchFamily="34" charset="0"/>
              </a:rPr>
              <a:t>First time parents;</a:t>
            </a:r>
          </a:p>
          <a:p>
            <a:r>
              <a:rPr lang="en-GB" dirty="0">
                <a:solidFill>
                  <a:srgbClr val="0070C0"/>
                </a:solidFill>
                <a:latin typeface="Arial" panose="020B0604020202020204" pitchFamily="34" charset="0"/>
              </a:rPr>
              <a:t>Lack of positive role models;</a:t>
            </a:r>
          </a:p>
          <a:p>
            <a:r>
              <a:rPr lang="en-GB" dirty="0">
                <a:solidFill>
                  <a:srgbClr val="0070C0"/>
                </a:solidFill>
                <a:latin typeface="Arial" panose="020B0604020202020204" pitchFamily="34" charset="0"/>
              </a:rPr>
              <a:t>Lack of emotional warmth;</a:t>
            </a:r>
          </a:p>
          <a:p>
            <a:endParaRPr lang="en-GB" dirty="0">
              <a:solidFill>
                <a:srgbClr val="0000FF"/>
              </a:solidFill>
              <a:latin typeface="Arial" panose="020B0604020202020204" pitchFamily="34" charset="0"/>
            </a:endParaRPr>
          </a:p>
        </p:txBody>
      </p:sp>
    </p:spTree>
    <p:extLst>
      <p:ext uri="{BB962C8B-B14F-4D97-AF65-F5344CB8AC3E}">
        <p14:creationId xmlns:p14="http://schemas.microsoft.com/office/powerpoint/2010/main" val="281521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5B06666-92F7-EB43-924B-911524118E12}"/>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C7DC839-59FE-4635-84FB-78F1405A42CE}"/>
              </a:ext>
            </a:extLst>
          </p:cNvPr>
          <p:cNvSpPr>
            <a:spLocks noGrp="1"/>
          </p:cNvSpPr>
          <p:nvPr>
            <p:ph type="title"/>
          </p:nvPr>
        </p:nvSpPr>
        <p:spPr>
          <a:xfrm>
            <a:off x="251520" y="365127"/>
            <a:ext cx="8712968" cy="975642"/>
          </a:xfrm>
        </p:spPr>
        <p:txBody>
          <a:bodyPr>
            <a:noAutofit/>
          </a:bodyPr>
          <a:lstStyle/>
          <a:p>
            <a:br>
              <a:rPr lang="en-GB" dirty="0">
                <a:latin typeface="Arial" panose="020B0604020202020204" pitchFamily="34" charset="0"/>
              </a:rPr>
            </a:br>
            <a:r>
              <a:rPr lang="en-GB" dirty="0">
                <a:latin typeface="Arial" panose="020B0604020202020204" pitchFamily="34" charset="0"/>
              </a:rPr>
              <a:t>Pam </a:t>
            </a:r>
            <a:r>
              <a:rPr lang="en-GB" dirty="0" err="1">
                <a:latin typeface="Arial" panose="020B0604020202020204" pitchFamily="34" charset="0"/>
              </a:rPr>
              <a:t>fyddai</a:t>
            </a:r>
            <a:r>
              <a:rPr lang="en-GB" dirty="0">
                <a:latin typeface="Arial" panose="020B0604020202020204" pitchFamily="34" charset="0"/>
              </a:rPr>
              <a:t> </a:t>
            </a:r>
            <a:r>
              <a:rPr lang="en-GB" dirty="0" err="1">
                <a:latin typeface="Arial" panose="020B0604020202020204" pitchFamily="34" charset="0"/>
              </a:rPr>
              <a:t>oedolion</a:t>
            </a:r>
            <a:r>
              <a:rPr lang="en-GB" dirty="0">
                <a:latin typeface="Arial" panose="020B0604020202020204" pitchFamily="34" charset="0"/>
              </a:rPr>
              <a:t> </a:t>
            </a:r>
            <a:r>
              <a:rPr lang="en-GB" dirty="0" err="1">
                <a:latin typeface="Arial" panose="020B0604020202020204" pitchFamily="34" charset="0"/>
              </a:rPr>
              <a:t>ddim</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ymateb</a:t>
            </a:r>
            <a:r>
              <a:rPr lang="en-GB" dirty="0">
                <a:latin typeface="Arial" panose="020B0604020202020204" pitchFamily="34" charset="0"/>
              </a:rPr>
              <a:t>?</a:t>
            </a:r>
            <a:br>
              <a:rPr lang="en-GB" dirty="0">
                <a:latin typeface="Arial" panose="020B0604020202020204" pitchFamily="34" charset="0"/>
              </a:rPr>
            </a:br>
            <a:r>
              <a:rPr lang="en-GB" dirty="0">
                <a:solidFill>
                  <a:srgbClr val="0070C0"/>
                </a:solidFill>
                <a:latin typeface="Arial" panose="020B0604020202020204" pitchFamily="34" charset="0"/>
              </a:rPr>
              <a:t>Why would adults not respond?</a:t>
            </a:r>
          </a:p>
        </p:txBody>
      </p:sp>
      <p:sp>
        <p:nvSpPr>
          <p:cNvPr id="4" name="Content Placeholder 3">
            <a:extLst>
              <a:ext uri="{FF2B5EF4-FFF2-40B4-BE49-F238E27FC236}">
                <a16:creationId xmlns:a16="http://schemas.microsoft.com/office/drawing/2014/main" id="{7100D7D6-8A42-459D-B9AA-194E8912CD9D}"/>
              </a:ext>
            </a:extLst>
          </p:cNvPr>
          <p:cNvSpPr>
            <a:spLocks noGrp="1"/>
          </p:cNvSpPr>
          <p:nvPr>
            <p:ph sz="half" idx="1"/>
          </p:nvPr>
        </p:nvSpPr>
        <p:spPr>
          <a:xfrm>
            <a:off x="251520" y="2492895"/>
            <a:ext cx="4263330" cy="3168353"/>
          </a:xfrm>
        </p:spPr>
        <p:txBody>
          <a:bodyPr>
            <a:normAutofit/>
          </a:bodyPr>
          <a:lstStyle/>
          <a:p>
            <a:r>
              <a:rPr lang="en-GB" dirty="0">
                <a:latin typeface="Arial" panose="020B0604020202020204" pitchFamily="34" charset="0"/>
              </a:rPr>
              <a:t>Materion iechyd </a:t>
            </a:r>
            <a:r>
              <a:rPr lang="en-GB" dirty="0" err="1">
                <a:latin typeface="Arial" panose="020B0604020202020204" pitchFamily="34" charset="0"/>
              </a:rPr>
              <a:t>meddwl</a:t>
            </a:r>
            <a:r>
              <a:rPr lang="en-GB" dirty="0">
                <a:latin typeface="Arial" panose="020B0604020202020204" pitchFamily="34" charset="0"/>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Prysur;</a:t>
            </a:r>
          </a:p>
          <a:p>
            <a:pPr>
              <a:defRPr/>
            </a:pPr>
            <a:r>
              <a:rPr lang="en-GB" b="1" dirty="0">
                <a:latin typeface="Arial" panose="020B0604020202020204" pitchFamily="34" charset="0"/>
              </a:rPr>
              <a:t>Unrhyw </a:t>
            </a:r>
            <a:r>
              <a:rPr lang="en-GB" b="1" dirty="0" err="1">
                <a:latin typeface="Arial" panose="020B0604020202020204" pitchFamily="34" charset="0"/>
              </a:rPr>
              <a:t>beth</a:t>
            </a:r>
            <a:r>
              <a:rPr lang="en-GB" b="1" dirty="0">
                <a:latin typeface="Arial" panose="020B0604020202020204" pitchFamily="34" charset="0"/>
              </a:rPr>
              <a:t> </a:t>
            </a:r>
            <a:r>
              <a:rPr lang="en-GB" b="1" dirty="0" err="1">
                <a:latin typeface="Arial" panose="020B0604020202020204" pitchFamily="34" charset="0"/>
              </a:rPr>
              <a:t>arall</a:t>
            </a:r>
            <a:r>
              <a:rPr lang="en-GB" b="1" dirty="0">
                <a:latin typeface="Arial" panose="020B0604020202020204" pitchFamily="34" charset="0"/>
              </a:rPr>
              <a:t>?</a:t>
            </a:r>
            <a:endParaRPr lang="en-GB" b="1" dirty="0">
              <a:solidFill>
                <a:srgbClr val="0000FF"/>
              </a:solidFill>
              <a:latin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rgbClr val="0000FF"/>
              </a:solidFill>
              <a:effectLst/>
              <a:uLnTx/>
              <a:uFillTx/>
              <a:latin typeface="Arial" panose="020B0604020202020204" pitchFamily="34" charset="0"/>
              <a:ea typeface="+mn-ea"/>
              <a:cs typeface="+mn-cs"/>
            </a:endParaRPr>
          </a:p>
          <a:p>
            <a:endParaRPr lang="en-GB" dirty="0">
              <a:solidFill>
                <a:srgbClr val="0000FF"/>
              </a:solidFill>
              <a:latin typeface="Arial" panose="020B0604020202020204" pitchFamily="34" charset="0"/>
            </a:endParaRPr>
          </a:p>
          <a:p>
            <a:endParaRPr lang="en-GB" dirty="0">
              <a:solidFill>
                <a:srgbClr val="0000FF"/>
              </a:solidFill>
              <a:latin typeface="Arial" panose="020B0604020202020204" pitchFamily="34" charset="0"/>
            </a:endParaRPr>
          </a:p>
        </p:txBody>
      </p:sp>
      <p:sp>
        <p:nvSpPr>
          <p:cNvPr id="5" name="Content Placeholder 4">
            <a:extLst>
              <a:ext uri="{FF2B5EF4-FFF2-40B4-BE49-F238E27FC236}">
                <a16:creationId xmlns:a16="http://schemas.microsoft.com/office/drawing/2014/main" id="{C796DB19-0C68-47FA-8AB3-BA665CE913AF}"/>
              </a:ext>
            </a:extLst>
          </p:cNvPr>
          <p:cNvSpPr>
            <a:spLocks noGrp="1"/>
          </p:cNvSpPr>
          <p:nvPr>
            <p:ph sz="half" idx="2"/>
          </p:nvPr>
        </p:nvSpPr>
        <p:spPr>
          <a:xfrm>
            <a:off x="4629150" y="2492896"/>
            <a:ext cx="4335338" cy="3684067"/>
          </a:xfrm>
        </p:spPr>
        <p:txBody>
          <a:bodyPr>
            <a:normAutofit/>
          </a:bodyPr>
          <a:lstStyle/>
          <a:p>
            <a:r>
              <a:rPr lang="en-GB" dirty="0">
                <a:solidFill>
                  <a:srgbClr val="0070C0"/>
                </a:solidFill>
                <a:latin typeface="Arial" panose="020B0604020202020204" pitchFamily="34" charset="0"/>
              </a:rPr>
              <a:t>Mental health issues;</a:t>
            </a:r>
          </a:p>
          <a:p>
            <a:r>
              <a:rPr lang="en-GB" dirty="0">
                <a:solidFill>
                  <a:srgbClr val="0070C0"/>
                </a:solidFill>
                <a:latin typeface="Arial" panose="020B0604020202020204" pitchFamily="34" charset="0"/>
              </a:rPr>
              <a:t>Busy;</a:t>
            </a:r>
          </a:p>
          <a:p>
            <a:r>
              <a:rPr lang="en-GB" b="1" dirty="0">
                <a:solidFill>
                  <a:srgbClr val="0070C0"/>
                </a:solidFill>
                <a:latin typeface="Arial" panose="020B0604020202020204" pitchFamily="34" charset="0"/>
              </a:rPr>
              <a:t>Anything else?</a:t>
            </a:r>
          </a:p>
          <a:p>
            <a:pPr marL="0" indent="0">
              <a:buNone/>
            </a:pPr>
            <a:endParaRPr lang="en-GB" dirty="0">
              <a:latin typeface="Arial" panose="020B0604020202020204" pitchFamily="34" charset="0"/>
            </a:endParaRPr>
          </a:p>
          <a:p>
            <a:endParaRPr lang="en-GB" dirty="0">
              <a:solidFill>
                <a:srgbClr val="0000FF"/>
              </a:solidFill>
              <a:latin typeface="Arial" panose="020B0604020202020204" pitchFamily="34" charset="0"/>
            </a:endParaRPr>
          </a:p>
        </p:txBody>
      </p:sp>
    </p:spTree>
    <p:extLst>
      <p:ext uri="{BB962C8B-B14F-4D97-AF65-F5344CB8AC3E}">
        <p14:creationId xmlns:p14="http://schemas.microsoft.com/office/powerpoint/2010/main" val="712748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F5B522D-6FBF-C44A-039F-2DE7518CD32A}"/>
              </a:ext>
            </a:extLst>
          </p:cNvPr>
          <p:cNvSpPr/>
          <p:nvPr/>
        </p:nvSpPr>
        <p:spPr>
          <a:xfrm>
            <a:off x="0" y="0"/>
            <a:ext cx="9144000" cy="6858000"/>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18" name="Rectangle 13">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9" name="Rectangle 15">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611505" y="683404"/>
            <a:ext cx="792099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9" name="Content Placeholder 8" descr="An adult is looking at a phone, seeming to ignore a child sitting nearby.&#10;&#10;&#10;Description automatically generated with low confidence">
            <a:extLst>
              <a:ext uri="{FF2B5EF4-FFF2-40B4-BE49-F238E27FC236}">
                <a16:creationId xmlns:a16="http://schemas.microsoft.com/office/drawing/2014/main" id="{11184BDF-7F03-45D8-80EC-12386E4D4E15}"/>
              </a:ext>
            </a:extLst>
          </p:cNvPr>
          <p:cNvPicPr>
            <a:picLocks noGrp="1" noChangeAspect="1"/>
          </p:cNvPicPr>
          <p:nvPr>
            <p:ph idx="1"/>
          </p:nvPr>
        </p:nvPicPr>
        <p:blipFill rotWithShape="1">
          <a:blip r:embed="rId3"/>
          <a:srcRect r="-1" b="4027"/>
          <a:stretch/>
        </p:blipFill>
        <p:spPr>
          <a:xfrm rot="21480000">
            <a:off x="853377" y="1003258"/>
            <a:ext cx="7437246" cy="4764396"/>
          </a:xfrm>
          <a:prstGeom prst="rect">
            <a:avLst/>
          </a:prstGeom>
        </p:spPr>
      </p:pic>
    </p:spTree>
    <p:extLst>
      <p:ext uri="{BB962C8B-B14F-4D97-AF65-F5344CB8AC3E}">
        <p14:creationId xmlns:p14="http://schemas.microsoft.com/office/powerpoint/2010/main" val="2793796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6BC278-C990-86E1-BD51-46C3BD082D82}"/>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FCC8289B-F82E-46BE-86F1-B131FEBBC9C9}"/>
              </a:ext>
            </a:extLst>
          </p:cNvPr>
          <p:cNvSpPr>
            <a:spLocks noGrp="1"/>
          </p:cNvSpPr>
          <p:nvPr>
            <p:ph type="title"/>
          </p:nvPr>
        </p:nvSpPr>
        <p:spPr/>
        <p:txBody>
          <a:bodyPr>
            <a:normAutofit/>
          </a:bodyPr>
          <a:lstStyle/>
          <a:p>
            <a:r>
              <a:rPr lang="en-GB" dirty="0">
                <a:latin typeface="Arial" panose="020B0604020202020204" pitchFamily="34" charset="0"/>
              </a:rPr>
              <a:t>Iaith </a:t>
            </a:r>
            <a:r>
              <a:rPr lang="en-GB" dirty="0" err="1">
                <a:latin typeface="Arial" panose="020B0604020202020204" pitchFamily="34" charset="0"/>
              </a:rPr>
              <a:t>dderbyngar</a:t>
            </a:r>
            <a:br>
              <a:rPr lang="en-GB" dirty="0">
                <a:latin typeface="Arial" panose="020B0604020202020204" pitchFamily="34" charset="0"/>
              </a:rPr>
            </a:br>
            <a:r>
              <a:rPr lang="en-GB" dirty="0">
                <a:solidFill>
                  <a:srgbClr val="0070C0"/>
                </a:solidFill>
                <a:latin typeface="Arial" panose="020B0604020202020204" pitchFamily="34" charset="0"/>
              </a:rPr>
              <a:t>Receptive language</a:t>
            </a:r>
          </a:p>
        </p:txBody>
      </p:sp>
      <p:sp>
        <p:nvSpPr>
          <p:cNvPr id="6" name="Content Placeholder 5">
            <a:extLst>
              <a:ext uri="{FF2B5EF4-FFF2-40B4-BE49-F238E27FC236}">
                <a16:creationId xmlns:a16="http://schemas.microsoft.com/office/drawing/2014/main" id="{B35B640F-7FF1-486F-A877-8610B5B8A830}"/>
              </a:ext>
            </a:extLst>
          </p:cNvPr>
          <p:cNvSpPr>
            <a:spLocks noGrp="1"/>
          </p:cNvSpPr>
          <p:nvPr>
            <p:ph sz="half" idx="1"/>
          </p:nvPr>
        </p:nvSpPr>
        <p:spPr/>
        <p:txBody>
          <a:bodyPr/>
          <a:lstStyle/>
          <a:p>
            <a:r>
              <a:rPr lang="en-GB" dirty="0" err="1">
                <a:latin typeface="Arial" panose="020B0604020202020204" pitchFamily="34" charset="0"/>
              </a:rPr>
              <a:t>Sgiliau</a:t>
            </a:r>
            <a:r>
              <a:rPr lang="en-GB" dirty="0">
                <a:latin typeface="Arial" panose="020B0604020202020204" pitchFamily="34" charset="0"/>
              </a:rPr>
              <a:t> </a:t>
            </a:r>
            <a:r>
              <a:rPr lang="en-GB" dirty="0" err="1">
                <a:latin typeface="Arial" panose="020B0604020202020204" pitchFamily="34" charset="0"/>
              </a:rPr>
              <a:t>gwrando</a:t>
            </a:r>
            <a:endParaRPr lang="en-GB" dirty="0">
              <a:latin typeface="Arial" panose="020B0604020202020204" pitchFamily="34" charset="0"/>
            </a:endParaRPr>
          </a:p>
          <a:p>
            <a:endParaRPr lang="en-GB" dirty="0">
              <a:latin typeface="Arial" panose="020B0604020202020204" pitchFamily="34" charset="0"/>
            </a:endParaRPr>
          </a:p>
          <a:p>
            <a:endParaRPr lang="en-GB" dirty="0">
              <a:latin typeface="Arial" panose="020B0604020202020204" pitchFamily="34" charset="0"/>
            </a:endParaRPr>
          </a:p>
          <a:p>
            <a:r>
              <a:rPr lang="en-GB" dirty="0">
                <a:solidFill>
                  <a:srgbClr val="0070C0"/>
                </a:solidFill>
                <a:latin typeface="Arial" panose="020B0604020202020204" pitchFamily="34" charset="0"/>
              </a:rPr>
              <a:t>Listening skills</a:t>
            </a:r>
          </a:p>
          <a:p>
            <a:endParaRPr lang="en-GB" dirty="0">
              <a:latin typeface="Arial" panose="020B0604020202020204" pitchFamily="34" charset="0"/>
            </a:endParaRPr>
          </a:p>
        </p:txBody>
      </p:sp>
      <p:pic>
        <p:nvPicPr>
          <p:cNvPr id="8" name="Content Placeholder 7" descr="Two children communicating with tins and string.">
            <a:extLst>
              <a:ext uri="{FF2B5EF4-FFF2-40B4-BE49-F238E27FC236}">
                <a16:creationId xmlns:a16="http://schemas.microsoft.com/office/drawing/2014/main" id="{AA6458BE-1300-C837-F657-2365A23832E5}"/>
              </a:ext>
            </a:extLst>
          </p:cNvPr>
          <p:cNvPicPr>
            <a:picLocks noGrp="1" noChangeAspect="1"/>
          </p:cNvPicPr>
          <p:nvPr>
            <p:ph sz="half" idx="2"/>
          </p:nvPr>
        </p:nvPicPr>
        <p:blipFill>
          <a:blip r:embed="rId3"/>
          <a:stretch>
            <a:fillRect/>
          </a:stretch>
        </p:blipFill>
        <p:spPr>
          <a:xfrm>
            <a:off x="4521950" y="2060848"/>
            <a:ext cx="3993400" cy="3168352"/>
          </a:xfrm>
          <a:prstGeom prst="rect">
            <a:avLst/>
          </a:prstGeom>
        </p:spPr>
      </p:pic>
    </p:spTree>
    <p:extLst>
      <p:ext uri="{BB962C8B-B14F-4D97-AF65-F5344CB8AC3E}">
        <p14:creationId xmlns:p14="http://schemas.microsoft.com/office/powerpoint/2010/main" val="22782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4B0C4C-A9C6-93EB-96F1-0254A70413D4}"/>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FCC8289B-F82E-46BE-86F1-B131FEBBC9C9}"/>
              </a:ext>
            </a:extLst>
          </p:cNvPr>
          <p:cNvSpPr>
            <a:spLocks noGrp="1"/>
          </p:cNvSpPr>
          <p:nvPr>
            <p:ph type="title"/>
          </p:nvPr>
        </p:nvSpPr>
        <p:spPr/>
        <p:txBody>
          <a:bodyPr>
            <a:normAutofit/>
          </a:bodyPr>
          <a:lstStyle/>
          <a:p>
            <a:r>
              <a:rPr lang="en-GB" dirty="0">
                <a:latin typeface="Arial" panose="020B0604020202020204" pitchFamily="34" charset="0"/>
              </a:rPr>
              <a:t>Iaith </a:t>
            </a:r>
            <a:r>
              <a:rPr lang="en-GB" dirty="0" err="1">
                <a:latin typeface="Arial" panose="020B0604020202020204" pitchFamily="34" charset="0"/>
              </a:rPr>
              <a:t>dderbyngar</a:t>
            </a:r>
            <a:br>
              <a:rPr lang="en-GB" dirty="0">
                <a:latin typeface="Arial" panose="020B0604020202020204" pitchFamily="34" charset="0"/>
              </a:rPr>
            </a:br>
            <a:r>
              <a:rPr lang="en-GB" dirty="0">
                <a:solidFill>
                  <a:srgbClr val="0070C0"/>
                </a:solidFill>
                <a:latin typeface="Arial" panose="020B0604020202020204" pitchFamily="34" charset="0"/>
              </a:rPr>
              <a:t>Receptive language</a:t>
            </a:r>
          </a:p>
        </p:txBody>
      </p:sp>
      <p:sp>
        <p:nvSpPr>
          <p:cNvPr id="6" name="Content Placeholder 5">
            <a:extLst>
              <a:ext uri="{FF2B5EF4-FFF2-40B4-BE49-F238E27FC236}">
                <a16:creationId xmlns:a16="http://schemas.microsoft.com/office/drawing/2014/main" id="{B35B640F-7FF1-486F-A877-8610B5B8A830}"/>
              </a:ext>
            </a:extLst>
          </p:cNvPr>
          <p:cNvSpPr>
            <a:spLocks noGrp="1"/>
          </p:cNvSpPr>
          <p:nvPr>
            <p:ph sz="half" idx="1"/>
          </p:nvPr>
        </p:nvSpPr>
        <p:spPr/>
        <p:txBody>
          <a:bodyPr/>
          <a:lstStyle/>
          <a:p>
            <a:r>
              <a:rPr lang="en-GB" dirty="0">
                <a:latin typeface="Arial" panose="020B0604020202020204" pitchFamily="34" charset="0"/>
              </a:rPr>
              <a:t>Sut </a:t>
            </a:r>
            <a:r>
              <a:rPr lang="en-GB" dirty="0" err="1">
                <a:latin typeface="Arial" panose="020B0604020202020204" pitchFamily="34" charset="0"/>
              </a:rPr>
              <a:t>mae</a:t>
            </a:r>
            <a:r>
              <a:rPr lang="en-GB" dirty="0">
                <a:latin typeface="Arial" panose="020B0604020202020204" pitchFamily="34" charset="0"/>
              </a:rPr>
              <a:t> plant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deall</a:t>
            </a:r>
            <a:r>
              <a:rPr lang="en-GB" dirty="0">
                <a:latin typeface="Arial" panose="020B0604020202020204" pitchFamily="34" charset="0"/>
              </a:rPr>
              <a:t> </a:t>
            </a:r>
            <a:r>
              <a:rPr lang="en-GB" dirty="0" err="1">
                <a:latin typeface="Arial" panose="020B0604020202020204" pitchFamily="34" charset="0"/>
              </a:rPr>
              <a:t>iaith</a:t>
            </a:r>
            <a:r>
              <a:rPr lang="en-GB" dirty="0">
                <a:latin typeface="Arial" panose="020B0604020202020204" pitchFamily="34" charset="0"/>
              </a:rPr>
              <a:t>;</a:t>
            </a:r>
          </a:p>
          <a:p>
            <a:pPr>
              <a:buFontTx/>
              <a:buChar char="-"/>
            </a:pPr>
            <a:r>
              <a:rPr lang="en-GB" dirty="0" err="1">
                <a:latin typeface="Arial" panose="020B0604020202020204" pitchFamily="34" charset="0"/>
              </a:rPr>
              <a:t>Synau</a:t>
            </a:r>
            <a:r>
              <a:rPr lang="en-GB" dirty="0">
                <a:latin typeface="Arial" panose="020B0604020202020204" pitchFamily="34" charset="0"/>
              </a:rPr>
              <a:t> a </a:t>
            </a:r>
            <a:r>
              <a:rPr lang="en-GB" dirty="0" err="1">
                <a:latin typeface="Arial" panose="020B0604020202020204" pitchFamily="34" charset="0"/>
              </a:rPr>
              <a:t>geiriau</a:t>
            </a:r>
            <a:r>
              <a:rPr lang="en-GB" dirty="0">
                <a:latin typeface="Arial" panose="020B0604020202020204" pitchFamily="34" charset="0"/>
              </a:rPr>
              <a:t>;</a:t>
            </a:r>
          </a:p>
          <a:p>
            <a:pPr>
              <a:buFontTx/>
              <a:buChar char="-"/>
            </a:pPr>
            <a:r>
              <a:rPr lang="en-GB" dirty="0" err="1">
                <a:latin typeface="Arial" panose="020B0604020202020204" pitchFamily="34" charset="0"/>
              </a:rPr>
              <a:t>Symudiadau</a:t>
            </a:r>
            <a:r>
              <a:rPr lang="en-GB" dirty="0">
                <a:latin typeface="Arial" panose="020B0604020202020204" pitchFamily="34" charset="0"/>
              </a:rPr>
              <a:t> ac </a:t>
            </a:r>
            <a:r>
              <a:rPr lang="en-GB" dirty="0" err="1">
                <a:latin typeface="Arial" panose="020B0604020202020204" pitchFamily="34" charset="0"/>
              </a:rPr>
              <a:t>ystumiau</a:t>
            </a:r>
            <a:r>
              <a:rPr lang="en-GB" dirty="0">
                <a:latin typeface="Arial" panose="020B0604020202020204" pitchFamily="34" charset="0"/>
              </a:rPr>
              <a:t>;</a:t>
            </a:r>
          </a:p>
          <a:p>
            <a:pPr>
              <a:buFontTx/>
              <a:buChar char="-"/>
            </a:pPr>
            <a:r>
              <a:rPr lang="en-GB" dirty="0" err="1">
                <a:latin typeface="Arial" panose="020B0604020202020204" pitchFamily="34" charset="0"/>
              </a:rPr>
              <a:t>Arwyddion</a:t>
            </a:r>
            <a:r>
              <a:rPr lang="en-GB" dirty="0">
                <a:latin typeface="Arial" panose="020B0604020202020204" pitchFamily="34" charset="0"/>
              </a:rPr>
              <a:t> a </a:t>
            </a:r>
            <a:r>
              <a:rPr lang="en-GB" dirty="0" err="1">
                <a:latin typeface="Arial" panose="020B0604020202020204" pitchFamily="34" charset="0"/>
              </a:rPr>
              <a:t>symbolau</a:t>
            </a:r>
            <a:r>
              <a:rPr lang="en-GB" dirty="0">
                <a:latin typeface="Arial" panose="020B0604020202020204" pitchFamily="34" charset="0"/>
              </a:rPr>
              <a:t>.</a:t>
            </a:r>
          </a:p>
        </p:txBody>
      </p:sp>
      <p:sp>
        <p:nvSpPr>
          <p:cNvPr id="7" name="Content Placeholder 6">
            <a:extLst>
              <a:ext uri="{FF2B5EF4-FFF2-40B4-BE49-F238E27FC236}">
                <a16:creationId xmlns:a16="http://schemas.microsoft.com/office/drawing/2014/main" id="{A53A23A4-22E0-40DE-AB61-9504B8E02C6A}"/>
              </a:ext>
            </a:extLst>
          </p:cNvPr>
          <p:cNvSpPr>
            <a:spLocks noGrp="1"/>
          </p:cNvSpPr>
          <p:nvPr>
            <p:ph sz="half" idx="2"/>
          </p:nvPr>
        </p:nvSpPr>
        <p:spPr/>
        <p:txBody>
          <a:bodyPr/>
          <a:lstStyle/>
          <a:p>
            <a:r>
              <a:rPr lang="en-GB" dirty="0">
                <a:solidFill>
                  <a:srgbClr val="0070C0"/>
                </a:solidFill>
                <a:latin typeface="Arial" panose="020B0604020202020204" pitchFamily="34" charset="0"/>
              </a:rPr>
              <a:t>How children understand language;</a:t>
            </a:r>
          </a:p>
          <a:p>
            <a:pPr>
              <a:buFontTx/>
              <a:buChar char="-"/>
            </a:pPr>
            <a:r>
              <a:rPr lang="en-GB" dirty="0">
                <a:solidFill>
                  <a:srgbClr val="0070C0"/>
                </a:solidFill>
                <a:latin typeface="Arial" panose="020B0604020202020204" pitchFamily="34" charset="0"/>
              </a:rPr>
              <a:t>Sounds and words;</a:t>
            </a:r>
          </a:p>
          <a:p>
            <a:pPr>
              <a:buFontTx/>
              <a:buChar char="-"/>
            </a:pPr>
            <a:r>
              <a:rPr lang="en-GB" dirty="0">
                <a:solidFill>
                  <a:srgbClr val="0070C0"/>
                </a:solidFill>
                <a:latin typeface="Arial" panose="020B0604020202020204" pitchFamily="34" charset="0"/>
              </a:rPr>
              <a:t>Movement and gestures;</a:t>
            </a:r>
          </a:p>
          <a:p>
            <a:pPr>
              <a:buFontTx/>
              <a:buChar char="-"/>
            </a:pPr>
            <a:r>
              <a:rPr lang="en-GB" dirty="0">
                <a:solidFill>
                  <a:srgbClr val="0070C0"/>
                </a:solidFill>
                <a:latin typeface="Arial" panose="020B0604020202020204" pitchFamily="34" charset="0"/>
              </a:rPr>
              <a:t>Signs and symbols.</a:t>
            </a:r>
          </a:p>
        </p:txBody>
      </p:sp>
    </p:spTree>
    <p:extLst>
      <p:ext uri="{BB962C8B-B14F-4D97-AF65-F5344CB8AC3E}">
        <p14:creationId xmlns:p14="http://schemas.microsoft.com/office/powerpoint/2010/main" val="23494554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6F6932-CB03-7AF3-BA84-AD6E7927CBFE}"/>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FCC8289B-F82E-46BE-86F1-B131FEBBC9C9}"/>
              </a:ext>
            </a:extLst>
          </p:cNvPr>
          <p:cNvSpPr>
            <a:spLocks noGrp="1"/>
          </p:cNvSpPr>
          <p:nvPr>
            <p:ph type="title"/>
          </p:nvPr>
        </p:nvSpPr>
        <p:spPr/>
        <p:txBody>
          <a:bodyPr>
            <a:normAutofit/>
          </a:bodyPr>
          <a:lstStyle/>
          <a:p>
            <a:r>
              <a:rPr lang="en-GB" dirty="0">
                <a:latin typeface="Arial" panose="020B0604020202020204" pitchFamily="34" charset="0"/>
              </a:rPr>
              <a:t>Iaith </a:t>
            </a:r>
            <a:r>
              <a:rPr lang="en-GB" dirty="0" err="1">
                <a:latin typeface="Arial" panose="020B0604020202020204" pitchFamily="34" charset="0"/>
              </a:rPr>
              <a:t>fynegiadol</a:t>
            </a:r>
            <a:br>
              <a:rPr lang="en-GB" dirty="0">
                <a:latin typeface="Arial" panose="020B0604020202020204" pitchFamily="34" charset="0"/>
              </a:rPr>
            </a:br>
            <a:r>
              <a:rPr lang="en-GB" dirty="0">
                <a:solidFill>
                  <a:srgbClr val="0070C0"/>
                </a:solidFill>
                <a:latin typeface="Arial" panose="020B0604020202020204" pitchFamily="34" charset="0"/>
              </a:rPr>
              <a:t>Expressive language</a:t>
            </a:r>
          </a:p>
        </p:txBody>
      </p:sp>
      <p:sp>
        <p:nvSpPr>
          <p:cNvPr id="6" name="Content Placeholder 5">
            <a:extLst>
              <a:ext uri="{FF2B5EF4-FFF2-40B4-BE49-F238E27FC236}">
                <a16:creationId xmlns:a16="http://schemas.microsoft.com/office/drawing/2014/main" id="{B35B640F-7FF1-486F-A877-8610B5B8A830}"/>
              </a:ext>
            </a:extLst>
          </p:cNvPr>
          <p:cNvSpPr>
            <a:spLocks noGrp="1"/>
          </p:cNvSpPr>
          <p:nvPr>
            <p:ph sz="half" idx="1"/>
          </p:nvPr>
        </p:nvSpPr>
        <p:spPr/>
        <p:txBody>
          <a:bodyPr>
            <a:normAutofit/>
          </a:bodyPr>
          <a:lstStyle/>
          <a:p>
            <a:r>
              <a:rPr lang="en-GB" dirty="0">
                <a:latin typeface="Arial" panose="020B0604020202020204" pitchFamily="34" charset="0"/>
              </a:rPr>
              <a:t>Sut </a:t>
            </a:r>
            <a:r>
              <a:rPr lang="en-GB" dirty="0" err="1">
                <a:latin typeface="Arial" panose="020B0604020202020204" pitchFamily="34" charset="0"/>
              </a:rPr>
              <a:t>mae</a:t>
            </a:r>
            <a:r>
              <a:rPr lang="en-GB" dirty="0">
                <a:latin typeface="Arial" panose="020B0604020202020204" pitchFamily="34" charset="0"/>
              </a:rPr>
              <a:t> plant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defnyddio</a:t>
            </a:r>
            <a:r>
              <a:rPr lang="en-GB" dirty="0">
                <a:latin typeface="Arial" panose="020B0604020202020204" pitchFamily="34" charset="0"/>
              </a:rPr>
              <a:t> </a:t>
            </a:r>
            <a:r>
              <a:rPr lang="en-GB" dirty="0" err="1">
                <a:latin typeface="Arial" panose="020B0604020202020204" pitchFamily="34" charset="0"/>
              </a:rPr>
              <a:t>iaith</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a:t>
            </a:r>
            <a:r>
              <a:rPr lang="en-GB" dirty="0" err="1">
                <a:latin typeface="Arial" panose="020B0604020202020204" pitchFamily="34" charset="0"/>
              </a:rPr>
              <a:t>fynegi</a:t>
            </a:r>
            <a:r>
              <a:rPr lang="en-GB" dirty="0">
                <a:latin typeface="Arial" panose="020B0604020202020204" pitchFamily="34" charset="0"/>
              </a:rPr>
              <a:t> </a:t>
            </a:r>
            <a:r>
              <a:rPr lang="en-GB" dirty="0" err="1">
                <a:latin typeface="Arial" panose="020B0604020202020204" pitchFamily="34" charset="0"/>
              </a:rPr>
              <a:t>eu</a:t>
            </a:r>
            <a:r>
              <a:rPr lang="en-GB" dirty="0">
                <a:latin typeface="Arial" panose="020B0604020202020204" pitchFamily="34" charset="0"/>
              </a:rPr>
              <a:t> </a:t>
            </a:r>
            <a:r>
              <a:rPr lang="en-GB" dirty="0" err="1">
                <a:latin typeface="Arial" panose="020B0604020202020204" pitchFamily="34" charset="0"/>
              </a:rPr>
              <a:t>hunain</a:t>
            </a:r>
            <a:r>
              <a:rPr lang="en-GB" dirty="0">
                <a:latin typeface="Arial" panose="020B0604020202020204" pitchFamily="34" charset="0"/>
              </a:rPr>
              <a:t>;</a:t>
            </a:r>
          </a:p>
          <a:p>
            <a:r>
              <a:rPr lang="en-GB" dirty="0" err="1">
                <a:latin typeface="Arial" panose="020B0604020202020204" pitchFamily="34" charset="0"/>
              </a:rPr>
              <a:t>Siarad</a:t>
            </a:r>
            <a:r>
              <a:rPr lang="en-GB" dirty="0">
                <a:latin typeface="Arial" panose="020B0604020202020204" pitchFamily="34" charset="0"/>
              </a:rPr>
              <a:t>;</a:t>
            </a:r>
          </a:p>
          <a:p>
            <a:r>
              <a:rPr lang="en-GB" dirty="0" err="1">
                <a:latin typeface="Arial" panose="020B0604020202020204" pitchFamily="34" charset="0"/>
              </a:rPr>
              <a:t>Pwyntio</a:t>
            </a:r>
            <a:r>
              <a:rPr lang="en-GB" dirty="0">
                <a:latin typeface="Arial" panose="020B0604020202020204" pitchFamily="34" charset="0"/>
              </a:rPr>
              <a:t>;</a:t>
            </a:r>
          </a:p>
          <a:p>
            <a:r>
              <a:rPr lang="en-GB" dirty="0" err="1">
                <a:latin typeface="Arial" panose="020B0604020202020204" pitchFamily="34" charset="0"/>
              </a:rPr>
              <a:t>Ysgrifennu</a:t>
            </a:r>
            <a:r>
              <a:rPr lang="en-GB" dirty="0">
                <a:latin typeface="Arial" panose="020B0604020202020204" pitchFamily="34" charset="0"/>
              </a:rPr>
              <a:t>;</a:t>
            </a:r>
          </a:p>
        </p:txBody>
      </p:sp>
      <p:sp>
        <p:nvSpPr>
          <p:cNvPr id="7" name="Content Placeholder 6">
            <a:extLst>
              <a:ext uri="{FF2B5EF4-FFF2-40B4-BE49-F238E27FC236}">
                <a16:creationId xmlns:a16="http://schemas.microsoft.com/office/drawing/2014/main" id="{A53A23A4-22E0-40DE-AB61-9504B8E02C6A}"/>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rPr>
              <a:t>How children use language to express themselves;</a:t>
            </a:r>
          </a:p>
          <a:p>
            <a:r>
              <a:rPr lang="en-GB" dirty="0">
                <a:solidFill>
                  <a:srgbClr val="0070C0"/>
                </a:solidFill>
                <a:latin typeface="Arial" panose="020B0604020202020204" pitchFamily="34" charset="0"/>
              </a:rPr>
              <a:t>Talking;</a:t>
            </a:r>
          </a:p>
          <a:p>
            <a:r>
              <a:rPr lang="en-GB" dirty="0">
                <a:solidFill>
                  <a:srgbClr val="0070C0"/>
                </a:solidFill>
                <a:latin typeface="Arial" panose="020B0604020202020204" pitchFamily="34" charset="0"/>
              </a:rPr>
              <a:t>Pointing;</a:t>
            </a:r>
          </a:p>
          <a:p>
            <a:r>
              <a:rPr lang="en-GB" dirty="0">
                <a:solidFill>
                  <a:srgbClr val="0070C0"/>
                </a:solidFill>
                <a:latin typeface="Arial" panose="020B0604020202020204" pitchFamily="34" charset="0"/>
              </a:rPr>
              <a:t>Writing;</a:t>
            </a:r>
          </a:p>
        </p:txBody>
      </p:sp>
    </p:spTree>
    <p:extLst>
      <p:ext uri="{BB962C8B-B14F-4D97-AF65-F5344CB8AC3E}">
        <p14:creationId xmlns:p14="http://schemas.microsoft.com/office/powerpoint/2010/main" val="1352005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A3253FB-496F-CC37-F2D8-1656E5D2FBD4}"/>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FCC8289B-F82E-46BE-86F1-B131FEBBC9C9}"/>
              </a:ext>
            </a:extLst>
          </p:cNvPr>
          <p:cNvSpPr>
            <a:spLocks noGrp="1"/>
          </p:cNvSpPr>
          <p:nvPr>
            <p:ph type="title"/>
          </p:nvPr>
        </p:nvSpPr>
        <p:spPr/>
        <p:txBody>
          <a:bodyPr>
            <a:normAutofit/>
          </a:bodyPr>
          <a:lstStyle/>
          <a:p>
            <a:r>
              <a:rPr lang="en-GB" dirty="0">
                <a:latin typeface="Arial" panose="020B0604020202020204" pitchFamily="34" charset="0"/>
              </a:rPr>
              <a:t>Iaith </a:t>
            </a:r>
            <a:r>
              <a:rPr lang="en-GB" dirty="0" err="1">
                <a:latin typeface="Arial" panose="020B0604020202020204" pitchFamily="34" charset="0"/>
              </a:rPr>
              <a:t>fynegiadol</a:t>
            </a:r>
            <a:br>
              <a:rPr lang="en-GB" dirty="0">
                <a:latin typeface="Arial" panose="020B0604020202020204" pitchFamily="34" charset="0"/>
              </a:rPr>
            </a:br>
            <a:r>
              <a:rPr lang="en-GB" dirty="0">
                <a:solidFill>
                  <a:srgbClr val="0070C0"/>
                </a:solidFill>
                <a:latin typeface="Arial" panose="020B0604020202020204" pitchFamily="34" charset="0"/>
              </a:rPr>
              <a:t>Expressive language</a:t>
            </a:r>
          </a:p>
        </p:txBody>
      </p:sp>
      <p:sp>
        <p:nvSpPr>
          <p:cNvPr id="6" name="Content Placeholder 5">
            <a:extLst>
              <a:ext uri="{FF2B5EF4-FFF2-40B4-BE49-F238E27FC236}">
                <a16:creationId xmlns:a16="http://schemas.microsoft.com/office/drawing/2014/main" id="{B35B640F-7FF1-486F-A877-8610B5B8A830}"/>
              </a:ext>
            </a:extLst>
          </p:cNvPr>
          <p:cNvSpPr>
            <a:spLocks noGrp="1"/>
          </p:cNvSpPr>
          <p:nvPr>
            <p:ph sz="half" idx="1"/>
          </p:nvPr>
        </p:nvSpPr>
        <p:spPr/>
        <p:txBody>
          <a:bodyPr>
            <a:normAutofit/>
          </a:bodyPr>
          <a:lstStyle/>
          <a:p>
            <a:r>
              <a:rPr lang="en-GB" dirty="0">
                <a:latin typeface="Arial" panose="020B0604020202020204" pitchFamily="34" charset="0"/>
              </a:rPr>
              <a:t>Iaith </a:t>
            </a:r>
            <a:r>
              <a:rPr lang="en-GB" dirty="0" err="1">
                <a:latin typeface="Arial" panose="020B0604020202020204" pitchFamily="34" charset="0"/>
              </a:rPr>
              <a:t>arwyddion</a:t>
            </a:r>
            <a:endParaRPr lang="en-GB" dirty="0">
              <a:latin typeface="Arial" panose="020B0604020202020204" pitchFamily="34" charset="0"/>
            </a:endParaRPr>
          </a:p>
          <a:p>
            <a:endParaRPr lang="en-GB" dirty="0">
              <a:latin typeface="Arial" panose="020B0604020202020204" pitchFamily="34" charset="0"/>
            </a:endParaRPr>
          </a:p>
          <a:p>
            <a:endParaRPr lang="en-GB" dirty="0">
              <a:latin typeface="Arial" panose="020B0604020202020204" pitchFamily="34" charset="0"/>
            </a:endParaRPr>
          </a:p>
          <a:p>
            <a:r>
              <a:rPr lang="en-GB" dirty="0">
                <a:solidFill>
                  <a:srgbClr val="0070C0"/>
                </a:solidFill>
                <a:latin typeface="Arial" panose="020B0604020202020204" pitchFamily="34" charset="0"/>
              </a:rPr>
              <a:t>Sign language</a:t>
            </a:r>
          </a:p>
          <a:p>
            <a:pPr marL="0" indent="0">
              <a:buNone/>
            </a:pPr>
            <a:endParaRPr lang="en-GB" dirty="0">
              <a:latin typeface="Arial" panose="020B0604020202020204" pitchFamily="34" charset="0"/>
            </a:endParaRPr>
          </a:p>
        </p:txBody>
      </p:sp>
      <p:pic>
        <p:nvPicPr>
          <p:cNvPr id="2" name="Content Placeholder 1" descr="An adult signing for a baby.">
            <a:extLst>
              <a:ext uri="{FF2B5EF4-FFF2-40B4-BE49-F238E27FC236}">
                <a16:creationId xmlns:a16="http://schemas.microsoft.com/office/drawing/2014/main" id="{FE7F67C8-62C4-389B-EA9A-BB8F76598737}"/>
              </a:ext>
            </a:extLst>
          </p:cNvPr>
          <p:cNvPicPr>
            <a:picLocks noGrp="1" noChangeAspect="1"/>
          </p:cNvPicPr>
          <p:nvPr>
            <p:ph sz="half" idx="2"/>
          </p:nvPr>
        </p:nvPicPr>
        <p:blipFill>
          <a:blip r:embed="rId2"/>
          <a:stretch>
            <a:fillRect/>
          </a:stretch>
        </p:blipFill>
        <p:spPr>
          <a:xfrm>
            <a:off x="4514850" y="2132856"/>
            <a:ext cx="3900661" cy="3024336"/>
          </a:xfrm>
          <a:prstGeom prst="rect">
            <a:avLst/>
          </a:prstGeom>
        </p:spPr>
      </p:pic>
    </p:spTree>
    <p:extLst>
      <p:ext uri="{BB962C8B-B14F-4D97-AF65-F5344CB8AC3E}">
        <p14:creationId xmlns:p14="http://schemas.microsoft.com/office/powerpoint/2010/main" val="22078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32CAC55-D5B0-C0EF-1997-F7389FCB0245}"/>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38FB4A0-53C5-40FE-B892-04D6016C66F9}"/>
              </a:ext>
            </a:extLst>
          </p:cNvPr>
          <p:cNvSpPr>
            <a:spLocks noGrp="1"/>
          </p:cNvSpPr>
          <p:nvPr>
            <p:ph type="title"/>
          </p:nvPr>
        </p:nvSpPr>
        <p:spPr>
          <a:xfrm>
            <a:off x="179512" y="365126"/>
            <a:ext cx="8335838" cy="1325563"/>
          </a:xfrm>
        </p:spPr>
        <p:txBody>
          <a:bodyPr>
            <a:noAutofit/>
          </a:bodyPr>
          <a:lstStyle/>
          <a:p>
            <a:r>
              <a:rPr lang="en-GB" dirty="0" err="1">
                <a:latin typeface="Arial" panose="020B0604020202020204" pitchFamily="34" charset="0"/>
              </a:rPr>
              <a:t>Nodweddion</a:t>
            </a:r>
            <a:r>
              <a:rPr lang="en-GB" dirty="0">
                <a:latin typeface="Arial" panose="020B0604020202020204" pitchFamily="34" charset="0"/>
              </a:rPr>
              <a:t> </a:t>
            </a:r>
            <a:r>
              <a:rPr lang="en-GB" dirty="0" err="1">
                <a:latin typeface="Arial" panose="020B0604020202020204" pitchFamily="34" charset="0"/>
              </a:rPr>
              <a:t>rhagarweiniol</a:t>
            </a:r>
            <a:r>
              <a:rPr lang="en-GB" dirty="0">
                <a:latin typeface="Arial" panose="020B0604020202020204" pitchFamily="34" charset="0"/>
              </a:rPr>
              <a:t> </a:t>
            </a:r>
            <a:r>
              <a:rPr lang="en-GB" dirty="0" err="1">
                <a:latin typeface="Arial" panose="020B0604020202020204" pitchFamily="34" charset="0"/>
              </a:rPr>
              <a:t>llefaredd</a:t>
            </a:r>
            <a:br>
              <a:rPr lang="en-GB" dirty="0">
                <a:latin typeface="Arial" panose="020B0604020202020204" pitchFamily="34" charset="0"/>
              </a:rPr>
            </a:br>
            <a:r>
              <a:rPr lang="en-GB" dirty="0">
                <a:solidFill>
                  <a:srgbClr val="0070C0"/>
                </a:solidFill>
                <a:latin typeface="Arial" panose="020B0604020202020204" pitchFamily="34" charset="0"/>
              </a:rPr>
              <a:t>Prosodic features of speech</a:t>
            </a:r>
          </a:p>
        </p:txBody>
      </p:sp>
      <p:pic>
        <p:nvPicPr>
          <p:cNvPr id="8" name="Online Media 7" title="Prosodic Features of Speech (An Intro to Prosody), a presentation by Matthew Barbee">
            <a:hlinkClick r:id="" action="ppaction://media"/>
            <a:extLst>
              <a:ext uri="{FF2B5EF4-FFF2-40B4-BE49-F238E27FC236}">
                <a16:creationId xmlns:a16="http://schemas.microsoft.com/office/drawing/2014/main" id="{EF149004-09A0-4080-AC78-9F39873DE2EA}"/>
              </a:ext>
            </a:extLst>
          </p:cNvPr>
          <p:cNvPicPr>
            <a:picLocks noGrp="1" noRot="1" noChangeAspect="1"/>
          </p:cNvPicPr>
          <p:nvPr>
            <p:ph idx="1"/>
            <a:videoFile r:link="rId1"/>
          </p:nvPr>
        </p:nvPicPr>
        <p:blipFill>
          <a:blip r:embed="rId4"/>
          <a:stretch>
            <a:fillRect/>
          </a:stretch>
        </p:blipFill>
        <p:spPr>
          <a:xfrm>
            <a:off x="1115616" y="2261524"/>
            <a:ext cx="5760640" cy="3255039"/>
          </a:xfrm>
          <a:prstGeom prst="rect">
            <a:avLst/>
          </a:prstGeom>
        </p:spPr>
      </p:pic>
    </p:spTree>
    <p:extLst>
      <p:ext uri="{BB962C8B-B14F-4D97-AF65-F5344CB8AC3E}">
        <p14:creationId xmlns:p14="http://schemas.microsoft.com/office/powerpoint/2010/main" val="904895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DBD486-4F3A-73E8-6154-FF19059EFD2C}"/>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698" name="Rectangle 4"/>
          <p:cNvSpPr>
            <a:spLocks noGrp="1" noChangeArrowheads="1"/>
          </p:cNvSpPr>
          <p:nvPr>
            <p:ph type="title"/>
          </p:nvPr>
        </p:nvSpPr>
        <p:spPr/>
        <p:txBody>
          <a:bodyPr>
            <a:normAutofit/>
          </a:bodyPr>
          <a:lstStyle/>
          <a:p>
            <a:pPr eaLnBrk="1" hangingPunct="1"/>
            <a:r>
              <a:rPr lang="cy-GB" altLang="cy-GB" dirty="0">
                <a:latin typeface="Arial" panose="020B0604020202020204" pitchFamily="34" charset="0"/>
              </a:rPr>
              <a:t>Prawf</a:t>
            </a:r>
            <a:br>
              <a:rPr lang="en-GB" altLang="cy-GB" dirty="0">
                <a:latin typeface="Arial" panose="020B0604020202020204" pitchFamily="34" charset="0"/>
              </a:rPr>
            </a:br>
            <a:r>
              <a:rPr lang="en-GB" altLang="cy-GB" dirty="0">
                <a:solidFill>
                  <a:srgbClr val="0070C0"/>
                </a:solidFill>
                <a:latin typeface="Arial" panose="020B0604020202020204" pitchFamily="34" charset="0"/>
              </a:rPr>
              <a:t>A test</a:t>
            </a:r>
            <a:endParaRPr lang="en-US" altLang="cy-GB" dirty="0">
              <a:solidFill>
                <a:srgbClr val="0070C0"/>
              </a:solidFill>
              <a:latin typeface="Arial" panose="020B0604020202020204" pitchFamily="34" charset="0"/>
            </a:endParaRPr>
          </a:p>
        </p:txBody>
      </p:sp>
      <p:sp>
        <p:nvSpPr>
          <p:cNvPr id="29699" name="Rectangle 5"/>
          <p:cNvSpPr>
            <a:spLocks noGrp="1" noChangeArrowheads="1"/>
          </p:cNvSpPr>
          <p:nvPr>
            <p:ph type="body" sz="half" idx="1"/>
          </p:nvPr>
        </p:nvSpPr>
        <p:spPr>
          <a:xfrm>
            <a:off x="457200" y="1916832"/>
            <a:ext cx="4025900" cy="4209331"/>
          </a:xfrm>
        </p:spPr>
        <p:txBody>
          <a:bodyPr/>
          <a:lstStyle/>
          <a:p>
            <a:pPr eaLnBrk="1" hangingPunct="1">
              <a:buFontTx/>
              <a:buNone/>
            </a:pPr>
            <a:r>
              <a:rPr lang="en-GB" altLang="cy-GB" dirty="0">
                <a:latin typeface="Arial" panose="020B0604020202020204" pitchFamily="34" charset="0"/>
              </a:rPr>
              <a:t>A</a:t>
            </a:r>
            <a:r>
              <a:rPr lang="cy-GB" altLang="cy-GB" dirty="0">
                <a:latin typeface="Arial" panose="020B0604020202020204" pitchFamily="34" charset="0"/>
              </a:rPr>
              <a:t>:  Weles i ti yn y dafarn neithiwr?</a:t>
            </a:r>
          </a:p>
          <a:p>
            <a:pPr eaLnBrk="1" hangingPunct="1">
              <a:buFontTx/>
              <a:buNone/>
            </a:pPr>
            <a:endParaRPr lang="cy-GB" altLang="cy-GB" dirty="0">
              <a:latin typeface="Arial" panose="020B0604020202020204" pitchFamily="34" charset="0"/>
            </a:endParaRPr>
          </a:p>
          <a:p>
            <a:pPr eaLnBrk="1" hangingPunct="1">
              <a:buFontTx/>
              <a:buNone/>
            </a:pPr>
            <a:r>
              <a:rPr lang="cy-GB" altLang="cy-GB" dirty="0">
                <a:latin typeface="Arial" panose="020B0604020202020204" pitchFamily="34" charset="0"/>
              </a:rPr>
              <a:t>B: 	……….</a:t>
            </a:r>
          </a:p>
          <a:p>
            <a:pPr eaLnBrk="1" hangingPunct="1">
              <a:buFontTx/>
              <a:buNone/>
            </a:pPr>
            <a:endParaRPr lang="cy-GB" altLang="cy-GB" dirty="0">
              <a:latin typeface="Arial" panose="020B0604020202020204" pitchFamily="34" charset="0"/>
            </a:endParaRPr>
          </a:p>
          <a:p>
            <a:pPr eaLnBrk="1" hangingPunct="1">
              <a:buFontTx/>
              <a:buNone/>
            </a:pPr>
            <a:r>
              <a:rPr lang="cy-GB" altLang="cy-GB" dirty="0">
                <a:latin typeface="Arial" panose="020B0604020202020204" pitchFamily="34" charset="0"/>
              </a:rPr>
              <a:t>A: Rown i’n meddwl mod i.</a:t>
            </a:r>
          </a:p>
        </p:txBody>
      </p:sp>
      <p:sp>
        <p:nvSpPr>
          <p:cNvPr id="29700" name="Rectangle 6"/>
          <p:cNvSpPr>
            <a:spLocks noGrp="1" noChangeArrowheads="1"/>
          </p:cNvSpPr>
          <p:nvPr>
            <p:ph type="body" sz="half" idx="2"/>
          </p:nvPr>
        </p:nvSpPr>
        <p:spPr>
          <a:xfrm>
            <a:off x="4660900" y="1772816"/>
            <a:ext cx="4025900" cy="4353347"/>
          </a:xfrm>
        </p:spPr>
        <p:txBody>
          <a:bodyPr/>
          <a:lstStyle/>
          <a:p>
            <a:pPr eaLnBrk="1" hangingPunct="1">
              <a:buFontTx/>
              <a:buNone/>
            </a:pPr>
            <a:r>
              <a:rPr lang="en-GB" altLang="cy-GB" dirty="0">
                <a:solidFill>
                  <a:srgbClr val="0070C0"/>
                </a:solidFill>
                <a:latin typeface="Arial" panose="020B0604020202020204" pitchFamily="34" charset="0"/>
              </a:rPr>
              <a:t>A: Did I see you in the pub last night?</a:t>
            </a:r>
          </a:p>
          <a:p>
            <a:pPr eaLnBrk="1" hangingPunct="1">
              <a:buFontTx/>
              <a:buNone/>
            </a:pPr>
            <a:endParaRPr lang="en-GB" altLang="cy-GB" dirty="0">
              <a:solidFill>
                <a:srgbClr val="0070C0"/>
              </a:solidFill>
              <a:latin typeface="Arial" panose="020B0604020202020204" pitchFamily="34" charset="0"/>
            </a:endParaRPr>
          </a:p>
          <a:p>
            <a:pPr eaLnBrk="1" hangingPunct="1">
              <a:buFontTx/>
              <a:buNone/>
            </a:pPr>
            <a:r>
              <a:rPr lang="en-GB" altLang="cy-GB" dirty="0">
                <a:solidFill>
                  <a:srgbClr val="0070C0"/>
                </a:solidFill>
                <a:latin typeface="Arial" panose="020B0604020202020204" pitchFamily="34" charset="0"/>
              </a:rPr>
              <a:t>B: 	………….</a:t>
            </a:r>
          </a:p>
          <a:p>
            <a:pPr eaLnBrk="1" hangingPunct="1">
              <a:buFontTx/>
              <a:buNone/>
            </a:pPr>
            <a:endParaRPr lang="en-GB" altLang="cy-GB" dirty="0">
              <a:solidFill>
                <a:srgbClr val="0070C0"/>
              </a:solidFill>
              <a:latin typeface="Arial" panose="020B0604020202020204" pitchFamily="34" charset="0"/>
            </a:endParaRPr>
          </a:p>
          <a:p>
            <a:pPr eaLnBrk="1" hangingPunct="1">
              <a:buFontTx/>
              <a:buNone/>
            </a:pPr>
            <a:r>
              <a:rPr lang="en-GB" altLang="cy-GB" dirty="0">
                <a:solidFill>
                  <a:srgbClr val="0070C0"/>
                </a:solidFill>
                <a:latin typeface="Arial" panose="020B0604020202020204" pitchFamily="34" charset="0"/>
              </a:rPr>
              <a:t>A:  I thought I did.</a:t>
            </a:r>
            <a:endParaRPr lang="en-US" altLang="cy-GB" dirty="0">
              <a:solidFill>
                <a:srgbClr val="0070C0"/>
              </a:solidFill>
              <a:latin typeface="Arial" panose="020B0604020202020204" pitchFamily="34" charset="0"/>
            </a:endParaRPr>
          </a:p>
        </p:txBody>
      </p:sp>
    </p:spTree>
    <p:extLst>
      <p:ext uri="{BB962C8B-B14F-4D97-AF65-F5344CB8AC3E}">
        <p14:creationId xmlns:p14="http://schemas.microsoft.com/office/powerpoint/2010/main" val="23727006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BFC389E-242D-67CF-F47E-933F954EE515}"/>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2" name="Rectangle 4"/>
          <p:cNvSpPr>
            <a:spLocks noGrp="1" noChangeArrowheads="1"/>
          </p:cNvSpPr>
          <p:nvPr>
            <p:ph type="title"/>
          </p:nvPr>
        </p:nvSpPr>
        <p:spPr/>
        <p:txBody>
          <a:bodyPr>
            <a:normAutofit/>
          </a:bodyPr>
          <a:lstStyle/>
          <a:p>
            <a:pPr eaLnBrk="1" hangingPunct="1"/>
            <a:r>
              <a:rPr lang="cy-GB" altLang="cy-GB" dirty="0">
                <a:latin typeface="Arial" panose="020B0604020202020204" pitchFamily="34" charset="0"/>
              </a:rPr>
              <a:t>Dadansoddi Sgwrs</a:t>
            </a:r>
            <a:br>
              <a:rPr lang="en-GB" altLang="cy-GB" dirty="0">
                <a:latin typeface="Arial" panose="020B0604020202020204" pitchFamily="34" charset="0"/>
              </a:rPr>
            </a:br>
            <a:r>
              <a:rPr lang="en-GB" altLang="cy-GB" dirty="0">
                <a:solidFill>
                  <a:srgbClr val="0070C0"/>
                </a:solidFill>
                <a:latin typeface="Arial" panose="020B0604020202020204" pitchFamily="34" charset="0"/>
              </a:rPr>
              <a:t>Discourse Analysis</a:t>
            </a:r>
          </a:p>
        </p:txBody>
      </p:sp>
      <p:sp>
        <p:nvSpPr>
          <p:cNvPr id="35843" name="Rectangle 5"/>
          <p:cNvSpPr>
            <a:spLocks noGrp="1" noChangeArrowheads="1"/>
          </p:cNvSpPr>
          <p:nvPr>
            <p:ph type="body" sz="half" idx="1"/>
          </p:nvPr>
        </p:nvSpPr>
        <p:spPr>
          <a:xfrm>
            <a:off x="611188" y="2132856"/>
            <a:ext cx="4032250" cy="3886944"/>
          </a:xfrm>
        </p:spPr>
        <p:txBody>
          <a:bodyPr/>
          <a:lstStyle/>
          <a:p>
            <a:pPr eaLnBrk="1" hangingPunct="1"/>
            <a:r>
              <a:rPr lang="cy-GB" altLang="cy-GB" dirty="0">
                <a:solidFill>
                  <a:srgbClr val="000000"/>
                </a:solidFill>
                <a:latin typeface="Arial" panose="020B0604020202020204" pitchFamily="34" charset="0"/>
              </a:rPr>
              <a:t>Astudiaeth o ddarnau o iaith lafar yn hirach na brawddegau unigol;</a:t>
            </a:r>
          </a:p>
          <a:p>
            <a:pPr lvl="1" eaLnBrk="1" hangingPunct="1"/>
            <a:r>
              <a:rPr lang="cy-GB" altLang="cy-GB" dirty="0">
                <a:solidFill>
                  <a:srgbClr val="000000"/>
                </a:solidFill>
                <a:latin typeface="Arial" panose="020B0604020202020204" pitchFamily="34" charset="0"/>
              </a:rPr>
              <a:t>wedi ei chynllunio;</a:t>
            </a:r>
          </a:p>
          <a:p>
            <a:pPr lvl="1" eaLnBrk="1" hangingPunct="1"/>
            <a:r>
              <a:rPr lang="cy-GB" altLang="cy-GB" dirty="0">
                <a:solidFill>
                  <a:srgbClr val="000000"/>
                </a:solidFill>
                <a:latin typeface="Arial" panose="020B0604020202020204" pitchFamily="34" charset="0"/>
              </a:rPr>
              <a:t>heb ei chynllunio;</a:t>
            </a:r>
          </a:p>
          <a:p>
            <a:pPr eaLnBrk="1" hangingPunct="1"/>
            <a:r>
              <a:rPr lang="cy-GB" altLang="cy-GB" dirty="0">
                <a:solidFill>
                  <a:srgbClr val="000000"/>
                </a:solidFill>
                <a:latin typeface="Arial" panose="020B0604020202020204" pitchFamily="34" charset="0"/>
              </a:rPr>
              <a:t>Ymchwiliad i drefn sgyrsiau.</a:t>
            </a:r>
          </a:p>
          <a:p>
            <a:pPr eaLnBrk="1" hangingPunct="1"/>
            <a:endParaRPr lang="en-GB" altLang="cy-GB" dirty="0"/>
          </a:p>
        </p:txBody>
      </p:sp>
      <p:sp>
        <p:nvSpPr>
          <p:cNvPr id="35844" name="Rectangle 6"/>
          <p:cNvSpPr>
            <a:spLocks noGrp="1" noChangeArrowheads="1"/>
          </p:cNvSpPr>
          <p:nvPr>
            <p:ph type="body" sz="half" idx="2"/>
          </p:nvPr>
        </p:nvSpPr>
        <p:spPr>
          <a:xfrm>
            <a:off x="4787900" y="2132856"/>
            <a:ext cx="3898900" cy="3993307"/>
          </a:xfrm>
        </p:spPr>
        <p:txBody>
          <a:bodyPr/>
          <a:lstStyle/>
          <a:p>
            <a:pPr eaLnBrk="1" hangingPunct="1"/>
            <a:r>
              <a:rPr lang="en-GB" altLang="cy-GB" dirty="0">
                <a:solidFill>
                  <a:srgbClr val="0070C0"/>
                </a:solidFill>
                <a:latin typeface="Arial" panose="020B0604020202020204" pitchFamily="34" charset="0"/>
              </a:rPr>
              <a:t>Study of continuous language;</a:t>
            </a:r>
          </a:p>
          <a:p>
            <a:pPr lvl="1" eaLnBrk="1" hangingPunct="1"/>
            <a:r>
              <a:rPr lang="en-GB" altLang="cy-GB" dirty="0">
                <a:solidFill>
                  <a:srgbClr val="0070C0"/>
                </a:solidFill>
                <a:latin typeface="Arial" panose="020B0604020202020204" pitchFamily="34" charset="0"/>
              </a:rPr>
              <a:t>planned;</a:t>
            </a:r>
          </a:p>
          <a:p>
            <a:pPr lvl="1" eaLnBrk="1" hangingPunct="1"/>
            <a:r>
              <a:rPr lang="en-GB" altLang="cy-GB" dirty="0">
                <a:solidFill>
                  <a:srgbClr val="0070C0"/>
                </a:solidFill>
                <a:latin typeface="Arial" panose="020B0604020202020204" pitchFamily="34" charset="0"/>
              </a:rPr>
              <a:t>unplanned;</a:t>
            </a:r>
          </a:p>
          <a:p>
            <a:pPr eaLnBrk="1" hangingPunct="1"/>
            <a:r>
              <a:rPr lang="en-GB" altLang="cy-GB" dirty="0">
                <a:solidFill>
                  <a:srgbClr val="0070C0"/>
                </a:solidFill>
                <a:latin typeface="Arial" panose="020B0604020202020204" pitchFamily="34" charset="0"/>
              </a:rPr>
              <a:t>Investigation of organisation of conversations.</a:t>
            </a:r>
          </a:p>
          <a:p>
            <a:pPr eaLnBrk="1" hangingPunct="1"/>
            <a:endParaRPr lang="en-GB" altLang="cy-GB" dirty="0"/>
          </a:p>
          <a:p>
            <a:pPr lvl="1" eaLnBrk="1" hangingPunct="1"/>
            <a:endParaRPr lang="en-GB" altLang="cy-GB" dirty="0"/>
          </a:p>
        </p:txBody>
      </p:sp>
    </p:spTree>
    <p:extLst>
      <p:ext uri="{BB962C8B-B14F-4D97-AF65-F5344CB8AC3E}">
        <p14:creationId xmlns:p14="http://schemas.microsoft.com/office/powerpoint/2010/main" val="15886707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E20F02C-F00B-F622-925C-F3639FFA9D40}"/>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890" name="Rectangle 4"/>
          <p:cNvSpPr>
            <a:spLocks noGrp="1" noChangeArrowheads="1"/>
          </p:cNvSpPr>
          <p:nvPr>
            <p:ph type="title"/>
          </p:nvPr>
        </p:nvSpPr>
        <p:spPr/>
        <p:txBody>
          <a:bodyPr>
            <a:normAutofit fontScale="90000"/>
          </a:bodyPr>
          <a:lstStyle/>
          <a:p>
            <a:pPr eaLnBrk="1" hangingPunct="1"/>
            <a:br>
              <a:rPr lang="en-GB" altLang="cy-GB" dirty="0">
                <a:latin typeface="Arial" panose="020B0604020202020204" pitchFamily="34" charset="0"/>
              </a:rPr>
            </a:br>
            <a:r>
              <a:rPr lang="cy-GB" altLang="cy-GB" sz="4900" dirty="0">
                <a:solidFill>
                  <a:srgbClr val="000000"/>
                </a:solidFill>
                <a:latin typeface="Arial" panose="020B0604020202020204" pitchFamily="34" charset="0"/>
              </a:rPr>
              <a:t>Nodweddion sgwrs</a:t>
            </a:r>
            <a:br>
              <a:rPr lang="en-GB" altLang="cy-GB" sz="4900" dirty="0">
                <a:latin typeface="Arial" panose="020B0604020202020204" pitchFamily="34" charset="0"/>
              </a:rPr>
            </a:br>
            <a:r>
              <a:rPr lang="en-GB" altLang="cy-GB" sz="4900" dirty="0">
                <a:solidFill>
                  <a:srgbClr val="0070C0"/>
                </a:solidFill>
                <a:latin typeface="Arial" panose="020B0604020202020204" pitchFamily="34" charset="0"/>
              </a:rPr>
              <a:t>Conversational features</a:t>
            </a:r>
            <a:br>
              <a:rPr lang="en-GB" altLang="cy-GB" dirty="0">
                <a:solidFill>
                  <a:srgbClr val="0000FF"/>
                </a:solidFill>
                <a:latin typeface="Arial" panose="020B0604020202020204" pitchFamily="34" charset="0"/>
              </a:rPr>
            </a:br>
            <a:endParaRPr lang="en-GB" altLang="cy-GB" dirty="0">
              <a:solidFill>
                <a:srgbClr val="0000FF"/>
              </a:solidFill>
              <a:latin typeface="Arial" panose="020B0604020202020204" pitchFamily="34" charset="0"/>
            </a:endParaRPr>
          </a:p>
        </p:txBody>
      </p:sp>
      <p:sp>
        <p:nvSpPr>
          <p:cNvPr id="37891" name="Rectangle 5"/>
          <p:cNvSpPr>
            <a:spLocks noGrp="1" noChangeArrowheads="1"/>
          </p:cNvSpPr>
          <p:nvPr>
            <p:ph type="body" sz="half" idx="1"/>
          </p:nvPr>
        </p:nvSpPr>
        <p:spPr>
          <a:xfrm>
            <a:off x="457200" y="2060848"/>
            <a:ext cx="4025900" cy="4065315"/>
          </a:xfrm>
        </p:spPr>
        <p:txBody>
          <a:bodyPr/>
          <a:lstStyle/>
          <a:p>
            <a:pPr eaLnBrk="1" hangingPunct="1"/>
            <a:r>
              <a:rPr lang="cy-GB" altLang="cy-GB" dirty="0">
                <a:solidFill>
                  <a:srgbClr val="000000"/>
                </a:solidFill>
                <a:latin typeface="Arial" panose="020B0604020202020204" pitchFamily="34" charset="0"/>
              </a:rPr>
              <a:t>Agoriad;</a:t>
            </a:r>
          </a:p>
          <a:p>
            <a:pPr eaLnBrk="1" hangingPunct="1"/>
            <a:r>
              <a:rPr lang="cy-GB" altLang="cy-GB" dirty="0">
                <a:solidFill>
                  <a:srgbClr val="000000"/>
                </a:solidFill>
                <a:latin typeface="Arial" panose="020B0604020202020204" pitchFamily="34" charset="0"/>
              </a:rPr>
              <a:t>Parau cyfagos (siarad ag ymateb);</a:t>
            </a:r>
          </a:p>
          <a:p>
            <a:pPr eaLnBrk="1" hangingPunct="1"/>
            <a:r>
              <a:rPr lang="cy-GB" altLang="cy-GB" dirty="0">
                <a:solidFill>
                  <a:srgbClr val="000000"/>
                </a:solidFill>
                <a:latin typeface="Arial" panose="020B0604020202020204" pitchFamily="34" charset="0"/>
              </a:rPr>
              <a:t>Marciau sgwrs;</a:t>
            </a:r>
          </a:p>
          <a:p>
            <a:pPr marL="0" indent="0" eaLnBrk="1" hangingPunct="1">
              <a:buNone/>
            </a:pPr>
            <a:r>
              <a:rPr lang="cy-GB" altLang="cy-GB" dirty="0">
                <a:solidFill>
                  <a:srgbClr val="000000"/>
                </a:solidFill>
                <a:latin typeface="Arial" panose="020B0604020202020204" pitchFamily="34" charset="0"/>
              </a:rPr>
              <a:t>- Geiriau cysylltiol;</a:t>
            </a:r>
          </a:p>
          <a:p>
            <a:pPr eaLnBrk="1" hangingPunct="1">
              <a:buFontTx/>
              <a:buChar char="-"/>
            </a:pPr>
            <a:r>
              <a:rPr lang="cy-GB" altLang="cy-GB" dirty="0">
                <a:solidFill>
                  <a:srgbClr val="000000"/>
                </a:solidFill>
                <a:latin typeface="Arial" panose="020B0604020202020204" pitchFamily="34" charset="0"/>
              </a:rPr>
              <a:t>Tagiau.</a:t>
            </a:r>
          </a:p>
        </p:txBody>
      </p:sp>
      <p:sp>
        <p:nvSpPr>
          <p:cNvPr id="37892" name="Rectangle 6"/>
          <p:cNvSpPr>
            <a:spLocks noGrp="1" noChangeArrowheads="1"/>
          </p:cNvSpPr>
          <p:nvPr>
            <p:ph type="body" sz="half" idx="2"/>
          </p:nvPr>
        </p:nvSpPr>
        <p:spPr>
          <a:xfrm>
            <a:off x="4660900" y="2060848"/>
            <a:ext cx="4025900" cy="4065315"/>
          </a:xfrm>
        </p:spPr>
        <p:txBody>
          <a:bodyPr/>
          <a:lstStyle/>
          <a:p>
            <a:pPr eaLnBrk="1" hangingPunct="1"/>
            <a:r>
              <a:rPr lang="en-GB" altLang="cy-GB" dirty="0">
                <a:solidFill>
                  <a:srgbClr val="0070C0"/>
                </a:solidFill>
                <a:latin typeface="Arial" panose="020B0604020202020204" pitchFamily="34" charset="0"/>
              </a:rPr>
              <a:t>Initiation;</a:t>
            </a:r>
          </a:p>
          <a:p>
            <a:pPr eaLnBrk="1" hangingPunct="1"/>
            <a:r>
              <a:rPr lang="en-GB" altLang="cy-GB" dirty="0">
                <a:solidFill>
                  <a:srgbClr val="0070C0"/>
                </a:solidFill>
                <a:latin typeface="Arial" panose="020B0604020202020204" pitchFamily="34" charset="0"/>
              </a:rPr>
              <a:t>Adjacency pairs (talk and respond);</a:t>
            </a:r>
          </a:p>
          <a:p>
            <a:pPr eaLnBrk="1" hangingPunct="1"/>
            <a:r>
              <a:rPr lang="en-GB" altLang="cy-GB" dirty="0">
                <a:solidFill>
                  <a:srgbClr val="0070C0"/>
                </a:solidFill>
                <a:latin typeface="Arial" panose="020B0604020202020204" pitchFamily="34" charset="0"/>
              </a:rPr>
              <a:t>Discourse markers;</a:t>
            </a:r>
          </a:p>
          <a:p>
            <a:pPr marL="0" indent="0" eaLnBrk="1" hangingPunct="1">
              <a:buNone/>
            </a:pPr>
            <a:r>
              <a:rPr lang="en-GB" altLang="cy-GB" dirty="0">
                <a:solidFill>
                  <a:srgbClr val="0070C0"/>
                </a:solidFill>
                <a:latin typeface="Arial" panose="020B0604020202020204" pitchFamily="34" charset="0"/>
              </a:rPr>
              <a:t>- Linking words;</a:t>
            </a:r>
          </a:p>
          <a:p>
            <a:pPr eaLnBrk="1" hangingPunct="1">
              <a:buFontTx/>
              <a:buChar char="-"/>
            </a:pPr>
            <a:r>
              <a:rPr lang="en-GB" altLang="cy-GB" dirty="0">
                <a:solidFill>
                  <a:srgbClr val="0070C0"/>
                </a:solidFill>
                <a:latin typeface="Arial" panose="020B0604020202020204" pitchFamily="34" charset="0"/>
              </a:rPr>
              <a:t>Tags.</a:t>
            </a:r>
          </a:p>
          <a:p>
            <a:pPr marL="0" indent="0" eaLnBrk="1" hangingPunct="1">
              <a:buNone/>
            </a:pPr>
            <a:endParaRPr lang="en-GB" altLang="cy-GB" dirty="0"/>
          </a:p>
        </p:txBody>
      </p:sp>
    </p:spTree>
    <p:extLst>
      <p:ext uri="{BB962C8B-B14F-4D97-AF65-F5344CB8AC3E}">
        <p14:creationId xmlns:p14="http://schemas.microsoft.com/office/powerpoint/2010/main" val="26943151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05CAF93-26DC-03C0-2A79-BDA686C752E4}"/>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5915460-5EBF-41C4-91CC-B4D5C6A82D20}"/>
              </a:ext>
            </a:extLst>
          </p:cNvPr>
          <p:cNvSpPr>
            <a:spLocks noGrp="1"/>
          </p:cNvSpPr>
          <p:nvPr>
            <p:ph type="title"/>
          </p:nvPr>
        </p:nvSpPr>
        <p:spPr>
          <a:xfrm>
            <a:off x="628650" y="365127"/>
            <a:ext cx="7886700" cy="903634"/>
          </a:xfrm>
        </p:spPr>
        <p:txBody>
          <a:bodyPr>
            <a:noAutofit/>
          </a:bodyPr>
          <a:lstStyle/>
          <a:p>
            <a:r>
              <a:rPr lang="en-GB" dirty="0" err="1">
                <a:latin typeface="Arial" panose="020B0604020202020204" pitchFamily="34" charset="0"/>
              </a:rPr>
              <a:t>Marciau</a:t>
            </a:r>
            <a:r>
              <a:rPr lang="en-GB" dirty="0">
                <a:latin typeface="Arial" panose="020B0604020202020204" pitchFamily="34" charset="0"/>
              </a:rPr>
              <a:t> </a:t>
            </a:r>
            <a:r>
              <a:rPr lang="en-GB" dirty="0" err="1">
                <a:latin typeface="Arial" panose="020B0604020202020204" pitchFamily="34" charset="0"/>
              </a:rPr>
              <a:t>sgwrs</a:t>
            </a:r>
            <a:br>
              <a:rPr lang="en-GB" dirty="0">
                <a:latin typeface="Arial" panose="020B0604020202020204" pitchFamily="34" charset="0"/>
              </a:rPr>
            </a:br>
            <a:r>
              <a:rPr lang="en-GB" dirty="0">
                <a:solidFill>
                  <a:srgbClr val="0070C0"/>
                </a:solidFill>
                <a:latin typeface="Arial" panose="020B0604020202020204" pitchFamily="34" charset="0"/>
              </a:rPr>
              <a:t>Discourse markers</a:t>
            </a:r>
          </a:p>
        </p:txBody>
      </p:sp>
      <p:pic>
        <p:nvPicPr>
          <p:cNvPr id="6" name="Online Media 5" title="Speak English Like A Native | Discourse Markers and Why They’re So Important">
            <a:hlinkClick r:id="" action="ppaction://media"/>
            <a:extLst>
              <a:ext uri="{FF2B5EF4-FFF2-40B4-BE49-F238E27FC236}">
                <a16:creationId xmlns:a16="http://schemas.microsoft.com/office/drawing/2014/main" id="{5F2A0F5F-EBC8-4B19-87C4-F763216EF213}"/>
              </a:ext>
            </a:extLst>
          </p:cNvPr>
          <p:cNvPicPr>
            <a:picLocks noGrp="1" noRot="1" noChangeAspect="1"/>
          </p:cNvPicPr>
          <p:nvPr>
            <p:ph idx="1"/>
            <a:videoFile r:link="rId1"/>
          </p:nvPr>
        </p:nvPicPr>
        <p:blipFill>
          <a:blip r:embed="rId4"/>
          <a:stretch>
            <a:fillRect/>
          </a:stretch>
        </p:blipFill>
        <p:spPr>
          <a:xfrm>
            <a:off x="323528" y="1600200"/>
            <a:ext cx="8496944" cy="3916363"/>
          </a:xfrm>
          <a:prstGeom prst="rect">
            <a:avLst/>
          </a:prstGeom>
        </p:spPr>
      </p:pic>
    </p:spTree>
    <p:extLst>
      <p:ext uri="{BB962C8B-B14F-4D97-AF65-F5344CB8AC3E}">
        <p14:creationId xmlns:p14="http://schemas.microsoft.com/office/powerpoint/2010/main" val="1961146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33F2309-9587-5C8F-AE03-6B0FD41881C3}"/>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38" name="Rectangle 4"/>
          <p:cNvSpPr>
            <a:spLocks noGrp="1" noChangeArrowheads="1"/>
          </p:cNvSpPr>
          <p:nvPr>
            <p:ph type="title"/>
          </p:nvPr>
        </p:nvSpPr>
        <p:spPr/>
        <p:txBody>
          <a:bodyPr>
            <a:normAutofit fontScale="90000"/>
          </a:bodyPr>
          <a:lstStyle/>
          <a:p>
            <a:pPr eaLnBrk="1" hangingPunct="1"/>
            <a:br>
              <a:rPr lang="en-GB" altLang="cy-GB" sz="4000" dirty="0">
                <a:solidFill>
                  <a:srgbClr val="000000"/>
                </a:solidFill>
              </a:rPr>
            </a:br>
            <a:r>
              <a:rPr lang="cy-GB" altLang="cy-GB" sz="4900" dirty="0">
                <a:solidFill>
                  <a:srgbClr val="000000"/>
                </a:solidFill>
                <a:latin typeface="Arial" panose="020B0604020202020204" pitchFamily="34" charset="0"/>
              </a:rPr>
              <a:t>Sgiliau sgyrsiau - cymdeithasol</a:t>
            </a:r>
            <a:br>
              <a:rPr lang="en-GB" altLang="cy-GB" sz="4900" dirty="0">
                <a:latin typeface="Arial" panose="020B0604020202020204" pitchFamily="34" charset="0"/>
              </a:rPr>
            </a:br>
            <a:r>
              <a:rPr lang="en-GB" altLang="cy-GB" sz="4900" dirty="0">
                <a:solidFill>
                  <a:srgbClr val="0070C0"/>
                </a:solidFill>
                <a:latin typeface="Arial" panose="020B0604020202020204" pitchFamily="34" charset="0"/>
              </a:rPr>
              <a:t>Conversational social skills</a:t>
            </a:r>
            <a:br>
              <a:rPr lang="en-GB" altLang="cy-GB" sz="4000" dirty="0"/>
            </a:br>
            <a:endParaRPr lang="en-GB" altLang="cy-GB" sz="4000" dirty="0"/>
          </a:p>
        </p:txBody>
      </p:sp>
      <p:sp>
        <p:nvSpPr>
          <p:cNvPr id="39939" name="Rectangle 5"/>
          <p:cNvSpPr>
            <a:spLocks noGrp="1" noChangeArrowheads="1"/>
          </p:cNvSpPr>
          <p:nvPr>
            <p:ph type="body" sz="half" idx="1"/>
          </p:nvPr>
        </p:nvSpPr>
        <p:spPr>
          <a:xfrm>
            <a:off x="457200" y="2420888"/>
            <a:ext cx="4025900" cy="3705275"/>
          </a:xfrm>
        </p:spPr>
        <p:txBody>
          <a:bodyPr/>
          <a:lstStyle/>
          <a:p>
            <a:pPr eaLnBrk="1" hangingPunct="1"/>
            <a:r>
              <a:rPr lang="cy-GB" altLang="cy-GB" dirty="0">
                <a:solidFill>
                  <a:srgbClr val="000000"/>
                </a:solidFill>
                <a:latin typeface="Arial" panose="020B0604020202020204" pitchFamily="34" charset="0"/>
              </a:rPr>
              <a:t>Cymryd tro;</a:t>
            </a:r>
          </a:p>
          <a:p>
            <a:pPr eaLnBrk="1" hangingPunct="1"/>
            <a:r>
              <a:rPr lang="cy-GB" altLang="cy-GB" dirty="0">
                <a:solidFill>
                  <a:srgbClr val="000000"/>
                </a:solidFill>
                <a:latin typeface="Arial" panose="020B0604020202020204" pitchFamily="34" charset="0"/>
              </a:rPr>
              <a:t>Aros tro;</a:t>
            </a:r>
          </a:p>
          <a:p>
            <a:pPr eaLnBrk="1" hangingPunct="1"/>
            <a:r>
              <a:rPr lang="cy-GB" altLang="cy-GB" dirty="0">
                <a:solidFill>
                  <a:srgbClr val="000000"/>
                </a:solidFill>
                <a:latin typeface="Arial" panose="020B0604020202020204" pitchFamily="34" charset="0"/>
              </a:rPr>
              <a:t>Adnabod cyfleoedd;</a:t>
            </a:r>
          </a:p>
        </p:txBody>
      </p:sp>
      <p:sp>
        <p:nvSpPr>
          <p:cNvPr id="39940" name="Rectangle 6"/>
          <p:cNvSpPr>
            <a:spLocks noGrp="1" noChangeArrowheads="1"/>
          </p:cNvSpPr>
          <p:nvPr>
            <p:ph type="body" sz="half" idx="2"/>
          </p:nvPr>
        </p:nvSpPr>
        <p:spPr>
          <a:xfrm>
            <a:off x="4660900" y="2420888"/>
            <a:ext cx="4025900" cy="3705275"/>
          </a:xfrm>
        </p:spPr>
        <p:txBody>
          <a:bodyPr/>
          <a:lstStyle/>
          <a:p>
            <a:pPr eaLnBrk="1" hangingPunct="1"/>
            <a:r>
              <a:rPr lang="en-GB" altLang="cy-GB" dirty="0">
                <a:solidFill>
                  <a:srgbClr val="0070C0"/>
                </a:solidFill>
                <a:latin typeface="Arial" panose="020B0604020202020204" pitchFamily="34" charset="0"/>
              </a:rPr>
              <a:t>Turn taking;</a:t>
            </a:r>
          </a:p>
          <a:p>
            <a:pPr eaLnBrk="1" hangingPunct="1"/>
            <a:r>
              <a:rPr lang="en-GB" altLang="cy-GB" dirty="0">
                <a:solidFill>
                  <a:srgbClr val="0070C0"/>
                </a:solidFill>
                <a:latin typeface="Arial" panose="020B0604020202020204" pitchFamily="34" charset="0"/>
              </a:rPr>
              <a:t>Cueing;</a:t>
            </a:r>
          </a:p>
          <a:p>
            <a:pPr eaLnBrk="1" hangingPunct="1"/>
            <a:r>
              <a:rPr lang="en-GB" altLang="cy-GB" dirty="0">
                <a:solidFill>
                  <a:srgbClr val="0070C0"/>
                </a:solidFill>
                <a:latin typeface="Arial" panose="020B0604020202020204" pitchFamily="34" charset="0"/>
              </a:rPr>
              <a:t>Identifying opportunities;</a:t>
            </a:r>
          </a:p>
          <a:p>
            <a:pPr eaLnBrk="1" hangingPunct="1"/>
            <a:endParaRPr lang="en-GB" altLang="cy-GB" dirty="0"/>
          </a:p>
        </p:txBody>
      </p:sp>
    </p:spTree>
    <p:extLst>
      <p:ext uri="{BB962C8B-B14F-4D97-AF65-F5344CB8AC3E}">
        <p14:creationId xmlns:p14="http://schemas.microsoft.com/office/powerpoint/2010/main" val="37879124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6AA71FF-14AC-8588-B2CC-FEBE4B122160}"/>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38" name="Rectangle 4"/>
          <p:cNvSpPr>
            <a:spLocks noGrp="1" noChangeArrowheads="1"/>
          </p:cNvSpPr>
          <p:nvPr>
            <p:ph type="title"/>
          </p:nvPr>
        </p:nvSpPr>
        <p:spPr/>
        <p:txBody>
          <a:bodyPr>
            <a:normAutofit fontScale="90000"/>
          </a:bodyPr>
          <a:lstStyle/>
          <a:p>
            <a:pPr eaLnBrk="1" hangingPunct="1"/>
            <a:br>
              <a:rPr lang="en-GB" altLang="cy-GB" sz="4000" dirty="0">
                <a:solidFill>
                  <a:srgbClr val="000000"/>
                </a:solidFill>
              </a:rPr>
            </a:br>
            <a:r>
              <a:rPr kumimoji="0" lang="cy-GB" altLang="cy-GB" sz="4900" b="0" i="0" u="none" strike="noStrike" kern="1200" cap="none" spc="0" normalizeH="0" baseline="0" noProof="0" dirty="0">
                <a:ln>
                  <a:noFill/>
                </a:ln>
                <a:solidFill>
                  <a:srgbClr val="000000"/>
                </a:solidFill>
                <a:effectLst/>
                <a:uLnTx/>
                <a:uFillTx/>
                <a:latin typeface="Arial" panose="020B0604020202020204" pitchFamily="34" charset="0"/>
                <a:ea typeface="+mj-ea"/>
                <a:cs typeface="+mj-cs"/>
              </a:rPr>
              <a:t>Sgiliau sgyrsiau - cymdeithasol</a:t>
            </a:r>
            <a:br>
              <a:rPr kumimoji="0" lang="en-GB" altLang="cy-GB" sz="49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r>
              <a:rPr kumimoji="0" lang="en-GB" altLang="cy-GB" sz="4900" b="0" i="0" u="none" strike="noStrike" kern="1200" cap="none" spc="0" normalizeH="0" baseline="0" noProof="0" dirty="0">
                <a:ln>
                  <a:noFill/>
                </a:ln>
                <a:solidFill>
                  <a:srgbClr val="0070C0"/>
                </a:solidFill>
                <a:effectLst/>
                <a:uLnTx/>
                <a:uFillTx/>
                <a:latin typeface="Arial" panose="020B0604020202020204" pitchFamily="34" charset="0"/>
                <a:ea typeface="+mj-ea"/>
                <a:cs typeface="+mj-cs"/>
              </a:rPr>
              <a:t>Conversational social skills</a:t>
            </a:r>
            <a:br>
              <a:rPr lang="en-GB" altLang="cy-GB" sz="4000" dirty="0"/>
            </a:br>
            <a:endParaRPr lang="en-GB" altLang="cy-GB" sz="4000" dirty="0"/>
          </a:p>
        </p:txBody>
      </p:sp>
      <p:sp>
        <p:nvSpPr>
          <p:cNvPr id="39939" name="Rectangle 5"/>
          <p:cNvSpPr>
            <a:spLocks noGrp="1" noChangeArrowheads="1"/>
          </p:cNvSpPr>
          <p:nvPr>
            <p:ph type="body" sz="half" idx="1"/>
          </p:nvPr>
        </p:nvSpPr>
        <p:spPr>
          <a:xfrm>
            <a:off x="457200" y="2060848"/>
            <a:ext cx="4025900" cy="4065315"/>
          </a:xfrm>
        </p:spPr>
        <p:txBody>
          <a:bodyPr/>
          <a:lstStyle/>
          <a:p>
            <a:pPr eaLnBrk="1" hangingPunct="1"/>
            <a:r>
              <a:rPr lang="cy-GB" altLang="cy-GB" dirty="0">
                <a:solidFill>
                  <a:srgbClr val="000000"/>
                </a:solidFill>
                <a:latin typeface="Arial" panose="020B0604020202020204" pitchFamily="34" charset="0"/>
              </a:rPr>
              <a:t>Deall anghenion y dysgwr;</a:t>
            </a:r>
          </a:p>
          <a:p>
            <a:pPr eaLnBrk="1" hangingPunct="1"/>
            <a:r>
              <a:rPr lang="cy-GB" altLang="cy-GB" dirty="0">
                <a:solidFill>
                  <a:srgbClr val="000000"/>
                </a:solidFill>
                <a:latin typeface="Arial" panose="020B0604020202020204" pitchFamily="34" charset="0"/>
              </a:rPr>
              <a:t>Sylw a deall negeseuon.</a:t>
            </a:r>
          </a:p>
        </p:txBody>
      </p:sp>
      <p:sp>
        <p:nvSpPr>
          <p:cNvPr id="39940" name="Rectangle 6"/>
          <p:cNvSpPr>
            <a:spLocks noGrp="1" noChangeArrowheads="1"/>
          </p:cNvSpPr>
          <p:nvPr>
            <p:ph type="body" sz="half" idx="2"/>
          </p:nvPr>
        </p:nvSpPr>
        <p:spPr>
          <a:xfrm>
            <a:off x="4660900" y="2060848"/>
            <a:ext cx="4025900" cy="4065315"/>
          </a:xfrm>
        </p:spPr>
        <p:txBody>
          <a:bodyPr/>
          <a:lstStyle/>
          <a:p>
            <a:pPr eaLnBrk="1" hangingPunct="1"/>
            <a:r>
              <a:rPr lang="en-GB" altLang="cy-GB" dirty="0">
                <a:solidFill>
                  <a:srgbClr val="0070C0"/>
                </a:solidFill>
                <a:latin typeface="Arial" panose="020B0604020202020204" pitchFamily="34" charset="0"/>
              </a:rPr>
              <a:t>Understanding listener needs;</a:t>
            </a:r>
          </a:p>
          <a:p>
            <a:pPr eaLnBrk="1" hangingPunct="1"/>
            <a:r>
              <a:rPr lang="en-GB" altLang="cy-GB" dirty="0">
                <a:solidFill>
                  <a:srgbClr val="0070C0"/>
                </a:solidFill>
                <a:latin typeface="Arial" panose="020B0604020202020204" pitchFamily="34" charset="0"/>
              </a:rPr>
              <a:t>Notices and understanding messages.</a:t>
            </a:r>
          </a:p>
          <a:p>
            <a:pPr eaLnBrk="1" hangingPunct="1"/>
            <a:endParaRPr lang="en-GB" altLang="cy-GB" dirty="0"/>
          </a:p>
        </p:txBody>
      </p:sp>
    </p:spTree>
    <p:extLst>
      <p:ext uri="{BB962C8B-B14F-4D97-AF65-F5344CB8AC3E}">
        <p14:creationId xmlns:p14="http://schemas.microsoft.com/office/powerpoint/2010/main" val="2694335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F9AF42-95C9-D1DD-C937-F91AB4152D83}"/>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986" name="Rectangle 2"/>
          <p:cNvSpPr>
            <a:spLocks noGrp="1" noChangeArrowheads="1"/>
          </p:cNvSpPr>
          <p:nvPr>
            <p:ph type="title"/>
          </p:nvPr>
        </p:nvSpPr>
        <p:spPr>
          <a:xfrm>
            <a:off x="179512" y="365126"/>
            <a:ext cx="8784976" cy="1325563"/>
          </a:xfrm>
        </p:spPr>
        <p:txBody>
          <a:bodyPr>
            <a:noAutofit/>
          </a:bodyPr>
          <a:lstStyle/>
          <a:p>
            <a:pPr eaLnBrk="1" hangingPunct="1"/>
            <a:br>
              <a:rPr lang="cy-GB" altLang="cy-GB" dirty="0">
                <a:solidFill>
                  <a:srgbClr val="000000"/>
                </a:solidFill>
                <a:latin typeface="Arial" panose="020B0604020202020204" pitchFamily="34" charset="0"/>
                <a:cs typeface="Arial" panose="020B0604020202020204" pitchFamily="34" charset="0"/>
              </a:rPr>
            </a:br>
            <a:r>
              <a:rPr lang="cy-GB" altLang="cy-GB" dirty="0">
                <a:solidFill>
                  <a:srgbClr val="000000"/>
                </a:solidFill>
                <a:latin typeface="Arial" panose="020B0604020202020204" pitchFamily="34" charset="0"/>
                <a:cs typeface="Arial" panose="020B0604020202020204" pitchFamily="34" charset="0"/>
              </a:rPr>
              <a:t>Torri rheolau</a:t>
            </a:r>
            <a:br>
              <a:rPr lang="en-GB" altLang="cy-GB" dirty="0">
                <a:solidFill>
                  <a:srgbClr val="000000"/>
                </a:solidFill>
                <a:latin typeface="Arial" panose="020B0604020202020204" pitchFamily="34" charset="0"/>
                <a:cs typeface="Arial" panose="020B0604020202020204" pitchFamily="34" charset="0"/>
              </a:rPr>
            </a:br>
            <a:r>
              <a:rPr lang="en-GB" altLang="cy-GB" dirty="0">
                <a:solidFill>
                  <a:srgbClr val="0070C0"/>
                </a:solidFill>
                <a:latin typeface="Arial" panose="020B0604020202020204" pitchFamily="34" charset="0"/>
                <a:cs typeface="Arial" panose="020B0604020202020204" pitchFamily="34" charset="0"/>
              </a:rPr>
              <a:t>Rule breakers</a:t>
            </a:r>
            <a:br>
              <a:rPr lang="en-GB" altLang="cy-GB" dirty="0">
                <a:latin typeface="Arial" panose="020B0604020202020204" pitchFamily="34" charset="0"/>
                <a:cs typeface="Arial" panose="020B0604020202020204" pitchFamily="34" charset="0"/>
              </a:rPr>
            </a:br>
            <a:endParaRPr lang="en-GB" altLang="cy-GB" dirty="0">
              <a:latin typeface="Arial" panose="020B0604020202020204" pitchFamily="34" charset="0"/>
              <a:cs typeface="Arial" panose="020B0604020202020204" pitchFamily="34" charset="0"/>
            </a:endParaRPr>
          </a:p>
        </p:txBody>
      </p:sp>
      <p:sp>
        <p:nvSpPr>
          <p:cNvPr id="41987" name="Rectangle 4"/>
          <p:cNvSpPr>
            <a:spLocks noGrp="1" noChangeArrowheads="1"/>
          </p:cNvSpPr>
          <p:nvPr>
            <p:ph type="body" sz="half" idx="1"/>
          </p:nvPr>
        </p:nvSpPr>
        <p:spPr>
          <a:xfrm>
            <a:off x="457200" y="2204865"/>
            <a:ext cx="4025900" cy="3528392"/>
          </a:xfrm>
        </p:spPr>
        <p:txBody>
          <a:bodyPr>
            <a:normAutofit/>
          </a:bodyPr>
          <a:lstStyle/>
          <a:p>
            <a:pPr eaLnBrk="1" hangingPunct="1"/>
            <a:r>
              <a:rPr lang="cy-GB" altLang="cy-GB" dirty="0">
                <a:solidFill>
                  <a:srgbClr val="000000"/>
                </a:solidFill>
                <a:latin typeface="Arial" panose="020B0604020202020204" pitchFamily="34" charset="0"/>
              </a:rPr>
              <a:t>Peidio ymateb i gwestiynau;</a:t>
            </a:r>
          </a:p>
          <a:p>
            <a:pPr eaLnBrk="1" hangingPunct="1"/>
            <a:r>
              <a:rPr lang="cy-GB" altLang="cy-GB" dirty="0">
                <a:solidFill>
                  <a:srgbClr val="000000"/>
                </a:solidFill>
                <a:latin typeface="Arial" panose="020B0604020202020204" pitchFamily="34" charset="0"/>
              </a:rPr>
              <a:t>Peidio cynnig sylwadau;</a:t>
            </a:r>
          </a:p>
          <a:p>
            <a:pPr eaLnBrk="1" hangingPunct="1"/>
            <a:r>
              <a:rPr lang="cy-GB" altLang="cy-GB" dirty="0">
                <a:solidFill>
                  <a:srgbClr val="000000"/>
                </a:solidFill>
                <a:latin typeface="Arial" panose="020B0604020202020204" pitchFamily="34" charset="0"/>
              </a:rPr>
              <a:t>Peidio cyfnewid </a:t>
            </a:r>
            <a:r>
              <a:rPr lang="cy-GB" altLang="cy-GB" dirty="0" err="1">
                <a:solidFill>
                  <a:srgbClr val="000000"/>
                </a:solidFill>
                <a:latin typeface="Arial" panose="020B0604020202020204" pitchFamily="34" charset="0"/>
              </a:rPr>
              <a:t>cyfarchion</a:t>
            </a:r>
            <a:r>
              <a:rPr lang="cy-GB" altLang="cy-GB" dirty="0">
                <a:solidFill>
                  <a:srgbClr val="000000"/>
                </a:solidFill>
                <a:latin typeface="Arial" panose="020B0604020202020204" pitchFamily="34" charset="0"/>
              </a:rPr>
              <a:t>;</a:t>
            </a:r>
          </a:p>
        </p:txBody>
      </p:sp>
      <p:sp>
        <p:nvSpPr>
          <p:cNvPr id="153605" name="Rectangle 5"/>
          <p:cNvSpPr>
            <a:spLocks noGrp="1" noChangeArrowheads="1"/>
          </p:cNvSpPr>
          <p:nvPr>
            <p:ph type="body" sz="half" idx="2"/>
          </p:nvPr>
        </p:nvSpPr>
        <p:spPr>
          <a:xfrm>
            <a:off x="4660900" y="2060847"/>
            <a:ext cx="4025900" cy="3456385"/>
          </a:xfrm>
        </p:spPr>
        <p:txBody>
          <a:bodyPr>
            <a:normAutofit/>
          </a:bodyPr>
          <a:lstStyle/>
          <a:p>
            <a:pPr eaLnBrk="1" hangingPunct="1">
              <a:defRPr/>
            </a:pPr>
            <a:r>
              <a:rPr lang="en-GB" altLang="cy-GB" dirty="0">
                <a:solidFill>
                  <a:srgbClr val="0070C0"/>
                </a:solidFill>
                <a:latin typeface="Arial" panose="020B0604020202020204" pitchFamily="34" charset="0"/>
              </a:rPr>
              <a:t>Not responding to questions;</a:t>
            </a:r>
          </a:p>
          <a:p>
            <a:pPr eaLnBrk="1" hangingPunct="1">
              <a:defRPr/>
            </a:pPr>
            <a:r>
              <a:rPr lang="en-GB" altLang="cy-GB" dirty="0">
                <a:solidFill>
                  <a:srgbClr val="0070C0"/>
                </a:solidFill>
                <a:latin typeface="Arial" panose="020B0604020202020204" pitchFamily="34" charset="0"/>
              </a:rPr>
              <a:t>Not offering comments;</a:t>
            </a:r>
          </a:p>
          <a:p>
            <a:pPr eaLnBrk="1" hangingPunct="1">
              <a:defRPr/>
            </a:pPr>
            <a:r>
              <a:rPr lang="en-GB" altLang="cy-GB" dirty="0">
                <a:solidFill>
                  <a:srgbClr val="0070C0"/>
                </a:solidFill>
                <a:latin typeface="Arial" panose="020B0604020202020204" pitchFamily="34" charset="0"/>
              </a:rPr>
              <a:t>Not exchanging greetings;</a:t>
            </a:r>
          </a:p>
          <a:p>
            <a:pPr marL="0" indent="0" eaLnBrk="1" hangingPunct="1">
              <a:buFontTx/>
              <a:buNone/>
              <a:defRPr/>
            </a:pPr>
            <a:endParaRPr lang="en-GB" altLang="cy-GB" dirty="0"/>
          </a:p>
        </p:txBody>
      </p:sp>
    </p:spTree>
    <p:extLst>
      <p:ext uri="{BB962C8B-B14F-4D97-AF65-F5344CB8AC3E}">
        <p14:creationId xmlns:p14="http://schemas.microsoft.com/office/powerpoint/2010/main" val="42627364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0252036-479D-1DEC-B188-AB2D569158C4}"/>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986" name="Rectangle 2"/>
          <p:cNvSpPr>
            <a:spLocks noGrp="1" noChangeArrowheads="1"/>
          </p:cNvSpPr>
          <p:nvPr>
            <p:ph type="title"/>
          </p:nvPr>
        </p:nvSpPr>
        <p:spPr/>
        <p:txBody>
          <a:bodyPr>
            <a:normAutofit fontScale="90000"/>
          </a:bodyPr>
          <a:lstStyle/>
          <a:p>
            <a:pPr eaLnBrk="1" hangingPunct="1"/>
            <a:r>
              <a:rPr kumimoji="0" lang="cy-GB" altLang="cy-GB" sz="4400" b="0"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Torri rheolau</a:t>
            </a:r>
            <a:br>
              <a:rPr kumimoji="0" lang="en-GB" altLang="cy-GB" sz="4400" b="0"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br>
            <a:r>
              <a:rPr kumimoji="0" lang="en-GB" altLang="cy-GB" sz="4400" b="0" i="0" u="none" strike="noStrike" kern="1200" cap="none" spc="0" normalizeH="0" baseline="0" noProof="0" dirty="0">
                <a:ln>
                  <a:noFill/>
                </a:ln>
                <a:solidFill>
                  <a:srgbClr val="0070C0"/>
                </a:solidFill>
                <a:effectLst/>
                <a:uLnTx/>
                <a:uFillTx/>
                <a:latin typeface="Arial" panose="020B0604020202020204" pitchFamily="34" charset="0"/>
                <a:ea typeface="+mj-ea"/>
                <a:cs typeface="Arial" panose="020B0604020202020204" pitchFamily="34" charset="0"/>
              </a:rPr>
              <a:t>Rule breakers</a:t>
            </a:r>
            <a:br>
              <a:rPr lang="en-GB" altLang="cy-GB" sz="2700" dirty="0"/>
            </a:br>
            <a:endParaRPr lang="en-GB" altLang="cy-GB" sz="2700" dirty="0"/>
          </a:p>
        </p:txBody>
      </p:sp>
      <p:sp>
        <p:nvSpPr>
          <p:cNvPr id="41987" name="Rectangle 4"/>
          <p:cNvSpPr>
            <a:spLocks noGrp="1" noChangeArrowheads="1"/>
          </p:cNvSpPr>
          <p:nvPr>
            <p:ph type="body" sz="half" idx="1"/>
          </p:nvPr>
        </p:nvSpPr>
        <p:spPr>
          <a:xfrm>
            <a:off x="457200" y="1844823"/>
            <a:ext cx="4025900" cy="3888433"/>
          </a:xfrm>
        </p:spPr>
        <p:txBody>
          <a:bodyPr>
            <a:normAutofit/>
          </a:bodyPr>
          <a:lstStyle/>
          <a:p>
            <a:pPr eaLnBrk="1" hangingPunct="1"/>
            <a:r>
              <a:rPr lang="cy-GB" altLang="cy-GB" dirty="0">
                <a:solidFill>
                  <a:srgbClr val="000000"/>
                </a:solidFill>
                <a:latin typeface="Arial" panose="020B0604020202020204" pitchFamily="34" charset="0"/>
              </a:rPr>
              <a:t>Meddiannu;</a:t>
            </a:r>
          </a:p>
          <a:p>
            <a:pPr eaLnBrk="1" hangingPunct="1"/>
            <a:r>
              <a:rPr lang="cy-GB" altLang="cy-GB" dirty="0">
                <a:solidFill>
                  <a:srgbClr val="000000"/>
                </a:solidFill>
                <a:latin typeface="Arial" panose="020B0604020202020204" pitchFamily="34" charset="0"/>
              </a:rPr>
              <a:t>Ymyrryd;</a:t>
            </a:r>
          </a:p>
          <a:p>
            <a:pPr eaLnBrk="1" hangingPunct="1"/>
            <a:r>
              <a:rPr lang="cy-GB" altLang="cy-GB" b="1" dirty="0">
                <a:solidFill>
                  <a:srgbClr val="000000"/>
                </a:solidFill>
                <a:latin typeface="Arial" panose="020B0604020202020204" pitchFamily="34" charset="0"/>
              </a:rPr>
              <a:t>Eraill…….?</a:t>
            </a:r>
          </a:p>
        </p:txBody>
      </p:sp>
      <p:sp>
        <p:nvSpPr>
          <p:cNvPr id="153605" name="Rectangle 5"/>
          <p:cNvSpPr>
            <a:spLocks noGrp="1" noChangeArrowheads="1"/>
          </p:cNvSpPr>
          <p:nvPr>
            <p:ph type="body" sz="half" idx="2"/>
          </p:nvPr>
        </p:nvSpPr>
        <p:spPr>
          <a:xfrm>
            <a:off x="4660900" y="1844823"/>
            <a:ext cx="4025900" cy="3672409"/>
          </a:xfrm>
        </p:spPr>
        <p:txBody>
          <a:bodyPr>
            <a:normAutofit/>
          </a:bodyPr>
          <a:lstStyle/>
          <a:p>
            <a:pPr eaLnBrk="1" hangingPunct="1">
              <a:defRPr/>
            </a:pPr>
            <a:r>
              <a:rPr lang="en-GB" altLang="cy-GB" dirty="0">
                <a:solidFill>
                  <a:srgbClr val="0070C0"/>
                </a:solidFill>
                <a:latin typeface="Arial" panose="020B0604020202020204" pitchFamily="34" charset="0"/>
              </a:rPr>
              <a:t>Hogging;</a:t>
            </a:r>
          </a:p>
          <a:p>
            <a:pPr eaLnBrk="1" hangingPunct="1">
              <a:defRPr/>
            </a:pPr>
            <a:r>
              <a:rPr lang="en-GB" altLang="cy-GB" dirty="0">
                <a:solidFill>
                  <a:srgbClr val="0070C0"/>
                </a:solidFill>
                <a:latin typeface="Arial" panose="020B0604020202020204" pitchFamily="34" charset="0"/>
              </a:rPr>
              <a:t>Interrupting;</a:t>
            </a:r>
          </a:p>
          <a:p>
            <a:pPr eaLnBrk="1" hangingPunct="1">
              <a:defRPr/>
            </a:pPr>
            <a:r>
              <a:rPr lang="en-GB" altLang="cy-GB" b="1" dirty="0">
                <a:solidFill>
                  <a:srgbClr val="0070C0"/>
                </a:solidFill>
                <a:latin typeface="Arial" panose="020B0604020202020204" pitchFamily="34" charset="0"/>
              </a:rPr>
              <a:t>Others….?</a:t>
            </a:r>
          </a:p>
          <a:p>
            <a:pPr marL="0" indent="0" eaLnBrk="1" hangingPunct="1">
              <a:buFontTx/>
              <a:buNone/>
              <a:defRPr/>
            </a:pPr>
            <a:endParaRPr lang="en-GB" altLang="cy-GB" dirty="0"/>
          </a:p>
        </p:txBody>
      </p:sp>
    </p:spTree>
    <p:extLst>
      <p:ext uri="{BB962C8B-B14F-4D97-AF65-F5344CB8AC3E}">
        <p14:creationId xmlns:p14="http://schemas.microsoft.com/office/powerpoint/2010/main" val="13171909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9A3B8AB-7608-1407-6450-7D86F153AC64}"/>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034" name="Rectangle 4"/>
          <p:cNvSpPr>
            <a:spLocks noGrp="1" noChangeArrowheads="1"/>
          </p:cNvSpPr>
          <p:nvPr>
            <p:ph type="title"/>
          </p:nvPr>
        </p:nvSpPr>
        <p:spPr/>
        <p:txBody>
          <a:bodyPr>
            <a:normAutofit fontScale="90000"/>
          </a:bodyPr>
          <a:lstStyle/>
          <a:p>
            <a:pPr eaLnBrk="1" hangingPunct="1"/>
            <a:br>
              <a:rPr lang="en-GB" altLang="cy-GB" dirty="0">
                <a:solidFill>
                  <a:srgbClr val="000000"/>
                </a:solidFill>
              </a:rPr>
            </a:br>
            <a:r>
              <a:rPr lang="cy-GB" altLang="cy-GB" sz="4900" dirty="0">
                <a:solidFill>
                  <a:srgbClr val="000000"/>
                </a:solidFill>
                <a:latin typeface="Arial" panose="020B0604020202020204" pitchFamily="34" charset="0"/>
              </a:rPr>
              <a:t>Monolog</a:t>
            </a:r>
            <a:br>
              <a:rPr lang="en-GB" altLang="cy-GB" sz="4900" dirty="0">
                <a:solidFill>
                  <a:srgbClr val="000000"/>
                </a:solidFill>
                <a:latin typeface="Arial" panose="020B0604020202020204" pitchFamily="34" charset="0"/>
              </a:rPr>
            </a:br>
            <a:r>
              <a:rPr lang="en-GB" altLang="cy-GB" sz="4900" dirty="0">
                <a:solidFill>
                  <a:srgbClr val="0070C0"/>
                </a:solidFill>
                <a:latin typeface="Arial" panose="020B0604020202020204" pitchFamily="34" charset="0"/>
              </a:rPr>
              <a:t>Monologue</a:t>
            </a:r>
            <a:br>
              <a:rPr lang="en-GB" altLang="cy-GB" dirty="0"/>
            </a:br>
            <a:endParaRPr lang="en-GB" altLang="cy-GB" dirty="0"/>
          </a:p>
        </p:txBody>
      </p:sp>
      <p:sp>
        <p:nvSpPr>
          <p:cNvPr id="44035" name="Rectangle 5"/>
          <p:cNvSpPr>
            <a:spLocks noGrp="1" noChangeArrowheads="1"/>
          </p:cNvSpPr>
          <p:nvPr>
            <p:ph type="body" sz="half" idx="1"/>
          </p:nvPr>
        </p:nvSpPr>
        <p:spPr>
          <a:xfrm>
            <a:off x="251520" y="1988839"/>
            <a:ext cx="4231580" cy="3744417"/>
          </a:xfrm>
        </p:spPr>
        <p:txBody>
          <a:bodyPr>
            <a:normAutofit/>
          </a:bodyPr>
          <a:lstStyle/>
          <a:p>
            <a:pPr lvl="1">
              <a:lnSpc>
                <a:spcPct val="80000"/>
              </a:lnSpc>
            </a:pPr>
            <a:r>
              <a:rPr lang="en-GB" altLang="cy-GB" sz="2800" dirty="0" err="1">
                <a:latin typeface="Arial" panose="020B0604020202020204" pitchFamily="34" charset="0"/>
              </a:rPr>
              <a:t>Lleferydd</a:t>
            </a:r>
            <a:r>
              <a:rPr lang="en-GB" altLang="cy-GB" sz="2800" dirty="0">
                <a:latin typeface="Arial" panose="020B0604020202020204" pitchFamily="34" charset="0"/>
              </a:rPr>
              <a:t> </a:t>
            </a:r>
            <a:r>
              <a:rPr lang="en-GB" altLang="cy-GB" sz="2800" dirty="0" err="1">
                <a:latin typeface="Arial" panose="020B0604020202020204" pitchFamily="34" charset="0"/>
              </a:rPr>
              <a:t>mewnol</a:t>
            </a:r>
            <a:r>
              <a:rPr lang="en-GB" altLang="cy-GB" sz="2800" dirty="0">
                <a:latin typeface="Arial" panose="020B0604020202020204" pitchFamily="34" charset="0"/>
              </a:rPr>
              <a:t>;</a:t>
            </a:r>
          </a:p>
          <a:p>
            <a:pPr lvl="1">
              <a:lnSpc>
                <a:spcPct val="80000"/>
              </a:lnSpc>
            </a:pPr>
            <a:r>
              <a:rPr lang="en-GB" altLang="cy-GB" sz="2800" dirty="0">
                <a:latin typeface="Arial" panose="020B0604020202020204" pitchFamily="34" charset="0"/>
              </a:rPr>
              <a:t>3-5 </a:t>
            </a:r>
            <a:r>
              <a:rPr lang="en-GB" altLang="cy-GB" sz="2800" dirty="0" err="1">
                <a:latin typeface="Arial" panose="020B0604020202020204" pitchFamily="34" charset="0"/>
              </a:rPr>
              <a:t>oed</a:t>
            </a:r>
            <a:r>
              <a:rPr lang="en-GB" altLang="cy-GB" sz="2800" dirty="0">
                <a:latin typeface="Arial" panose="020B0604020202020204" pitchFamily="34" charset="0"/>
              </a:rPr>
              <a:t>;</a:t>
            </a:r>
          </a:p>
          <a:p>
            <a:pPr lvl="1">
              <a:lnSpc>
                <a:spcPct val="80000"/>
              </a:lnSpc>
            </a:pPr>
            <a:r>
              <a:rPr lang="en-GB" altLang="cy-GB" sz="2800" dirty="0">
                <a:latin typeface="Arial" panose="020B0604020202020204" pitchFamily="34" charset="0"/>
              </a:rPr>
              <a:t>Plant </a:t>
            </a:r>
            <a:r>
              <a:rPr lang="en-GB" altLang="cy-GB" sz="2800" dirty="0" err="1">
                <a:latin typeface="Arial" panose="020B0604020202020204" pitchFamily="34" charset="0"/>
              </a:rPr>
              <a:t>yn</a:t>
            </a:r>
            <a:r>
              <a:rPr lang="en-GB" altLang="cy-GB" sz="2800" dirty="0">
                <a:latin typeface="Arial" panose="020B0604020202020204" pitchFamily="34" charset="0"/>
              </a:rPr>
              <a:t> </a:t>
            </a:r>
            <a:r>
              <a:rPr lang="en-GB" altLang="cy-GB" sz="2800" dirty="0" err="1">
                <a:latin typeface="Arial" panose="020B0604020202020204" pitchFamily="34" charset="0"/>
              </a:rPr>
              <a:t>siarad</a:t>
            </a:r>
            <a:r>
              <a:rPr lang="en-GB" altLang="cy-GB" sz="2800" dirty="0">
                <a:latin typeface="Arial" panose="020B0604020202020204" pitchFamily="34" charset="0"/>
              </a:rPr>
              <a:t> â </a:t>
            </a:r>
            <a:r>
              <a:rPr lang="en-GB" altLang="cy-GB" sz="2800" dirty="0" err="1">
                <a:latin typeface="Arial" panose="020B0604020202020204" pitchFamily="34" charset="0"/>
              </a:rPr>
              <a:t>nhw</a:t>
            </a:r>
            <a:r>
              <a:rPr lang="en-GB" altLang="cy-GB" sz="2800" dirty="0">
                <a:latin typeface="Arial" panose="020B0604020202020204" pitchFamily="34" charset="0"/>
              </a:rPr>
              <a:t> </a:t>
            </a:r>
            <a:r>
              <a:rPr lang="en-GB" altLang="cy-GB" sz="2800" dirty="0" err="1">
                <a:latin typeface="Arial" panose="020B0604020202020204" pitchFamily="34" charset="0"/>
              </a:rPr>
              <a:t>eu</a:t>
            </a:r>
            <a:r>
              <a:rPr lang="en-GB" altLang="cy-GB" sz="2800" dirty="0">
                <a:latin typeface="Arial" panose="020B0604020202020204" pitchFamily="34" charset="0"/>
              </a:rPr>
              <a:t> </a:t>
            </a:r>
            <a:r>
              <a:rPr lang="en-GB" altLang="cy-GB" sz="2800" dirty="0" err="1">
                <a:latin typeface="Arial" panose="020B0604020202020204" pitchFamily="34" charset="0"/>
              </a:rPr>
              <a:t>hunain</a:t>
            </a:r>
            <a:r>
              <a:rPr lang="en-GB" altLang="cy-GB" sz="2800" dirty="0">
                <a:latin typeface="Arial" panose="020B0604020202020204" pitchFamily="34" charset="0"/>
              </a:rPr>
              <a:t>, </a:t>
            </a:r>
            <a:r>
              <a:rPr lang="en-GB" altLang="cy-GB" sz="2800" dirty="0" err="1">
                <a:latin typeface="Arial" panose="020B0604020202020204" pitchFamily="34" charset="0"/>
              </a:rPr>
              <a:t>fel</a:t>
            </a:r>
            <a:r>
              <a:rPr lang="en-GB" altLang="cy-GB" sz="2800" dirty="0">
                <a:latin typeface="Arial" panose="020B0604020202020204" pitchFamily="34" charset="0"/>
              </a:rPr>
              <a:t> </a:t>
            </a:r>
            <a:r>
              <a:rPr lang="en-GB" altLang="cy-GB" sz="2800" dirty="0" err="1">
                <a:latin typeface="Arial" panose="020B0604020202020204" pitchFamily="34" charset="0"/>
              </a:rPr>
              <a:t>arfer</a:t>
            </a:r>
            <a:r>
              <a:rPr lang="en-GB" altLang="cy-GB" sz="2800" dirty="0">
                <a:latin typeface="Arial" panose="020B0604020202020204" pitchFamily="34" charset="0"/>
              </a:rPr>
              <a:t> </a:t>
            </a:r>
            <a:r>
              <a:rPr lang="en-GB" altLang="cy-GB" sz="2800" dirty="0" err="1">
                <a:latin typeface="Arial" panose="020B0604020202020204" pitchFamily="34" charset="0"/>
              </a:rPr>
              <a:t>wrth</a:t>
            </a:r>
            <a:r>
              <a:rPr lang="en-GB" altLang="cy-GB" sz="2800" dirty="0">
                <a:latin typeface="Arial" panose="020B0604020202020204" pitchFamily="34" charset="0"/>
              </a:rPr>
              <a:t> </a:t>
            </a:r>
            <a:r>
              <a:rPr lang="en-GB" altLang="cy-GB" sz="2800" dirty="0" err="1">
                <a:latin typeface="Arial" panose="020B0604020202020204" pitchFamily="34" charset="0"/>
              </a:rPr>
              <a:t>chwarae</a:t>
            </a:r>
            <a:r>
              <a:rPr lang="en-GB" altLang="cy-GB" sz="2800" dirty="0">
                <a:latin typeface="Arial" panose="020B0604020202020204" pitchFamily="34" charset="0"/>
              </a:rPr>
              <a:t>;</a:t>
            </a:r>
          </a:p>
          <a:p>
            <a:pPr lvl="1">
              <a:lnSpc>
                <a:spcPct val="80000"/>
              </a:lnSpc>
            </a:pPr>
            <a:r>
              <a:rPr lang="en-GB" altLang="cy-GB" sz="2800" dirty="0" err="1">
                <a:latin typeface="Arial" panose="020B0604020202020204" pitchFamily="34" charset="0"/>
              </a:rPr>
              <a:t>Archwilio'r</a:t>
            </a:r>
            <a:r>
              <a:rPr lang="en-GB" altLang="cy-GB" sz="2800" dirty="0">
                <a:latin typeface="Arial" panose="020B0604020202020204" pitchFamily="34" charset="0"/>
              </a:rPr>
              <a:t> </a:t>
            </a:r>
            <a:r>
              <a:rPr lang="en-GB" altLang="cy-GB" sz="2800" dirty="0" err="1">
                <a:latin typeface="Arial" panose="020B0604020202020204" pitchFamily="34" charset="0"/>
              </a:rPr>
              <a:t>byd</a:t>
            </a:r>
            <a:r>
              <a:rPr lang="en-GB" altLang="cy-GB" sz="2800" dirty="0">
                <a:latin typeface="Arial" panose="020B0604020202020204" pitchFamily="34" charset="0"/>
              </a:rPr>
              <a:t>;</a:t>
            </a:r>
          </a:p>
        </p:txBody>
      </p:sp>
      <p:sp>
        <p:nvSpPr>
          <p:cNvPr id="44036" name="Rectangle 6"/>
          <p:cNvSpPr>
            <a:spLocks noGrp="1" noChangeArrowheads="1"/>
          </p:cNvSpPr>
          <p:nvPr>
            <p:ph type="body" sz="half" idx="2"/>
          </p:nvPr>
        </p:nvSpPr>
        <p:spPr>
          <a:xfrm>
            <a:off x="4660900" y="1988839"/>
            <a:ext cx="4303588" cy="3744417"/>
          </a:xfrm>
        </p:spPr>
        <p:txBody>
          <a:bodyPr>
            <a:normAutofit/>
          </a:bodyPr>
          <a:lstStyle/>
          <a:p>
            <a:pPr eaLnBrk="1" hangingPunct="1">
              <a:lnSpc>
                <a:spcPct val="80000"/>
              </a:lnSpc>
            </a:pPr>
            <a:r>
              <a:rPr lang="en-GB" altLang="cy-GB" dirty="0">
                <a:solidFill>
                  <a:srgbClr val="0070C0"/>
                </a:solidFill>
                <a:latin typeface="Arial" panose="020B0604020202020204" pitchFamily="34" charset="0"/>
              </a:rPr>
              <a:t>Inner speech;</a:t>
            </a:r>
          </a:p>
          <a:p>
            <a:pPr eaLnBrk="1" hangingPunct="1">
              <a:lnSpc>
                <a:spcPct val="80000"/>
              </a:lnSpc>
            </a:pPr>
            <a:r>
              <a:rPr lang="en-GB" altLang="cy-GB" dirty="0">
                <a:solidFill>
                  <a:srgbClr val="0070C0"/>
                </a:solidFill>
                <a:latin typeface="Arial" panose="020B0604020202020204" pitchFamily="34" charset="0"/>
              </a:rPr>
              <a:t>3-5 years;</a:t>
            </a:r>
          </a:p>
          <a:p>
            <a:pPr eaLnBrk="1" hangingPunct="1">
              <a:lnSpc>
                <a:spcPct val="80000"/>
              </a:lnSpc>
            </a:pPr>
            <a:r>
              <a:rPr lang="en-GB" altLang="cy-GB" dirty="0">
                <a:solidFill>
                  <a:srgbClr val="0070C0"/>
                </a:solidFill>
                <a:latin typeface="Arial" panose="020B0604020202020204" pitchFamily="34" charset="0"/>
              </a:rPr>
              <a:t>Children talk to themselves, usually at play;</a:t>
            </a:r>
          </a:p>
          <a:p>
            <a:pPr eaLnBrk="1" hangingPunct="1">
              <a:lnSpc>
                <a:spcPct val="80000"/>
              </a:lnSpc>
            </a:pPr>
            <a:r>
              <a:rPr lang="en-GB" altLang="cy-GB" dirty="0">
                <a:solidFill>
                  <a:srgbClr val="0070C0"/>
                </a:solidFill>
                <a:latin typeface="Arial" panose="020B0604020202020204" pitchFamily="34" charset="0"/>
              </a:rPr>
              <a:t>Exploring the world;</a:t>
            </a:r>
          </a:p>
        </p:txBody>
      </p:sp>
    </p:spTree>
    <p:extLst>
      <p:ext uri="{BB962C8B-B14F-4D97-AF65-F5344CB8AC3E}">
        <p14:creationId xmlns:p14="http://schemas.microsoft.com/office/powerpoint/2010/main" val="28881683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0AA47F-D8AD-B359-4B4A-14D66AB2852A}"/>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034" name="Rectangle 4"/>
          <p:cNvSpPr>
            <a:spLocks noGrp="1" noChangeArrowheads="1"/>
          </p:cNvSpPr>
          <p:nvPr>
            <p:ph type="title"/>
          </p:nvPr>
        </p:nvSpPr>
        <p:spPr/>
        <p:txBody>
          <a:bodyPr>
            <a:normAutofit fontScale="90000"/>
          </a:bodyPr>
          <a:lstStyle/>
          <a:p>
            <a:pPr eaLnBrk="1" hangingPunct="1"/>
            <a:br>
              <a:rPr lang="en-GB" altLang="cy-GB" dirty="0">
                <a:solidFill>
                  <a:srgbClr val="000000"/>
                </a:solidFill>
              </a:rPr>
            </a:br>
            <a:r>
              <a:rPr lang="cy-GB" altLang="cy-GB" sz="4900" dirty="0">
                <a:solidFill>
                  <a:srgbClr val="000000"/>
                </a:solidFill>
                <a:latin typeface="Arial" panose="020B0604020202020204" pitchFamily="34" charset="0"/>
              </a:rPr>
              <a:t>Monolog</a:t>
            </a:r>
            <a:br>
              <a:rPr lang="en-GB" altLang="cy-GB" sz="4900" dirty="0">
                <a:solidFill>
                  <a:srgbClr val="000000"/>
                </a:solidFill>
                <a:latin typeface="Arial" panose="020B0604020202020204" pitchFamily="34" charset="0"/>
              </a:rPr>
            </a:br>
            <a:r>
              <a:rPr lang="en-GB" altLang="cy-GB" sz="4900" dirty="0">
                <a:solidFill>
                  <a:srgbClr val="0070C0"/>
                </a:solidFill>
                <a:latin typeface="Arial" panose="020B0604020202020204" pitchFamily="34" charset="0"/>
              </a:rPr>
              <a:t>Monologue</a:t>
            </a:r>
            <a:br>
              <a:rPr lang="en-GB" altLang="cy-GB" dirty="0">
                <a:solidFill>
                  <a:srgbClr val="0070C0"/>
                </a:solidFill>
              </a:rPr>
            </a:br>
            <a:endParaRPr lang="en-GB" altLang="cy-GB" dirty="0">
              <a:solidFill>
                <a:srgbClr val="0070C0"/>
              </a:solidFill>
            </a:endParaRPr>
          </a:p>
        </p:txBody>
      </p:sp>
      <p:sp>
        <p:nvSpPr>
          <p:cNvPr id="44035" name="Rectangle 5"/>
          <p:cNvSpPr>
            <a:spLocks noGrp="1" noChangeArrowheads="1"/>
          </p:cNvSpPr>
          <p:nvPr>
            <p:ph type="body" sz="half" idx="1"/>
          </p:nvPr>
        </p:nvSpPr>
        <p:spPr>
          <a:xfrm>
            <a:off x="251520" y="2276871"/>
            <a:ext cx="4231580" cy="3456385"/>
          </a:xfrm>
        </p:spPr>
        <p:txBody>
          <a:bodyPr>
            <a:normAutofit/>
          </a:bodyPr>
          <a:lstStyle/>
          <a:p>
            <a:pPr lvl="1">
              <a:lnSpc>
                <a:spcPct val="80000"/>
              </a:lnSpc>
            </a:pPr>
            <a:r>
              <a:rPr lang="en-GB" altLang="cy-GB" sz="2800" dirty="0" err="1">
                <a:latin typeface="Arial" panose="020B0604020202020204" pitchFamily="34" charset="0"/>
              </a:rPr>
              <a:t>Ymarfer</a:t>
            </a:r>
            <a:r>
              <a:rPr lang="en-GB" altLang="cy-GB" sz="2800" dirty="0">
                <a:latin typeface="Arial" panose="020B0604020202020204" pitchFamily="34" charset="0"/>
              </a:rPr>
              <a:t> </a:t>
            </a:r>
            <a:r>
              <a:rPr lang="en-GB" altLang="cy-GB" sz="2800" dirty="0" err="1">
                <a:latin typeface="Arial" panose="020B0604020202020204" pitchFamily="34" charset="0"/>
              </a:rPr>
              <a:t>sgiliau</a:t>
            </a:r>
            <a:r>
              <a:rPr lang="en-GB" altLang="cy-GB" sz="2800" dirty="0">
                <a:latin typeface="Arial" panose="020B0604020202020204" pitchFamily="34" charset="0"/>
              </a:rPr>
              <a:t> </a:t>
            </a:r>
            <a:r>
              <a:rPr lang="en-GB" altLang="cy-GB" sz="2800" dirty="0" err="1">
                <a:latin typeface="Arial" panose="020B0604020202020204" pitchFamily="34" charset="0"/>
              </a:rPr>
              <a:t>iaith</a:t>
            </a:r>
            <a:r>
              <a:rPr lang="en-GB" altLang="cy-GB" sz="2800" dirty="0">
                <a:latin typeface="Arial" panose="020B0604020202020204" pitchFamily="34" charset="0"/>
              </a:rPr>
              <a:t>;</a:t>
            </a:r>
          </a:p>
          <a:p>
            <a:pPr lvl="1">
              <a:lnSpc>
                <a:spcPct val="80000"/>
              </a:lnSpc>
            </a:pPr>
            <a:r>
              <a:rPr lang="en-GB" altLang="cy-GB" sz="2800" dirty="0" err="1">
                <a:latin typeface="Arial" panose="020B0604020202020204" pitchFamily="34" charset="0"/>
              </a:rPr>
              <a:t>Lleferydd</a:t>
            </a:r>
            <a:r>
              <a:rPr lang="en-GB" altLang="cy-GB" sz="2800" dirty="0">
                <a:latin typeface="Arial" panose="020B0604020202020204" pitchFamily="34" charset="0"/>
              </a:rPr>
              <a:t> </a:t>
            </a:r>
            <a:r>
              <a:rPr lang="en-GB" altLang="cy-GB" sz="2800" dirty="0" err="1">
                <a:latin typeface="Arial" panose="020B0604020202020204" pitchFamily="34" charset="0"/>
              </a:rPr>
              <a:t>preifat</a:t>
            </a:r>
            <a:r>
              <a:rPr lang="en-GB" altLang="cy-GB" sz="2800" dirty="0">
                <a:latin typeface="Arial" panose="020B0604020202020204" pitchFamily="34" charset="0"/>
              </a:rPr>
              <a:t> (Vygotsky);</a:t>
            </a:r>
          </a:p>
          <a:p>
            <a:pPr lvl="1">
              <a:lnSpc>
                <a:spcPct val="80000"/>
              </a:lnSpc>
            </a:pPr>
            <a:r>
              <a:rPr lang="en-GB" altLang="cy-GB" sz="2800" dirty="0" err="1">
                <a:latin typeface="Arial" panose="020B0604020202020204" pitchFamily="34" charset="0"/>
              </a:rPr>
              <a:t>Rhai</a:t>
            </a:r>
            <a:r>
              <a:rPr lang="en-GB" altLang="cy-GB" sz="2800" dirty="0">
                <a:latin typeface="Arial" panose="020B0604020202020204" pitchFamily="34" charset="0"/>
              </a:rPr>
              <a:t> </a:t>
            </a:r>
            <a:r>
              <a:rPr lang="en-GB" altLang="cy-GB" sz="2800" dirty="0" err="1">
                <a:latin typeface="Arial" panose="020B0604020202020204" pitchFamily="34" charset="0"/>
              </a:rPr>
              <a:t>oedolion</a:t>
            </a:r>
            <a:r>
              <a:rPr lang="en-GB" altLang="cy-GB" sz="2800" dirty="0">
                <a:latin typeface="Arial" panose="020B0604020202020204" pitchFamily="34" charset="0"/>
              </a:rPr>
              <a:t> </a:t>
            </a:r>
            <a:r>
              <a:rPr lang="en-GB" altLang="cy-GB" sz="2800" dirty="0" err="1">
                <a:latin typeface="Arial" panose="020B0604020202020204" pitchFamily="34" charset="0"/>
              </a:rPr>
              <a:t>hefyd</a:t>
            </a:r>
            <a:r>
              <a:rPr lang="en-GB" altLang="cy-GB" sz="2800" dirty="0">
                <a:latin typeface="Arial" panose="020B0604020202020204" pitchFamily="34" charset="0"/>
              </a:rPr>
              <a:t> </a:t>
            </a:r>
            <a:r>
              <a:rPr lang="en-GB" altLang="cy-GB" sz="2800" dirty="0" err="1">
                <a:latin typeface="Arial" panose="020B0604020202020204" pitchFamily="34" charset="0"/>
              </a:rPr>
              <a:t>yn</a:t>
            </a:r>
            <a:r>
              <a:rPr lang="en-GB" altLang="cy-GB" sz="2800" dirty="0">
                <a:latin typeface="Arial" panose="020B0604020202020204" pitchFamily="34" charset="0"/>
              </a:rPr>
              <a:t> </a:t>
            </a:r>
            <a:r>
              <a:rPr lang="en-GB" altLang="cy-GB" sz="2800" dirty="0" err="1">
                <a:latin typeface="Arial" panose="020B0604020202020204" pitchFamily="34" charset="0"/>
              </a:rPr>
              <a:t>cymryd</a:t>
            </a:r>
            <a:r>
              <a:rPr lang="en-GB" altLang="cy-GB" sz="2800" dirty="0">
                <a:latin typeface="Arial" panose="020B0604020202020204" pitchFamily="34" charset="0"/>
              </a:rPr>
              <a:t> </a:t>
            </a:r>
            <a:r>
              <a:rPr lang="en-GB" altLang="cy-GB" sz="2800" dirty="0" err="1">
                <a:latin typeface="Arial" panose="020B0604020202020204" pitchFamily="34" charset="0"/>
              </a:rPr>
              <a:t>rhan</a:t>
            </a:r>
            <a:r>
              <a:rPr lang="en-GB" altLang="cy-GB" sz="2800" dirty="0">
                <a:latin typeface="Arial" panose="020B0604020202020204" pitchFamily="34" charset="0"/>
              </a:rPr>
              <a:t> </a:t>
            </a:r>
            <a:r>
              <a:rPr lang="en-GB" altLang="cy-GB" sz="2800" dirty="0" err="1">
                <a:latin typeface="Arial" panose="020B0604020202020204" pitchFamily="34" charset="0"/>
              </a:rPr>
              <a:t>mewn</a:t>
            </a:r>
            <a:r>
              <a:rPr lang="en-GB" altLang="cy-GB" sz="2800" dirty="0">
                <a:latin typeface="Arial" panose="020B0604020202020204" pitchFamily="34" charset="0"/>
              </a:rPr>
              <a:t> </a:t>
            </a:r>
            <a:r>
              <a:rPr lang="en-GB" altLang="cy-GB" sz="2800" dirty="0" err="1">
                <a:latin typeface="Arial" panose="020B0604020202020204" pitchFamily="34" charset="0"/>
              </a:rPr>
              <a:t>lleferydd</a:t>
            </a:r>
            <a:r>
              <a:rPr lang="en-GB" altLang="cy-GB" sz="2800" dirty="0">
                <a:latin typeface="Arial" panose="020B0604020202020204" pitchFamily="34" charset="0"/>
              </a:rPr>
              <a:t> </a:t>
            </a:r>
            <a:r>
              <a:rPr lang="en-GB" altLang="cy-GB" sz="2800" dirty="0" err="1">
                <a:latin typeface="Arial" panose="020B0604020202020204" pitchFamily="34" charset="0"/>
              </a:rPr>
              <a:t>preifat</a:t>
            </a:r>
            <a:r>
              <a:rPr lang="en-GB" altLang="cy-GB" sz="2800" dirty="0">
                <a:latin typeface="Arial" panose="020B0604020202020204" pitchFamily="34" charset="0"/>
              </a:rPr>
              <a:t>!</a:t>
            </a:r>
          </a:p>
        </p:txBody>
      </p:sp>
      <p:sp>
        <p:nvSpPr>
          <p:cNvPr id="44036" name="Rectangle 6"/>
          <p:cNvSpPr>
            <a:spLocks noGrp="1" noChangeArrowheads="1"/>
          </p:cNvSpPr>
          <p:nvPr>
            <p:ph type="body" sz="half" idx="2"/>
          </p:nvPr>
        </p:nvSpPr>
        <p:spPr>
          <a:xfrm>
            <a:off x="4588892" y="2276871"/>
            <a:ext cx="4303588" cy="4133056"/>
          </a:xfrm>
        </p:spPr>
        <p:txBody>
          <a:bodyPr>
            <a:normAutofit/>
          </a:bodyPr>
          <a:lstStyle/>
          <a:p>
            <a:pPr eaLnBrk="1" hangingPunct="1">
              <a:lnSpc>
                <a:spcPct val="80000"/>
              </a:lnSpc>
            </a:pPr>
            <a:r>
              <a:rPr lang="en-GB" altLang="cy-GB" dirty="0">
                <a:solidFill>
                  <a:srgbClr val="0070C0"/>
                </a:solidFill>
                <a:latin typeface="Arial" panose="020B0604020202020204" pitchFamily="34" charset="0"/>
              </a:rPr>
              <a:t>Exercising language;</a:t>
            </a:r>
          </a:p>
          <a:p>
            <a:pPr eaLnBrk="1" hangingPunct="1">
              <a:lnSpc>
                <a:spcPct val="80000"/>
              </a:lnSpc>
            </a:pPr>
            <a:r>
              <a:rPr lang="en-GB" altLang="cy-GB" dirty="0">
                <a:solidFill>
                  <a:srgbClr val="0070C0"/>
                </a:solidFill>
                <a:latin typeface="Arial" panose="020B0604020202020204" pitchFamily="34" charset="0"/>
              </a:rPr>
              <a:t>Private speech (Vygotsky);</a:t>
            </a:r>
          </a:p>
          <a:p>
            <a:pPr eaLnBrk="1" hangingPunct="1">
              <a:lnSpc>
                <a:spcPct val="80000"/>
              </a:lnSpc>
            </a:pPr>
            <a:r>
              <a:rPr lang="en-GB" altLang="cy-GB" dirty="0">
                <a:solidFill>
                  <a:srgbClr val="0070C0"/>
                </a:solidFill>
                <a:latin typeface="Arial" panose="020B0604020202020204" pitchFamily="34" charset="0"/>
              </a:rPr>
              <a:t>Some adults also engage in private speech!</a:t>
            </a:r>
          </a:p>
        </p:txBody>
      </p:sp>
    </p:spTree>
    <p:extLst>
      <p:ext uri="{BB962C8B-B14F-4D97-AF65-F5344CB8AC3E}">
        <p14:creationId xmlns:p14="http://schemas.microsoft.com/office/powerpoint/2010/main" val="1347413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8B856CF-CCA8-47B2-173C-7FD55DC8F1EF}"/>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Title 1"/>
          <p:cNvSpPr>
            <a:spLocks noGrp="1"/>
          </p:cNvSpPr>
          <p:nvPr>
            <p:ph type="title"/>
          </p:nvPr>
        </p:nvSpPr>
        <p:spPr/>
        <p:txBody>
          <a:bodyPr>
            <a:normAutofit/>
          </a:bodyPr>
          <a:lstStyle/>
          <a:p>
            <a:pPr algn="l"/>
            <a:r>
              <a:rPr lang="cy-GB" altLang="cy-GB" dirty="0">
                <a:latin typeface="Arial" panose="020B0604020202020204" pitchFamily="34" charset="0"/>
              </a:rPr>
              <a:t>Tlodi’r symbyliad</a:t>
            </a:r>
            <a:br>
              <a:rPr lang="en-GB" altLang="cy-GB" dirty="0">
                <a:latin typeface="Arial" panose="020B0604020202020204" pitchFamily="34" charset="0"/>
              </a:rPr>
            </a:br>
            <a:r>
              <a:rPr lang="en-GB" altLang="cy-GB" dirty="0">
                <a:solidFill>
                  <a:srgbClr val="0070C0"/>
                </a:solidFill>
                <a:latin typeface="Arial" panose="020B0604020202020204" pitchFamily="34" charset="0"/>
              </a:rPr>
              <a:t>Poverty of the stimulus</a:t>
            </a:r>
            <a:endParaRPr lang="cy-GB" altLang="cy-GB" dirty="0">
              <a:solidFill>
                <a:srgbClr val="0070C0"/>
              </a:solidFill>
              <a:latin typeface="Arial" panose="020B0604020202020204" pitchFamily="34" charset="0"/>
            </a:endParaRPr>
          </a:p>
        </p:txBody>
      </p:sp>
      <p:sp>
        <p:nvSpPr>
          <p:cNvPr id="10243" name="Content Placeholder 2"/>
          <p:cNvSpPr>
            <a:spLocks noGrp="1"/>
          </p:cNvSpPr>
          <p:nvPr>
            <p:ph sz="half" idx="1"/>
          </p:nvPr>
        </p:nvSpPr>
        <p:spPr>
          <a:xfrm>
            <a:off x="179512" y="2060848"/>
            <a:ext cx="4335338" cy="4116115"/>
          </a:xfrm>
        </p:spPr>
        <p:txBody>
          <a:bodyPr>
            <a:normAutofit/>
          </a:bodyPr>
          <a:lstStyle/>
          <a:p>
            <a:pPr>
              <a:defRPr/>
            </a:pPr>
            <a:r>
              <a:rPr lang="cy-GB" altLang="cy-GB" dirty="0">
                <a:latin typeface="Arial" panose="020B0604020202020204" pitchFamily="34" charset="0"/>
              </a:rPr>
              <a:t>Nid oes modd i blant ddibynnu ar glywed iaith yn unig wrth gaffael iaith…;</a:t>
            </a:r>
          </a:p>
          <a:p>
            <a:pPr>
              <a:defRPr/>
            </a:pPr>
            <a:r>
              <a:rPr lang="cy-GB" altLang="cy-GB" dirty="0">
                <a:latin typeface="Arial" panose="020B0604020202020204" pitchFamily="34" charset="0"/>
              </a:rPr>
              <a:t>Symbyliad anaddas;</a:t>
            </a:r>
          </a:p>
          <a:p>
            <a:pPr>
              <a:defRPr/>
            </a:pPr>
            <a:r>
              <a:rPr lang="cy-GB" altLang="cy-GB" dirty="0">
                <a:latin typeface="Arial" panose="020B0604020202020204" pitchFamily="34" charset="0"/>
              </a:rPr>
              <a:t>DCI (Dyfais Caffael Iaith) (</a:t>
            </a:r>
            <a:r>
              <a:rPr lang="cy-GB" altLang="cy-GB" dirty="0" err="1">
                <a:latin typeface="Arial" panose="020B0604020202020204" pitchFamily="34" charset="0"/>
              </a:rPr>
              <a:t>Chomsky</a:t>
            </a:r>
            <a:r>
              <a:rPr lang="cy-GB" altLang="cy-GB" dirty="0">
                <a:latin typeface="Arial" panose="020B0604020202020204" pitchFamily="34" charset="0"/>
              </a:rPr>
              <a:t>).</a:t>
            </a:r>
          </a:p>
        </p:txBody>
      </p:sp>
      <p:sp>
        <p:nvSpPr>
          <p:cNvPr id="10244" name="Content Placeholder 3"/>
          <p:cNvSpPr>
            <a:spLocks noGrp="1"/>
          </p:cNvSpPr>
          <p:nvPr>
            <p:ph sz="half" idx="2"/>
          </p:nvPr>
        </p:nvSpPr>
        <p:spPr>
          <a:xfrm>
            <a:off x="4648200" y="2010048"/>
            <a:ext cx="4316413" cy="4116115"/>
          </a:xfrm>
        </p:spPr>
        <p:txBody>
          <a:bodyPr>
            <a:normAutofit/>
          </a:bodyPr>
          <a:lstStyle/>
          <a:p>
            <a:pPr>
              <a:defRPr/>
            </a:pPr>
            <a:r>
              <a:rPr lang="en-GB" altLang="cy-GB" dirty="0">
                <a:solidFill>
                  <a:srgbClr val="0070C0"/>
                </a:solidFill>
                <a:latin typeface="Arial" panose="020B0604020202020204" pitchFamily="34" charset="0"/>
              </a:rPr>
              <a:t>Children cannot rely on linguistic input alone when acquiring a language…;</a:t>
            </a:r>
          </a:p>
          <a:p>
            <a:pPr>
              <a:defRPr/>
            </a:pPr>
            <a:r>
              <a:rPr lang="en-GB" altLang="cy-GB" dirty="0">
                <a:solidFill>
                  <a:srgbClr val="0070C0"/>
                </a:solidFill>
                <a:latin typeface="Arial" panose="020B0604020202020204" pitchFamily="34" charset="0"/>
              </a:rPr>
              <a:t>Inadequate stimulus;</a:t>
            </a:r>
          </a:p>
          <a:p>
            <a:pPr>
              <a:defRPr/>
            </a:pPr>
            <a:r>
              <a:rPr lang="en-GB" altLang="cy-GB" dirty="0">
                <a:solidFill>
                  <a:srgbClr val="0070C0"/>
                </a:solidFill>
                <a:latin typeface="Arial" panose="020B0604020202020204" pitchFamily="34" charset="0"/>
              </a:rPr>
              <a:t>LAD (Language Acquisition Device) (Chomsky).</a:t>
            </a:r>
            <a:endParaRPr lang="cy-GB" altLang="cy-GB" dirty="0">
              <a:solidFill>
                <a:srgbClr val="0070C0"/>
              </a:solidFill>
              <a:latin typeface="Arial" panose="020B0604020202020204" pitchFamily="34" charset="0"/>
            </a:endParaRPr>
          </a:p>
        </p:txBody>
      </p:sp>
    </p:spTree>
    <p:extLst>
      <p:ext uri="{BB962C8B-B14F-4D97-AF65-F5344CB8AC3E}">
        <p14:creationId xmlns:p14="http://schemas.microsoft.com/office/powerpoint/2010/main" val="34072325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D71616-D08F-5C07-651F-1450C06D36A5}"/>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Title 1"/>
          <p:cNvSpPr>
            <a:spLocks noGrp="1"/>
          </p:cNvSpPr>
          <p:nvPr>
            <p:ph type="title"/>
          </p:nvPr>
        </p:nvSpPr>
        <p:spPr/>
        <p:txBody>
          <a:bodyPr>
            <a:normAutofit/>
          </a:bodyPr>
          <a:lstStyle/>
          <a:p>
            <a:pPr algn="l"/>
            <a:r>
              <a:rPr lang="en-GB" altLang="cy-GB" dirty="0">
                <a:latin typeface="Arial" panose="020B0604020202020204" pitchFamily="34" charset="0"/>
              </a:rPr>
              <a:t>Dadl Chomsky</a:t>
            </a:r>
            <a:br>
              <a:rPr lang="en-GB" altLang="cy-GB" dirty="0">
                <a:latin typeface="Arial" panose="020B0604020202020204" pitchFamily="34" charset="0"/>
              </a:rPr>
            </a:br>
            <a:r>
              <a:rPr lang="en-GB" altLang="cy-GB" dirty="0">
                <a:solidFill>
                  <a:srgbClr val="0070C0"/>
                </a:solidFill>
                <a:latin typeface="Arial" panose="020B0604020202020204" pitchFamily="34" charset="0"/>
              </a:rPr>
              <a:t>Chomsky’s argument</a:t>
            </a:r>
            <a:endParaRPr lang="cy-GB" altLang="cy-GB" dirty="0">
              <a:solidFill>
                <a:srgbClr val="0070C0"/>
              </a:solidFill>
              <a:latin typeface="Arial" panose="020B0604020202020204" pitchFamily="34" charset="0"/>
            </a:endParaRPr>
          </a:p>
        </p:txBody>
      </p:sp>
      <p:sp>
        <p:nvSpPr>
          <p:cNvPr id="3" name="Content Placeholder 2"/>
          <p:cNvSpPr>
            <a:spLocks noGrp="1"/>
          </p:cNvSpPr>
          <p:nvPr>
            <p:ph sz="half" idx="1"/>
          </p:nvPr>
        </p:nvSpPr>
        <p:spPr/>
        <p:txBody>
          <a:bodyPr/>
          <a:lstStyle/>
          <a:p>
            <a:pPr marL="0" eaLnBrk="1" hangingPunct="1">
              <a:buFontTx/>
              <a:buNone/>
              <a:defRPr/>
            </a:pPr>
            <a:r>
              <a:rPr lang="cy-GB" altLang="cy-GB" dirty="0">
                <a:solidFill>
                  <a:srgbClr val="000000"/>
                </a:solidFill>
                <a:latin typeface="Arial" panose="020B0604020202020204" pitchFamily="34" charset="0"/>
              </a:rPr>
              <a:t>Mae’r iaith mae plant yn ei glywed yn cynnwys ychydig o samplau o strwythurau cystrawennol a gramadeg byddan </a:t>
            </a:r>
            <a:r>
              <a:rPr lang="cy-GB" altLang="cy-GB" dirty="0" err="1">
                <a:solidFill>
                  <a:srgbClr val="000000"/>
                </a:solidFill>
                <a:latin typeface="Arial" panose="020B0604020202020204" pitchFamily="34" charset="0"/>
              </a:rPr>
              <a:t>nhw’n</a:t>
            </a:r>
            <a:r>
              <a:rPr lang="cy-GB" altLang="cy-GB" dirty="0">
                <a:solidFill>
                  <a:srgbClr val="000000"/>
                </a:solidFill>
                <a:latin typeface="Arial" panose="020B0604020202020204" pitchFamily="34" charset="0"/>
              </a:rPr>
              <a:t> eu caffael...</a:t>
            </a:r>
          </a:p>
          <a:p>
            <a:pPr marL="0" indent="0">
              <a:buFontTx/>
              <a:buNone/>
              <a:defRPr/>
            </a:pPr>
            <a:endParaRPr lang="cy-GB" dirty="0"/>
          </a:p>
        </p:txBody>
      </p:sp>
      <p:sp>
        <p:nvSpPr>
          <p:cNvPr id="4" name="Content Placeholder 3"/>
          <p:cNvSpPr>
            <a:spLocks noGrp="1"/>
          </p:cNvSpPr>
          <p:nvPr>
            <p:ph sz="half" idx="2"/>
          </p:nvPr>
        </p:nvSpPr>
        <p:spPr/>
        <p:txBody>
          <a:bodyPr/>
          <a:lstStyle/>
          <a:p>
            <a:pPr marL="0" eaLnBrk="1" hangingPunct="1">
              <a:buFontTx/>
              <a:buNone/>
              <a:defRPr/>
            </a:pPr>
            <a:r>
              <a:rPr lang="en-GB" altLang="cy-GB" dirty="0">
                <a:solidFill>
                  <a:srgbClr val="0070C0"/>
                </a:solidFill>
                <a:latin typeface="Arial" panose="020B0604020202020204" pitchFamily="34" charset="0"/>
              </a:rPr>
              <a:t>Children hear language which contains too few examples of the syntactic structures and grammar that they will acquire…</a:t>
            </a:r>
          </a:p>
          <a:p>
            <a:pPr>
              <a:defRPr/>
            </a:pPr>
            <a:endParaRPr lang="cy-GB" dirty="0"/>
          </a:p>
        </p:txBody>
      </p:sp>
    </p:spTree>
    <p:extLst>
      <p:ext uri="{BB962C8B-B14F-4D97-AF65-F5344CB8AC3E}">
        <p14:creationId xmlns:p14="http://schemas.microsoft.com/office/powerpoint/2010/main" val="41239845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C1E24D5-45CE-D243-782D-CA4507EB82BB}"/>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p:txBody>
          <a:bodyPr>
            <a:normAutofit/>
          </a:bodyPr>
          <a:lstStyle/>
          <a:p>
            <a:pPr algn="l"/>
            <a:r>
              <a:rPr lang="cy-GB" altLang="cy-GB" dirty="0">
                <a:latin typeface="Arial" panose="020B0604020202020204" pitchFamily="34" charset="0"/>
              </a:rPr>
              <a:t>Plant gwyllt (</a:t>
            </a:r>
            <a:r>
              <a:rPr lang="cy-GB" altLang="cy-GB" i="1" dirty="0" err="1">
                <a:latin typeface="Arial" panose="020B0604020202020204" pitchFamily="34" charset="0"/>
              </a:rPr>
              <a:t>feral</a:t>
            </a:r>
            <a:r>
              <a:rPr lang="cy-GB" altLang="cy-GB" dirty="0">
                <a:latin typeface="Arial" panose="020B0604020202020204" pitchFamily="34" charset="0"/>
              </a:rPr>
              <a:t>)</a:t>
            </a:r>
            <a:br>
              <a:rPr lang="en-GB" altLang="cy-GB" dirty="0">
                <a:latin typeface="Arial" panose="020B0604020202020204" pitchFamily="34" charset="0"/>
              </a:rPr>
            </a:br>
            <a:r>
              <a:rPr lang="en-GB" altLang="cy-GB" dirty="0">
                <a:solidFill>
                  <a:srgbClr val="0070C0"/>
                </a:solidFill>
                <a:latin typeface="Arial" panose="020B0604020202020204" pitchFamily="34" charset="0"/>
              </a:rPr>
              <a:t>Feral children</a:t>
            </a:r>
            <a:endParaRPr lang="cy-GB" altLang="cy-GB" dirty="0">
              <a:solidFill>
                <a:srgbClr val="0070C0"/>
              </a:solidFill>
              <a:latin typeface="Arial" panose="020B0604020202020204" pitchFamily="34" charset="0"/>
            </a:endParaRPr>
          </a:p>
        </p:txBody>
      </p:sp>
      <p:sp>
        <p:nvSpPr>
          <p:cNvPr id="11267" name="Content Placeholder 2"/>
          <p:cNvSpPr>
            <a:spLocks noGrp="1"/>
          </p:cNvSpPr>
          <p:nvPr>
            <p:ph idx="1"/>
          </p:nvPr>
        </p:nvSpPr>
        <p:spPr>
          <a:xfrm>
            <a:off x="251520" y="1600201"/>
            <a:ext cx="8435280" cy="3917032"/>
          </a:xfrm>
        </p:spPr>
        <p:txBody>
          <a:bodyPr/>
          <a:lstStyle/>
          <a:p>
            <a:pPr marL="0" indent="0">
              <a:buFontTx/>
              <a:buNone/>
            </a:pPr>
            <a:endParaRPr lang="cy-GB" altLang="cy-GB" sz="2600" dirty="0">
              <a:solidFill>
                <a:srgbClr val="000000"/>
              </a:solidFill>
              <a:latin typeface="Arial" panose="020B0604020202020204" pitchFamily="34" charset="0"/>
            </a:endParaRPr>
          </a:p>
          <a:p>
            <a:pPr marL="0" indent="0">
              <a:buFontTx/>
              <a:buNone/>
            </a:pPr>
            <a:endParaRPr lang="cy-GB" altLang="cy-GB" sz="2600" dirty="0">
              <a:solidFill>
                <a:srgbClr val="000000"/>
              </a:solidFill>
              <a:latin typeface="Arial" panose="020B0604020202020204" pitchFamily="34" charset="0"/>
            </a:endParaRPr>
          </a:p>
          <a:p>
            <a:pPr marL="0" indent="0">
              <a:buFontTx/>
              <a:buNone/>
            </a:pPr>
            <a:r>
              <a:rPr lang="cy-GB" altLang="cy-GB" sz="2600" dirty="0">
                <a:solidFill>
                  <a:srgbClr val="000000"/>
                </a:solidFill>
                <a:latin typeface="Arial" panose="020B0604020202020204" pitchFamily="34" charset="0"/>
              </a:rPr>
              <a:t>“Plentyn gwyllt </a:t>
            </a:r>
            <a:r>
              <a:rPr lang="cy-GB" altLang="cy-GB" sz="2600" i="1" dirty="0">
                <a:solidFill>
                  <a:srgbClr val="000000"/>
                </a:solidFill>
                <a:latin typeface="Arial" panose="020B0604020202020204" pitchFamily="34" charset="0"/>
              </a:rPr>
              <a:t>(</a:t>
            </a:r>
            <a:r>
              <a:rPr lang="cy-GB" altLang="cy-GB" sz="2600" i="1" dirty="0" err="1">
                <a:solidFill>
                  <a:srgbClr val="000000"/>
                </a:solidFill>
                <a:latin typeface="Arial" panose="020B0604020202020204" pitchFamily="34" charset="0"/>
              </a:rPr>
              <a:t>feral</a:t>
            </a:r>
            <a:r>
              <a:rPr lang="cy-GB" altLang="cy-GB" sz="2600" i="1" dirty="0">
                <a:solidFill>
                  <a:srgbClr val="000000"/>
                </a:solidFill>
                <a:latin typeface="Arial" panose="020B0604020202020204" pitchFamily="34" charset="0"/>
              </a:rPr>
              <a:t>) </a:t>
            </a:r>
            <a:r>
              <a:rPr lang="cy-GB" altLang="cy-GB" sz="2600" dirty="0">
                <a:solidFill>
                  <a:srgbClr val="000000"/>
                </a:solidFill>
                <a:latin typeface="Arial" panose="020B0604020202020204" pitchFamily="34" charset="0"/>
              </a:rPr>
              <a:t>yw plentyn dynol sydd wedi byw ar wahân i gyswllt dynol ers bod yn ifanc iawn. Ychydig o brofiad sydd gan blant gwyllt o ofal dynol, ymddygiad cymdeithasol ac iaith ddynol.”</a:t>
            </a:r>
          </a:p>
          <a:p>
            <a:pPr marL="0" indent="0" algn="r">
              <a:buFontTx/>
              <a:buNone/>
            </a:pPr>
            <a:r>
              <a:rPr lang="en-GB" altLang="cy-GB" sz="1800" dirty="0">
                <a:solidFill>
                  <a:srgbClr val="000000"/>
                </a:solidFill>
                <a:latin typeface="Arial" panose="020B0604020202020204" pitchFamily="34" charset="0"/>
              </a:rPr>
              <a:t>(</a:t>
            </a:r>
            <a:r>
              <a:rPr lang="en-GB" altLang="cy-GB" sz="1800" dirty="0" err="1">
                <a:solidFill>
                  <a:srgbClr val="000000"/>
                </a:solidFill>
                <a:latin typeface="Arial" panose="020B0604020202020204" pitchFamily="34" charset="0"/>
              </a:rPr>
              <a:t>Cyd-bwyllgor</a:t>
            </a:r>
            <a:r>
              <a:rPr lang="en-GB" altLang="cy-GB" sz="1800" dirty="0">
                <a:solidFill>
                  <a:srgbClr val="000000"/>
                </a:solidFill>
                <a:latin typeface="Arial" panose="020B0604020202020204" pitchFamily="34" charset="0"/>
              </a:rPr>
              <a:t> </a:t>
            </a:r>
            <a:r>
              <a:rPr lang="en-GB" altLang="cy-GB" sz="1800" dirty="0" err="1">
                <a:solidFill>
                  <a:srgbClr val="000000"/>
                </a:solidFill>
                <a:latin typeface="Arial" panose="020B0604020202020204" pitchFamily="34" charset="0"/>
              </a:rPr>
              <a:t>Addysg</a:t>
            </a:r>
            <a:r>
              <a:rPr lang="en-GB" altLang="cy-GB" sz="1800" dirty="0">
                <a:solidFill>
                  <a:srgbClr val="000000"/>
                </a:solidFill>
                <a:latin typeface="Arial" panose="020B0604020202020204" pitchFamily="34" charset="0"/>
              </a:rPr>
              <a:t> </a:t>
            </a:r>
            <a:r>
              <a:rPr lang="en-GB" altLang="cy-GB" sz="1800" dirty="0" err="1">
                <a:solidFill>
                  <a:srgbClr val="000000"/>
                </a:solidFill>
                <a:latin typeface="Arial" panose="020B0604020202020204" pitchFamily="34" charset="0"/>
              </a:rPr>
              <a:t>Cymru</a:t>
            </a:r>
            <a:r>
              <a:rPr lang="en-GB" altLang="cy-GB" sz="1800" dirty="0">
                <a:solidFill>
                  <a:srgbClr val="000000"/>
                </a:solidFill>
                <a:latin typeface="Arial" panose="020B0604020202020204" pitchFamily="34" charset="0"/>
              </a:rPr>
              <a:t> (CBAC), 2013: 2)</a:t>
            </a:r>
            <a:endParaRPr lang="cy-GB" altLang="cy-GB" sz="1800" dirty="0">
              <a:latin typeface="Arial" panose="020B0604020202020204" pitchFamily="34" charset="0"/>
            </a:endParaRPr>
          </a:p>
        </p:txBody>
      </p:sp>
    </p:spTree>
    <p:extLst>
      <p:ext uri="{BB962C8B-B14F-4D97-AF65-F5344CB8AC3E}">
        <p14:creationId xmlns:p14="http://schemas.microsoft.com/office/powerpoint/2010/main" val="18133411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3FE494-E6C7-0581-1FD8-C3D59D8978D8}"/>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p:txBody>
          <a:bodyPr>
            <a:normAutofit/>
          </a:bodyPr>
          <a:lstStyle/>
          <a:p>
            <a:pPr algn="l"/>
            <a:r>
              <a:rPr lang="cy-GB" altLang="cy-GB" dirty="0">
                <a:latin typeface="Arial" panose="020B0604020202020204" pitchFamily="34" charset="0"/>
              </a:rPr>
              <a:t>Plant gwyllt (</a:t>
            </a:r>
            <a:r>
              <a:rPr lang="cy-GB" altLang="cy-GB" i="1" dirty="0" err="1">
                <a:latin typeface="Arial" panose="020B0604020202020204" pitchFamily="34" charset="0"/>
              </a:rPr>
              <a:t>feral</a:t>
            </a:r>
            <a:r>
              <a:rPr lang="cy-GB" altLang="cy-GB" dirty="0">
                <a:latin typeface="Arial" panose="020B0604020202020204" pitchFamily="34" charset="0"/>
              </a:rPr>
              <a:t>)</a:t>
            </a:r>
            <a:br>
              <a:rPr lang="en-GB" altLang="cy-GB" dirty="0">
                <a:latin typeface="Arial" panose="020B0604020202020204" pitchFamily="34" charset="0"/>
              </a:rPr>
            </a:br>
            <a:r>
              <a:rPr lang="en-GB" altLang="cy-GB" dirty="0">
                <a:solidFill>
                  <a:srgbClr val="0070C0"/>
                </a:solidFill>
                <a:latin typeface="Arial" panose="020B0604020202020204" pitchFamily="34" charset="0"/>
              </a:rPr>
              <a:t>Feral children</a:t>
            </a:r>
            <a:endParaRPr lang="cy-GB" altLang="cy-GB" dirty="0">
              <a:solidFill>
                <a:srgbClr val="0070C0"/>
              </a:solidFill>
              <a:latin typeface="Arial" panose="020B0604020202020204" pitchFamily="34" charset="0"/>
            </a:endParaRPr>
          </a:p>
        </p:txBody>
      </p:sp>
      <p:sp>
        <p:nvSpPr>
          <p:cNvPr id="11268" name="Content Placeholder 3"/>
          <p:cNvSpPr>
            <a:spLocks noGrp="1"/>
          </p:cNvSpPr>
          <p:nvPr>
            <p:ph idx="1"/>
          </p:nvPr>
        </p:nvSpPr>
        <p:spPr>
          <a:xfrm>
            <a:off x="457200" y="2276871"/>
            <a:ext cx="8229600" cy="3240361"/>
          </a:xfrm>
        </p:spPr>
        <p:txBody>
          <a:bodyPr>
            <a:noAutofit/>
          </a:bodyPr>
          <a:lstStyle/>
          <a:p>
            <a:pPr marL="0" indent="0">
              <a:buFontTx/>
              <a:buNone/>
            </a:pPr>
            <a:r>
              <a:rPr lang="en-GB" dirty="0">
                <a:solidFill>
                  <a:srgbClr val="0070C0"/>
                </a:solidFill>
                <a:latin typeface="Arial" panose="020B0604020202020204" pitchFamily="34" charset="0"/>
                <a:cs typeface="Arial" panose="020B0604020202020204" pitchFamily="34" charset="0"/>
              </a:rPr>
              <a:t>“It can be argued that since feral children lack exposure of human socialization they have no means to understand the human intentions which always display themselves in the course of social interactions. So they had no means to develop </a:t>
            </a:r>
            <a:r>
              <a:rPr lang="en-GB" dirty="0" err="1">
                <a:solidFill>
                  <a:srgbClr val="0070C0"/>
                </a:solidFill>
                <a:latin typeface="Arial" panose="020B0604020202020204" pitchFamily="34" charset="0"/>
                <a:cs typeface="Arial" panose="020B0604020202020204" pitchFamily="34" charset="0"/>
              </a:rPr>
              <a:t>ToM</a:t>
            </a:r>
            <a:r>
              <a:rPr lang="en-GB" dirty="0">
                <a:solidFill>
                  <a:srgbClr val="0070C0"/>
                </a:solidFill>
                <a:latin typeface="Arial" panose="020B0604020202020204" pitchFamily="34" charset="0"/>
                <a:cs typeface="Arial" panose="020B0604020202020204" pitchFamily="34" charset="0"/>
              </a:rPr>
              <a:t>. It is no surprise that they had no language.”</a:t>
            </a:r>
          </a:p>
          <a:p>
            <a:pPr marL="0" indent="0" algn="r">
              <a:buFontTx/>
              <a:buNone/>
            </a:pPr>
            <a:r>
              <a:rPr lang="en-GB" altLang="cy-GB" sz="1800" dirty="0">
                <a:solidFill>
                  <a:srgbClr val="0070C0"/>
                </a:solidFill>
                <a:latin typeface="Arial" panose="020B0604020202020204" pitchFamily="34" charset="0"/>
                <a:cs typeface="Arial" panose="020B0604020202020204" pitchFamily="34" charset="0"/>
              </a:rPr>
              <a:t>(Chopra, 2013, pp. 137).</a:t>
            </a:r>
            <a:endParaRPr lang="cy-GB" altLang="cy-GB" sz="18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29886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86B23EE-FB0F-1F55-28CB-577FD81D5B60}"/>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0" name="Title 1"/>
          <p:cNvSpPr>
            <a:spLocks noGrp="1"/>
          </p:cNvSpPr>
          <p:nvPr>
            <p:ph type="title"/>
          </p:nvPr>
        </p:nvSpPr>
        <p:spPr>
          <a:xfrm>
            <a:off x="628650" y="365127"/>
            <a:ext cx="7886700" cy="903634"/>
          </a:xfrm>
        </p:spPr>
        <p:txBody>
          <a:bodyPr>
            <a:noAutofit/>
          </a:bodyPr>
          <a:lstStyle/>
          <a:p>
            <a:pPr algn="l"/>
            <a:r>
              <a:rPr lang="en-GB" altLang="cy-GB" dirty="0">
                <a:latin typeface="Arial" panose="020B0604020202020204" pitchFamily="34" charset="0"/>
              </a:rPr>
              <a:t>Astudiaeth </a:t>
            </a:r>
            <a:r>
              <a:rPr lang="en-GB" altLang="cy-GB" dirty="0" err="1">
                <a:latin typeface="Arial" panose="020B0604020202020204" pitchFamily="34" charset="0"/>
              </a:rPr>
              <a:t>achos</a:t>
            </a:r>
            <a:r>
              <a:rPr lang="en-GB" altLang="cy-GB" dirty="0">
                <a:latin typeface="Arial" panose="020B0604020202020204" pitchFamily="34" charset="0"/>
              </a:rPr>
              <a:t> 1 ‘Genie’</a:t>
            </a:r>
            <a:br>
              <a:rPr lang="en-GB" altLang="cy-GB" dirty="0">
                <a:latin typeface="Arial" panose="020B0604020202020204" pitchFamily="34" charset="0"/>
              </a:rPr>
            </a:br>
            <a:r>
              <a:rPr lang="en-GB" altLang="cy-GB" dirty="0">
                <a:solidFill>
                  <a:srgbClr val="0070C0"/>
                </a:solidFill>
                <a:latin typeface="Arial" panose="020B0604020202020204" pitchFamily="34" charset="0"/>
              </a:rPr>
              <a:t>Case study 1</a:t>
            </a:r>
            <a:endParaRPr lang="cy-GB" altLang="cy-GB" dirty="0">
              <a:solidFill>
                <a:srgbClr val="0070C0"/>
              </a:solidFill>
              <a:latin typeface="Arial" panose="020B0604020202020204" pitchFamily="34" charset="0"/>
            </a:endParaRPr>
          </a:p>
        </p:txBody>
      </p:sp>
      <p:sp>
        <p:nvSpPr>
          <p:cNvPr id="12291" name="Content Placeholder 2"/>
          <p:cNvSpPr>
            <a:spLocks noGrp="1"/>
          </p:cNvSpPr>
          <p:nvPr>
            <p:ph sz="half" idx="1"/>
          </p:nvPr>
        </p:nvSpPr>
        <p:spPr>
          <a:xfrm>
            <a:off x="251520" y="1772816"/>
            <a:ext cx="4038600" cy="4662978"/>
          </a:xfrm>
        </p:spPr>
        <p:txBody>
          <a:bodyPr/>
          <a:lstStyle/>
          <a:p>
            <a:r>
              <a:rPr lang="cy-GB" altLang="cy-GB" dirty="0">
                <a:latin typeface="Arial" panose="020B0604020202020204" pitchFamily="34" charset="0"/>
              </a:rPr>
              <a:t>Cafodd ei ddarganfod yn 1970 – 13 blwydd oed;</a:t>
            </a:r>
          </a:p>
          <a:p>
            <a:r>
              <a:rPr lang="cy-GB" altLang="cy-GB" dirty="0">
                <a:latin typeface="Arial" panose="020B0604020202020204" pitchFamily="34" charset="0"/>
              </a:rPr>
              <a:t>Cafodd ei cham-drin yn ddyddiol;</a:t>
            </a:r>
          </a:p>
          <a:p>
            <a:r>
              <a:rPr lang="cy-GB" altLang="cy-GB" dirty="0">
                <a:latin typeface="Arial" panose="020B0604020202020204" pitchFamily="34" charset="0"/>
              </a:rPr>
              <a:t>Methu bwyta bwyd solid;</a:t>
            </a:r>
          </a:p>
          <a:p>
            <a:r>
              <a:rPr lang="cy-GB" altLang="cy-GB" dirty="0">
                <a:latin typeface="Arial" panose="020B0604020202020204" pitchFamily="34" charset="0"/>
              </a:rPr>
              <a:t>Yn fud.</a:t>
            </a:r>
          </a:p>
          <a:p>
            <a:pPr marL="0" indent="0">
              <a:buNone/>
            </a:pPr>
            <a:endParaRPr lang="cy-GB" altLang="cy-GB" dirty="0">
              <a:latin typeface="Arial" panose="020B0604020202020204" pitchFamily="34" charset="0"/>
            </a:endParaRPr>
          </a:p>
        </p:txBody>
      </p:sp>
      <p:sp>
        <p:nvSpPr>
          <p:cNvPr id="14340" name="Content Placeholder 3"/>
          <p:cNvSpPr>
            <a:spLocks noGrp="1"/>
          </p:cNvSpPr>
          <p:nvPr>
            <p:ph sz="half" idx="2"/>
          </p:nvPr>
        </p:nvSpPr>
        <p:spPr>
          <a:xfrm>
            <a:off x="4629150" y="1772816"/>
            <a:ext cx="3886200" cy="4404147"/>
          </a:xfrm>
        </p:spPr>
        <p:txBody>
          <a:bodyPr/>
          <a:lstStyle/>
          <a:p>
            <a:pPr>
              <a:defRPr/>
            </a:pPr>
            <a:r>
              <a:rPr lang="en-GB" altLang="cy-GB" dirty="0">
                <a:solidFill>
                  <a:srgbClr val="0070C0"/>
                </a:solidFill>
                <a:latin typeface="Arial" panose="020B0604020202020204" pitchFamily="34" charset="0"/>
              </a:rPr>
              <a:t>Found in 1970 – 13 years old;</a:t>
            </a:r>
          </a:p>
          <a:p>
            <a:pPr>
              <a:defRPr/>
            </a:pPr>
            <a:r>
              <a:rPr lang="en-GB" altLang="cy-GB" dirty="0">
                <a:solidFill>
                  <a:srgbClr val="0070C0"/>
                </a:solidFill>
                <a:latin typeface="Arial" panose="020B0604020202020204" pitchFamily="34" charset="0"/>
              </a:rPr>
              <a:t>Abused daily;</a:t>
            </a:r>
          </a:p>
          <a:p>
            <a:pPr>
              <a:defRPr/>
            </a:pPr>
            <a:r>
              <a:rPr lang="en-GB" altLang="cy-GB" dirty="0">
                <a:solidFill>
                  <a:srgbClr val="0070C0"/>
                </a:solidFill>
                <a:latin typeface="Arial" panose="020B0604020202020204" pitchFamily="34" charset="0"/>
              </a:rPr>
              <a:t>Unable to chew solid food;</a:t>
            </a:r>
          </a:p>
          <a:p>
            <a:pPr>
              <a:defRPr/>
            </a:pPr>
            <a:r>
              <a:rPr lang="en-GB" altLang="cy-GB" dirty="0">
                <a:solidFill>
                  <a:srgbClr val="0070C0"/>
                </a:solidFill>
                <a:latin typeface="Arial" panose="020B0604020202020204" pitchFamily="34" charset="0"/>
              </a:rPr>
              <a:t>Mute.</a:t>
            </a:r>
          </a:p>
          <a:p>
            <a:pPr marL="0" indent="0">
              <a:buFontTx/>
              <a:buNone/>
              <a:defRPr/>
            </a:pPr>
            <a:endParaRPr lang="en-GB" altLang="cy-GB" dirty="0">
              <a:solidFill>
                <a:srgbClr val="0000FF"/>
              </a:solidFill>
              <a:latin typeface="Arial" panose="020B0604020202020204" pitchFamily="34" charset="0"/>
            </a:endParaRPr>
          </a:p>
          <a:p>
            <a:pPr marL="0" indent="0" algn="r">
              <a:buFontTx/>
              <a:buNone/>
              <a:defRPr/>
            </a:pPr>
            <a:r>
              <a:rPr lang="en-GB" altLang="cy-GB" sz="1800" dirty="0">
                <a:solidFill>
                  <a:srgbClr val="0070C0"/>
                </a:solidFill>
                <a:latin typeface="Arial" panose="020B0604020202020204" pitchFamily="34" charset="0"/>
              </a:rPr>
              <a:t>(Curtiss </a:t>
            </a:r>
            <a:r>
              <a:rPr lang="en-GB" altLang="cy-GB" sz="1800" i="1" dirty="0">
                <a:solidFill>
                  <a:srgbClr val="0070C0"/>
                </a:solidFill>
                <a:latin typeface="Arial" panose="020B0604020202020204" pitchFamily="34" charset="0"/>
              </a:rPr>
              <a:t>et al., </a:t>
            </a:r>
            <a:r>
              <a:rPr lang="en-GB" altLang="cy-GB" sz="1800" dirty="0">
                <a:solidFill>
                  <a:srgbClr val="0070C0"/>
                </a:solidFill>
                <a:latin typeface="Arial" panose="020B0604020202020204" pitchFamily="34" charset="0"/>
              </a:rPr>
              <a:t>1974)</a:t>
            </a:r>
            <a:endParaRPr lang="cy-GB" altLang="cy-GB" sz="1800" dirty="0">
              <a:solidFill>
                <a:srgbClr val="0070C0"/>
              </a:solidFill>
              <a:latin typeface="Arial" panose="020B0604020202020204" pitchFamily="34" charset="0"/>
            </a:endParaRPr>
          </a:p>
        </p:txBody>
      </p:sp>
    </p:spTree>
    <p:extLst>
      <p:ext uri="{BB962C8B-B14F-4D97-AF65-F5344CB8AC3E}">
        <p14:creationId xmlns:p14="http://schemas.microsoft.com/office/powerpoint/2010/main" val="19262962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7576852-6BD3-6F36-B854-59403CF2B802}"/>
              </a:ext>
            </a:extLst>
          </p:cNvPr>
          <p:cNvSpPr/>
          <p:nvPr/>
        </p:nvSpPr>
        <p:spPr>
          <a:xfrm>
            <a:off x="0" y="0"/>
            <a:ext cx="9144000" cy="5637282"/>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0" name="Title 1"/>
          <p:cNvSpPr>
            <a:spLocks noGrp="1"/>
          </p:cNvSpPr>
          <p:nvPr>
            <p:ph type="title"/>
          </p:nvPr>
        </p:nvSpPr>
        <p:spPr/>
        <p:txBody>
          <a:bodyPr>
            <a:normAutofit/>
          </a:bodyPr>
          <a:lstStyle/>
          <a:p>
            <a:pPr algn="l"/>
            <a:r>
              <a:rPr kumimoji="0" lang="en-GB" altLang="cy-GB" sz="4400" b="0" i="0" u="none" strike="noStrike" kern="1200" cap="none" spc="0" normalizeH="0" baseline="0" noProof="0" dirty="0" err="1">
                <a:ln>
                  <a:noFill/>
                </a:ln>
                <a:solidFill>
                  <a:prstClr val="black"/>
                </a:solidFill>
                <a:effectLst/>
                <a:uLnTx/>
                <a:uFillTx/>
                <a:latin typeface="Arial" panose="020B0604020202020204" pitchFamily="34" charset="0"/>
                <a:ea typeface="+mj-ea"/>
                <a:cs typeface="+mj-cs"/>
              </a:rPr>
              <a:t>Astudiaeth</a:t>
            </a:r>
            <a:r>
              <a:rPr kumimoji="0" lang="en-GB" altLang="cy-GB" sz="44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t>
            </a:r>
            <a:r>
              <a:rPr kumimoji="0" lang="en-GB" altLang="cy-GB" sz="4400" b="0" i="0" u="none" strike="noStrike" kern="1200" cap="none" spc="0" normalizeH="0" baseline="0" noProof="0" dirty="0" err="1">
                <a:ln>
                  <a:noFill/>
                </a:ln>
                <a:solidFill>
                  <a:prstClr val="black"/>
                </a:solidFill>
                <a:effectLst/>
                <a:uLnTx/>
                <a:uFillTx/>
                <a:latin typeface="Arial" panose="020B0604020202020204" pitchFamily="34" charset="0"/>
                <a:ea typeface="+mj-ea"/>
                <a:cs typeface="+mj-cs"/>
              </a:rPr>
              <a:t>achos</a:t>
            </a:r>
            <a:r>
              <a:rPr kumimoji="0" lang="en-GB" altLang="cy-GB" sz="44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1 ‘Genie’</a:t>
            </a:r>
            <a:br>
              <a:rPr kumimoji="0" lang="en-GB" altLang="cy-GB" sz="44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r>
              <a:rPr kumimoji="0" lang="en-GB" altLang="cy-GB" sz="4400" b="0" i="0" u="none" strike="noStrike" kern="1200" cap="none" spc="0" normalizeH="0" baseline="0" noProof="0" dirty="0">
                <a:ln>
                  <a:noFill/>
                </a:ln>
                <a:solidFill>
                  <a:srgbClr val="0070C0"/>
                </a:solidFill>
                <a:effectLst/>
                <a:uLnTx/>
                <a:uFillTx/>
                <a:latin typeface="Arial" panose="020B0604020202020204" pitchFamily="34" charset="0"/>
                <a:ea typeface="+mj-ea"/>
                <a:cs typeface="+mj-cs"/>
              </a:rPr>
              <a:t>Case study 1</a:t>
            </a:r>
            <a:endParaRPr lang="cy-GB" altLang="cy-GB" sz="3200" dirty="0">
              <a:solidFill>
                <a:srgbClr val="0070C0"/>
              </a:solidFill>
              <a:latin typeface="Arial" panose="020B0604020202020204" pitchFamily="34" charset="0"/>
            </a:endParaRPr>
          </a:p>
        </p:txBody>
      </p:sp>
      <p:sp>
        <p:nvSpPr>
          <p:cNvPr id="12291" name="Content Placeholder 2"/>
          <p:cNvSpPr>
            <a:spLocks noGrp="1"/>
          </p:cNvSpPr>
          <p:nvPr>
            <p:ph idx="1"/>
          </p:nvPr>
        </p:nvSpPr>
        <p:spPr/>
        <p:txBody>
          <a:bodyPr/>
          <a:lstStyle/>
          <a:p>
            <a:pPr marL="0" indent="0">
              <a:buNone/>
            </a:pPr>
            <a:endParaRPr lang="cy-GB" altLang="cy-GB" sz="2000" dirty="0">
              <a:latin typeface="Arial" panose="020B0604020202020204" pitchFamily="34" charset="0"/>
              <a:hlinkClick r:id="rId4"/>
            </a:endParaRPr>
          </a:p>
          <a:p>
            <a:pPr marL="0" indent="0">
              <a:buNone/>
            </a:pPr>
            <a:endParaRPr lang="cy-GB" altLang="cy-GB" sz="2000" dirty="0">
              <a:latin typeface="Arial" panose="020B0604020202020204" pitchFamily="34" charset="0"/>
              <a:hlinkClick r:id="rId4"/>
            </a:endParaRPr>
          </a:p>
          <a:p>
            <a:pPr marL="0" indent="0">
              <a:buNone/>
            </a:pPr>
            <a:endParaRPr lang="cy-GB" altLang="cy-GB" dirty="0">
              <a:latin typeface="Arial" panose="020B0604020202020204" pitchFamily="34" charset="0"/>
            </a:endParaRPr>
          </a:p>
        </p:txBody>
      </p:sp>
      <p:pic>
        <p:nvPicPr>
          <p:cNvPr id="2" name="Online Media 1" title="Genie Wiley - TLC Documentary (2003)">
            <a:hlinkClick r:id="" action="ppaction://media"/>
            <a:extLst>
              <a:ext uri="{FF2B5EF4-FFF2-40B4-BE49-F238E27FC236}">
                <a16:creationId xmlns:a16="http://schemas.microsoft.com/office/drawing/2014/main" id="{47ADD884-6509-D0E6-996C-0C2C988A2E21}"/>
              </a:ext>
            </a:extLst>
          </p:cNvPr>
          <p:cNvPicPr>
            <a:picLocks noRot="1" noChangeAspect="1"/>
          </p:cNvPicPr>
          <p:nvPr>
            <a:videoFile r:link="rId1"/>
          </p:nvPr>
        </p:nvPicPr>
        <p:blipFill>
          <a:blip r:embed="rId5"/>
          <a:stretch>
            <a:fillRect/>
          </a:stretch>
        </p:blipFill>
        <p:spPr>
          <a:xfrm>
            <a:off x="628650" y="1916832"/>
            <a:ext cx="8058150" cy="3720450"/>
          </a:xfrm>
          <a:prstGeom prst="rect">
            <a:avLst/>
          </a:prstGeom>
        </p:spPr>
      </p:pic>
    </p:spTree>
    <p:extLst>
      <p:ext uri="{BB962C8B-B14F-4D97-AF65-F5344CB8AC3E}">
        <p14:creationId xmlns:p14="http://schemas.microsoft.com/office/powerpoint/2010/main" val="1783900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FD220D1-2405-E7D9-EEDD-FAAF9CEF4D3F}"/>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314" name="Title 1"/>
          <p:cNvSpPr>
            <a:spLocks noGrp="1"/>
          </p:cNvSpPr>
          <p:nvPr>
            <p:ph type="title"/>
          </p:nvPr>
        </p:nvSpPr>
        <p:spPr>
          <a:xfrm>
            <a:off x="251520" y="764703"/>
            <a:ext cx="8263830" cy="360041"/>
          </a:xfrm>
        </p:spPr>
        <p:txBody>
          <a:bodyPr>
            <a:noAutofit/>
          </a:bodyPr>
          <a:lstStyle/>
          <a:p>
            <a:pPr marR="0" lvl="0" algn="l" defTabSz="914400" rtl="0" eaLnBrk="1" fontAlgn="auto" latinLnBrk="0" hangingPunct="1">
              <a:lnSpc>
                <a:spcPct val="90000"/>
              </a:lnSpc>
              <a:spcBef>
                <a:spcPts val="1000"/>
              </a:spcBef>
              <a:spcAft>
                <a:spcPts val="0"/>
              </a:spcAft>
              <a:buClrTx/>
              <a:buSzTx/>
              <a:tabLst/>
              <a:defRPr/>
            </a:pPr>
            <a:br>
              <a:rPr lang="en-GB" altLang="cy-GB" sz="1400" dirty="0">
                <a:latin typeface="Arial" panose="020B0604020202020204" pitchFamily="34" charset="0"/>
              </a:rPr>
            </a:br>
            <a:br>
              <a:rPr lang="en-GB" altLang="cy-GB" sz="1400" dirty="0">
                <a:latin typeface="Arial" panose="020B0604020202020204" pitchFamily="34" charset="0"/>
              </a:rPr>
            </a:br>
            <a:br>
              <a:rPr lang="en-GB" altLang="cy-GB" sz="1400" dirty="0">
                <a:latin typeface="Arial" panose="020B0604020202020204" pitchFamily="34" charset="0"/>
              </a:rPr>
            </a:br>
            <a:br>
              <a:rPr lang="en-GB" altLang="cy-GB" sz="1400" dirty="0">
                <a:latin typeface="Arial" panose="020B0604020202020204" pitchFamily="34" charset="0"/>
              </a:rPr>
            </a:br>
            <a:br>
              <a:rPr lang="en-GB" altLang="cy-GB" sz="1400" dirty="0">
                <a:latin typeface="Arial" panose="020B0604020202020204" pitchFamily="34" charset="0"/>
              </a:rPr>
            </a:br>
            <a:br>
              <a:rPr lang="en-GB" altLang="cy-GB" sz="1400" dirty="0">
                <a:latin typeface="Arial" panose="020B0604020202020204" pitchFamily="34" charset="0"/>
              </a:rPr>
            </a:br>
            <a:br>
              <a:rPr lang="en-GB" altLang="cy-GB" sz="1400" dirty="0">
                <a:latin typeface="Arial" panose="020B0604020202020204" pitchFamily="34" charset="0"/>
              </a:rPr>
            </a:br>
            <a:r>
              <a:rPr lang="en-GB" altLang="cy-GB" dirty="0" err="1">
                <a:latin typeface="Arial" panose="020B0604020202020204" pitchFamily="34" charset="0"/>
              </a:rPr>
              <a:t>Astudiaeth</a:t>
            </a:r>
            <a:r>
              <a:rPr lang="en-GB" altLang="cy-GB" dirty="0">
                <a:latin typeface="Arial" panose="020B0604020202020204" pitchFamily="34" charset="0"/>
              </a:rPr>
              <a:t> </a:t>
            </a:r>
            <a:r>
              <a:rPr lang="en-GB" altLang="cy-GB" dirty="0" err="1">
                <a:latin typeface="Arial" panose="020B0604020202020204" pitchFamily="34" charset="0"/>
              </a:rPr>
              <a:t>achos</a:t>
            </a:r>
            <a:r>
              <a:rPr lang="en-GB" altLang="cy-GB" dirty="0">
                <a:latin typeface="Arial" panose="020B0604020202020204" pitchFamily="34" charset="0"/>
              </a:rPr>
              <a:t> 2 </a:t>
            </a:r>
            <a:r>
              <a:rPr lang="en-GB" altLang="cy-GB" sz="3200" dirty="0">
                <a:latin typeface="Arial" panose="020B0604020202020204" pitchFamily="34" charset="0"/>
              </a:rPr>
              <a:t>‘Baby Hospital’</a:t>
            </a:r>
            <a:br>
              <a:rPr lang="en-GB" altLang="cy-GB" dirty="0">
                <a:latin typeface="Arial" panose="020B0604020202020204" pitchFamily="34" charset="0"/>
              </a:rPr>
            </a:br>
            <a:r>
              <a:rPr lang="en-GB" altLang="cy-GB" dirty="0">
                <a:solidFill>
                  <a:srgbClr val="0070C0"/>
                </a:solidFill>
                <a:latin typeface="Arial" panose="020B0604020202020204" pitchFamily="34" charset="0"/>
              </a:rPr>
              <a:t>Case study 2 </a:t>
            </a:r>
            <a:r>
              <a:rPr kumimoji="0" lang="en-GB" altLang="cy-GB" sz="3200"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‘the monkey girl from Sierra Leone’</a:t>
            </a:r>
            <a:br>
              <a:rPr kumimoji="0" lang="en-GB" altLang="cy-GB"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br>
            <a:endParaRPr lang="cy-GB" altLang="cy-GB" dirty="0">
              <a:solidFill>
                <a:srgbClr val="0070C0"/>
              </a:solidFill>
              <a:latin typeface="Arial" panose="020B0604020202020204" pitchFamily="34" charset="0"/>
            </a:endParaRPr>
          </a:p>
        </p:txBody>
      </p:sp>
      <p:sp>
        <p:nvSpPr>
          <p:cNvPr id="13315" name="Content Placeholder 2"/>
          <p:cNvSpPr>
            <a:spLocks noGrp="1"/>
          </p:cNvSpPr>
          <p:nvPr>
            <p:ph sz="half" idx="1"/>
          </p:nvPr>
        </p:nvSpPr>
        <p:spPr>
          <a:xfrm>
            <a:off x="251520" y="2420888"/>
            <a:ext cx="4263330" cy="3756075"/>
          </a:xfrm>
        </p:spPr>
        <p:txBody>
          <a:bodyPr/>
          <a:lstStyle/>
          <a:p>
            <a:r>
              <a:rPr lang="en-GB" altLang="cy-GB" dirty="0" err="1">
                <a:latin typeface="Arial" panose="020B0604020202020204" pitchFamily="34" charset="0"/>
              </a:rPr>
              <a:t>Cafodd</a:t>
            </a:r>
            <a:r>
              <a:rPr lang="en-GB" altLang="cy-GB" dirty="0">
                <a:latin typeface="Arial" panose="020B0604020202020204" pitchFamily="34" charset="0"/>
              </a:rPr>
              <a:t> </a:t>
            </a:r>
            <a:r>
              <a:rPr lang="en-GB" altLang="cy-GB" dirty="0" err="1">
                <a:latin typeface="Arial" panose="020B0604020202020204" pitchFamily="34" charset="0"/>
              </a:rPr>
              <a:t>ei</a:t>
            </a:r>
            <a:r>
              <a:rPr lang="en-GB" altLang="cy-GB" dirty="0">
                <a:latin typeface="Arial" panose="020B0604020202020204" pitchFamily="34" charset="0"/>
              </a:rPr>
              <a:t> </a:t>
            </a:r>
            <a:r>
              <a:rPr lang="en-GB" altLang="cy-GB" dirty="0" err="1">
                <a:latin typeface="Arial" panose="020B0604020202020204" pitchFamily="34" charset="0"/>
              </a:rPr>
              <a:t>ddarganfod</a:t>
            </a:r>
            <a:r>
              <a:rPr lang="en-GB" altLang="cy-GB" dirty="0">
                <a:latin typeface="Arial" panose="020B0604020202020204" pitchFamily="34" charset="0"/>
              </a:rPr>
              <a:t> </a:t>
            </a:r>
            <a:r>
              <a:rPr lang="en-GB" altLang="cy-GB" dirty="0" err="1">
                <a:latin typeface="Arial" panose="020B0604020202020204" pitchFamily="34" charset="0"/>
              </a:rPr>
              <a:t>yn</a:t>
            </a:r>
            <a:r>
              <a:rPr lang="en-GB" altLang="cy-GB" dirty="0">
                <a:latin typeface="Arial" panose="020B0604020202020204" pitchFamily="34" charset="0"/>
              </a:rPr>
              <a:t> 1984 – 7 </a:t>
            </a:r>
            <a:r>
              <a:rPr lang="en-GB" altLang="cy-GB" dirty="0" err="1">
                <a:latin typeface="Arial" panose="020B0604020202020204" pitchFamily="34" charset="0"/>
              </a:rPr>
              <a:t>blwydd</a:t>
            </a:r>
            <a:r>
              <a:rPr lang="en-GB" altLang="cy-GB" dirty="0">
                <a:latin typeface="Arial" panose="020B0604020202020204" pitchFamily="34" charset="0"/>
              </a:rPr>
              <a:t> </a:t>
            </a:r>
            <a:r>
              <a:rPr lang="en-GB" altLang="cy-GB" dirty="0" err="1">
                <a:latin typeface="Arial" panose="020B0604020202020204" pitchFamily="34" charset="0"/>
              </a:rPr>
              <a:t>oed</a:t>
            </a:r>
            <a:r>
              <a:rPr lang="en-GB" altLang="cy-GB" dirty="0">
                <a:latin typeface="Arial" panose="020B0604020202020204" pitchFamily="34" charset="0"/>
              </a:rPr>
              <a:t>;</a:t>
            </a:r>
            <a:endParaRPr lang="cy-GB" altLang="cy-GB" dirty="0">
              <a:latin typeface="Arial" panose="020B0604020202020204" pitchFamily="34" charset="0"/>
            </a:endParaRPr>
          </a:p>
          <a:p>
            <a:r>
              <a:rPr lang="cy-GB" altLang="cy-GB" dirty="0">
                <a:latin typeface="Arial" panose="020B0604020202020204" pitchFamily="34" charset="0"/>
              </a:rPr>
              <a:t>Magwyd gan fwncïod;</a:t>
            </a:r>
          </a:p>
          <a:p>
            <a:r>
              <a:rPr lang="cy-GB" altLang="cy-GB" dirty="0">
                <a:latin typeface="Arial" panose="020B0604020202020204" pitchFamily="34" charset="0"/>
              </a:rPr>
              <a:t>Methu siarad;</a:t>
            </a:r>
          </a:p>
          <a:p>
            <a:r>
              <a:rPr lang="cy-GB" altLang="cy-GB" dirty="0">
                <a:latin typeface="Arial" panose="020B0604020202020204" pitchFamily="34" charset="0"/>
              </a:rPr>
              <a:t>Gwneud synau fel mwncïod.</a:t>
            </a:r>
          </a:p>
          <a:p>
            <a:endParaRPr lang="cy-GB" altLang="cy-GB" dirty="0"/>
          </a:p>
        </p:txBody>
      </p:sp>
      <p:sp>
        <p:nvSpPr>
          <p:cNvPr id="13316" name="Content Placeholder 3"/>
          <p:cNvSpPr>
            <a:spLocks noGrp="1"/>
          </p:cNvSpPr>
          <p:nvPr>
            <p:ph sz="half" idx="2"/>
          </p:nvPr>
        </p:nvSpPr>
        <p:spPr>
          <a:xfrm>
            <a:off x="4629150" y="2420888"/>
            <a:ext cx="4263330" cy="3756075"/>
          </a:xfrm>
        </p:spPr>
        <p:txBody>
          <a:bodyPr>
            <a:normAutofit/>
          </a:bodyPr>
          <a:lstStyle/>
          <a:p>
            <a:r>
              <a:rPr lang="en-GB" altLang="cy-GB" dirty="0">
                <a:solidFill>
                  <a:srgbClr val="0070C0"/>
                </a:solidFill>
                <a:latin typeface="Arial" panose="020B0604020202020204" pitchFamily="34" charset="0"/>
              </a:rPr>
              <a:t>Found in 1984 – 7 years old;</a:t>
            </a:r>
          </a:p>
          <a:p>
            <a:r>
              <a:rPr lang="en-GB" altLang="cy-GB" dirty="0">
                <a:solidFill>
                  <a:srgbClr val="0070C0"/>
                </a:solidFill>
                <a:latin typeface="Arial" panose="020B0604020202020204" pitchFamily="34" charset="0"/>
              </a:rPr>
              <a:t>Brought up by apes/monkeys;</a:t>
            </a:r>
          </a:p>
          <a:p>
            <a:r>
              <a:rPr lang="en-GB" altLang="cy-GB" dirty="0">
                <a:solidFill>
                  <a:srgbClr val="0070C0"/>
                </a:solidFill>
                <a:latin typeface="Arial" panose="020B0604020202020204" pitchFamily="34" charset="0"/>
              </a:rPr>
              <a:t>Unable to talk;</a:t>
            </a:r>
          </a:p>
          <a:p>
            <a:r>
              <a:rPr lang="en-GB" altLang="cy-GB" dirty="0">
                <a:solidFill>
                  <a:srgbClr val="0070C0"/>
                </a:solidFill>
                <a:latin typeface="Arial" panose="020B0604020202020204" pitchFamily="34" charset="0"/>
              </a:rPr>
              <a:t>Made chattering noises. </a:t>
            </a:r>
            <a:endParaRPr lang="cy-GB" altLang="cy-GB" dirty="0">
              <a:solidFill>
                <a:srgbClr val="0070C0"/>
              </a:solidFill>
              <a:latin typeface="Arial" panose="020B0604020202020204" pitchFamily="34" charset="0"/>
            </a:endParaRPr>
          </a:p>
        </p:txBody>
      </p:sp>
    </p:spTree>
    <p:extLst>
      <p:ext uri="{BB962C8B-B14F-4D97-AF65-F5344CB8AC3E}">
        <p14:creationId xmlns:p14="http://schemas.microsoft.com/office/powerpoint/2010/main" val="4270869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A01EA7-6E6A-1A3C-4FD5-C2E816AE0111}"/>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338" name="Title 1"/>
          <p:cNvSpPr>
            <a:spLocks noGrp="1"/>
          </p:cNvSpPr>
          <p:nvPr>
            <p:ph type="title"/>
          </p:nvPr>
        </p:nvSpPr>
        <p:spPr>
          <a:xfrm>
            <a:off x="179512" y="365127"/>
            <a:ext cx="8856984" cy="615602"/>
          </a:xfrm>
        </p:spPr>
        <p:txBody>
          <a:bodyPr>
            <a:noAutofit/>
          </a:bodyPr>
          <a:lstStyle/>
          <a:p>
            <a:pPr algn="l"/>
            <a:br>
              <a:rPr lang="cy-GB" altLang="cy-GB" dirty="0">
                <a:latin typeface="Arial" panose="020B0604020202020204" pitchFamily="34" charset="0"/>
              </a:rPr>
            </a:br>
            <a:r>
              <a:rPr lang="cy-GB" altLang="cy-GB" dirty="0">
                <a:latin typeface="Arial" panose="020B0604020202020204" pitchFamily="34" charset="0"/>
              </a:rPr>
              <a:t>Astudiaeth achos 3 </a:t>
            </a:r>
            <a:r>
              <a:rPr lang="cy-GB" altLang="cy-GB" sz="3200" dirty="0">
                <a:latin typeface="Arial" panose="020B0604020202020204" pitchFamily="34" charset="0"/>
              </a:rPr>
              <a:t>Danielle </a:t>
            </a:r>
            <a:r>
              <a:rPr lang="cy-GB" altLang="cy-GB" sz="3200" dirty="0" err="1">
                <a:latin typeface="Arial" panose="020B0604020202020204" pitchFamily="34" charset="0"/>
              </a:rPr>
              <a:t>Crockett</a:t>
            </a:r>
            <a:br>
              <a:rPr lang="en-GB" altLang="cy-GB" dirty="0">
                <a:latin typeface="Arial" panose="020B0604020202020204" pitchFamily="34" charset="0"/>
              </a:rPr>
            </a:br>
            <a:r>
              <a:rPr lang="en-GB" altLang="cy-GB" dirty="0">
                <a:solidFill>
                  <a:srgbClr val="0070C0"/>
                </a:solidFill>
                <a:latin typeface="Arial" panose="020B0604020202020204" pitchFamily="34" charset="0"/>
              </a:rPr>
              <a:t>Case study 3 </a:t>
            </a:r>
            <a:r>
              <a:rPr lang="en-GB" altLang="cy-GB" sz="3200" dirty="0">
                <a:solidFill>
                  <a:srgbClr val="0070C0"/>
                </a:solidFill>
                <a:latin typeface="Arial" panose="020B0604020202020204" pitchFamily="34" charset="0"/>
              </a:rPr>
              <a:t>‘the girl in the window’</a:t>
            </a:r>
            <a:endParaRPr lang="cy-GB" altLang="cy-GB" sz="32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1988840"/>
            <a:ext cx="4038600" cy="3816648"/>
          </a:xfrm>
        </p:spPr>
        <p:txBody>
          <a:bodyPr>
            <a:normAutofit lnSpcReduction="10000"/>
          </a:bodyPr>
          <a:lstStyle/>
          <a:p>
            <a:pPr>
              <a:defRPr/>
            </a:pPr>
            <a:r>
              <a:rPr lang="cy-GB" dirty="0">
                <a:latin typeface="Arial" panose="020B0604020202020204" pitchFamily="34" charset="0"/>
              </a:rPr>
              <a:t>Cafodd ei ddarganfod yn 2005 – 6 blwydd oed;</a:t>
            </a:r>
          </a:p>
          <a:p>
            <a:pPr>
              <a:defRPr/>
            </a:pPr>
            <a:r>
              <a:rPr lang="cy-GB" dirty="0">
                <a:latin typeface="Arial" panose="020B0604020202020204" pitchFamily="34" charset="0"/>
              </a:rPr>
              <a:t>Methu cnoi na llyncu bwyd solid;</a:t>
            </a:r>
          </a:p>
          <a:p>
            <a:pPr>
              <a:defRPr/>
            </a:pPr>
            <a:r>
              <a:rPr lang="cy-GB" dirty="0">
                <a:latin typeface="Arial" panose="020B0604020202020204" pitchFamily="34" charset="0"/>
              </a:rPr>
              <a:t>Methu siarad na chyfathrebu;</a:t>
            </a:r>
          </a:p>
          <a:p>
            <a:pPr>
              <a:defRPr/>
            </a:pPr>
            <a:r>
              <a:rPr lang="cy-GB" dirty="0">
                <a:latin typeface="Arial" panose="020B0604020202020204" pitchFamily="34" charset="0"/>
              </a:rPr>
              <a:t>Mwy na thebyg, heb gael cofleidiad (cwtsh).</a:t>
            </a:r>
          </a:p>
        </p:txBody>
      </p:sp>
      <p:sp>
        <p:nvSpPr>
          <p:cNvPr id="4" name="Content Placeholder 3"/>
          <p:cNvSpPr>
            <a:spLocks noGrp="1"/>
          </p:cNvSpPr>
          <p:nvPr>
            <p:ph sz="half" idx="2"/>
          </p:nvPr>
        </p:nvSpPr>
        <p:spPr>
          <a:xfrm>
            <a:off x="4648200" y="1988840"/>
            <a:ext cx="4244280" cy="4536504"/>
          </a:xfrm>
        </p:spPr>
        <p:txBody>
          <a:bodyPr>
            <a:normAutofit lnSpcReduction="10000"/>
          </a:bodyPr>
          <a:lstStyle/>
          <a:p>
            <a:pPr>
              <a:defRPr/>
            </a:pPr>
            <a:r>
              <a:rPr lang="en-GB" dirty="0">
                <a:solidFill>
                  <a:srgbClr val="0070C0"/>
                </a:solidFill>
                <a:latin typeface="Arial" panose="020B0604020202020204" pitchFamily="34" charset="0"/>
              </a:rPr>
              <a:t>Found in 2005 – 6 years old;</a:t>
            </a:r>
          </a:p>
          <a:p>
            <a:pPr>
              <a:defRPr/>
            </a:pPr>
            <a:r>
              <a:rPr lang="en-GB" dirty="0">
                <a:solidFill>
                  <a:srgbClr val="0070C0"/>
                </a:solidFill>
                <a:latin typeface="Arial" panose="020B0604020202020204" pitchFamily="34" charset="0"/>
              </a:rPr>
              <a:t>Unable to chew or swallow solid food;</a:t>
            </a:r>
          </a:p>
          <a:p>
            <a:pPr>
              <a:defRPr/>
            </a:pPr>
            <a:r>
              <a:rPr lang="en-GB" dirty="0">
                <a:solidFill>
                  <a:srgbClr val="0070C0"/>
                </a:solidFill>
                <a:latin typeface="Arial" panose="020B0604020202020204" pitchFamily="34" charset="0"/>
              </a:rPr>
              <a:t>Unable to talk nor communicate;</a:t>
            </a:r>
          </a:p>
          <a:p>
            <a:pPr>
              <a:defRPr/>
            </a:pPr>
            <a:r>
              <a:rPr lang="en-GB" dirty="0">
                <a:solidFill>
                  <a:srgbClr val="0070C0"/>
                </a:solidFill>
                <a:latin typeface="Arial" panose="020B0604020202020204" pitchFamily="34" charset="0"/>
              </a:rPr>
              <a:t>Probably never hugged.</a:t>
            </a:r>
          </a:p>
        </p:txBody>
      </p:sp>
    </p:spTree>
    <p:extLst>
      <p:ext uri="{BB962C8B-B14F-4D97-AF65-F5344CB8AC3E}">
        <p14:creationId xmlns:p14="http://schemas.microsoft.com/office/powerpoint/2010/main" val="41709035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707EAFA-BD83-EF0C-5189-20637C50FED7}"/>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338" name="Title 1"/>
          <p:cNvSpPr>
            <a:spLocks noGrp="1"/>
          </p:cNvSpPr>
          <p:nvPr>
            <p:ph type="title"/>
          </p:nvPr>
        </p:nvSpPr>
        <p:spPr/>
        <p:txBody>
          <a:bodyPr>
            <a:normAutofit fontScale="90000"/>
          </a:bodyPr>
          <a:lstStyle/>
          <a:p>
            <a:pPr algn="l"/>
            <a:r>
              <a:rPr kumimoji="0" lang="cy-GB" altLang="cy-GB" sz="44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Astudiaeth achos 3 </a:t>
            </a:r>
            <a:r>
              <a:rPr kumimoji="0" lang="cy-GB" altLang="cy-GB" sz="3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Danielle </a:t>
            </a:r>
            <a:r>
              <a:rPr kumimoji="0" lang="cy-GB" altLang="cy-GB" sz="3200" b="0" i="0" u="none" strike="noStrike" kern="1200" cap="none" spc="0" normalizeH="0" baseline="0" noProof="0" dirty="0" err="1">
                <a:ln>
                  <a:noFill/>
                </a:ln>
                <a:solidFill>
                  <a:prstClr val="black"/>
                </a:solidFill>
                <a:effectLst/>
                <a:uLnTx/>
                <a:uFillTx/>
                <a:latin typeface="Arial" panose="020B0604020202020204" pitchFamily="34" charset="0"/>
                <a:ea typeface="+mj-ea"/>
                <a:cs typeface="+mj-cs"/>
              </a:rPr>
              <a:t>Crockett</a:t>
            </a:r>
            <a:br>
              <a:rPr kumimoji="0" lang="en-GB" altLang="cy-GB" sz="44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r>
              <a:rPr kumimoji="0" lang="en-GB" altLang="cy-GB" sz="4400" b="0" i="0" u="none" strike="noStrike" kern="1200" cap="none" spc="0" normalizeH="0" baseline="0" noProof="0" dirty="0">
                <a:ln>
                  <a:noFill/>
                </a:ln>
                <a:solidFill>
                  <a:srgbClr val="0070C0"/>
                </a:solidFill>
                <a:effectLst/>
                <a:uLnTx/>
                <a:uFillTx/>
                <a:latin typeface="Arial" panose="020B0604020202020204" pitchFamily="34" charset="0"/>
                <a:ea typeface="+mj-ea"/>
                <a:cs typeface="+mj-cs"/>
              </a:rPr>
              <a:t>Case study 3 </a:t>
            </a:r>
            <a:r>
              <a:rPr kumimoji="0" lang="en-GB" altLang="cy-GB" sz="3200" b="0" i="0" u="none" strike="noStrike" kern="1200" cap="none" spc="0" normalizeH="0" baseline="0" noProof="0" dirty="0">
                <a:ln>
                  <a:noFill/>
                </a:ln>
                <a:solidFill>
                  <a:srgbClr val="0070C0"/>
                </a:solidFill>
                <a:effectLst/>
                <a:uLnTx/>
                <a:uFillTx/>
                <a:latin typeface="Arial" panose="020B0604020202020204" pitchFamily="34" charset="0"/>
                <a:ea typeface="+mj-ea"/>
                <a:cs typeface="+mj-cs"/>
              </a:rPr>
              <a:t>‘the girl in the window</a:t>
            </a:r>
            <a:endParaRPr lang="cy-GB" altLang="cy-GB" sz="3200" dirty="0">
              <a:solidFill>
                <a:srgbClr val="0000FF"/>
              </a:solidFill>
              <a:latin typeface="Arial" panose="020B0604020202020204" pitchFamily="34" charset="0"/>
            </a:endParaRPr>
          </a:p>
        </p:txBody>
      </p:sp>
      <p:sp>
        <p:nvSpPr>
          <p:cNvPr id="4" name="Content Placeholder 3"/>
          <p:cNvSpPr>
            <a:spLocks noGrp="1"/>
          </p:cNvSpPr>
          <p:nvPr>
            <p:ph idx="1"/>
          </p:nvPr>
        </p:nvSpPr>
        <p:spPr/>
        <p:txBody>
          <a:bodyPr>
            <a:normAutofit/>
          </a:bodyPr>
          <a:lstStyle/>
          <a:p>
            <a:pPr marL="0" indent="0" algn="r">
              <a:buFontTx/>
              <a:buNone/>
              <a:defRPr/>
            </a:pPr>
            <a:endParaRPr lang="cy-GB" sz="1800" dirty="0">
              <a:latin typeface="Arial" panose="020B0604020202020204" pitchFamily="34" charset="0"/>
              <a:hlinkClick r:id="rId4"/>
            </a:endParaRPr>
          </a:p>
          <a:p>
            <a:pPr marL="0" indent="0" algn="r">
              <a:buFontTx/>
              <a:buNone/>
              <a:defRPr/>
            </a:pPr>
            <a:endParaRPr lang="cy-GB" sz="1800" dirty="0">
              <a:latin typeface="Arial" panose="020B0604020202020204" pitchFamily="34" charset="0"/>
              <a:hlinkClick r:id="rId4"/>
            </a:endParaRPr>
          </a:p>
        </p:txBody>
      </p:sp>
      <p:pic>
        <p:nvPicPr>
          <p:cNvPr id="7" name="Online Media 6" title="The Girl in the Window - 2008 SD">
            <a:hlinkClick r:id="" action="ppaction://media"/>
            <a:extLst>
              <a:ext uri="{FF2B5EF4-FFF2-40B4-BE49-F238E27FC236}">
                <a16:creationId xmlns:a16="http://schemas.microsoft.com/office/drawing/2014/main" id="{44B9CC9A-8B77-4D0B-5B64-122997A470DD}"/>
              </a:ext>
            </a:extLst>
          </p:cNvPr>
          <p:cNvPicPr>
            <a:picLocks noRot="1" noChangeAspect="1"/>
          </p:cNvPicPr>
          <p:nvPr>
            <a:videoFile r:link="rId1"/>
          </p:nvPr>
        </p:nvPicPr>
        <p:blipFill>
          <a:blip r:embed="rId5"/>
          <a:stretch>
            <a:fillRect/>
          </a:stretch>
        </p:blipFill>
        <p:spPr>
          <a:xfrm>
            <a:off x="1776760" y="1988840"/>
            <a:ext cx="5590480" cy="3384376"/>
          </a:xfrm>
          <a:prstGeom prst="rect">
            <a:avLst/>
          </a:prstGeom>
        </p:spPr>
      </p:pic>
    </p:spTree>
    <p:extLst>
      <p:ext uri="{BB962C8B-B14F-4D97-AF65-F5344CB8AC3E}">
        <p14:creationId xmlns:p14="http://schemas.microsoft.com/office/powerpoint/2010/main" val="3728180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BD2CFE5-B765-A46E-CA44-49BC39452BDD}"/>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3"/>
          <p:cNvSpPr>
            <a:spLocks noGrp="1"/>
          </p:cNvSpPr>
          <p:nvPr>
            <p:ph type="title"/>
          </p:nvPr>
        </p:nvSpPr>
        <p:spPr>
          <a:xfrm>
            <a:off x="107504" y="365127"/>
            <a:ext cx="4407346" cy="1191666"/>
          </a:xfrm>
        </p:spPr>
        <p:txBody>
          <a:bodyPr>
            <a:noAutofit/>
          </a:bodyPr>
          <a:lstStyle/>
          <a:p>
            <a:pPr algn="l" eaLnBrk="1" hangingPunct="1"/>
            <a:r>
              <a:rPr lang="cy-GB" altLang="cy-GB" dirty="0">
                <a:latin typeface="Arial" panose="020B0604020202020204" pitchFamily="34" charset="0"/>
              </a:rPr>
              <a:t>Tasg ymchwil</a:t>
            </a:r>
            <a:br>
              <a:rPr lang="cy-GB" altLang="cy-GB" dirty="0">
                <a:solidFill>
                  <a:srgbClr val="0000FF"/>
                </a:solidFill>
                <a:latin typeface="Arial" panose="020B0604020202020204" pitchFamily="34" charset="0"/>
              </a:rPr>
            </a:br>
            <a:r>
              <a:rPr lang="cy-GB" altLang="cy-GB" dirty="0">
                <a:solidFill>
                  <a:srgbClr val="0070C0"/>
                </a:solidFill>
                <a:latin typeface="Arial" panose="020B0604020202020204" pitchFamily="34" charset="0"/>
              </a:rPr>
              <a:t>Research </a:t>
            </a:r>
            <a:r>
              <a:rPr lang="cy-GB" altLang="cy-GB" dirty="0" err="1">
                <a:solidFill>
                  <a:srgbClr val="0070C0"/>
                </a:solidFill>
                <a:latin typeface="Arial" panose="020B0604020202020204" pitchFamily="34" charset="0"/>
              </a:rPr>
              <a:t>task</a:t>
            </a:r>
            <a:endParaRPr lang="cy-GB" altLang="cy-GB" dirty="0">
              <a:solidFill>
                <a:srgbClr val="0070C0"/>
              </a:solidFill>
              <a:latin typeface="Arial" panose="020B0604020202020204" pitchFamily="34" charset="0"/>
            </a:endParaRPr>
          </a:p>
        </p:txBody>
      </p:sp>
      <p:sp>
        <p:nvSpPr>
          <p:cNvPr id="6147" name="Content Placeholder 4"/>
          <p:cNvSpPr>
            <a:spLocks noGrp="1"/>
          </p:cNvSpPr>
          <p:nvPr>
            <p:ph sz="half" idx="1"/>
          </p:nvPr>
        </p:nvSpPr>
        <p:spPr>
          <a:xfrm>
            <a:off x="323528" y="1988840"/>
            <a:ext cx="4191322" cy="4188123"/>
          </a:xfrm>
        </p:spPr>
        <p:txBody>
          <a:bodyPr>
            <a:normAutofit fontScale="92500" lnSpcReduction="20000"/>
          </a:bodyPr>
          <a:lstStyle/>
          <a:p>
            <a:r>
              <a:rPr lang="cy-GB" altLang="cy-GB" dirty="0">
                <a:latin typeface="Arial" panose="020B0604020202020204" pitchFamily="34" charset="0"/>
              </a:rPr>
              <a:t>Ymchwiliwch un o’r canlynol a pharatowch cyflwyniad 3 munud ar gyfer y ddarlith nesaf.</a:t>
            </a:r>
          </a:p>
          <a:p>
            <a:pPr marL="0" indent="0">
              <a:buNone/>
            </a:pPr>
            <a:endParaRPr lang="cy-GB" altLang="cy-GB" dirty="0">
              <a:latin typeface="Arial" panose="020B0604020202020204" pitchFamily="34" charset="0"/>
            </a:endParaRPr>
          </a:p>
          <a:p>
            <a:r>
              <a:rPr lang="en-GB" altLang="cy-GB" dirty="0">
                <a:solidFill>
                  <a:srgbClr val="0070C0"/>
                </a:solidFill>
                <a:latin typeface="Arial" panose="020B0604020202020204" pitchFamily="34" charset="0"/>
              </a:rPr>
              <a:t>Research one of the following and prepare a 3 minute presentation for the next lecture.</a:t>
            </a:r>
          </a:p>
        </p:txBody>
      </p:sp>
      <p:sp>
        <p:nvSpPr>
          <p:cNvPr id="6148" name="Content Placeholder 5"/>
          <p:cNvSpPr>
            <a:spLocks noGrp="1"/>
          </p:cNvSpPr>
          <p:nvPr>
            <p:ph sz="half" idx="2"/>
          </p:nvPr>
        </p:nvSpPr>
        <p:spPr>
          <a:xfrm>
            <a:off x="4629150" y="260649"/>
            <a:ext cx="4191322" cy="5256584"/>
          </a:xfrm>
        </p:spPr>
        <p:txBody>
          <a:bodyPr>
            <a:normAutofit fontScale="92500" lnSpcReduction="20000"/>
          </a:bodyPr>
          <a:lstStyle/>
          <a:p>
            <a:pPr marL="0" indent="0">
              <a:buNone/>
            </a:pPr>
            <a:r>
              <a:rPr lang="en-GB" altLang="cy-GB" dirty="0">
                <a:latin typeface="Arial" panose="020B0604020202020204" pitchFamily="34" charset="0"/>
              </a:rPr>
              <a:t>Jean Aitchison;</a:t>
            </a:r>
          </a:p>
          <a:p>
            <a:pPr marL="0" indent="0">
              <a:buNone/>
            </a:pPr>
            <a:r>
              <a:rPr lang="en-GB" altLang="cy-GB" dirty="0">
                <a:latin typeface="Arial" panose="020B0604020202020204" pitchFamily="34" charset="0"/>
              </a:rPr>
              <a:t>Bruno Bettelheim;</a:t>
            </a:r>
          </a:p>
          <a:p>
            <a:pPr marL="0" indent="0">
              <a:buNone/>
            </a:pPr>
            <a:r>
              <a:rPr lang="en-GB" altLang="cy-GB" dirty="0">
                <a:latin typeface="Arial" panose="020B0604020202020204" pitchFamily="34" charset="0"/>
              </a:rPr>
              <a:t>Jerome Bruner;</a:t>
            </a:r>
          </a:p>
          <a:p>
            <a:pPr marL="0" indent="0">
              <a:buNone/>
            </a:pPr>
            <a:r>
              <a:rPr lang="en-GB" altLang="cy-GB" dirty="0">
                <a:latin typeface="Arial" panose="020B0604020202020204" pitchFamily="34" charset="0"/>
              </a:rPr>
              <a:t>Brian Cambourne;</a:t>
            </a:r>
          </a:p>
          <a:p>
            <a:pPr marL="0" indent="0">
              <a:buNone/>
            </a:pPr>
            <a:r>
              <a:rPr lang="en-GB" altLang="cy-GB" dirty="0">
                <a:latin typeface="Arial" panose="020B0604020202020204" pitchFamily="34" charset="0"/>
              </a:rPr>
              <a:t>Noam Chomsky;</a:t>
            </a:r>
          </a:p>
          <a:p>
            <a:pPr marL="0" indent="0">
              <a:buNone/>
            </a:pPr>
            <a:r>
              <a:rPr lang="en-GB" altLang="cy-GB" dirty="0">
                <a:latin typeface="Arial" panose="020B0604020202020204" pitchFamily="34" charset="0"/>
              </a:rPr>
              <a:t>Eve Clark;</a:t>
            </a:r>
          </a:p>
          <a:p>
            <a:pPr marL="0" indent="0">
              <a:buNone/>
            </a:pPr>
            <a:r>
              <a:rPr lang="en-GB" altLang="cy-GB" dirty="0">
                <a:latin typeface="Arial" panose="020B0604020202020204" pitchFamily="34" charset="0"/>
              </a:rPr>
              <a:t>David Crystal;</a:t>
            </a:r>
          </a:p>
          <a:p>
            <a:pPr marL="0" indent="0">
              <a:buNone/>
            </a:pPr>
            <a:r>
              <a:rPr lang="en-GB" altLang="cy-GB" dirty="0">
                <a:latin typeface="Arial" panose="020B0604020202020204" pitchFamily="34" charset="0"/>
              </a:rPr>
              <a:t>Eric Lenneberg;</a:t>
            </a:r>
          </a:p>
          <a:p>
            <a:pPr marL="0" indent="0">
              <a:buNone/>
            </a:pPr>
            <a:r>
              <a:rPr lang="en-GB" altLang="cy-GB" dirty="0">
                <a:latin typeface="Arial" panose="020B0604020202020204" pitchFamily="34" charset="0"/>
              </a:rPr>
              <a:t>Jean Piaget;</a:t>
            </a:r>
          </a:p>
          <a:p>
            <a:pPr marL="0" indent="0">
              <a:buNone/>
            </a:pPr>
            <a:r>
              <a:rPr lang="en-GB" altLang="cy-GB" dirty="0">
                <a:latin typeface="Arial" panose="020B0604020202020204" pitchFamily="34" charset="0"/>
              </a:rPr>
              <a:t>Steven Pinker;</a:t>
            </a:r>
          </a:p>
          <a:p>
            <a:pPr marL="0" indent="0">
              <a:buNone/>
            </a:pPr>
            <a:r>
              <a:rPr lang="en-GB" altLang="cy-GB" dirty="0">
                <a:latin typeface="Arial" panose="020B0604020202020204" pitchFamily="34" charset="0"/>
              </a:rPr>
              <a:t>B. F. Skinner;</a:t>
            </a:r>
          </a:p>
          <a:p>
            <a:pPr marL="0" indent="0">
              <a:buNone/>
            </a:pPr>
            <a:r>
              <a:rPr lang="en-GB" altLang="cy-GB" dirty="0">
                <a:latin typeface="Arial" panose="020B0604020202020204" pitchFamily="34" charset="0"/>
              </a:rPr>
              <a:t>Michael </a:t>
            </a:r>
            <a:r>
              <a:rPr lang="en-GB" altLang="cy-GB" dirty="0" err="1">
                <a:latin typeface="Arial" panose="020B0604020202020204" pitchFamily="34" charset="0"/>
              </a:rPr>
              <a:t>Tomasello</a:t>
            </a:r>
            <a:r>
              <a:rPr lang="en-GB" altLang="cy-GB" dirty="0">
                <a:latin typeface="Arial" panose="020B0604020202020204" pitchFamily="34" charset="0"/>
              </a:rPr>
              <a:t>;</a:t>
            </a:r>
          </a:p>
          <a:p>
            <a:pPr marL="0" indent="0">
              <a:buNone/>
            </a:pPr>
            <a:r>
              <a:rPr lang="en-GB" altLang="cy-GB" dirty="0">
                <a:latin typeface="Arial" panose="020B0604020202020204" pitchFamily="34" charset="0"/>
              </a:rPr>
              <a:t>Lev Vygotsky.</a:t>
            </a:r>
          </a:p>
          <a:p>
            <a:pPr eaLnBrk="1" hangingPunct="1"/>
            <a:endParaRPr lang="en-GB" alt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2513247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D866D6-6EBD-866E-DBFF-4E539393E9D6}"/>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082" name="Title 4"/>
          <p:cNvSpPr>
            <a:spLocks noGrp="1"/>
          </p:cNvSpPr>
          <p:nvPr>
            <p:ph type="title"/>
          </p:nvPr>
        </p:nvSpPr>
        <p:spPr>
          <a:xfrm>
            <a:off x="628650" y="365127"/>
            <a:ext cx="7886700" cy="1119658"/>
          </a:xfrm>
        </p:spPr>
        <p:txBody>
          <a:bodyPr>
            <a:normAutofit fontScale="90000"/>
          </a:bodyPr>
          <a:lstStyle/>
          <a:p>
            <a:pPr algn="l" eaLnBrk="1" hangingPunct="1"/>
            <a:r>
              <a:rPr lang="en-GB" altLang="cy-GB" dirty="0">
                <a:latin typeface="Arial" panose="020B0604020202020204" pitchFamily="34" charset="0"/>
              </a:rPr>
              <a:t>Cyfeiriadau</a:t>
            </a:r>
            <a:br>
              <a:rPr lang="en-GB" altLang="cy-GB" dirty="0">
                <a:latin typeface="Arial" panose="020B0604020202020204" pitchFamily="34" charset="0"/>
              </a:rPr>
            </a:br>
            <a:r>
              <a:rPr lang="en-GB" altLang="cy-GB" dirty="0">
                <a:solidFill>
                  <a:srgbClr val="0070C0"/>
                </a:solidFill>
                <a:latin typeface="Arial" panose="020B0604020202020204" pitchFamily="34" charset="0"/>
              </a:rPr>
              <a:t>References</a:t>
            </a:r>
            <a:endParaRPr lang="cy-GB" altLang="cy-GB" dirty="0">
              <a:solidFill>
                <a:srgbClr val="0070C0"/>
              </a:solidFill>
              <a:latin typeface="Arial" panose="020B0604020202020204" pitchFamily="34" charset="0"/>
            </a:endParaRPr>
          </a:p>
        </p:txBody>
      </p:sp>
      <p:sp>
        <p:nvSpPr>
          <p:cNvPr id="46083" name="Content Placeholder 5"/>
          <p:cNvSpPr>
            <a:spLocks noGrp="1"/>
          </p:cNvSpPr>
          <p:nvPr>
            <p:ph idx="1"/>
          </p:nvPr>
        </p:nvSpPr>
        <p:spPr>
          <a:xfrm>
            <a:off x="179512" y="1600201"/>
            <a:ext cx="8964488" cy="3917032"/>
          </a:xfrm>
        </p:spPr>
        <p:txBody>
          <a:bodyPr>
            <a:no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Chopra, N. (2013) ‘</a:t>
            </a:r>
            <a:r>
              <a:rPr lang="en-GB" altLang="cy-GB" dirty="0">
                <a:latin typeface="Arial" panose="020B0604020202020204" pitchFamily="34" charset="0"/>
                <a:cs typeface="Arial" panose="020B0604020202020204" pitchFamily="34" charset="0"/>
              </a:rPr>
              <a:t>C</a:t>
            </a:r>
            <a:r>
              <a:rPr lang="en-GB" dirty="0">
                <a:latin typeface="Arial" panose="020B0604020202020204" pitchFamily="34" charset="0"/>
                <a:cs typeface="Arial" panose="020B0604020202020204" pitchFamily="34" charset="0"/>
              </a:rPr>
              <a:t>AN tom BE PRIOR TO LANGUAGE?’ </a:t>
            </a:r>
            <a:r>
              <a:rPr lang="en-GB" i="1" dirty="0">
                <a:latin typeface="Arial" panose="020B0604020202020204" pitchFamily="34" charset="0"/>
                <a:cs typeface="Arial" panose="020B0604020202020204" pitchFamily="34" charset="0"/>
              </a:rPr>
              <a:t>ACADEMICIA: An International Multidisciplinary Research Journal, </a:t>
            </a:r>
            <a:r>
              <a:rPr lang="en-GB" dirty="0">
                <a:latin typeface="Arial" panose="020B0604020202020204" pitchFamily="34" charset="0"/>
                <a:cs typeface="Arial" panose="020B0604020202020204" pitchFamily="34" charset="0"/>
              </a:rPr>
              <a:t>3(12), pp. 130-151.</a:t>
            </a:r>
            <a:endParaRPr kumimoji="0" lang="en-GB" altLang="cy-GB" b="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altLang="cy-GB" dirty="0">
              <a:solidFill>
                <a:srgbClr val="000000"/>
              </a:solidFill>
              <a:latin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ea typeface="+mn-ea"/>
                <a:cs typeface="+mn-cs"/>
              </a:rPr>
              <a:t>Lovato, S.B. et al. (2019) ‘Hey Google, do unicorns exist? Conversational agents as a path to answers to children's questions’, </a:t>
            </a:r>
            <a:r>
              <a:rPr kumimoji="0" lang="en-GB" altLang="cy-GB"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In Proceedings of the 18th ACM international conference on interaction design and children (pp. 301-313).</a:t>
            </a:r>
            <a:endParaRPr lang="en-GB" altLang="cy-GB" i="1" dirty="0">
              <a:solidFill>
                <a:srgbClr val="000000"/>
              </a:solidFill>
              <a:latin typeface="Arial" panose="020B0604020202020204" pitchFamily="34" charset="0"/>
            </a:endParaRPr>
          </a:p>
        </p:txBody>
      </p:sp>
    </p:spTree>
    <p:extLst>
      <p:ext uri="{BB962C8B-B14F-4D97-AF65-F5344CB8AC3E}">
        <p14:creationId xmlns:p14="http://schemas.microsoft.com/office/powerpoint/2010/main" val="18659190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8F82E6C-345F-B803-A0FF-E51B88706164}"/>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082" name="Title 4"/>
          <p:cNvSpPr>
            <a:spLocks noGrp="1"/>
          </p:cNvSpPr>
          <p:nvPr>
            <p:ph type="title"/>
          </p:nvPr>
        </p:nvSpPr>
        <p:spPr>
          <a:xfrm>
            <a:off x="628650" y="365127"/>
            <a:ext cx="7886700" cy="1119658"/>
          </a:xfrm>
        </p:spPr>
        <p:txBody>
          <a:bodyPr>
            <a:normAutofit fontScale="90000"/>
          </a:bodyPr>
          <a:lstStyle/>
          <a:p>
            <a:pPr algn="l" eaLnBrk="1" hangingPunct="1"/>
            <a:r>
              <a:rPr lang="en-GB" altLang="cy-GB" dirty="0">
                <a:latin typeface="Arial" panose="020B0604020202020204" pitchFamily="34" charset="0"/>
              </a:rPr>
              <a:t>Cyfeiriadau</a:t>
            </a:r>
            <a:br>
              <a:rPr lang="en-GB" altLang="cy-GB" dirty="0">
                <a:latin typeface="Arial" panose="020B0604020202020204" pitchFamily="34" charset="0"/>
              </a:rPr>
            </a:br>
            <a:r>
              <a:rPr lang="en-GB" altLang="cy-GB" dirty="0">
                <a:solidFill>
                  <a:srgbClr val="0070C0"/>
                </a:solidFill>
                <a:latin typeface="Arial" panose="020B0604020202020204" pitchFamily="34" charset="0"/>
              </a:rPr>
              <a:t>References</a:t>
            </a:r>
            <a:endParaRPr lang="cy-GB" altLang="cy-GB" dirty="0">
              <a:solidFill>
                <a:srgbClr val="0070C0"/>
              </a:solidFill>
              <a:latin typeface="Arial" panose="020B0604020202020204" pitchFamily="34" charset="0"/>
            </a:endParaRPr>
          </a:p>
        </p:txBody>
      </p:sp>
      <p:sp>
        <p:nvSpPr>
          <p:cNvPr id="46083" name="Content Placeholder 5"/>
          <p:cNvSpPr>
            <a:spLocks noGrp="1"/>
          </p:cNvSpPr>
          <p:nvPr>
            <p:ph idx="1"/>
          </p:nvPr>
        </p:nvSpPr>
        <p:spPr>
          <a:xfrm>
            <a:off x="179512" y="1600201"/>
            <a:ext cx="8964488" cy="3917032"/>
          </a:xfrm>
        </p:spPr>
        <p:txBody>
          <a:bodyPr>
            <a:noAutofit/>
          </a:bodyPr>
          <a:lstStyle/>
          <a:p>
            <a:pPr marL="0" indent="0" eaLnBrk="1" hangingPunct="1">
              <a:buFontTx/>
              <a:buNone/>
            </a:pPr>
            <a:r>
              <a:rPr lang="en-GB" altLang="cy-GB" dirty="0" err="1">
                <a:solidFill>
                  <a:srgbClr val="000000"/>
                </a:solidFill>
                <a:latin typeface="Arial" panose="020B0604020202020204" pitchFamily="34" charset="0"/>
              </a:rPr>
              <a:t>Neaum</a:t>
            </a:r>
            <a:r>
              <a:rPr lang="en-GB" altLang="cy-GB" dirty="0">
                <a:solidFill>
                  <a:srgbClr val="000000"/>
                </a:solidFill>
                <a:latin typeface="Arial" panose="020B0604020202020204" pitchFamily="34" charset="0"/>
              </a:rPr>
              <a:t>, S. (2012) </a:t>
            </a:r>
            <a:r>
              <a:rPr lang="en-GB" altLang="cy-GB" i="1" dirty="0">
                <a:solidFill>
                  <a:srgbClr val="000000"/>
                </a:solidFill>
                <a:latin typeface="Arial" panose="020B0604020202020204" pitchFamily="34" charset="0"/>
              </a:rPr>
              <a:t>Language and literacy for the early years. </a:t>
            </a:r>
            <a:r>
              <a:rPr lang="en-GB" altLang="cy-GB" dirty="0">
                <a:solidFill>
                  <a:srgbClr val="000000"/>
                </a:solidFill>
                <a:latin typeface="Arial" panose="020B0604020202020204" pitchFamily="34" charset="0"/>
              </a:rPr>
              <a:t>London: Sage Publications Ltd.</a:t>
            </a:r>
          </a:p>
          <a:p>
            <a:pPr marL="0" indent="0" eaLnBrk="1" hangingPunct="1">
              <a:buFontTx/>
              <a:buNone/>
            </a:pPr>
            <a:endParaRPr lang="en-GB" altLang="cy-GB" dirty="0">
              <a:solidFill>
                <a:srgbClr val="000000"/>
              </a:solidFill>
              <a:latin typeface="Arial" panose="020B0604020202020204" pitchFamily="34" charset="0"/>
            </a:endParaRPr>
          </a:p>
          <a:p>
            <a:pPr marL="0" indent="0" eaLnBrk="1" hangingPunct="1">
              <a:buFontTx/>
              <a:buNone/>
            </a:pPr>
            <a:r>
              <a:rPr lang="en-GB" altLang="cy-GB" dirty="0">
                <a:latin typeface="Arial" panose="020B0604020202020204" pitchFamily="34" charset="0"/>
              </a:rPr>
              <a:t>Petrie, P. (2011) </a:t>
            </a:r>
            <a:r>
              <a:rPr lang="en-GB" altLang="cy-GB" i="1" dirty="0">
                <a:latin typeface="Arial" panose="020B0604020202020204" pitchFamily="34" charset="0"/>
              </a:rPr>
              <a:t>Communication skills for working with children and young people: Introducing social pedagogy (3</a:t>
            </a:r>
            <a:r>
              <a:rPr lang="en-GB" altLang="cy-GB" i="1" baseline="30000" dirty="0">
                <a:latin typeface="Arial" panose="020B0604020202020204" pitchFamily="34" charset="0"/>
              </a:rPr>
              <a:t>rd</a:t>
            </a:r>
            <a:r>
              <a:rPr lang="en-GB" altLang="cy-GB" i="1" dirty="0">
                <a:latin typeface="Arial" panose="020B0604020202020204" pitchFamily="34" charset="0"/>
              </a:rPr>
              <a:t> ed.). </a:t>
            </a:r>
            <a:r>
              <a:rPr lang="en-GB" altLang="cy-GB" dirty="0">
                <a:latin typeface="Arial" panose="020B0604020202020204" pitchFamily="34" charset="0"/>
              </a:rPr>
              <a:t>London: Jessica Kingsley Publishers.</a:t>
            </a:r>
            <a:endParaRPr lang="cy-GB" altLang="cy-GB" dirty="0">
              <a:latin typeface="Arial" panose="020B0604020202020204" pitchFamily="34" charset="0"/>
            </a:endParaRPr>
          </a:p>
        </p:txBody>
      </p:sp>
    </p:spTree>
    <p:extLst>
      <p:ext uri="{BB962C8B-B14F-4D97-AF65-F5344CB8AC3E}">
        <p14:creationId xmlns:p14="http://schemas.microsoft.com/office/powerpoint/2010/main" val="37676187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1661</Words>
  <Application>Microsoft Office PowerPoint</Application>
  <PresentationFormat>On-screen Show (4:3)</PresentationFormat>
  <Paragraphs>292</Paragraphs>
  <Slides>39</Slides>
  <Notes>34</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Myriad Pro</vt:lpstr>
      <vt:lpstr>Arial</vt:lpstr>
      <vt:lpstr>Calibri</vt:lpstr>
      <vt:lpstr>Calibri Light</vt:lpstr>
      <vt:lpstr>Impact</vt:lpstr>
      <vt:lpstr>Times</vt:lpstr>
      <vt:lpstr>Office Theme</vt:lpstr>
      <vt:lpstr>ECEY5004C ECEY5004 </vt:lpstr>
      <vt:lpstr>Cynnwys Contents</vt:lpstr>
      <vt:lpstr>Sgiliau Cyflogadwyedd/Trosglwyddadwy Employability/Transferable Skills</vt:lpstr>
      <vt:lpstr>Adnoddau Resources</vt:lpstr>
      <vt:lpstr>Rhaglen SYBC EYPS Programme</vt:lpstr>
      <vt:lpstr>Camau cwestiynu Stages of questioning  (Neaum, 2012)</vt:lpstr>
      <vt:lpstr>Camau cwestiynu Stages of questioning  (Neaum, 2012)</vt:lpstr>
      <vt:lpstr>Darllen pellach Further reading (Moodle)</vt:lpstr>
      <vt:lpstr> Beth sy’n digwydd os nad ydynt yn ymateb? What happens if we do not respond?</vt:lpstr>
      <vt:lpstr> Pam fyddai oedolion ddim yn ymateb? Why would adults not respond?</vt:lpstr>
      <vt:lpstr> Pam fyddai oedolion ddim yn ymateb? Why would adults not respond?</vt:lpstr>
      <vt:lpstr>PowerPoint Presentation</vt:lpstr>
      <vt:lpstr>Iaith dderbyngar Receptive language</vt:lpstr>
      <vt:lpstr>Iaith dderbyngar Receptive language</vt:lpstr>
      <vt:lpstr>Iaith fynegiadol Expressive language</vt:lpstr>
      <vt:lpstr>Iaith fynegiadol Expressive language</vt:lpstr>
      <vt:lpstr>Nodweddion rhagarweiniol llefaredd Prosodic features of speech</vt:lpstr>
      <vt:lpstr>Prawf A test</vt:lpstr>
      <vt:lpstr>Dadansoddi Sgwrs Discourse Analysis</vt:lpstr>
      <vt:lpstr> Nodweddion sgwrs Conversational features </vt:lpstr>
      <vt:lpstr>Marciau sgwrs Discourse markers</vt:lpstr>
      <vt:lpstr> Sgiliau sgyrsiau - cymdeithasol Conversational social skills </vt:lpstr>
      <vt:lpstr> Sgiliau sgyrsiau - cymdeithasol Conversational social skills </vt:lpstr>
      <vt:lpstr> Torri rheolau Rule breakers </vt:lpstr>
      <vt:lpstr>Torri rheolau Rule breakers </vt:lpstr>
      <vt:lpstr> Monolog Monologue </vt:lpstr>
      <vt:lpstr> Monolog Monologue </vt:lpstr>
      <vt:lpstr>Tlodi’r symbyliad Poverty of the stimulus</vt:lpstr>
      <vt:lpstr>Dadl Chomsky Chomsky’s argument</vt:lpstr>
      <vt:lpstr>Plant gwyllt (feral) Feral children</vt:lpstr>
      <vt:lpstr>Plant gwyllt (feral) Feral children</vt:lpstr>
      <vt:lpstr>Astudiaeth achos 1 ‘Genie’ Case study 1</vt:lpstr>
      <vt:lpstr>Astudiaeth achos 1 ‘Genie’ Case study 1</vt:lpstr>
      <vt:lpstr>       Astudiaeth achos 2 ‘Baby Hospital’ Case study 2 ‘the monkey girl from Sierra Leone’ </vt:lpstr>
      <vt:lpstr> Astudiaeth achos 3 Danielle Crockett Case study 3 ‘the girl in the window’</vt:lpstr>
      <vt:lpstr>Astudiaeth achos 3 Danielle Crockett Case study 3 ‘the girl in the window</vt:lpstr>
      <vt:lpstr>Tasg ymchwil Research task</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EY502 – W Caffael Iaith  Language Acquisition</dc:title>
  <dc:creator>IT</dc:creator>
  <cp:lastModifiedBy>Alison Rees-Edwards</cp:lastModifiedBy>
  <cp:revision>79</cp:revision>
  <cp:lastPrinted>2019-11-18T15:31:35Z</cp:lastPrinted>
  <dcterms:created xsi:type="dcterms:W3CDTF">2006-02-01T18:49:32Z</dcterms:created>
  <dcterms:modified xsi:type="dcterms:W3CDTF">2022-09-02T11:45:52Z</dcterms:modified>
</cp:coreProperties>
</file>