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1"/>
  </p:notesMasterIdLst>
  <p:sldIdLst>
    <p:sldId id="256" r:id="rId2"/>
    <p:sldId id="257" r:id="rId3"/>
    <p:sldId id="278" r:id="rId4"/>
    <p:sldId id="258" r:id="rId5"/>
    <p:sldId id="261" r:id="rId6"/>
    <p:sldId id="263" r:id="rId7"/>
    <p:sldId id="265" r:id="rId8"/>
    <p:sldId id="264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4" r:id="rId17"/>
    <p:sldId id="275" r:id="rId18"/>
    <p:sldId id="276" r:id="rId19"/>
    <p:sldId id="277" r:id="rId2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573D171-6DC6-448B-B5E3-9E42D8EA1CAC}" v="114" dt="2026-02-16T12:12:48.53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5" d="100"/>
          <a:sy n="75" d="100"/>
        </p:scale>
        <p:origin x="78" y="5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6/11/relationships/changesInfo" Target="changesInfos/changesInfo1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ni Steen" userId="3e51ffc7-aa92-4e9a-9db2-4e9164f92bbf" providerId="ADAL" clId="{3AC6A595-C3C8-47BB-899C-72F74CE2E322}"/>
    <pc:docChg chg="undo custSel addSld modSld">
      <pc:chgData name="Jenni Steen" userId="3e51ffc7-aa92-4e9a-9db2-4e9164f92bbf" providerId="ADAL" clId="{3AC6A595-C3C8-47BB-899C-72F74CE2E322}" dt="2026-02-16T12:16:47.591" v="148" actId="1076"/>
      <pc:docMkLst>
        <pc:docMk/>
      </pc:docMkLst>
      <pc:sldChg chg="modSp modAnim">
        <pc:chgData name="Jenni Steen" userId="3e51ffc7-aa92-4e9a-9db2-4e9164f92bbf" providerId="ADAL" clId="{3AC6A595-C3C8-47BB-899C-72F74CE2E322}" dt="2026-02-16T10:06:05.672" v="95" actId="20577"/>
        <pc:sldMkLst>
          <pc:docMk/>
          <pc:sldMk cId="3909174172" sldId="268"/>
        </pc:sldMkLst>
        <pc:spChg chg="mod">
          <ac:chgData name="Jenni Steen" userId="3e51ffc7-aa92-4e9a-9db2-4e9164f92bbf" providerId="ADAL" clId="{3AC6A595-C3C8-47BB-899C-72F74CE2E322}" dt="2026-02-16T10:06:05.672" v="95" actId="20577"/>
          <ac:spMkLst>
            <pc:docMk/>
            <pc:sldMk cId="3909174172" sldId="268"/>
            <ac:spMk id="2054" creationId="{D4E17CEA-4483-6019-78A0-509BBA8D4605}"/>
          </ac:spMkLst>
        </pc:spChg>
      </pc:sldChg>
      <pc:sldChg chg="addSp delSp modSp new mod modTransition setBg">
        <pc:chgData name="Jenni Steen" userId="3e51ffc7-aa92-4e9a-9db2-4e9164f92bbf" providerId="ADAL" clId="{3AC6A595-C3C8-47BB-899C-72F74CE2E322}" dt="2026-02-16T12:16:47.591" v="148" actId="1076"/>
        <pc:sldMkLst>
          <pc:docMk/>
          <pc:sldMk cId="1951089156" sldId="278"/>
        </pc:sldMkLst>
        <pc:spChg chg="mod">
          <ac:chgData name="Jenni Steen" userId="3e51ffc7-aa92-4e9a-9db2-4e9164f92bbf" providerId="ADAL" clId="{3AC6A595-C3C8-47BB-899C-72F74CE2E322}" dt="2026-02-16T12:16:47.591" v="148" actId="1076"/>
          <ac:spMkLst>
            <pc:docMk/>
            <pc:sldMk cId="1951089156" sldId="278"/>
            <ac:spMk id="2" creationId="{6B0300E0-9723-25B8-01DF-A4D8B0DA7D6A}"/>
          </ac:spMkLst>
        </pc:spChg>
        <pc:spChg chg="del">
          <ac:chgData name="Jenni Steen" userId="3e51ffc7-aa92-4e9a-9db2-4e9164f92bbf" providerId="ADAL" clId="{3AC6A595-C3C8-47BB-899C-72F74CE2E322}" dt="2026-02-16T12:10:20.134" v="97"/>
          <ac:spMkLst>
            <pc:docMk/>
            <pc:sldMk cId="1951089156" sldId="278"/>
            <ac:spMk id="3" creationId="{B0E2CF59-A0A5-3461-38DD-3287DC7F4FDC}"/>
          </ac:spMkLst>
        </pc:spChg>
        <pc:spChg chg="add del">
          <ac:chgData name="Jenni Steen" userId="3e51ffc7-aa92-4e9a-9db2-4e9164f92bbf" providerId="ADAL" clId="{3AC6A595-C3C8-47BB-899C-72F74CE2E322}" dt="2026-02-16T12:12:30.002" v="135" actId="26606"/>
          <ac:spMkLst>
            <pc:docMk/>
            <pc:sldMk cId="1951089156" sldId="278"/>
            <ac:spMk id="36" creationId="{5A7802B6-FF37-40CF-A7E2-6F2A0D9A91EF}"/>
          </ac:spMkLst>
        </pc:spChg>
        <pc:spChg chg="add del">
          <ac:chgData name="Jenni Steen" userId="3e51ffc7-aa92-4e9a-9db2-4e9164f92bbf" providerId="ADAL" clId="{3AC6A595-C3C8-47BB-899C-72F74CE2E322}" dt="2026-02-16T12:12:32.788" v="139" actId="26606"/>
          <ac:spMkLst>
            <pc:docMk/>
            <pc:sldMk cId="1951089156" sldId="278"/>
            <ac:spMk id="49" creationId="{5A7802B6-FF37-40CF-A7E2-6F2A0D9A91EF}"/>
          </ac:spMkLst>
        </pc:spChg>
        <pc:spChg chg="add del">
          <ac:chgData name="Jenni Steen" userId="3e51ffc7-aa92-4e9a-9db2-4e9164f92bbf" providerId="ADAL" clId="{3AC6A595-C3C8-47BB-899C-72F74CE2E322}" dt="2026-02-16T12:16:34.512" v="145" actId="26606"/>
          <ac:spMkLst>
            <pc:docMk/>
            <pc:sldMk cId="1951089156" sldId="278"/>
            <ac:spMk id="76" creationId="{5A7802B6-FF37-40CF-A7E2-6F2A0D9A91EF}"/>
          </ac:spMkLst>
        </pc:spChg>
        <pc:grpChg chg="add del">
          <ac:chgData name="Jenni Steen" userId="3e51ffc7-aa92-4e9a-9db2-4e9164f92bbf" providerId="ADAL" clId="{3AC6A595-C3C8-47BB-899C-72F74CE2E322}" dt="2026-02-16T12:12:32.788" v="140" actId="26606"/>
          <ac:grpSpMkLst>
            <pc:docMk/>
            <pc:sldMk cId="1951089156" sldId="278"/>
            <ac:grpSpMk id="9" creationId="{B4DE830A-B531-4A3B-96F6-0ECE88B08555}"/>
          </ac:grpSpMkLst>
        </pc:grpChg>
        <pc:grpChg chg="add del">
          <ac:chgData name="Jenni Steen" userId="3e51ffc7-aa92-4e9a-9db2-4e9164f92bbf" providerId="ADAL" clId="{3AC6A595-C3C8-47BB-899C-72F74CE2E322}" dt="2026-02-16T12:12:30.002" v="135" actId="26606"/>
          <ac:grpSpMkLst>
            <pc:docMk/>
            <pc:sldMk cId="1951089156" sldId="278"/>
            <ac:grpSpMk id="24" creationId="{B4DE830A-B531-4A3B-96F6-0ECE88B08555}"/>
          </ac:grpSpMkLst>
        </pc:grpChg>
        <pc:grpChg chg="add del">
          <ac:chgData name="Jenni Steen" userId="3e51ffc7-aa92-4e9a-9db2-4e9164f92bbf" providerId="ADAL" clId="{3AC6A595-C3C8-47BB-899C-72F74CE2E322}" dt="2026-02-16T12:12:31.372" v="137" actId="26606"/>
          <ac:grpSpMkLst>
            <pc:docMk/>
            <pc:sldMk cId="1951089156" sldId="278"/>
            <ac:grpSpMk id="38" creationId="{B4DE830A-B531-4A3B-96F6-0ECE88B08555}"/>
          </ac:grpSpMkLst>
        </pc:grpChg>
        <pc:grpChg chg="add del">
          <ac:chgData name="Jenni Steen" userId="3e51ffc7-aa92-4e9a-9db2-4e9164f92bbf" providerId="ADAL" clId="{3AC6A595-C3C8-47BB-899C-72F74CE2E322}" dt="2026-02-16T12:12:32.788" v="139" actId="26606"/>
          <ac:grpSpMkLst>
            <pc:docMk/>
            <pc:sldMk cId="1951089156" sldId="278"/>
            <ac:grpSpMk id="48" creationId="{B4DE830A-B531-4A3B-96F6-0ECE88B08555}"/>
          </ac:grpSpMkLst>
        </pc:grpChg>
        <pc:grpChg chg="add del">
          <ac:chgData name="Jenni Steen" userId="3e51ffc7-aa92-4e9a-9db2-4e9164f92bbf" providerId="ADAL" clId="{3AC6A595-C3C8-47BB-899C-72F74CE2E322}" dt="2026-02-16T12:16:34.512" v="146" actId="26606"/>
          <ac:grpSpMkLst>
            <pc:docMk/>
            <pc:sldMk cId="1951089156" sldId="278"/>
            <ac:grpSpMk id="51" creationId="{B4DE830A-B531-4A3B-96F6-0ECE88B08555}"/>
          </ac:grpSpMkLst>
        </pc:grpChg>
        <pc:grpChg chg="add del">
          <ac:chgData name="Jenni Steen" userId="3e51ffc7-aa92-4e9a-9db2-4e9164f92bbf" providerId="ADAL" clId="{3AC6A595-C3C8-47BB-899C-72F74CE2E322}" dt="2026-02-16T12:16:34.512" v="145" actId="26606"/>
          <ac:grpSpMkLst>
            <pc:docMk/>
            <pc:sldMk cId="1951089156" sldId="278"/>
            <ac:grpSpMk id="64" creationId="{B4DE830A-B531-4A3B-96F6-0ECE88B08555}"/>
          </ac:grpSpMkLst>
        </pc:grpChg>
        <pc:grpChg chg="add">
          <ac:chgData name="Jenni Steen" userId="3e51ffc7-aa92-4e9a-9db2-4e9164f92bbf" providerId="ADAL" clId="{3AC6A595-C3C8-47BB-899C-72F74CE2E322}" dt="2026-02-16T12:16:34.512" v="146" actId="26606"/>
          <ac:grpSpMkLst>
            <pc:docMk/>
            <pc:sldMk cId="1951089156" sldId="278"/>
            <ac:grpSpMk id="78" creationId="{B4DE830A-B531-4A3B-96F6-0ECE88B08555}"/>
          </ac:grpSpMkLst>
        </pc:grpChg>
        <pc:picChg chg="add mod">
          <ac:chgData name="Jenni Steen" userId="3e51ffc7-aa92-4e9a-9db2-4e9164f92bbf" providerId="ADAL" clId="{3AC6A595-C3C8-47BB-899C-72F74CE2E322}" dt="2026-02-16T12:16:42.222" v="147" actId="14100"/>
          <ac:picMkLst>
            <pc:docMk/>
            <pc:sldMk cId="1951089156" sldId="278"/>
            <ac:picMk id="4" creationId="{950E45CD-7E82-8E65-305A-D8F67B06D0C0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0CC45D0-18A1-45B0-B895-8075460FEE3D}" type="doc">
      <dgm:prSet loTypeId="urn:microsoft.com/office/officeart/2005/8/layout/default" loCatId="list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4C520CE8-67DC-4E2E-8E1D-5ACFD58F2404}">
      <dgm:prSet/>
      <dgm:spPr/>
      <dgm:t>
        <a:bodyPr/>
        <a:lstStyle/>
        <a:p>
          <a:r>
            <a:rPr lang="en-GB" dirty="0"/>
            <a:t>A new alloy would have a different tensile strength from the standard alloy</a:t>
          </a:r>
          <a:endParaRPr lang="en-US" dirty="0"/>
        </a:p>
      </dgm:t>
    </dgm:pt>
    <dgm:pt modelId="{41BA742C-2D68-4317-B996-9A8CBCC8DBF1}" type="parTrans" cxnId="{02570E35-94F8-4DA2-9767-98A80DFEECF3}">
      <dgm:prSet/>
      <dgm:spPr/>
      <dgm:t>
        <a:bodyPr/>
        <a:lstStyle/>
        <a:p>
          <a:endParaRPr lang="en-US"/>
        </a:p>
      </dgm:t>
    </dgm:pt>
    <dgm:pt modelId="{A35D17B2-34E1-49F3-AD9D-4DDE84DEB303}" type="sibTrans" cxnId="{02570E35-94F8-4DA2-9767-98A80DFEECF3}">
      <dgm:prSet/>
      <dgm:spPr/>
      <dgm:t>
        <a:bodyPr/>
        <a:lstStyle/>
        <a:p>
          <a:endParaRPr lang="en-US"/>
        </a:p>
      </dgm:t>
    </dgm:pt>
    <dgm:pt modelId="{8527045D-70E7-4252-A8CA-41C24FED959B}">
      <dgm:prSet/>
      <dgm:spPr/>
      <dgm:t>
        <a:bodyPr/>
        <a:lstStyle/>
        <a:p>
          <a:r>
            <a:rPr lang="en-GB"/>
            <a:t>Advertisements for products are more successful if they have animals in them</a:t>
          </a:r>
          <a:endParaRPr lang="en-US"/>
        </a:p>
      </dgm:t>
    </dgm:pt>
    <dgm:pt modelId="{80D4E8C8-0BF5-41A7-BC73-70E37B3FE426}" type="parTrans" cxnId="{BEF1F528-1CAA-4B2D-AFDC-372F2B814D16}">
      <dgm:prSet/>
      <dgm:spPr/>
      <dgm:t>
        <a:bodyPr/>
        <a:lstStyle/>
        <a:p>
          <a:endParaRPr lang="en-US"/>
        </a:p>
      </dgm:t>
    </dgm:pt>
    <dgm:pt modelId="{B5AFD059-AF30-479F-8944-5AA149D186C1}" type="sibTrans" cxnId="{BEF1F528-1CAA-4B2D-AFDC-372F2B814D16}">
      <dgm:prSet/>
      <dgm:spPr/>
      <dgm:t>
        <a:bodyPr/>
        <a:lstStyle/>
        <a:p>
          <a:endParaRPr lang="en-US"/>
        </a:p>
      </dgm:t>
    </dgm:pt>
    <dgm:pt modelId="{3D559609-54DF-433C-B3BD-39CF9DFE8983}">
      <dgm:prSet/>
      <dgm:spPr/>
      <dgm:t>
        <a:bodyPr/>
        <a:lstStyle/>
        <a:p>
          <a:r>
            <a:rPr lang="en-GB"/>
            <a:t>Emission levels in Swansea would reduce if congestion charges similar to those in London were introduced</a:t>
          </a:r>
          <a:endParaRPr lang="en-US"/>
        </a:p>
      </dgm:t>
    </dgm:pt>
    <dgm:pt modelId="{D45772A4-43FB-4313-9098-63A0363BDD23}" type="parTrans" cxnId="{7B867B46-E900-464C-A321-6FCC8C0A6A1B}">
      <dgm:prSet/>
      <dgm:spPr/>
      <dgm:t>
        <a:bodyPr/>
        <a:lstStyle/>
        <a:p>
          <a:endParaRPr lang="en-US"/>
        </a:p>
      </dgm:t>
    </dgm:pt>
    <dgm:pt modelId="{6ED5C00B-B0EF-4397-84A0-FE3ADC7B63CF}" type="sibTrans" cxnId="{7B867B46-E900-464C-A321-6FCC8C0A6A1B}">
      <dgm:prSet/>
      <dgm:spPr/>
      <dgm:t>
        <a:bodyPr/>
        <a:lstStyle/>
        <a:p>
          <a:endParaRPr lang="en-US"/>
        </a:p>
      </dgm:t>
    </dgm:pt>
    <dgm:pt modelId="{5AE892DC-C0C1-4F7F-A10B-66AAA6154A5F}">
      <dgm:prSet/>
      <dgm:spPr/>
      <dgm:t>
        <a:bodyPr/>
        <a:lstStyle/>
        <a:p>
          <a:r>
            <a:rPr lang="en-GB"/>
            <a:t>Brain activation patterns change between task conditions</a:t>
          </a:r>
          <a:endParaRPr lang="en-US"/>
        </a:p>
      </dgm:t>
    </dgm:pt>
    <dgm:pt modelId="{5CF813AE-25BA-4CEC-B2A5-99D1EDF2EB47}" type="parTrans" cxnId="{01D0E92C-AD32-4E8C-83D0-DA8544DADD39}">
      <dgm:prSet/>
      <dgm:spPr/>
      <dgm:t>
        <a:bodyPr/>
        <a:lstStyle/>
        <a:p>
          <a:endParaRPr lang="en-US"/>
        </a:p>
      </dgm:t>
    </dgm:pt>
    <dgm:pt modelId="{B283EA31-A304-4DA0-B84A-8FDA344BFF98}" type="sibTrans" cxnId="{01D0E92C-AD32-4E8C-83D0-DA8544DADD39}">
      <dgm:prSet/>
      <dgm:spPr/>
      <dgm:t>
        <a:bodyPr/>
        <a:lstStyle/>
        <a:p>
          <a:endParaRPr lang="en-US"/>
        </a:p>
      </dgm:t>
    </dgm:pt>
    <dgm:pt modelId="{664F8A47-4768-4BE0-9E9A-CD625CB1FB44}" type="pres">
      <dgm:prSet presAssocID="{C0CC45D0-18A1-45B0-B895-8075460FEE3D}" presName="diagram" presStyleCnt="0">
        <dgm:presLayoutVars>
          <dgm:dir/>
          <dgm:resizeHandles val="exact"/>
        </dgm:presLayoutVars>
      </dgm:prSet>
      <dgm:spPr/>
    </dgm:pt>
    <dgm:pt modelId="{6A8ACD50-D6D3-47D0-98E8-7FF6D71132B6}" type="pres">
      <dgm:prSet presAssocID="{4C520CE8-67DC-4E2E-8E1D-5ACFD58F2404}" presName="node" presStyleLbl="node1" presStyleIdx="0" presStyleCnt="4">
        <dgm:presLayoutVars>
          <dgm:bulletEnabled val="1"/>
        </dgm:presLayoutVars>
      </dgm:prSet>
      <dgm:spPr/>
    </dgm:pt>
    <dgm:pt modelId="{1A459593-C56A-4F6A-9A2A-12CC4B11052B}" type="pres">
      <dgm:prSet presAssocID="{A35D17B2-34E1-49F3-AD9D-4DDE84DEB303}" presName="sibTrans" presStyleCnt="0"/>
      <dgm:spPr/>
    </dgm:pt>
    <dgm:pt modelId="{266B4F08-2296-419C-9521-C860BB1D42F1}" type="pres">
      <dgm:prSet presAssocID="{8527045D-70E7-4252-A8CA-41C24FED959B}" presName="node" presStyleLbl="node1" presStyleIdx="1" presStyleCnt="4">
        <dgm:presLayoutVars>
          <dgm:bulletEnabled val="1"/>
        </dgm:presLayoutVars>
      </dgm:prSet>
      <dgm:spPr/>
    </dgm:pt>
    <dgm:pt modelId="{FDAF0FA0-34F1-45C6-A5BD-2E62E1699E1E}" type="pres">
      <dgm:prSet presAssocID="{B5AFD059-AF30-479F-8944-5AA149D186C1}" presName="sibTrans" presStyleCnt="0"/>
      <dgm:spPr/>
    </dgm:pt>
    <dgm:pt modelId="{C8C42D75-D534-435C-B037-B958039157D4}" type="pres">
      <dgm:prSet presAssocID="{3D559609-54DF-433C-B3BD-39CF9DFE8983}" presName="node" presStyleLbl="node1" presStyleIdx="2" presStyleCnt="4">
        <dgm:presLayoutVars>
          <dgm:bulletEnabled val="1"/>
        </dgm:presLayoutVars>
      </dgm:prSet>
      <dgm:spPr/>
    </dgm:pt>
    <dgm:pt modelId="{145E2C3C-58A2-4422-B1B7-74D68AF23A62}" type="pres">
      <dgm:prSet presAssocID="{6ED5C00B-B0EF-4397-84A0-FE3ADC7B63CF}" presName="sibTrans" presStyleCnt="0"/>
      <dgm:spPr/>
    </dgm:pt>
    <dgm:pt modelId="{2991CA8F-D7CB-483F-9986-9FA29734265C}" type="pres">
      <dgm:prSet presAssocID="{5AE892DC-C0C1-4F7F-A10B-66AAA6154A5F}" presName="node" presStyleLbl="node1" presStyleIdx="3" presStyleCnt="4">
        <dgm:presLayoutVars>
          <dgm:bulletEnabled val="1"/>
        </dgm:presLayoutVars>
      </dgm:prSet>
      <dgm:spPr/>
    </dgm:pt>
  </dgm:ptLst>
  <dgm:cxnLst>
    <dgm:cxn modelId="{2509D41D-1193-4D46-BD5A-836F8D430B4B}" type="presOf" srcId="{8527045D-70E7-4252-A8CA-41C24FED959B}" destId="{266B4F08-2296-419C-9521-C860BB1D42F1}" srcOrd="0" destOrd="0" presId="urn:microsoft.com/office/officeart/2005/8/layout/default"/>
    <dgm:cxn modelId="{BEF1F528-1CAA-4B2D-AFDC-372F2B814D16}" srcId="{C0CC45D0-18A1-45B0-B895-8075460FEE3D}" destId="{8527045D-70E7-4252-A8CA-41C24FED959B}" srcOrd="1" destOrd="0" parTransId="{80D4E8C8-0BF5-41A7-BC73-70E37B3FE426}" sibTransId="{B5AFD059-AF30-479F-8944-5AA149D186C1}"/>
    <dgm:cxn modelId="{01D0E92C-AD32-4E8C-83D0-DA8544DADD39}" srcId="{C0CC45D0-18A1-45B0-B895-8075460FEE3D}" destId="{5AE892DC-C0C1-4F7F-A10B-66AAA6154A5F}" srcOrd="3" destOrd="0" parTransId="{5CF813AE-25BA-4CEC-B2A5-99D1EDF2EB47}" sibTransId="{B283EA31-A304-4DA0-B84A-8FDA344BFF98}"/>
    <dgm:cxn modelId="{02570E35-94F8-4DA2-9767-98A80DFEECF3}" srcId="{C0CC45D0-18A1-45B0-B895-8075460FEE3D}" destId="{4C520CE8-67DC-4E2E-8E1D-5ACFD58F2404}" srcOrd="0" destOrd="0" parTransId="{41BA742C-2D68-4317-B996-9A8CBCC8DBF1}" sibTransId="{A35D17B2-34E1-49F3-AD9D-4DDE84DEB303}"/>
    <dgm:cxn modelId="{6863E364-5C6E-4259-8290-290BF52A6A64}" type="presOf" srcId="{5AE892DC-C0C1-4F7F-A10B-66AAA6154A5F}" destId="{2991CA8F-D7CB-483F-9986-9FA29734265C}" srcOrd="0" destOrd="0" presId="urn:microsoft.com/office/officeart/2005/8/layout/default"/>
    <dgm:cxn modelId="{7B867B46-E900-464C-A321-6FCC8C0A6A1B}" srcId="{C0CC45D0-18A1-45B0-B895-8075460FEE3D}" destId="{3D559609-54DF-433C-B3BD-39CF9DFE8983}" srcOrd="2" destOrd="0" parTransId="{D45772A4-43FB-4313-9098-63A0363BDD23}" sibTransId="{6ED5C00B-B0EF-4397-84A0-FE3ADC7B63CF}"/>
    <dgm:cxn modelId="{1F8AA750-BC27-4D32-AC85-2C1842E00D6D}" type="presOf" srcId="{C0CC45D0-18A1-45B0-B895-8075460FEE3D}" destId="{664F8A47-4768-4BE0-9E9A-CD625CB1FB44}" srcOrd="0" destOrd="0" presId="urn:microsoft.com/office/officeart/2005/8/layout/default"/>
    <dgm:cxn modelId="{F714CC9C-E0C7-48DC-8FDF-8E508315FE2B}" type="presOf" srcId="{3D559609-54DF-433C-B3BD-39CF9DFE8983}" destId="{C8C42D75-D534-435C-B037-B958039157D4}" srcOrd="0" destOrd="0" presId="urn:microsoft.com/office/officeart/2005/8/layout/default"/>
    <dgm:cxn modelId="{6F0822F6-42EB-4759-9679-4D6619D3CB7B}" type="presOf" srcId="{4C520CE8-67DC-4E2E-8E1D-5ACFD58F2404}" destId="{6A8ACD50-D6D3-47D0-98E8-7FF6D71132B6}" srcOrd="0" destOrd="0" presId="urn:microsoft.com/office/officeart/2005/8/layout/default"/>
    <dgm:cxn modelId="{B565F9A0-8CA5-4303-9AE1-A62389DE1A0B}" type="presParOf" srcId="{664F8A47-4768-4BE0-9E9A-CD625CB1FB44}" destId="{6A8ACD50-D6D3-47D0-98E8-7FF6D71132B6}" srcOrd="0" destOrd="0" presId="urn:microsoft.com/office/officeart/2005/8/layout/default"/>
    <dgm:cxn modelId="{7276A370-A519-4C08-8CEA-3BC65C852F38}" type="presParOf" srcId="{664F8A47-4768-4BE0-9E9A-CD625CB1FB44}" destId="{1A459593-C56A-4F6A-9A2A-12CC4B11052B}" srcOrd="1" destOrd="0" presId="urn:microsoft.com/office/officeart/2005/8/layout/default"/>
    <dgm:cxn modelId="{302E3010-0E6A-4821-B2C3-06276C63E052}" type="presParOf" srcId="{664F8A47-4768-4BE0-9E9A-CD625CB1FB44}" destId="{266B4F08-2296-419C-9521-C860BB1D42F1}" srcOrd="2" destOrd="0" presId="urn:microsoft.com/office/officeart/2005/8/layout/default"/>
    <dgm:cxn modelId="{6543A597-4016-425D-B081-6484CC330D5D}" type="presParOf" srcId="{664F8A47-4768-4BE0-9E9A-CD625CB1FB44}" destId="{FDAF0FA0-34F1-45C6-A5BD-2E62E1699E1E}" srcOrd="3" destOrd="0" presId="urn:microsoft.com/office/officeart/2005/8/layout/default"/>
    <dgm:cxn modelId="{8BB036B4-A485-45E1-A057-A2F86DD1DBAC}" type="presParOf" srcId="{664F8A47-4768-4BE0-9E9A-CD625CB1FB44}" destId="{C8C42D75-D534-435C-B037-B958039157D4}" srcOrd="4" destOrd="0" presId="urn:microsoft.com/office/officeart/2005/8/layout/default"/>
    <dgm:cxn modelId="{9144F180-0838-4742-96AD-BAC958DFCCAE}" type="presParOf" srcId="{664F8A47-4768-4BE0-9E9A-CD625CB1FB44}" destId="{145E2C3C-58A2-4422-B1B7-74D68AF23A62}" srcOrd="5" destOrd="0" presId="urn:microsoft.com/office/officeart/2005/8/layout/default"/>
    <dgm:cxn modelId="{202A59EC-35D5-47E9-BB0C-83E336B349B7}" type="presParOf" srcId="{664F8A47-4768-4BE0-9E9A-CD625CB1FB44}" destId="{2991CA8F-D7CB-483F-9986-9FA29734265C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0745DAF-E879-40E5-976B-2D83997083DD}" type="doc">
      <dgm:prSet loTypeId="urn:microsoft.com/office/officeart/2005/8/layout/matrix3" loCatId="matrix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C265044-82C8-4EC0-A22F-05B2C90233A8}">
      <dgm:prSet/>
      <dgm:spPr/>
      <dgm:t>
        <a:bodyPr/>
        <a:lstStyle/>
        <a:p>
          <a:r>
            <a:rPr lang="en-GB"/>
            <a:t>Independent variables</a:t>
          </a:r>
          <a:endParaRPr lang="en-US"/>
        </a:p>
      </dgm:t>
    </dgm:pt>
    <dgm:pt modelId="{F30FA28D-B3D4-4BAE-9B3C-1D6487764B4F}" type="parTrans" cxnId="{DCAC6FF6-B744-4C70-A59E-47AA9BA93597}">
      <dgm:prSet/>
      <dgm:spPr/>
      <dgm:t>
        <a:bodyPr/>
        <a:lstStyle/>
        <a:p>
          <a:endParaRPr lang="en-US"/>
        </a:p>
      </dgm:t>
    </dgm:pt>
    <dgm:pt modelId="{9C8C35D5-ED3C-4247-8ED9-0A47B124E126}" type="sibTrans" cxnId="{DCAC6FF6-B744-4C70-A59E-47AA9BA93597}">
      <dgm:prSet/>
      <dgm:spPr/>
      <dgm:t>
        <a:bodyPr/>
        <a:lstStyle/>
        <a:p>
          <a:endParaRPr lang="en-US"/>
        </a:p>
      </dgm:t>
    </dgm:pt>
    <dgm:pt modelId="{522552B4-5A2F-49BA-82A4-ED05FD69DEF1}">
      <dgm:prSet/>
      <dgm:spPr/>
      <dgm:t>
        <a:bodyPr/>
        <a:lstStyle/>
        <a:p>
          <a:r>
            <a:rPr lang="en-GB"/>
            <a:t>Dependent variables</a:t>
          </a:r>
          <a:endParaRPr lang="en-US"/>
        </a:p>
      </dgm:t>
    </dgm:pt>
    <dgm:pt modelId="{FC928744-436B-4500-A749-B7603C283B95}" type="parTrans" cxnId="{16A7E63E-B126-4FD5-A2E5-BE6AA0D70FF1}">
      <dgm:prSet/>
      <dgm:spPr/>
      <dgm:t>
        <a:bodyPr/>
        <a:lstStyle/>
        <a:p>
          <a:endParaRPr lang="en-US"/>
        </a:p>
      </dgm:t>
    </dgm:pt>
    <dgm:pt modelId="{4D0CC001-8B01-4706-99FE-1699F57AAF95}" type="sibTrans" cxnId="{16A7E63E-B126-4FD5-A2E5-BE6AA0D70FF1}">
      <dgm:prSet/>
      <dgm:spPr/>
      <dgm:t>
        <a:bodyPr/>
        <a:lstStyle/>
        <a:p>
          <a:endParaRPr lang="en-US"/>
        </a:p>
      </dgm:t>
    </dgm:pt>
    <dgm:pt modelId="{E639C652-173A-4B6F-8D6C-2FB60928EFA8}">
      <dgm:prSet/>
      <dgm:spPr/>
      <dgm:t>
        <a:bodyPr/>
        <a:lstStyle/>
        <a:p>
          <a:r>
            <a:rPr lang="en-GB"/>
            <a:t>Control variables</a:t>
          </a:r>
          <a:endParaRPr lang="en-US"/>
        </a:p>
      </dgm:t>
    </dgm:pt>
    <dgm:pt modelId="{7725380C-FEC3-4E47-990C-BA5024502A3D}" type="parTrans" cxnId="{C7D4C63F-AD17-40EB-A832-FFCC46C360A5}">
      <dgm:prSet/>
      <dgm:spPr/>
      <dgm:t>
        <a:bodyPr/>
        <a:lstStyle/>
        <a:p>
          <a:endParaRPr lang="en-US"/>
        </a:p>
      </dgm:t>
    </dgm:pt>
    <dgm:pt modelId="{D5ECA27A-F62F-412F-85F7-4803E2341CEF}" type="sibTrans" cxnId="{C7D4C63F-AD17-40EB-A832-FFCC46C360A5}">
      <dgm:prSet/>
      <dgm:spPr/>
      <dgm:t>
        <a:bodyPr/>
        <a:lstStyle/>
        <a:p>
          <a:endParaRPr lang="en-US"/>
        </a:p>
      </dgm:t>
    </dgm:pt>
    <dgm:pt modelId="{B0B75605-80DC-4A7D-A320-09EC9C7F0343}">
      <dgm:prSet/>
      <dgm:spPr/>
      <dgm:t>
        <a:bodyPr/>
        <a:lstStyle/>
        <a:p>
          <a:r>
            <a:rPr lang="en-GB" dirty="0"/>
            <a:t>Extraneous variables</a:t>
          </a:r>
          <a:endParaRPr lang="en-US" dirty="0"/>
        </a:p>
      </dgm:t>
    </dgm:pt>
    <dgm:pt modelId="{8B49CF2C-F1C0-408E-BB2A-4EC56AFE2684}" type="parTrans" cxnId="{202F5FA6-1D09-453F-B612-57AF7CFC9340}">
      <dgm:prSet/>
      <dgm:spPr/>
      <dgm:t>
        <a:bodyPr/>
        <a:lstStyle/>
        <a:p>
          <a:endParaRPr lang="en-US"/>
        </a:p>
      </dgm:t>
    </dgm:pt>
    <dgm:pt modelId="{E3EC8C93-F86D-43AD-8792-61D38619E1A8}" type="sibTrans" cxnId="{202F5FA6-1D09-453F-B612-57AF7CFC9340}">
      <dgm:prSet/>
      <dgm:spPr/>
      <dgm:t>
        <a:bodyPr/>
        <a:lstStyle/>
        <a:p>
          <a:endParaRPr lang="en-US"/>
        </a:p>
      </dgm:t>
    </dgm:pt>
    <dgm:pt modelId="{530EFA6E-203A-4A97-99BD-A5FD60B06B29}" type="pres">
      <dgm:prSet presAssocID="{90745DAF-E879-40E5-976B-2D83997083DD}" presName="matrix" presStyleCnt="0">
        <dgm:presLayoutVars>
          <dgm:chMax val="1"/>
          <dgm:dir/>
          <dgm:resizeHandles val="exact"/>
        </dgm:presLayoutVars>
      </dgm:prSet>
      <dgm:spPr/>
    </dgm:pt>
    <dgm:pt modelId="{34FA9DAE-FE61-4BF5-9723-4281FA5ACF01}" type="pres">
      <dgm:prSet presAssocID="{90745DAF-E879-40E5-976B-2D83997083DD}" presName="diamond" presStyleLbl="bgShp" presStyleIdx="0" presStyleCnt="1"/>
      <dgm:spPr/>
    </dgm:pt>
    <dgm:pt modelId="{0D6D56E8-EB06-4E4C-AC2A-CD55051B028A}" type="pres">
      <dgm:prSet presAssocID="{90745DAF-E879-40E5-976B-2D83997083DD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8EB77F5A-CD9C-499A-939C-D30933B3DBF5}" type="pres">
      <dgm:prSet presAssocID="{90745DAF-E879-40E5-976B-2D83997083DD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A4F2EF13-52BC-4E53-B9ED-46191A574F8C}" type="pres">
      <dgm:prSet presAssocID="{90745DAF-E879-40E5-976B-2D83997083DD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01FB896A-A5AA-49ED-AEFB-9A3E855E9413}" type="pres">
      <dgm:prSet presAssocID="{90745DAF-E879-40E5-976B-2D83997083DD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E46F2936-F2B6-4AC4-B1E2-56C812DEDC8E}" type="presOf" srcId="{5C265044-82C8-4EC0-A22F-05B2C90233A8}" destId="{0D6D56E8-EB06-4E4C-AC2A-CD55051B028A}" srcOrd="0" destOrd="0" presId="urn:microsoft.com/office/officeart/2005/8/layout/matrix3"/>
    <dgm:cxn modelId="{16A7E63E-B126-4FD5-A2E5-BE6AA0D70FF1}" srcId="{90745DAF-E879-40E5-976B-2D83997083DD}" destId="{522552B4-5A2F-49BA-82A4-ED05FD69DEF1}" srcOrd="1" destOrd="0" parTransId="{FC928744-436B-4500-A749-B7603C283B95}" sibTransId="{4D0CC001-8B01-4706-99FE-1699F57AAF95}"/>
    <dgm:cxn modelId="{C7D4C63F-AD17-40EB-A832-FFCC46C360A5}" srcId="{90745DAF-E879-40E5-976B-2D83997083DD}" destId="{E639C652-173A-4B6F-8D6C-2FB60928EFA8}" srcOrd="2" destOrd="0" parTransId="{7725380C-FEC3-4E47-990C-BA5024502A3D}" sibTransId="{D5ECA27A-F62F-412F-85F7-4803E2341CEF}"/>
    <dgm:cxn modelId="{13C59F5C-68EC-4D1E-8AD3-EAE2C7ED6680}" type="presOf" srcId="{90745DAF-E879-40E5-976B-2D83997083DD}" destId="{530EFA6E-203A-4A97-99BD-A5FD60B06B29}" srcOrd="0" destOrd="0" presId="urn:microsoft.com/office/officeart/2005/8/layout/matrix3"/>
    <dgm:cxn modelId="{60CDE959-A9E0-4183-9A0A-BEED2F800696}" type="presOf" srcId="{B0B75605-80DC-4A7D-A320-09EC9C7F0343}" destId="{01FB896A-A5AA-49ED-AEFB-9A3E855E9413}" srcOrd="0" destOrd="0" presId="urn:microsoft.com/office/officeart/2005/8/layout/matrix3"/>
    <dgm:cxn modelId="{202F5FA6-1D09-453F-B612-57AF7CFC9340}" srcId="{90745DAF-E879-40E5-976B-2D83997083DD}" destId="{B0B75605-80DC-4A7D-A320-09EC9C7F0343}" srcOrd="3" destOrd="0" parTransId="{8B49CF2C-F1C0-408E-BB2A-4EC56AFE2684}" sibTransId="{E3EC8C93-F86D-43AD-8792-61D38619E1A8}"/>
    <dgm:cxn modelId="{82EE2CC0-8AB3-443D-AAC3-338F85A87578}" type="presOf" srcId="{522552B4-5A2F-49BA-82A4-ED05FD69DEF1}" destId="{8EB77F5A-CD9C-499A-939C-D30933B3DBF5}" srcOrd="0" destOrd="0" presId="urn:microsoft.com/office/officeart/2005/8/layout/matrix3"/>
    <dgm:cxn modelId="{14977EE5-FE57-48C9-A4C2-434753C8FC79}" type="presOf" srcId="{E639C652-173A-4B6F-8D6C-2FB60928EFA8}" destId="{A4F2EF13-52BC-4E53-B9ED-46191A574F8C}" srcOrd="0" destOrd="0" presId="urn:microsoft.com/office/officeart/2005/8/layout/matrix3"/>
    <dgm:cxn modelId="{DCAC6FF6-B744-4C70-A59E-47AA9BA93597}" srcId="{90745DAF-E879-40E5-976B-2D83997083DD}" destId="{5C265044-82C8-4EC0-A22F-05B2C90233A8}" srcOrd="0" destOrd="0" parTransId="{F30FA28D-B3D4-4BAE-9B3C-1D6487764B4F}" sibTransId="{9C8C35D5-ED3C-4247-8ED9-0A47B124E126}"/>
    <dgm:cxn modelId="{0B7F5835-EDBB-4E2F-B069-32796DCED539}" type="presParOf" srcId="{530EFA6E-203A-4A97-99BD-A5FD60B06B29}" destId="{34FA9DAE-FE61-4BF5-9723-4281FA5ACF01}" srcOrd="0" destOrd="0" presId="urn:microsoft.com/office/officeart/2005/8/layout/matrix3"/>
    <dgm:cxn modelId="{23EDA17C-613F-405E-9A28-4EA2F98ECF52}" type="presParOf" srcId="{530EFA6E-203A-4A97-99BD-A5FD60B06B29}" destId="{0D6D56E8-EB06-4E4C-AC2A-CD55051B028A}" srcOrd="1" destOrd="0" presId="urn:microsoft.com/office/officeart/2005/8/layout/matrix3"/>
    <dgm:cxn modelId="{E04EA0FD-5F6E-410D-8A6E-AC2A9DA022F7}" type="presParOf" srcId="{530EFA6E-203A-4A97-99BD-A5FD60B06B29}" destId="{8EB77F5A-CD9C-499A-939C-D30933B3DBF5}" srcOrd="2" destOrd="0" presId="urn:microsoft.com/office/officeart/2005/8/layout/matrix3"/>
    <dgm:cxn modelId="{7094606C-9BC4-443C-A486-43DB2CD9E4AC}" type="presParOf" srcId="{530EFA6E-203A-4A97-99BD-A5FD60B06B29}" destId="{A4F2EF13-52BC-4E53-B9ED-46191A574F8C}" srcOrd="3" destOrd="0" presId="urn:microsoft.com/office/officeart/2005/8/layout/matrix3"/>
    <dgm:cxn modelId="{FED682FF-3646-4BB3-BC6C-BF873846972C}" type="presParOf" srcId="{530EFA6E-203A-4A97-99BD-A5FD60B06B29}" destId="{01FB896A-A5AA-49ED-AEFB-9A3E855E9413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A8ACD50-D6D3-47D0-98E8-7FF6D71132B6}">
      <dsp:nvSpPr>
        <dsp:cNvPr id="0" name=""/>
        <dsp:cNvSpPr/>
      </dsp:nvSpPr>
      <dsp:spPr>
        <a:xfrm>
          <a:off x="809" y="438518"/>
          <a:ext cx="3155802" cy="1893481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A new alloy would have a different tensile strength from the standard alloy</a:t>
          </a:r>
          <a:endParaRPr lang="en-US" sz="2100" kern="1200" dirty="0"/>
        </a:p>
      </dsp:txBody>
      <dsp:txXfrm>
        <a:off x="809" y="438518"/>
        <a:ext cx="3155802" cy="1893481"/>
      </dsp:txXfrm>
    </dsp:sp>
    <dsp:sp modelId="{266B4F08-2296-419C-9521-C860BB1D42F1}">
      <dsp:nvSpPr>
        <dsp:cNvPr id="0" name=""/>
        <dsp:cNvSpPr/>
      </dsp:nvSpPr>
      <dsp:spPr>
        <a:xfrm>
          <a:off x="3472192" y="438518"/>
          <a:ext cx="3155802" cy="1893481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3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Advertisements for products are more successful if they have animals in them</a:t>
          </a:r>
          <a:endParaRPr lang="en-US" sz="2100" kern="1200"/>
        </a:p>
      </dsp:txBody>
      <dsp:txXfrm>
        <a:off x="3472192" y="438518"/>
        <a:ext cx="3155802" cy="1893481"/>
      </dsp:txXfrm>
    </dsp:sp>
    <dsp:sp modelId="{C8C42D75-D534-435C-B037-B958039157D4}">
      <dsp:nvSpPr>
        <dsp:cNvPr id="0" name=""/>
        <dsp:cNvSpPr/>
      </dsp:nvSpPr>
      <dsp:spPr>
        <a:xfrm>
          <a:off x="809" y="2647580"/>
          <a:ext cx="3155802" cy="1893481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4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Emission levels in Swansea would reduce if congestion charges similar to those in London were introduced</a:t>
          </a:r>
          <a:endParaRPr lang="en-US" sz="2100" kern="1200"/>
        </a:p>
      </dsp:txBody>
      <dsp:txXfrm>
        <a:off x="809" y="2647580"/>
        <a:ext cx="3155802" cy="1893481"/>
      </dsp:txXfrm>
    </dsp:sp>
    <dsp:sp modelId="{2991CA8F-D7CB-483F-9986-9FA29734265C}">
      <dsp:nvSpPr>
        <dsp:cNvPr id="0" name=""/>
        <dsp:cNvSpPr/>
      </dsp:nvSpPr>
      <dsp:spPr>
        <a:xfrm>
          <a:off x="3472192" y="2647580"/>
          <a:ext cx="3155802" cy="1893481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5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Brain activation patterns change between task conditions</a:t>
          </a:r>
          <a:endParaRPr lang="en-US" sz="2100" kern="1200"/>
        </a:p>
      </dsp:txBody>
      <dsp:txXfrm>
        <a:off x="3472192" y="2647580"/>
        <a:ext cx="3155802" cy="189348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4FA9DAE-FE61-4BF5-9723-4281FA5ACF01}">
      <dsp:nvSpPr>
        <dsp:cNvPr id="0" name=""/>
        <dsp:cNvSpPr/>
      </dsp:nvSpPr>
      <dsp:spPr>
        <a:xfrm>
          <a:off x="2357437" y="0"/>
          <a:ext cx="3881437" cy="3881437"/>
        </a:xfrm>
        <a:prstGeom prst="diamond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D6D56E8-EB06-4E4C-AC2A-CD55051B028A}">
      <dsp:nvSpPr>
        <dsp:cNvPr id="0" name=""/>
        <dsp:cNvSpPr/>
      </dsp:nvSpPr>
      <dsp:spPr>
        <a:xfrm>
          <a:off x="2726174" y="368736"/>
          <a:ext cx="1513760" cy="15137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Independent variables</a:t>
          </a:r>
          <a:endParaRPr lang="en-US" sz="1700" kern="1200"/>
        </a:p>
      </dsp:txBody>
      <dsp:txXfrm>
        <a:off x="2800070" y="442632"/>
        <a:ext cx="1365968" cy="1365968"/>
      </dsp:txXfrm>
    </dsp:sp>
    <dsp:sp modelId="{8EB77F5A-CD9C-499A-939C-D30933B3DBF5}">
      <dsp:nvSpPr>
        <dsp:cNvPr id="0" name=""/>
        <dsp:cNvSpPr/>
      </dsp:nvSpPr>
      <dsp:spPr>
        <a:xfrm>
          <a:off x="4356377" y="368736"/>
          <a:ext cx="1513760" cy="15137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Dependent variables</a:t>
          </a:r>
          <a:endParaRPr lang="en-US" sz="1700" kern="1200"/>
        </a:p>
      </dsp:txBody>
      <dsp:txXfrm>
        <a:off x="4430273" y="442632"/>
        <a:ext cx="1365968" cy="1365968"/>
      </dsp:txXfrm>
    </dsp:sp>
    <dsp:sp modelId="{A4F2EF13-52BC-4E53-B9ED-46191A574F8C}">
      <dsp:nvSpPr>
        <dsp:cNvPr id="0" name=""/>
        <dsp:cNvSpPr/>
      </dsp:nvSpPr>
      <dsp:spPr>
        <a:xfrm>
          <a:off x="2726174" y="1998940"/>
          <a:ext cx="1513760" cy="15137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Control variables</a:t>
          </a:r>
          <a:endParaRPr lang="en-US" sz="1700" kern="1200"/>
        </a:p>
      </dsp:txBody>
      <dsp:txXfrm>
        <a:off x="2800070" y="2072836"/>
        <a:ext cx="1365968" cy="1365968"/>
      </dsp:txXfrm>
    </dsp:sp>
    <dsp:sp modelId="{01FB896A-A5AA-49ED-AEFB-9A3E855E9413}">
      <dsp:nvSpPr>
        <dsp:cNvPr id="0" name=""/>
        <dsp:cNvSpPr/>
      </dsp:nvSpPr>
      <dsp:spPr>
        <a:xfrm>
          <a:off x="4356377" y="1998940"/>
          <a:ext cx="1513760" cy="15137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Extraneous variables</a:t>
          </a:r>
          <a:endParaRPr lang="en-US" sz="1700" kern="1200" dirty="0"/>
        </a:p>
      </dsp:txBody>
      <dsp:txXfrm>
        <a:off x="4430273" y="2072836"/>
        <a:ext cx="1365968" cy="136596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6E61D72-9CE0-47CB-B839-6E9919C6952C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3EFF0B9-B965-4EEA-B4F7-0870F880F8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59225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Transport – car, train, tram etc</a:t>
            </a:r>
          </a:p>
          <a:p>
            <a:r>
              <a:rPr lang="en-GB" dirty="0"/>
              <a:t>Agreement – strongly agree, agree, neutral, disagree, strongly disagree</a:t>
            </a:r>
          </a:p>
          <a:p>
            <a:r>
              <a:rPr lang="en-GB" dirty="0"/>
              <a:t>Education – primary, secondary, post-secondary</a:t>
            </a:r>
          </a:p>
          <a:p>
            <a:r>
              <a:rPr lang="en-GB" dirty="0"/>
              <a:t>Expertise – beginner, intermediate, professional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94E1A0-9B36-4C3A-ACA9-6A91E72D92A7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964412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If there are 200 people working for a company and 5 people volunteer to fill in a survey, is that truly representative?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94E1A0-9B36-4C3A-ACA9-6A91E72D92A7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14014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2015C9-983B-4976-AD9C-2B718906AB5B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2EECD-64B6-4F9C-B7FF-2EFE28F22C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12539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2015C9-983B-4976-AD9C-2B718906AB5B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2EECD-64B6-4F9C-B7FF-2EFE28F22C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7683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2015C9-983B-4976-AD9C-2B718906AB5B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2EECD-64B6-4F9C-B7FF-2EFE28F22C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95202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2015C9-983B-4976-AD9C-2B718906AB5B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2EECD-64B6-4F9C-B7FF-2EFE28F22C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58870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2015C9-983B-4976-AD9C-2B718906AB5B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2EECD-64B6-4F9C-B7FF-2EFE28F22C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00575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2015C9-983B-4976-AD9C-2B718906AB5B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2EECD-64B6-4F9C-B7FF-2EFE28F22C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25545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2015C9-983B-4976-AD9C-2B718906AB5B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2EECD-64B6-4F9C-B7FF-2EFE28F22C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44958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2015C9-983B-4976-AD9C-2B718906AB5B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2EECD-64B6-4F9C-B7FF-2EFE28F22C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77667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2015C9-983B-4976-AD9C-2B718906AB5B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2EECD-64B6-4F9C-B7FF-2EFE28F22C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31429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2015C9-983B-4976-AD9C-2B718906AB5B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2EECD-64B6-4F9C-B7FF-2EFE28F22C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24530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2015C9-983B-4976-AD9C-2B718906AB5B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2EECD-64B6-4F9C-B7FF-2EFE28F22CCF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27145683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2015C9-983B-4976-AD9C-2B718906AB5B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2EECD-64B6-4F9C-B7FF-2EFE28F22C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568408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2015C9-983B-4976-AD9C-2B718906AB5B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2EECD-64B6-4F9C-B7FF-2EFE28F22CCF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45225561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2015C9-983B-4976-AD9C-2B718906AB5B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2EECD-64B6-4F9C-B7FF-2EFE28F22C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730424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2015C9-983B-4976-AD9C-2B718906AB5B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2EECD-64B6-4F9C-B7FF-2EFE28F22C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678810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2015C9-983B-4976-AD9C-2B718906AB5B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2EECD-64B6-4F9C-B7FF-2EFE28F22C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87204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2015C9-983B-4976-AD9C-2B718906AB5B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FE32EECD-64B6-4F9C-B7FF-2EFE28F22C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4354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matrix-technology-tech-data-3109378/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blogcued.blogspot.com/2017/02/por-que-trabajar-en-grupo-y-aprender-en.html" TargetMode="External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DF1D17-E2D6-C9D4-839C-1CF4B08E22C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Data, Hypotheses and Variables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C13A557-E310-A3AF-5BAA-5E01691A128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Research Methods</a:t>
            </a:r>
          </a:p>
        </p:txBody>
      </p:sp>
    </p:spTree>
    <p:extLst>
      <p:ext uri="{BB962C8B-B14F-4D97-AF65-F5344CB8AC3E}">
        <p14:creationId xmlns:p14="http://schemas.microsoft.com/office/powerpoint/2010/main" val="192914548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A0D1B3-CA53-ED77-B9B7-FE2FE5729F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are we covering today?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AD52E9-78CD-6572-63CC-8F1FA5B54B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Quantitative vs Qualitative data</a:t>
            </a:r>
          </a:p>
          <a:p>
            <a:r>
              <a:rPr lang="en-GB" dirty="0"/>
              <a:t>Hypotheses</a:t>
            </a:r>
          </a:p>
          <a:p>
            <a:r>
              <a:rPr lang="en-GB" dirty="0"/>
              <a:t>Variables</a:t>
            </a:r>
          </a:p>
          <a:p>
            <a:r>
              <a:rPr lang="en-GB" dirty="0"/>
              <a:t>Validity and Reliability</a:t>
            </a:r>
          </a:p>
        </p:txBody>
      </p:sp>
    </p:spTree>
    <p:extLst>
      <p:ext uri="{BB962C8B-B14F-4D97-AF65-F5344CB8AC3E}">
        <p14:creationId xmlns:p14="http://schemas.microsoft.com/office/powerpoint/2010/main" val="89257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8" name="Group 77">
            <a:extLst>
              <a:ext uri="{FF2B5EF4-FFF2-40B4-BE49-F238E27FC236}">
                <a16:creationId xmlns:a16="http://schemas.microsoft.com/office/drawing/2014/main" id="{B4DE830A-B531-4A3B-96F6-0ECE88B085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65" name="Straight Connector 64">
              <a:extLst>
                <a:ext uri="{FF2B5EF4-FFF2-40B4-BE49-F238E27FC236}">
                  <a16:creationId xmlns:a16="http://schemas.microsoft.com/office/drawing/2014/main" id="{2813DF2C-461A-4A8F-9679-A172790D1F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>
              <a:extLst>
                <a:ext uri="{FF2B5EF4-FFF2-40B4-BE49-F238E27FC236}">
                  <a16:creationId xmlns:a16="http://schemas.microsoft.com/office/drawing/2014/main" id="{54CD3A85-C039-4249-86E4-1EB9318B54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79" name="Rectangle 23">
              <a:extLst>
                <a:ext uri="{FF2B5EF4-FFF2-40B4-BE49-F238E27FC236}">
                  <a16:creationId xmlns:a16="http://schemas.microsoft.com/office/drawing/2014/main" id="{887EA6D2-2883-42C2-993D-094CA6D65D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80" name="Rectangle 25">
              <a:extLst>
                <a:ext uri="{FF2B5EF4-FFF2-40B4-BE49-F238E27FC236}">
                  <a16:creationId xmlns:a16="http://schemas.microsoft.com/office/drawing/2014/main" id="{3B895046-636F-4D1B-ACA4-29AA0CB332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81" name="Isosceles Triangle 80">
              <a:extLst>
                <a:ext uri="{FF2B5EF4-FFF2-40B4-BE49-F238E27FC236}">
                  <a16:creationId xmlns:a16="http://schemas.microsoft.com/office/drawing/2014/main" id="{C6B0CDE3-E054-4EDD-A43B-F96843D8BF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82" name="Rectangle 27">
              <a:extLst>
                <a:ext uri="{FF2B5EF4-FFF2-40B4-BE49-F238E27FC236}">
                  <a16:creationId xmlns:a16="http://schemas.microsoft.com/office/drawing/2014/main" id="{3B66B1A2-F145-4C9B-85CC-4BF30D58CB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83" name="Rectangle 28">
              <a:extLst>
                <a:ext uri="{FF2B5EF4-FFF2-40B4-BE49-F238E27FC236}">
                  <a16:creationId xmlns:a16="http://schemas.microsoft.com/office/drawing/2014/main" id="{5D4FC972-94B3-4035-8D31-E668C132B4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84" name="Rectangle 29">
              <a:extLst>
                <a:ext uri="{FF2B5EF4-FFF2-40B4-BE49-F238E27FC236}">
                  <a16:creationId xmlns:a16="http://schemas.microsoft.com/office/drawing/2014/main" id="{374B9941-AFBE-4A77-A50E-B6EA04A746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85" name="Isosceles Triangle 84">
              <a:extLst>
                <a:ext uri="{FF2B5EF4-FFF2-40B4-BE49-F238E27FC236}">
                  <a16:creationId xmlns:a16="http://schemas.microsoft.com/office/drawing/2014/main" id="{27A982C5-2C38-4CE9-BC18-94697AD657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86" name="Isosceles Triangle 85">
              <a:extLst>
                <a:ext uri="{FF2B5EF4-FFF2-40B4-BE49-F238E27FC236}">
                  <a16:creationId xmlns:a16="http://schemas.microsoft.com/office/drawing/2014/main" id="{0060D8D1-7BB1-498F-AFBB-ADAC130A9E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B0300E0-9723-25B8-01DF-A4D8B0DA7D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5621" y="5117996"/>
            <a:ext cx="8288032" cy="109631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800" kern="12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The Scientific Method</a:t>
            </a:r>
          </a:p>
        </p:txBody>
      </p:sp>
      <p:pic>
        <p:nvPicPr>
          <p:cNvPr id="4" name="Picture 2" descr="http://www.sciencebuddies.org/mentoring/overview_scientific_method2.gif">
            <a:extLst>
              <a:ext uri="{FF2B5EF4-FFF2-40B4-BE49-F238E27FC236}">
                <a16:creationId xmlns:a16="http://schemas.microsoft.com/office/drawing/2014/main" id="{950E45CD-7E82-8E65-305A-D8F67B06D0C0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3413890" y="934221"/>
            <a:ext cx="4180709" cy="401902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9510891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10BE40E3-5550-4CDD-B4FD-387C33EBF1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71A6B738-E50C-4653-B343-B9D6A5EA27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498768D6-B28C-40A3-B381-39306F5816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9" name="Rectangle 23">
              <a:extLst>
                <a:ext uri="{FF2B5EF4-FFF2-40B4-BE49-F238E27FC236}">
                  <a16:creationId xmlns:a16="http://schemas.microsoft.com/office/drawing/2014/main" id="{B27C15B9-7795-4321-AB30-DF1DEF65C1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0" name="Rectangle 25">
              <a:extLst>
                <a:ext uri="{FF2B5EF4-FFF2-40B4-BE49-F238E27FC236}">
                  <a16:creationId xmlns:a16="http://schemas.microsoft.com/office/drawing/2014/main" id="{578EC957-1F3F-4C00-B023-C8725C217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1" name="Isosceles Triangle 40">
              <a:extLst>
                <a:ext uri="{FF2B5EF4-FFF2-40B4-BE49-F238E27FC236}">
                  <a16:creationId xmlns:a16="http://schemas.microsoft.com/office/drawing/2014/main" id="{3D642632-BBD5-46D6-A91D-9B2BF68219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2" name="Rectangle 27">
              <a:extLst>
                <a:ext uri="{FF2B5EF4-FFF2-40B4-BE49-F238E27FC236}">
                  <a16:creationId xmlns:a16="http://schemas.microsoft.com/office/drawing/2014/main" id="{BF9D518D-AFF5-4DE2-AEE2-0EC15479A9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3" name="Rectangle 28">
              <a:extLst>
                <a:ext uri="{FF2B5EF4-FFF2-40B4-BE49-F238E27FC236}">
                  <a16:creationId xmlns:a16="http://schemas.microsoft.com/office/drawing/2014/main" id="{14EF979B-B00D-460C-BD56-7EEAFB7E0F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4" name="Rectangle 29">
              <a:extLst>
                <a:ext uri="{FF2B5EF4-FFF2-40B4-BE49-F238E27FC236}">
                  <a16:creationId xmlns:a16="http://schemas.microsoft.com/office/drawing/2014/main" id="{3E40F9A1-6B82-400F-9397-26D1D36F1F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5" name="Isosceles Triangle 44">
              <a:extLst>
                <a:ext uri="{FF2B5EF4-FFF2-40B4-BE49-F238E27FC236}">
                  <a16:creationId xmlns:a16="http://schemas.microsoft.com/office/drawing/2014/main" id="{2EF7DDF1-FF86-4CA4-B08B-8939557EBD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1" name="Isosceles Triangle 20">
              <a:extLst>
                <a:ext uri="{FF2B5EF4-FFF2-40B4-BE49-F238E27FC236}">
                  <a16:creationId xmlns:a16="http://schemas.microsoft.com/office/drawing/2014/main" id="{6D7C1F89-72B2-4FDC-B9E2-04F52D5C50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8D0FEE9-762B-5713-FC37-C32CFBF3E570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7479" r="13102" b="-1"/>
          <a:stretch>
            <a:fillRect/>
          </a:stretch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04077BE-2492-2B6D-441C-B2E966144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3851123" cy="13208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What is data?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9384138-081D-EF42-133B-72288325FAA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77334" y="2160589"/>
            <a:ext cx="3851122" cy="388077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Measurements or observations that are collected as a source of information</a:t>
            </a:r>
          </a:p>
          <a:p>
            <a:r>
              <a:rPr lang="en-US" dirty="0"/>
              <a:t>Individual pieces of data can make up a dataset</a:t>
            </a:r>
          </a:p>
          <a:p>
            <a:r>
              <a:rPr lang="en-US" dirty="0"/>
              <a:t>Two types of data:</a:t>
            </a:r>
          </a:p>
          <a:p>
            <a:pPr lvl="1"/>
            <a:r>
              <a:rPr lang="en-US" dirty="0"/>
              <a:t>Quantitative</a:t>
            </a:r>
          </a:p>
          <a:p>
            <a:pPr lvl="1"/>
            <a:r>
              <a:rPr lang="en-US" dirty="0"/>
              <a:t>Qualitative</a:t>
            </a: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7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9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1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3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5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7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9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02659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CB2361-761E-18AE-810E-EF02A76BA8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Quantitative Data vs Qualitative Data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9A19190-B132-4389-CB05-8356F85F4DD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Quantitative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3F4A829-DA4C-EB6B-CE48-C54BE59E4B0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Numeric data, quantifiable</a:t>
            </a:r>
          </a:p>
          <a:p>
            <a:r>
              <a:rPr lang="en-GB" dirty="0"/>
              <a:t>Structured</a:t>
            </a:r>
          </a:p>
          <a:p>
            <a:r>
              <a:rPr lang="en-GB" dirty="0"/>
              <a:t>Tells you WHAT is happening</a:t>
            </a:r>
          </a:p>
          <a:p>
            <a:r>
              <a:rPr lang="en-GB" dirty="0"/>
              <a:t>Charts, tables, diagrams</a:t>
            </a:r>
          </a:p>
          <a:p>
            <a:r>
              <a:rPr lang="en-GB" dirty="0"/>
              <a:t>Some examples include</a:t>
            </a:r>
          </a:p>
          <a:p>
            <a:pPr lvl="1"/>
            <a:r>
              <a:rPr lang="en-GB" dirty="0"/>
              <a:t>Age</a:t>
            </a:r>
          </a:p>
          <a:p>
            <a:pPr lvl="1"/>
            <a:r>
              <a:rPr lang="en-GB" dirty="0"/>
              <a:t>Height</a:t>
            </a:r>
          </a:p>
          <a:p>
            <a:pPr lvl="1"/>
            <a:r>
              <a:rPr lang="en-GB" dirty="0"/>
              <a:t>Weight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E712C4F-8A40-3FC8-90BD-D9568B0CA79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Qualitative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4D9C8F2-0D68-2031-5BC7-60938903032E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dirty="0"/>
              <a:t>Non-numeric data, descriptive</a:t>
            </a:r>
          </a:p>
          <a:p>
            <a:r>
              <a:rPr lang="en-GB" dirty="0"/>
              <a:t>Unstructured, needs interpreting</a:t>
            </a:r>
          </a:p>
          <a:p>
            <a:r>
              <a:rPr lang="en-GB" dirty="0"/>
              <a:t>Tells you WHY it is happening</a:t>
            </a:r>
          </a:p>
          <a:p>
            <a:r>
              <a:rPr lang="en-GB" dirty="0"/>
              <a:t>Grouping together common themes</a:t>
            </a:r>
          </a:p>
          <a:p>
            <a:r>
              <a:rPr lang="en-GB" dirty="0"/>
              <a:t>Some examples include</a:t>
            </a:r>
          </a:p>
          <a:p>
            <a:pPr lvl="1"/>
            <a:r>
              <a:rPr lang="en-GB" dirty="0"/>
              <a:t>Gender</a:t>
            </a:r>
          </a:p>
          <a:p>
            <a:pPr lvl="1"/>
            <a:r>
              <a:rPr lang="en-GB" dirty="0"/>
              <a:t>Religion</a:t>
            </a:r>
          </a:p>
          <a:p>
            <a:pPr lvl="1"/>
            <a:r>
              <a:rPr lang="en-GB" dirty="0"/>
              <a:t>Qualifications</a:t>
            </a:r>
          </a:p>
        </p:txBody>
      </p:sp>
    </p:spTree>
    <p:extLst>
      <p:ext uri="{BB962C8B-B14F-4D97-AF65-F5344CB8AC3E}">
        <p14:creationId xmlns:p14="http://schemas.microsoft.com/office/powerpoint/2010/main" val="10575826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6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248699-5FD2-C9D2-B026-3C320D6FF5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Quantitative Data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CC91BE-12A5-9D32-2756-FA13F1AC7BF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Discrete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72DAD41-7C39-2670-14EA-FF278A7790D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Whole numbers</a:t>
            </a:r>
          </a:p>
          <a:p>
            <a:r>
              <a:rPr lang="en-GB" dirty="0"/>
              <a:t>E.g. number of students in a class, employees in a company, products reviewed</a:t>
            </a:r>
          </a:p>
          <a:p>
            <a:r>
              <a:rPr lang="en-GB" dirty="0"/>
              <a:t>Measured with integers</a:t>
            </a:r>
          </a:p>
          <a:p>
            <a:endParaRPr lang="en-GB" dirty="0"/>
          </a:p>
          <a:p>
            <a:r>
              <a:rPr lang="en-GB" dirty="0"/>
              <a:t>Represented with bar charts or histograms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DB8D6A3-9455-0DA0-8A68-9F57C659800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Continuous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151AFBB-47DD-805F-8289-31133AD1F19E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dirty="0"/>
              <a:t>Any value in a given range</a:t>
            </a:r>
          </a:p>
          <a:p>
            <a:r>
              <a:rPr lang="en-GB" dirty="0"/>
              <a:t>E.g. temperature, speed of a projectile, time taken to complete a project</a:t>
            </a:r>
          </a:p>
          <a:p>
            <a:r>
              <a:rPr lang="en-GB" dirty="0"/>
              <a:t>Measured with decimals or fractions</a:t>
            </a:r>
          </a:p>
          <a:p>
            <a:r>
              <a:rPr lang="en-GB" dirty="0"/>
              <a:t>Represented with line graphs</a:t>
            </a:r>
          </a:p>
        </p:txBody>
      </p:sp>
    </p:spTree>
    <p:extLst>
      <p:ext uri="{BB962C8B-B14F-4D97-AF65-F5344CB8AC3E}">
        <p14:creationId xmlns:p14="http://schemas.microsoft.com/office/powerpoint/2010/main" val="34199805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6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63540F-CC37-50D2-F527-FCD32DD73F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Advantages and Disadvantages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58525E7-452D-45C8-9003-1AEE6E61F6E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ü"/>
            </a:pPr>
            <a:r>
              <a:rPr lang="en-GB" sz="2400" dirty="0"/>
              <a:t>Quick and easy to collect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2400" dirty="0"/>
              <a:t>Easy to replicate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2400" dirty="0"/>
              <a:t>Interpretation and presentation of data is usually straightforward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AAE63CD-2F07-AD8D-BEB1-E04CFCA18FF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"/>
            </a:pPr>
            <a:r>
              <a:rPr lang="en-GB" sz="2400" dirty="0"/>
              <a:t>By focusing on numbers, there is a risk of missing out on information that could be helpful</a:t>
            </a:r>
          </a:p>
          <a:p>
            <a:pPr>
              <a:buFont typeface="Wingdings" panose="05000000000000000000" pitchFamily="2" charset="2"/>
              <a:buChar char=""/>
            </a:pPr>
            <a:r>
              <a:rPr lang="en-GB" sz="2400" dirty="0"/>
              <a:t>Doesn’t provide a full story</a:t>
            </a:r>
          </a:p>
          <a:p>
            <a:pPr>
              <a:buFont typeface="Wingdings" panose="05000000000000000000" pitchFamily="2" charset="2"/>
              <a:buChar char=""/>
            </a:pPr>
            <a:r>
              <a:rPr lang="en-GB" sz="2400" dirty="0"/>
              <a:t>Can be influenced by external factors such as measurement error</a:t>
            </a:r>
          </a:p>
        </p:txBody>
      </p:sp>
    </p:spTree>
    <p:extLst>
      <p:ext uri="{BB962C8B-B14F-4D97-AF65-F5344CB8AC3E}">
        <p14:creationId xmlns:p14="http://schemas.microsoft.com/office/powerpoint/2010/main" val="3064908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6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E77F7E-C82D-201B-38E5-53C356B33C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Qualitative Data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AE70EE-5083-C79E-988A-C6F75AD1482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Nominal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21FB161-C87D-9398-E0C6-2AFE5CB6D3A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Categories that do not have a ranking</a:t>
            </a:r>
          </a:p>
          <a:p>
            <a:r>
              <a:rPr lang="en-GB" dirty="0"/>
              <a:t>E.g. eye colour, preferred mode of transport, blood group</a:t>
            </a:r>
          </a:p>
          <a:p>
            <a:r>
              <a:rPr lang="en-GB" dirty="0"/>
              <a:t>Can be presented as categories, percentages, pie charts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A3EF8DE-BCE1-2576-7177-9FEB603B427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Ordinal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DA97417-0BD5-34DF-BDB0-4DC540EAC7AA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dirty="0"/>
              <a:t>Categories that can be ordered into ranks</a:t>
            </a:r>
          </a:p>
          <a:p>
            <a:r>
              <a:rPr lang="en-GB" dirty="0"/>
              <a:t>E.g. agreement level, education level, expertise</a:t>
            </a:r>
          </a:p>
          <a:p>
            <a:r>
              <a:rPr lang="en-GB" dirty="0"/>
              <a:t>Can be presented in tables, bar charts, mosaic plots</a:t>
            </a:r>
          </a:p>
        </p:txBody>
      </p:sp>
    </p:spTree>
    <p:extLst>
      <p:ext uri="{BB962C8B-B14F-4D97-AF65-F5344CB8AC3E}">
        <p14:creationId xmlns:p14="http://schemas.microsoft.com/office/powerpoint/2010/main" val="9986020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6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424DEE45-2048-02E5-31D2-39325B6E21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Advantages and Disadvantages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2B31D730-7785-4145-DC89-A60CB3404D4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ü"/>
            </a:pPr>
            <a:r>
              <a:rPr lang="en-GB" sz="2400" dirty="0"/>
              <a:t>Rich, in-depth information that gives context that numbers allow cannot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2400" dirty="0"/>
              <a:t>Can capture changing attitudes in target groups such as workplace attitudes or consumer wants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2400" dirty="0"/>
              <a:t>Can be flexible, adaptable and creative</a:t>
            </a:r>
          </a:p>
          <a:p>
            <a:pPr>
              <a:buFont typeface="Wingdings" panose="05000000000000000000" pitchFamily="2" charset="2"/>
              <a:buChar char="ü"/>
            </a:pPr>
            <a:endParaRPr lang="en-GB" sz="2400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73C809DB-2B64-3624-4F6D-BAB4ECDB580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û"/>
            </a:pPr>
            <a:r>
              <a:rPr lang="en-GB" sz="2400" dirty="0"/>
              <a:t>Sample size and selection can introduce bias</a:t>
            </a:r>
          </a:p>
          <a:p>
            <a:pPr>
              <a:buFont typeface="Wingdings" panose="05000000000000000000" pitchFamily="2" charset="2"/>
              <a:buChar char="û"/>
            </a:pPr>
            <a:r>
              <a:rPr lang="en-GB" sz="2400" dirty="0"/>
              <a:t>Can be subjective, inconsistent, hard to verify and generalise</a:t>
            </a:r>
          </a:p>
          <a:p>
            <a:pPr>
              <a:buFont typeface="Wingdings" panose="05000000000000000000" pitchFamily="2" charset="2"/>
              <a:buChar char="û"/>
            </a:pPr>
            <a:r>
              <a:rPr lang="en-GB" sz="2400" dirty="0"/>
              <a:t>Can take a lot of time, effort and resources to interpret and present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1996512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  <p:bldP spid="9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201528-DAB8-45EA-4331-CC11E51D64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Hypotheses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1EC94F-22EB-6E25-11B1-7775572B60C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Experimental Hypothesis – a clear, testable statement that predicts a relationship or difference between variables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19FBF08-020C-07FA-7A37-843BECC5016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Null Hypothesis – a statement that predicts there is no relationship or difference between variables</a:t>
            </a:r>
          </a:p>
        </p:txBody>
      </p:sp>
      <p:pic>
        <p:nvPicPr>
          <p:cNvPr id="6" name="Graphic 5" descr="Connected with solid fill">
            <a:extLst>
              <a:ext uri="{FF2B5EF4-FFF2-40B4-BE49-F238E27FC236}">
                <a16:creationId xmlns:a16="http://schemas.microsoft.com/office/drawing/2014/main" id="{74088715-E44D-245F-324B-80742D35552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1363885" y="3365626"/>
            <a:ext cx="2819400" cy="2819400"/>
          </a:xfrm>
          <a:prstGeom prst="rect">
            <a:avLst/>
          </a:prstGeom>
        </p:spPr>
      </p:pic>
      <p:pic>
        <p:nvPicPr>
          <p:cNvPr id="8" name="Graphic 7" descr="Shield Cross with solid fill">
            <a:extLst>
              <a:ext uri="{FF2B5EF4-FFF2-40B4-BE49-F238E27FC236}">
                <a16:creationId xmlns:a16="http://schemas.microsoft.com/office/drawing/2014/main" id="{838B584D-80AF-B7AD-D998-19E2F2FE8E7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768054" y="3365626"/>
            <a:ext cx="2819400" cy="2819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78717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37B83BD8-DB86-1AC9-1763-B3086A3CD7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 anchor="t">
            <a:normAutofit/>
          </a:bodyPr>
          <a:lstStyle/>
          <a:p>
            <a:r>
              <a:rPr lang="en-GB" dirty="0"/>
              <a:t>Experimental Hypotheses</a:t>
            </a:r>
          </a:p>
        </p:txBody>
      </p:sp>
      <p:sp>
        <p:nvSpPr>
          <p:cNvPr id="2054" name="Content Placeholder 2053">
            <a:extLst>
              <a:ext uri="{FF2B5EF4-FFF2-40B4-BE49-F238E27FC236}">
                <a16:creationId xmlns:a16="http://schemas.microsoft.com/office/drawing/2014/main" id="{D4E17CEA-4483-6019-78A0-509BBA8D46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36287" y="2160589"/>
            <a:ext cx="2934714" cy="3880773"/>
          </a:xfrm>
        </p:spPr>
        <p:txBody>
          <a:bodyPr>
            <a:normAutofit/>
          </a:bodyPr>
          <a:lstStyle/>
          <a:p>
            <a:r>
              <a:rPr lang="en-US" dirty="0"/>
              <a:t>One-tailed hypothesis predicts the direction of an effect or difference</a:t>
            </a:r>
          </a:p>
          <a:p>
            <a:r>
              <a:rPr lang="en-US" dirty="0"/>
              <a:t>Two-tailed hypothesis predicts that there is an effect or difference but not the direction</a:t>
            </a:r>
          </a:p>
          <a:p>
            <a:r>
              <a:rPr lang="en-US" dirty="0"/>
              <a:t>Rejection region – if your data falls in these sections you reject the null hypothesis</a:t>
            </a:r>
          </a:p>
        </p:txBody>
      </p:sp>
      <p:pic>
        <p:nvPicPr>
          <p:cNvPr id="2050" name="Picture 2" descr="Educational infographic: three side-by-side panels comparing one-tailed and two-tailed hypothesis tests. Title at top: &quot;One-tailed vs Two-tailed Hypotheses&quot;. Panel 1 (left) labeled &quot;One-tailed (right)&quot;: a smooth blue normal distribution curve centered at 0 on a white background; shade the right tail in semi-transparent red representing the rejection region labeled &quot;α&quot;; draw a vertical dashed line at the critical value and label it &quot;z_crit&quot;; add small text below: &quot;H0: μ = μ0&quot; and &quot;H1: μ &gt; μ0&quot;. Panel 2 (center) labeled &quot;One-tailed (left)&quot;: same curve mirrored; shade the left tail in red labeled &quot;α&quot;; vertical dashed line at critical value labeled &quot;z_crit&quot;; small text: &quot;H0: μ = μ0&quot; and &quot;H1: μ &lt; μ0&quot;. Panel 3 (right) labeled &quot;Two-tailed&quot;: same curve; shade both left and right tails in red each labeled &quot;α/2&quot;; draw two vertical dashed lines at negative and positive critical values labeled &quot;-z_crit&quot; and &quot;+z_crit&quot;; small text: &quot;H0: μ = μ0&quot; and &quot;H1: μ ≠ μ0&quot;. Include an x-axis labeled &quot;Test statistic&quot; under each panel; keep y-axis unlabeled and minimal. Use clear sans-serif font, high contrast, simple color palette (blue curve, red shaded areas, black labels), clean layout suitable for slides or handouts, 1200x600 resolution, ample white space, and a small legend indicating &quot;Shaded area = rejection region&quot;.">
            <a:extLst>
              <a:ext uri="{FF2B5EF4-FFF2-40B4-BE49-F238E27FC236}">
                <a16:creationId xmlns:a16="http://schemas.microsoft.com/office/drawing/2014/main" id="{D87334B6-B983-3FF0-6568-600DCA07693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15" r="1041" b="2"/>
          <a:stretch>
            <a:fillRect/>
          </a:stretch>
        </p:blipFill>
        <p:spPr bwMode="auto">
          <a:xfrm>
            <a:off x="677334" y="2159331"/>
            <a:ext cx="5423429" cy="38823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091741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0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0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0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05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05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05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05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05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05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4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55AE6B0-AC9E-4167-806F-E9DB135FC4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3E75B8-F201-0A92-653C-DF82AB7F6A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481" y="1382486"/>
            <a:ext cx="3547581" cy="4093028"/>
          </a:xfrm>
        </p:spPr>
        <p:txBody>
          <a:bodyPr anchor="ctr">
            <a:normAutofit/>
          </a:bodyPr>
          <a:lstStyle/>
          <a:p>
            <a:r>
              <a:rPr lang="en-GB" sz="4400"/>
              <a:t>One or two tailed?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3523416A-383B-4FDC-B4C9-D8EDDFE9C0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29267" y="-8467"/>
            <a:ext cx="4766733" cy="6866467"/>
            <a:chOff x="7425267" y="-8467"/>
            <a:chExt cx="4766733" cy="68664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CB0D29D5-3F7C-4197-821B-6D60A66CC0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347FB49A-3541-428A-AADE-682A3C5056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23">
              <a:extLst>
                <a:ext uri="{FF2B5EF4-FFF2-40B4-BE49-F238E27FC236}">
                  <a16:creationId xmlns:a16="http://schemas.microsoft.com/office/drawing/2014/main" id="{D96F53DC-08F1-42C6-B558-B83D54B276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5">
              <a:extLst>
                <a:ext uri="{FF2B5EF4-FFF2-40B4-BE49-F238E27FC236}">
                  <a16:creationId xmlns:a16="http://schemas.microsoft.com/office/drawing/2014/main" id="{AFE48CAF-A51C-463F-A570-ED99439A5C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id="{01F0C48B-50FF-4351-8207-16D0960483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7">
              <a:extLst>
                <a:ext uri="{FF2B5EF4-FFF2-40B4-BE49-F238E27FC236}">
                  <a16:creationId xmlns:a16="http://schemas.microsoft.com/office/drawing/2014/main" id="{300384B6-5ED6-4F91-A548-B706D83751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28">
              <a:extLst>
                <a:ext uri="{FF2B5EF4-FFF2-40B4-BE49-F238E27FC236}">
                  <a16:creationId xmlns:a16="http://schemas.microsoft.com/office/drawing/2014/main" id="{337AFFAE-C182-463C-9459-8AB3C69D9A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Rectangle 29">
              <a:extLst>
                <a:ext uri="{FF2B5EF4-FFF2-40B4-BE49-F238E27FC236}">
                  <a16:creationId xmlns:a16="http://schemas.microsoft.com/office/drawing/2014/main" id="{510ACF17-C3F0-42BF-BDEB-D079277121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E804EFD0-B84E-476F-9FC6-6C4A42EA00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87BD1F4E-A66D-4C06-86DA-8D56CA7A3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77719" y="0"/>
            <a:ext cx="621428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BA8BAB5-ED55-BB8D-6F3A-1FE1637C844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91735291"/>
              </p:ext>
            </p:extLst>
          </p:nvPr>
        </p:nvGraphicFramePr>
        <p:xfrm>
          <a:off x="4916553" y="944563"/>
          <a:ext cx="6628804" cy="49795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049454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A8ACD50-D6D3-47D0-98E8-7FF6D71132B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A8ACD50-D6D3-47D0-98E8-7FF6D71132B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A8ACD50-D6D3-47D0-98E8-7FF6D71132B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A8ACD50-D6D3-47D0-98E8-7FF6D71132B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A8ACD50-D6D3-47D0-98E8-7FF6D71132B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A8ACD50-D6D3-47D0-98E8-7FF6D71132B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A8ACD50-D6D3-47D0-98E8-7FF6D71132B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A8ACD50-D6D3-47D0-98E8-7FF6D71132B6}"/>
                                            </p:graphic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A8ACD50-D6D3-47D0-98E8-7FF6D71132B6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A8ACD50-D6D3-47D0-98E8-7FF6D71132B6}"/>
                                            </p:graphic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A8ACD50-D6D3-47D0-98E8-7FF6D71132B6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A8ACD50-D6D3-47D0-98E8-7FF6D71132B6}"/>
                                            </p:graphic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A8ACD50-D6D3-47D0-98E8-7FF6D71132B6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A8ACD50-D6D3-47D0-98E8-7FF6D71132B6}"/>
                                            </p:graphic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A8ACD50-D6D3-47D0-98E8-7FF6D71132B6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66B4F08-2296-419C-9521-C860BB1D42F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66B4F08-2296-419C-9521-C860BB1D42F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66B4F08-2296-419C-9521-C860BB1D42F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66B4F08-2296-419C-9521-C860BB1D42F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66B4F08-2296-419C-9521-C860BB1D42F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66B4F08-2296-419C-9521-C860BB1D42F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66B4F08-2296-419C-9521-C860BB1D42F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66B4F08-2296-419C-9521-C860BB1D42F1}"/>
                                            </p:graphic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66B4F08-2296-419C-9521-C860BB1D42F1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66B4F08-2296-419C-9521-C860BB1D42F1}"/>
                                            </p:graphic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66B4F08-2296-419C-9521-C860BB1D42F1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66B4F08-2296-419C-9521-C860BB1D42F1}"/>
                                            </p:graphic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66B4F08-2296-419C-9521-C860BB1D42F1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66B4F08-2296-419C-9521-C860BB1D42F1}"/>
                                            </p:graphic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66B4F08-2296-419C-9521-C860BB1D42F1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8C42D75-D534-435C-B037-B958039157D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8C42D75-D534-435C-B037-B958039157D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8C42D75-D534-435C-B037-B958039157D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8C42D75-D534-435C-B037-B958039157D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8C42D75-D534-435C-B037-B958039157D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8C42D75-D534-435C-B037-B958039157D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8C42D75-D534-435C-B037-B958039157D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8C42D75-D534-435C-B037-B958039157D4}"/>
                                            </p:graphic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8C42D75-D534-435C-B037-B958039157D4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8C42D75-D534-435C-B037-B958039157D4}"/>
                                            </p:graphic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8C42D75-D534-435C-B037-B958039157D4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8C42D75-D534-435C-B037-B958039157D4}"/>
                                            </p:graphic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8C42D75-D534-435C-B037-B958039157D4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8C42D75-D534-435C-B037-B958039157D4}"/>
                                            </p:graphic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8C42D75-D534-435C-B037-B958039157D4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991CA8F-D7CB-483F-9986-9FA29734265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991CA8F-D7CB-483F-9986-9FA29734265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991CA8F-D7CB-483F-9986-9FA29734265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991CA8F-D7CB-483F-9986-9FA29734265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991CA8F-D7CB-483F-9986-9FA29734265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991CA8F-D7CB-483F-9986-9FA29734265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991CA8F-D7CB-483F-9986-9FA29734265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991CA8F-D7CB-483F-9986-9FA29734265C}"/>
                                            </p:graphic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991CA8F-D7CB-483F-9986-9FA29734265C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991CA8F-D7CB-483F-9986-9FA29734265C}"/>
                                            </p:graphic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991CA8F-D7CB-483F-9986-9FA29734265C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991CA8F-D7CB-483F-9986-9FA29734265C}"/>
                                            </p:graphic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991CA8F-D7CB-483F-9986-9FA29734265C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991CA8F-D7CB-483F-9986-9FA29734265C}"/>
                                            </p:graphic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991CA8F-D7CB-483F-9986-9FA29734265C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one"/>
        </p:bldSub>
      </p:bldGraphic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B79E3102-2636-A53E-07DA-1C27ADD452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Variables</a:t>
            </a:r>
          </a:p>
        </p:txBody>
      </p:sp>
      <p:graphicFrame>
        <p:nvGraphicFramePr>
          <p:cNvPr id="8" name="Content Placeholder 5">
            <a:extLst>
              <a:ext uri="{FF2B5EF4-FFF2-40B4-BE49-F238E27FC236}">
                <a16:creationId xmlns:a16="http://schemas.microsoft.com/office/drawing/2014/main" id="{AA92129A-BE52-AD9B-B98B-F0389F5BDAD3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77863" y="2160588"/>
          <a:ext cx="8596312" cy="38814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763927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8" grpId="0">
        <p:bldAsOne/>
      </p:bldGraphic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5DA14E-287C-73B9-2BC7-9DE461A03F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6734" y="609600"/>
            <a:ext cx="3737268" cy="13208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800"/>
              <a:t>Independent vs Dependent Variables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770D51-D858-4846-1987-A54CF031EE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9563" y="2160589"/>
            <a:ext cx="4064439" cy="388077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300" dirty="0"/>
              <a:t>Independent variables are variables that are changed to observe the effect</a:t>
            </a:r>
          </a:p>
          <a:p>
            <a:pPr>
              <a:lnSpc>
                <a:spcPct val="90000"/>
              </a:lnSpc>
            </a:pPr>
            <a:r>
              <a:rPr lang="en-GB" sz="1300" dirty="0"/>
              <a:t>Dependent variables are the events studied or expected changes that occur based on the changes made to the independent variable</a:t>
            </a:r>
          </a:p>
          <a:p>
            <a:pPr>
              <a:lnSpc>
                <a:spcPct val="90000"/>
              </a:lnSpc>
            </a:pPr>
            <a:endParaRPr lang="en-GB" sz="1300" dirty="0"/>
          </a:p>
          <a:p>
            <a:pPr marL="0" indent="0">
              <a:lnSpc>
                <a:spcPct val="90000"/>
              </a:lnSpc>
              <a:buNone/>
            </a:pPr>
            <a:r>
              <a:rPr lang="en-GB" sz="1300" dirty="0"/>
              <a:t>For example: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300" dirty="0"/>
              <a:t>You design a study to test whether changes in room temperature have an effect on maths score.</a:t>
            </a:r>
          </a:p>
          <a:p>
            <a:pPr marL="0" indent="0">
              <a:lnSpc>
                <a:spcPct val="90000"/>
              </a:lnSpc>
              <a:buNone/>
            </a:pPr>
            <a:endParaRPr lang="en-GB" sz="1300" dirty="0"/>
          </a:p>
          <a:p>
            <a:pPr marL="0" indent="0">
              <a:lnSpc>
                <a:spcPct val="90000"/>
              </a:lnSpc>
              <a:buNone/>
            </a:pPr>
            <a:r>
              <a:rPr lang="en-GB" sz="1300" dirty="0"/>
              <a:t>Independent variable = temperature, you can make it warmer or cooler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300" dirty="0"/>
              <a:t>Dependent variable = test score, you can measure ability with a standardised test then check whether they differ based on temperature change</a:t>
            </a:r>
          </a:p>
        </p:txBody>
      </p:sp>
      <p:pic>
        <p:nvPicPr>
          <p:cNvPr id="5" name="Picture 4" descr="Frost covered branch">
            <a:extLst>
              <a:ext uri="{FF2B5EF4-FFF2-40B4-BE49-F238E27FC236}">
                <a16:creationId xmlns:a16="http://schemas.microsoft.com/office/drawing/2014/main" id="{B67016BF-C9DD-8849-C032-C75CE614263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970" r="12520" b="-2"/>
          <a:stretch>
            <a:fillRect/>
          </a:stretch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10" name="Isosceles Triangle 9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531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Different colored question marks">
            <a:extLst>
              <a:ext uri="{FF2B5EF4-FFF2-40B4-BE49-F238E27FC236}">
                <a16:creationId xmlns:a16="http://schemas.microsoft.com/office/drawing/2014/main" id="{B864EE40-E030-842A-8AFE-5B0E3B036CD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699" r="18322"/>
          <a:stretch>
            <a:fillRect/>
          </a:stretch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8566F62-C3BB-7E2D-41D8-5A82D2D6A1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3851123" cy="1320800"/>
          </a:xfrm>
        </p:spPr>
        <p:txBody>
          <a:bodyPr>
            <a:normAutofit/>
          </a:bodyPr>
          <a:lstStyle/>
          <a:p>
            <a:r>
              <a:rPr lang="en-GB" dirty="0"/>
              <a:t>Control Variables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AE2997-D36E-CE06-596D-C50A98CC9C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3851122" cy="388077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400"/>
              <a:t>Control variables are factors that are kept the same or limited throughout an investigation</a:t>
            </a:r>
          </a:p>
          <a:p>
            <a:pPr>
              <a:lnSpc>
                <a:spcPct val="90000"/>
              </a:lnSpc>
            </a:pPr>
            <a:r>
              <a:rPr lang="en-GB" sz="1400"/>
              <a:t>Things need to be kept as similar as possible to ensure that the observed changes are caused by the independent variable changing and not something else</a:t>
            </a:r>
          </a:p>
          <a:p>
            <a:pPr>
              <a:lnSpc>
                <a:spcPct val="90000"/>
              </a:lnSpc>
            </a:pPr>
            <a:endParaRPr lang="en-GB" sz="1400"/>
          </a:p>
          <a:p>
            <a:pPr marL="0" indent="0">
              <a:lnSpc>
                <a:spcPct val="90000"/>
              </a:lnSpc>
              <a:buNone/>
            </a:pPr>
            <a:r>
              <a:rPr lang="en-GB" sz="1400"/>
              <a:t>For example: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400"/>
              <a:t>Does caffeine increase memory recall?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400"/>
              <a:t>Independent variable = amount of caffeine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400"/>
              <a:t>Dependent variable = memory recall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400"/>
              <a:t>Control variables include = participant age, noise in the environment, number of hours studied, information being recalled etc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4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2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4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6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395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546133-4582-7FB9-2A3E-4CE967FAB1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6734" y="609600"/>
            <a:ext cx="3737268" cy="1320800"/>
          </a:xfrm>
        </p:spPr>
        <p:txBody>
          <a:bodyPr>
            <a:normAutofit/>
          </a:bodyPr>
          <a:lstStyle/>
          <a:p>
            <a:r>
              <a:rPr lang="en-GB" dirty="0"/>
              <a:t>Extraneous Variables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8FCAC1-6B57-49A8-58C5-CD454A691D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9563" y="2160589"/>
            <a:ext cx="4064439" cy="388077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500"/>
              <a:t>Anything that is not an independent variable but has the potential to affect the outcome of a study</a:t>
            </a:r>
          </a:p>
          <a:p>
            <a:pPr>
              <a:lnSpc>
                <a:spcPct val="90000"/>
              </a:lnSpc>
            </a:pPr>
            <a:r>
              <a:rPr lang="en-GB" sz="1500"/>
              <a:t>If left uncontrolled, extraneous variables can lead to inaccurate data and misleading conclusions about the relationship between independent and dependent variables</a:t>
            </a:r>
          </a:p>
          <a:p>
            <a:pPr>
              <a:lnSpc>
                <a:spcPct val="90000"/>
              </a:lnSpc>
            </a:pPr>
            <a:endParaRPr lang="en-GB" sz="1500"/>
          </a:p>
          <a:p>
            <a:pPr marL="0" indent="0">
              <a:lnSpc>
                <a:spcPct val="90000"/>
              </a:lnSpc>
              <a:buNone/>
            </a:pPr>
            <a:r>
              <a:rPr lang="en-GB" sz="1500"/>
              <a:t>For example: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500"/>
              <a:t>Does caffeine increase memory recall?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500"/>
              <a:t>Extraneous variables could include = time of day test is taken, participants mood, participants stress level, participant may have test anxiety etc</a:t>
            </a:r>
          </a:p>
        </p:txBody>
      </p:sp>
      <p:pic>
        <p:nvPicPr>
          <p:cNvPr id="5" name="Picture 4" descr="Close up of whole coffee beans and ground coffee">
            <a:extLst>
              <a:ext uri="{FF2B5EF4-FFF2-40B4-BE49-F238E27FC236}">
                <a16:creationId xmlns:a16="http://schemas.microsoft.com/office/drawing/2014/main" id="{AB5E8371-CAB4-1BA7-EBED-92A5B6D8414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910" r="32090"/>
          <a:stretch>
            <a:fillRect/>
          </a:stretch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12" name="Isosceles Triangle 11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243994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3E829A-1276-BE51-C9F1-68AB90AC07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Reliability and Validity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5234A9CF-327A-3C04-8966-109279FBCA6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65677" y="1550988"/>
            <a:ext cx="8975946" cy="46974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21446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B4DE830A-B531-4A3B-96F6-0ECE88B085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2813DF2C-461A-4A8F-9679-A172790D1F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54CD3A85-C039-4249-86E4-1EB9318B54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23">
              <a:extLst>
                <a:ext uri="{FF2B5EF4-FFF2-40B4-BE49-F238E27FC236}">
                  <a16:creationId xmlns:a16="http://schemas.microsoft.com/office/drawing/2014/main" id="{887EA6D2-2883-42C2-993D-094CA6D65D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Rectangle 25">
              <a:extLst>
                <a:ext uri="{FF2B5EF4-FFF2-40B4-BE49-F238E27FC236}">
                  <a16:creationId xmlns:a16="http://schemas.microsoft.com/office/drawing/2014/main" id="{3B895046-636F-4D1B-ACA4-29AA0CB332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Isosceles Triangle 13">
              <a:extLst>
                <a:ext uri="{FF2B5EF4-FFF2-40B4-BE49-F238E27FC236}">
                  <a16:creationId xmlns:a16="http://schemas.microsoft.com/office/drawing/2014/main" id="{C6B0CDE3-E054-4EDD-A43B-F96843D8BF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7">
              <a:extLst>
                <a:ext uri="{FF2B5EF4-FFF2-40B4-BE49-F238E27FC236}">
                  <a16:creationId xmlns:a16="http://schemas.microsoft.com/office/drawing/2014/main" id="{3B66B1A2-F145-4C9B-85CC-4BF30D58CB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 28">
              <a:extLst>
                <a:ext uri="{FF2B5EF4-FFF2-40B4-BE49-F238E27FC236}">
                  <a16:creationId xmlns:a16="http://schemas.microsoft.com/office/drawing/2014/main" id="{5D4FC972-94B3-4035-8D31-E668C132B4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9">
              <a:extLst>
                <a:ext uri="{FF2B5EF4-FFF2-40B4-BE49-F238E27FC236}">
                  <a16:creationId xmlns:a16="http://schemas.microsoft.com/office/drawing/2014/main" id="{374B9941-AFBE-4A77-A50E-B6EA04A746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27A982C5-2C38-4CE9-BC18-94697AD657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0060D8D1-7BB1-498F-AFBB-ADAC130A9E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B0C6296-D532-68F3-F4E2-F0D18EC221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2481" y="1232326"/>
            <a:ext cx="8288032" cy="109631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800" kern="12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Comparison: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1D7123AF-C166-4CAC-DEB0-B4B8B02F4BE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98159" y="2586743"/>
            <a:ext cx="8288033" cy="30872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48920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10E868-515D-880B-0D1E-504A5D3C73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 anchor="t">
            <a:normAutofit/>
          </a:bodyPr>
          <a:lstStyle/>
          <a:p>
            <a:r>
              <a:rPr lang="en-GB" dirty="0"/>
              <a:t>Class Activity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35AD802-5EB8-DE69-DFA1-A6EE34F7044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17474" y="2159331"/>
            <a:ext cx="5283289" cy="342092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986043-F83A-0629-FC6C-63D3771AC0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16039" y="2160589"/>
            <a:ext cx="2927185" cy="388077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/>
              <a:t>Propose a hypothesis and note down some variables</a:t>
            </a:r>
          </a:p>
        </p:txBody>
      </p:sp>
    </p:spTree>
    <p:extLst>
      <p:ext uri="{BB962C8B-B14F-4D97-AF65-F5344CB8AC3E}">
        <p14:creationId xmlns:p14="http://schemas.microsoft.com/office/powerpoint/2010/main" val="234769749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restige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Facet">
  <a:themeElements>
    <a:clrScheme name="Blue">
      <a:dk1>
        <a:sysClr val="windowText" lastClr="000000"/>
      </a:dk1>
      <a:lt1>
        <a:sysClr val="window" lastClr="FFFFFF"/>
      </a:lt1>
      <a:dk2>
        <a:srgbClr val="17406D"/>
      </a:dk2>
      <a:lt2>
        <a:srgbClr val="DBEF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987</TotalTime>
  <Words>817</Words>
  <Application>Microsoft Office PowerPoint</Application>
  <PresentationFormat>Widescreen</PresentationFormat>
  <Paragraphs>121</Paragraphs>
  <Slides>19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5" baseType="lpstr">
      <vt:lpstr>Aptos</vt:lpstr>
      <vt:lpstr>Arial</vt:lpstr>
      <vt:lpstr>Trebuchet MS</vt:lpstr>
      <vt:lpstr>Wingdings</vt:lpstr>
      <vt:lpstr>Wingdings 3</vt:lpstr>
      <vt:lpstr>Facet</vt:lpstr>
      <vt:lpstr>Data, Hypotheses and Variables</vt:lpstr>
      <vt:lpstr>What are we covering today?</vt:lpstr>
      <vt:lpstr>The Scientific Method</vt:lpstr>
      <vt:lpstr>What is data?</vt:lpstr>
      <vt:lpstr>Quantitative Data vs Qualitative Data</vt:lpstr>
      <vt:lpstr>Quantitative Data</vt:lpstr>
      <vt:lpstr>Advantages and Disadvantages</vt:lpstr>
      <vt:lpstr>Qualitative Data</vt:lpstr>
      <vt:lpstr>Advantages and Disadvantages</vt:lpstr>
      <vt:lpstr>Hypotheses</vt:lpstr>
      <vt:lpstr>Experimental Hypotheses</vt:lpstr>
      <vt:lpstr>One or two tailed?</vt:lpstr>
      <vt:lpstr>Variables</vt:lpstr>
      <vt:lpstr>Independent vs Dependent Variables</vt:lpstr>
      <vt:lpstr>Control Variables</vt:lpstr>
      <vt:lpstr>Extraneous Variables</vt:lpstr>
      <vt:lpstr>Reliability and Validity</vt:lpstr>
      <vt:lpstr>Comparison:</vt:lpstr>
      <vt:lpstr>Class Activity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Jenni Steen</dc:creator>
  <cp:lastModifiedBy>Jenni Steen</cp:lastModifiedBy>
  <cp:revision>1</cp:revision>
  <dcterms:created xsi:type="dcterms:W3CDTF">2026-02-15T19:49:00Z</dcterms:created>
  <dcterms:modified xsi:type="dcterms:W3CDTF">2026-02-16T12:16:51Z</dcterms:modified>
</cp:coreProperties>
</file>