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71" r:id="rId4"/>
    <p:sldId id="257" r:id="rId5"/>
    <p:sldId id="260" r:id="rId6"/>
    <p:sldId id="261" r:id="rId7"/>
    <p:sldId id="262" r:id="rId8"/>
    <p:sldId id="264" r:id="rId9"/>
    <p:sldId id="285" r:id="rId10"/>
    <p:sldId id="272" r:id="rId11"/>
    <p:sldId id="273" r:id="rId12"/>
    <p:sldId id="286" r:id="rId13"/>
    <p:sldId id="287" r:id="rId14"/>
    <p:sldId id="258" r:id="rId15"/>
    <p:sldId id="259" r:id="rId16"/>
    <p:sldId id="283" r:id="rId17"/>
    <p:sldId id="279" r:id="rId18"/>
    <p:sldId id="270" r:id="rId19"/>
    <p:sldId id="265" r:id="rId20"/>
    <p:sldId id="266" r:id="rId21"/>
    <p:sldId id="267" r:id="rId22"/>
    <p:sldId id="268" r:id="rId23"/>
    <p:sldId id="269" r:id="rId24"/>
    <p:sldId id="276" r:id="rId25"/>
    <p:sldId id="277" r:id="rId26"/>
    <p:sldId id="281" r:id="rId27"/>
    <p:sldId id="282" r:id="rId28"/>
    <p:sldId id="278" r:id="rId29"/>
    <p:sldId id="280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52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29F697-17BF-4BD1-B306-6C8AA7AD79DF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544AF04D-9918-4E94-89EA-E1344909F7FE}">
      <dgm:prSet/>
      <dgm:spPr/>
      <dgm:t>
        <a:bodyPr/>
        <a:lstStyle/>
        <a:p>
          <a:r>
            <a:rPr lang="en-GB"/>
            <a:t>Clarify sources of public funds</a:t>
          </a:r>
          <a:endParaRPr lang="en-US"/>
        </a:p>
      </dgm:t>
    </dgm:pt>
    <dgm:pt modelId="{CEA869C7-4C04-4D44-88D1-65BE2F166D91}" type="parTrans" cxnId="{3E73FB3A-97C4-4ACB-BFAB-BE8A760986A8}">
      <dgm:prSet/>
      <dgm:spPr/>
      <dgm:t>
        <a:bodyPr/>
        <a:lstStyle/>
        <a:p>
          <a:endParaRPr lang="en-US"/>
        </a:p>
      </dgm:t>
    </dgm:pt>
    <dgm:pt modelId="{8F62C487-E42A-4471-8F58-FC57F9F282A8}" type="sibTrans" cxnId="{3E73FB3A-97C4-4ACB-BFAB-BE8A760986A8}">
      <dgm:prSet/>
      <dgm:spPr/>
      <dgm:t>
        <a:bodyPr/>
        <a:lstStyle/>
        <a:p>
          <a:endParaRPr lang="en-US"/>
        </a:p>
      </dgm:t>
    </dgm:pt>
    <dgm:pt modelId="{654EB0CF-977C-4144-BBFE-411FE6F02163}">
      <dgm:prSet/>
      <dgm:spPr/>
      <dgm:t>
        <a:bodyPr/>
        <a:lstStyle/>
        <a:p>
          <a:r>
            <a:rPr lang="en-GB"/>
            <a:t>Impact of the coronavirus outbreak</a:t>
          </a:r>
          <a:endParaRPr lang="en-US"/>
        </a:p>
      </dgm:t>
    </dgm:pt>
    <dgm:pt modelId="{4D2E9191-C8DA-4F17-943A-C3BC8704D777}" type="parTrans" cxnId="{23F31C3B-C434-4FD1-8469-E13586EEBD89}">
      <dgm:prSet/>
      <dgm:spPr/>
      <dgm:t>
        <a:bodyPr/>
        <a:lstStyle/>
        <a:p>
          <a:endParaRPr lang="en-US"/>
        </a:p>
      </dgm:t>
    </dgm:pt>
    <dgm:pt modelId="{A29D477A-5C95-48BB-AEB0-AD72654E924B}" type="sibTrans" cxnId="{23F31C3B-C434-4FD1-8469-E13586EEBD89}">
      <dgm:prSet/>
      <dgm:spPr/>
      <dgm:t>
        <a:bodyPr/>
        <a:lstStyle/>
        <a:p>
          <a:endParaRPr lang="en-US"/>
        </a:p>
      </dgm:t>
    </dgm:pt>
    <dgm:pt modelId="{4B951103-7E98-4369-ADCB-26ED8CA5ABB5}">
      <dgm:prSet/>
      <dgm:spPr/>
      <dgm:t>
        <a:bodyPr/>
        <a:lstStyle/>
        <a:p>
          <a:r>
            <a:rPr lang="en-GB"/>
            <a:t>Future expectations</a:t>
          </a:r>
          <a:endParaRPr lang="en-US"/>
        </a:p>
      </dgm:t>
    </dgm:pt>
    <dgm:pt modelId="{7457DA29-880B-4E31-8551-F62AF36C4041}" type="parTrans" cxnId="{3452E4D8-4C99-4193-807E-679435419549}">
      <dgm:prSet/>
      <dgm:spPr/>
      <dgm:t>
        <a:bodyPr/>
        <a:lstStyle/>
        <a:p>
          <a:endParaRPr lang="en-US"/>
        </a:p>
      </dgm:t>
    </dgm:pt>
    <dgm:pt modelId="{BAEF2759-DDDE-4CA8-8942-49739A07F9C2}" type="sibTrans" cxnId="{3452E4D8-4C99-4193-807E-679435419549}">
      <dgm:prSet/>
      <dgm:spPr/>
      <dgm:t>
        <a:bodyPr/>
        <a:lstStyle/>
        <a:p>
          <a:endParaRPr lang="en-US"/>
        </a:p>
      </dgm:t>
    </dgm:pt>
    <dgm:pt modelId="{2F775F4A-2596-4E74-BCD2-F9D09C7F459B}" type="pres">
      <dgm:prSet presAssocID="{7B29F697-17BF-4BD1-B306-6C8AA7AD79DF}" presName="linear" presStyleCnt="0">
        <dgm:presLayoutVars>
          <dgm:animLvl val="lvl"/>
          <dgm:resizeHandles val="exact"/>
        </dgm:presLayoutVars>
      </dgm:prSet>
      <dgm:spPr/>
    </dgm:pt>
    <dgm:pt modelId="{3C316476-89C3-4DA7-B658-7158A2AD9473}" type="pres">
      <dgm:prSet presAssocID="{544AF04D-9918-4E94-89EA-E1344909F7F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5E2942E-CF08-49DB-A9A9-02A22FAC7A11}" type="pres">
      <dgm:prSet presAssocID="{8F62C487-E42A-4471-8F58-FC57F9F282A8}" presName="spacer" presStyleCnt="0"/>
      <dgm:spPr/>
    </dgm:pt>
    <dgm:pt modelId="{9FA66418-8341-4E45-9CB8-CFB4EAEB8523}" type="pres">
      <dgm:prSet presAssocID="{654EB0CF-977C-4144-BBFE-411FE6F0216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E5B01E7-BDE5-4C79-BA42-4B1A977A9CB1}" type="pres">
      <dgm:prSet presAssocID="{A29D477A-5C95-48BB-AEB0-AD72654E924B}" presName="spacer" presStyleCnt="0"/>
      <dgm:spPr/>
    </dgm:pt>
    <dgm:pt modelId="{3B6F6C88-91D6-4ABC-9D3C-C100DA213C76}" type="pres">
      <dgm:prSet presAssocID="{4B951103-7E98-4369-ADCB-26ED8CA5ABB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E73FB3A-97C4-4ACB-BFAB-BE8A760986A8}" srcId="{7B29F697-17BF-4BD1-B306-6C8AA7AD79DF}" destId="{544AF04D-9918-4E94-89EA-E1344909F7FE}" srcOrd="0" destOrd="0" parTransId="{CEA869C7-4C04-4D44-88D1-65BE2F166D91}" sibTransId="{8F62C487-E42A-4471-8F58-FC57F9F282A8}"/>
    <dgm:cxn modelId="{23F31C3B-C434-4FD1-8469-E13586EEBD89}" srcId="{7B29F697-17BF-4BD1-B306-6C8AA7AD79DF}" destId="{654EB0CF-977C-4144-BBFE-411FE6F02163}" srcOrd="1" destOrd="0" parTransId="{4D2E9191-C8DA-4F17-943A-C3BC8704D777}" sibTransId="{A29D477A-5C95-48BB-AEB0-AD72654E924B}"/>
    <dgm:cxn modelId="{5664AD4E-753C-4DEA-8D41-0B8220A7AD3F}" type="presOf" srcId="{654EB0CF-977C-4144-BBFE-411FE6F02163}" destId="{9FA66418-8341-4E45-9CB8-CFB4EAEB8523}" srcOrd="0" destOrd="0" presId="urn:microsoft.com/office/officeart/2005/8/layout/vList2"/>
    <dgm:cxn modelId="{6D708A7D-926C-4ACB-A8C1-16B954A75F4E}" type="presOf" srcId="{544AF04D-9918-4E94-89EA-E1344909F7FE}" destId="{3C316476-89C3-4DA7-B658-7158A2AD9473}" srcOrd="0" destOrd="0" presId="urn:microsoft.com/office/officeart/2005/8/layout/vList2"/>
    <dgm:cxn modelId="{FB6BE8BC-975B-41F8-BA18-EFB5CBAE9BB6}" type="presOf" srcId="{4B951103-7E98-4369-ADCB-26ED8CA5ABB5}" destId="{3B6F6C88-91D6-4ABC-9D3C-C100DA213C76}" srcOrd="0" destOrd="0" presId="urn:microsoft.com/office/officeart/2005/8/layout/vList2"/>
    <dgm:cxn modelId="{418B92CB-BAD9-45CA-A28A-69E9B43E13AD}" type="presOf" srcId="{7B29F697-17BF-4BD1-B306-6C8AA7AD79DF}" destId="{2F775F4A-2596-4E74-BCD2-F9D09C7F459B}" srcOrd="0" destOrd="0" presId="urn:microsoft.com/office/officeart/2005/8/layout/vList2"/>
    <dgm:cxn modelId="{3452E4D8-4C99-4193-807E-679435419549}" srcId="{7B29F697-17BF-4BD1-B306-6C8AA7AD79DF}" destId="{4B951103-7E98-4369-ADCB-26ED8CA5ABB5}" srcOrd="2" destOrd="0" parTransId="{7457DA29-880B-4E31-8551-F62AF36C4041}" sibTransId="{BAEF2759-DDDE-4CA8-8942-49739A07F9C2}"/>
    <dgm:cxn modelId="{89CC847A-70F3-47D2-91E2-DC145EC2CE2F}" type="presParOf" srcId="{2F775F4A-2596-4E74-BCD2-F9D09C7F459B}" destId="{3C316476-89C3-4DA7-B658-7158A2AD9473}" srcOrd="0" destOrd="0" presId="urn:microsoft.com/office/officeart/2005/8/layout/vList2"/>
    <dgm:cxn modelId="{A7074DCA-D87D-4D3C-8907-7E2EC9BBBD25}" type="presParOf" srcId="{2F775F4A-2596-4E74-BCD2-F9D09C7F459B}" destId="{75E2942E-CF08-49DB-A9A9-02A22FAC7A11}" srcOrd="1" destOrd="0" presId="urn:microsoft.com/office/officeart/2005/8/layout/vList2"/>
    <dgm:cxn modelId="{8D874148-EBBA-4131-AF63-CF8F4C12114B}" type="presParOf" srcId="{2F775F4A-2596-4E74-BCD2-F9D09C7F459B}" destId="{9FA66418-8341-4E45-9CB8-CFB4EAEB8523}" srcOrd="2" destOrd="0" presId="urn:microsoft.com/office/officeart/2005/8/layout/vList2"/>
    <dgm:cxn modelId="{2A1C4867-A456-4D5A-BAF3-21081CAFE232}" type="presParOf" srcId="{2F775F4A-2596-4E74-BCD2-F9D09C7F459B}" destId="{0E5B01E7-BDE5-4C79-BA42-4B1A977A9CB1}" srcOrd="3" destOrd="0" presId="urn:microsoft.com/office/officeart/2005/8/layout/vList2"/>
    <dgm:cxn modelId="{5D347813-0899-4879-8FB4-72BDB05F373D}" type="presParOf" srcId="{2F775F4A-2596-4E74-BCD2-F9D09C7F459B}" destId="{3B6F6C88-91D6-4ABC-9D3C-C100DA213C7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4AAA913-C48B-4B5F-9824-08CC78107C6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E49F1F2-AA8B-4069-8F2D-5B11D6241265}">
      <dgm:prSet/>
      <dgm:spPr/>
      <dgm:t>
        <a:bodyPr/>
        <a:lstStyle/>
        <a:p>
          <a:r>
            <a:rPr lang="en-US" dirty="0"/>
            <a:t>Public sector net borrowing excluding public sector banks (PSNB ex) was estimated to have been £16.8 billion in December 2021; this was the fourth-highest December borrowing since monthly records began in 1993, £7.6 billion less than in December 2020.</a:t>
          </a:r>
        </a:p>
      </dgm:t>
    </dgm:pt>
    <dgm:pt modelId="{71DF4DED-3A92-415C-9BEC-C78745F5992D}" type="parTrans" cxnId="{FAE0005E-8CA2-4AE4-845C-1311C0C7B8D1}">
      <dgm:prSet/>
      <dgm:spPr/>
      <dgm:t>
        <a:bodyPr/>
        <a:lstStyle/>
        <a:p>
          <a:endParaRPr lang="en-US"/>
        </a:p>
      </dgm:t>
    </dgm:pt>
    <dgm:pt modelId="{17C2DD84-9963-43F9-8CB1-7B5F092B1601}" type="sibTrans" cxnId="{FAE0005E-8CA2-4AE4-845C-1311C0C7B8D1}">
      <dgm:prSet/>
      <dgm:spPr/>
      <dgm:t>
        <a:bodyPr/>
        <a:lstStyle/>
        <a:p>
          <a:endParaRPr lang="en-US"/>
        </a:p>
      </dgm:t>
    </dgm:pt>
    <dgm:pt modelId="{63F396CD-1C32-4D44-8CFF-76E575A53C3C}">
      <dgm:prSet/>
      <dgm:spPr/>
      <dgm:t>
        <a:bodyPr/>
        <a:lstStyle/>
        <a:p>
          <a:r>
            <a:rPr lang="en-US"/>
            <a:t>PSNB ex was estimated to have been £146.8 billion in the financial year-to-December 2021; this was the second-highest financial year-to-December borrowing since monthly records began in 1993, £129.3 billion less than in the same period the previous year</a:t>
          </a:r>
        </a:p>
      </dgm:t>
    </dgm:pt>
    <dgm:pt modelId="{C0F576A5-95E0-48CE-A32B-E6A133279F8B}" type="parTrans" cxnId="{0040BFC5-BB41-431F-B185-CFE64D397AAF}">
      <dgm:prSet/>
      <dgm:spPr/>
      <dgm:t>
        <a:bodyPr/>
        <a:lstStyle/>
        <a:p>
          <a:endParaRPr lang="en-US"/>
        </a:p>
      </dgm:t>
    </dgm:pt>
    <dgm:pt modelId="{1001AA73-5401-4096-804C-1B8CF19CF503}" type="sibTrans" cxnId="{0040BFC5-BB41-431F-B185-CFE64D397AAF}">
      <dgm:prSet/>
      <dgm:spPr/>
      <dgm:t>
        <a:bodyPr/>
        <a:lstStyle/>
        <a:p>
          <a:endParaRPr lang="en-US"/>
        </a:p>
      </dgm:t>
    </dgm:pt>
    <dgm:pt modelId="{B9CECFC5-F34C-444D-B290-1F019DE4A6AB}" type="pres">
      <dgm:prSet presAssocID="{C4AAA913-C48B-4B5F-9824-08CC78107C62}" presName="linear" presStyleCnt="0">
        <dgm:presLayoutVars>
          <dgm:animLvl val="lvl"/>
          <dgm:resizeHandles val="exact"/>
        </dgm:presLayoutVars>
      </dgm:prSet>
      <dgm:spPr/>
    </dgm:pt>
    <dgm:pt modelId="{C96944B7-82E7-46BB-990E-8AB7AA0DF45A}" type="pres">
      <dgm:prSet presAssocID="{6E49F1F2-AA8B-4069-8F2D-5B11D624126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443880BE-6F1C-4210-9EC4-E5DD66B1E61E}" type="pres">
      <dgm:prSet presAssocID="{17C2DD84-9963-43F9-8CB1-7B5F092B1601}" presName="spacer" presStyleCnt="0"/>
      <dgm:spPr/>
    </dgm:pt>
    <dgm:pt modelId="{9535F1C8-863B-4A28-8497-DAA21F3BCA2D}" type="pres">
      <dgm:prSet presAssocID="{63F396CD-1C32-4D44-8CFF-76E575A53C3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B69E62B-07A1-4C21-8A78-E82D979AA7A2}" type="presOf" srcId="{63F396CD-1C32-4D44-8CFF-76E575A53C3C}" destId="{9535F1C8-863B-4A28-8497-DAA21F3BCA2D}" srcOrd="0" destOrd="0" presId="urn:microsoft.com/office/officeart/2005/8/layout/vList2"/>
    <dgm:cxn modelId="{FAE0005E-8CA2-4AE4-845C-1311C0C7B8D1}" srcId="{C4AAA913-C48B-4B5F-9824-08CC78107C62}" destId="{6E49F1F2-AA8B-4069-8F2D-5B11D6241265}" srcOrd="0" destOrd="0" parTransId="{71DF4DED-3A92-415C-9BEC-C78745F5992D}" sibTransId="{17C2DD84-9963-43F9-8CB1-7B5F092B1601}"/>
    <dgm:cxn modelId="{BE697556-9902-4851-B99C-D0B80A4A4C4E}" type="presOf" srcId="{C4AAA913-C48B-4B5F-9824-08CC78107C62}" destId="{B9CECFC5-F34C-444D-B290-1F019DE4A6AB}" srcOrd="0" destOrd="0" presId="urn:microsoft.com/office/officeart/2005/8/layout/vList2"/>
    <dgm:cxn modelId="{0040BFC5-BB41-431F-B185-CFE64D397AAF}" srcId="{C4AAA913-C48B-4B5F-9824-08CC78107C62}" destId="{63F396CD-1C32-4D44-8CFF-76E575A53C3C}" srcOrd="1" destOrd="0" parTransId="{C0F576A5-95E0-48CE-A32B-E6A133279F8B}" sibTransId="{1001AA73-5401-4096-804C-1B8CF19CF503}"/>
    <dgm:cxn modelId="{F4800CFC-7B8B-4C73-A463-7B158710AD5D}" type="presOf" srcId="{6E49F1F2-AA8B-4069-8F2D-5B11D6241265}" destId="{C96944B7-82E7-46BB-990E-8AB7AA0DF45A}" srcOrd="0" destOrd="0" presId="urn:microsoft.com/office/officeart/2005/8/layout/vList2"/>
    <dgm:cxn modelId="{D23DB0C0-AE68-4EE3-8161-58D62E1EB5FC}" type="presParOf" srcId="{B9CECFC5-F34C-444D-B290-1F019DE4A6AB}" destId="{C96944B7-82E7-46BB-990E-8AB7AA0DF45A}" srcOrd="0" destOrd="0" presId="urn:microsoft.com/office/officeart/2005/8/layout/vList2"/>
    <dgm:cxn modelId="{0F0FC8B1-E6E3-4A9A-85D5-81C56F60E2B3}" type="presParOf" srcId="{B9CECFC5-F34C-444D-B290-1F019DE4A6AB}" destId="{443880BE-6F1C-4210-9EC4-E5DD66B1E61E}" srcOrd="1" destOrd="0" presId="urn:microsoft.com/office/officeart/2005/8/layout/vList2"/>
    <dgm:cxn modelId="{45241FAB-C1A7-4FCA-A394-26753890A084}" type="presParOf" srcId="{B9CECFC5-F34C-444D-B290-1F019DE4A6AB}" destId="{9535F1C8-863B-4A28-8497-DAA21F3BCA2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41E4AB7-1600-46D1-B727-85FF61609DF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AA792BD-3BB6-4AFA-BDB6-DCA30EEC5A72}">
      <dgm:prSet/>
      <dgm:spPr/>
      <dgm:t>
        <a:bodyPr/>
        <a:lstStyle/>
        <a:p>
          <a:r>
            <a:rPr lang="en-US"/>
            <a:t>Public sector net debt excluding public sector banks (PSND ex) was £2,339.9 billion at the end of December 2021 or around 96.0% of gross domestic product (GDP), the highest ratio since March 1963 when it was 98.3%.</a:t>
          </a:r>
        </a:p>
      </dgm:t>
    </dgm:pt>
    <dgm:pt modelId="{C2BDAA39-4C48-40CA-A97E-7863A8FC4610}" type="parTrans" cxnId="{C08D8E20-38B3-4764-8187-E6749DEAE41B}">
      <dgm:prSet/>
      <dgm:spPr/>
      <dgm:t>
        <a:bodyPr/>
        <a:lstStyle/>
        <a:p>
          <a:endParaRPr lang="en-US"/>
        </a:p>
      </dgm:t>
    </dgm:pt>
    <dgm:pt modelId="{11FB2128-FE77-4000-AEAD-D6D57D07C013}" type="sibTrans" cxnId="{C08D8E20-38B3-4764-8187-E6749DEAE41B}">
      <dgm:prSet/>
      <dgm:spPr/>
      <dgm:t>
        <a:bodyPr/>
        <a:lstStyle/>
        <a:p>
          <a:endParaRPr lang="en-US"/>
        </a:p>
      </dgm:t>
    </dgm:pt>
    <dgm:pt modelId="{18235349-09A5-4655-8DAE-0221043A4782}">
      <dgm:prSet/>
      <dgm:spPr/>
      <dgm:t>
        <a:bodyPr/>
        <a:lstStyle/>
        <a:p>
          <a:r>
            <a:rPr lang="en-US"/>
            <a:t>Provisional December 2021 estimates indicate that central government receipts were £68.5 billion, up £6.2 billion (or 10.0%) compared with December 2020</a:t>
          </a:r>
        </a:p>
      </dgm:t>
    </dgm:pt>
    <dgm:pt modelId="{8B853D09-EC13-4667-8CC0-3F241DF4B92A}" type="parTrans" cxnId="{FCC4165E-902F-47B6-ABDA-A704E4E061FD}">
      <dgm:prSet/>
      <dgm:spPr/>
      <dgm:t>
        <a:bodyPr/>
        <a:lstStyle/>
        <a:p>
          <a:endParaRPr lang="en-US"/>
        </a:p>
      </dgm:t>
    </dgm:pt>
    <dgm:pt modelId="{7AF99F69-918F-45CB-9411-84BB15C9520F}" type="sibTrans" cxnId="{FCC4165E-902F-47B6-ABDA-A704E4E061FD}">
      <dgm:prSet/>
      <dgm:spPr/>
      <dgm:t>
        <a:bodyPr/>
        <a:lstStyle/>
        <a:p>
          <a:endParaRPr lang="en-US"/>
        </a:p>
      </dgm:t>
    </dgm:pt>
    <dgm:pt modelId="{86E6D084-1E9D-4E43-B01F-36A75F8DED54}" type="pres">
      <dgm:prSet presAssocID="{041E4AB7-1600-46D1-B727-85FF61609DF7}" presName="linear" presStyleCnt="0">
        <dgm:presLayoutVars>
          <dgm:animLvl val="lvl"/>
          <dgm:resizeHandles val="exact"/>
        </dgm:presLayoutVars>
      </dgm:prSet>
      <dgm:spPr/>
    </dgm:pt>
    <dgm:pt modelId="{B2684413-3FA8-4767-9C1E-5D9737EF6298}" type="pres">
      <dgm:prSet presAssocID="{BAA792BD-3BB6-4AFA-BDB6-DCA30EEC5A7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3AE67B0-36EA-4728-BEFA-69D6B8257FF3}" type="pres">
      <dgm:prSet presAssocID="{11FB2128-FE77-4000-AEAD-D6D57D07C013}" presName="spacer" presStyleCnt="0"/>
      <dgm:spPr/>
    </dgm:pt>
    <dgm:pt modelId="{8C97B494-669D-48FD-9D17-26FA2A2D5CFC}" type="pres">
      <dgm:prSet presAssocID="{18235349-09A5-4655-8DAE-0221043A47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08D8E20-38B3-4764-8187-E6749DEAE41B}" srcId="{041E4AB7-1600-46D1-B727-85FF61609DF7}" destId="{BAA792BD-3BB6-4AFA-BDB6-DCA30EEC5A72}" srcOrd="0" destOrd="0" parTransId="{C2BDAA39-4C48-40CA-A97E-7863A8FC4610}" sibTransId="{11FB2128-FE77-4000-AEAD-D6D57D07C013}"/>
    <dgm:cxn modelId="{FCC4165E-902F-47B6-ABDA-A704E4E061FD}" srcId="{041E4AB7-1600-46D1-B727-85FF61609DF7}" destId="{18235349-09A5-4655-8DAE-0221043A4782}" srcOrd="1" destOrd="0" parTransId="{8B853D09-EC13-4667-8CC0-3F241DF4B92A}" sibTransId="{7AF99F69-918F-45CB-9411-84BB15C9520F}"/>
    <dgm:cxn modelId="{0224F69F-B63F-4462-B8AC-C81B985B9089}" type="presOf" srcId="{041E4AB7-1600-46D1-B727-85FF61609DF7}" destId="{86E6D084-1E9D-4E43-B01F-36A75F8DED54}" srcOrd="0" destOrd="0" presId="urn:microsoft.com/office/officeart/2005/8/layout/vList2"/>
    <dgm:cxn modelId="{1C0610F5-4A27-450A-B856-FD6A7C5F5427}" type="presOf" srcId="{BAA792BD-3BB6-4AFA-BDB6-DCA30EEC5A72}" destId="{B2684413-3FA8-4767-9C1E-5D9737EF6298}" srcOrd="0" destOrd="0" presId="urn:microsoft.com/office/officeart/2005/8/layout/vList2"/>
    <dgm:cxn modelId="{2D189CF5-2BD7-4FF3-899C-B979F3F756C1}" type="presOf" srcId="{18235349-09A5-4655-8DAE-0221043A4782}" destId="{8C97B494-669D-48FD-9D17-26FA2A2D5CFC}" srcOrd="0" destOrd="0" presId="urn:microsoft.com/office/officeart/2005/8/layout/vList2"/>
    <dgm:cxn modelId="{AD620865-5A8E-4564-8D1D-3E17D188C797}" type="presParOf" srcId="{86E6D084-1E9D-4E43-B01F-36A75F8DED54}" destId="{B2684413-3FA8-4767-9C1E-5D9737EF6298}" srcOrd="0" destOrd="0" presId="urn:microsoft.com/office/officeart/2005/8/layout/vList2"/>
    <dgm:cxn modelId="{F80094BF-6850-47EC-A074-8D0652B1A876}" type="presParOf" srcId="{86E6D084-1E9D-4E43-B01F-36A75F8DED54}" destId="{13AE67B0-36EA-4728-BEFA-69D6B8257FF3}" srcOrd="1" destOrd="0" presId="urn:microsoft.com/office/officeart/2005/8/layout/vList2"/>
    <dgm:cxn modelId="{29159D55-C1D9-418C-AAEB-11DFDEE993C9}" type="presParOf" srcId="{86E6D084-1E9D-4E43-B01F-36A75F8DED54}" destId="{8C97B494-669D-48FD-9D17-26FA2A2D5CF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2203026-5F7D-4985-A906-D739F11BB2D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0811F14-3396-485F-A1F2-8474D2C20887}">
      <dgm:prSet/>
      <dgm:spPr/>
      <dgm:t>
        <a:bodyPr/>
        <a:lstStyle/>
        <a:p>
          <a:r>
            <a:rPr lang="en-US"/>
            <a:t>In total, more than 50 schemes have been announced by the UK government and the devolved administrations to support individuals and businesses during the coronavirus pandemic. </a:t>
          </a:r>
        </a:p>
      </dgm:t>
    </dgm:pt>
    <dgm:pt modelId="{265B69D2-FF02-4433-9D2D-1993A83E8AD0}" type="parTrans" cxnId="{D336B163-4856-4B81-BF8C-B5CDC585F69E}">
      <dgm:prSet/>
      <dgm:spPr/>
      <dgm:t>
        <a:bodyPr/>
        <a:lstStyle/>
        <a:p>
          <a:endParaRPr lang="en-US"/>
        </a:p>
      </dgm:t>
    </dgm:pt>
    <dgm:pt modelId="{843D2E83-D2CE-4D95-8589-C010BAED08E5}" type="sibTrans" cxnId="{D336B163-4856-4B81-BF8C-B5CDC585F69E}">
      <dgm:prSet/>
      <dgm:spPr/>
      <dgm:t>
        <a:bodyPr/>
        <a:lstStyle/>
        <a:p>
          <a:endParaRPr lang="en-US"/>
        </a:p>
      </dgm:t>
    </dgm:pt>
    <dgm:pt modelId="{2881B941-FECD-4B92-BBB9-4F9B176DF6A1}">
      <dgm:prSet/>
      <dgm:spPr/>
      <dgm:t>
        <a:bodyPr/>
        <a:lstStyle/>
        <a:p>
          <a:r>
            <a:rPr lang="en-US"/>
            <a:t>Lower receipts (</a:t>
          </a:r>
          <a:r>
            <a:rPr lang="en-US" i="1"/>
            <a:t>income</a:t>
          </a:r>
          <a:r>
            <a:rPr lang="en-US"/>
            <a:t>)combined with the additional cost of these schemes have resulted in record borrowing.</a:t>
          </a:r>
        </a:p>
      </dgm:t>
    </dgm:pt>
    <dgm:pt modelId="{27443582-5AD2-4E96-A436-6B3A10ECC6CE}" type="parTrans" cxnId="{3633FBDD-F348-4AA0-B1BC-91B23B4B081D}">
      <dgm:prSet/>
      <dgm:spPr/>
      <dgm:t>
        <a:bodyPr/>
        <a:lstStyle/>
        <a:p>
          <a:endParaRPr lang="en-US"/>
        </a:p>
      </dgm:t>
    </dgm:pt>
    <dgm:pt modelId="{4C7EC084-CC85-424E-B2DB-33B8C91C98DF}" type="sibTrans" cxnId="{3633FBDD-F348-4AA0-B1BC-91B23B4B081D}">
      <dgm:prSet/>
      <dgm:spPr/>
      <dgm:t>
        <a:bodyPr/>
        <a:lstStyle/>
        <a:p>
          <a:endParaRPr lang="en-US"/>
        </a:p>
      </dgm:t>
    </dgm:pt>
    <dgm:pt modelId="{41A92B47-EDE0-4FAF-BDCC-9010448CED0D}" type="pres">
      <dgm:prSet presAssocID="{22203026-5F7D-4985-A906-D739F11BB2D6}" presName="linear" presStyleCnt="0">
        <dgm:presLayoutVars>
          <dgm:animLvl val="lvl"/>
          <dgm:resizeHandles val="exact"/>
        </dgm:presLayoutVars>
      </dgm:prSet>
      <dgm:spPr/>
    </dgm:pt>
    <dgm:pt modelId="{46563A1C-7165-4F37-9125-3AF0A2F24591}" type="pres">
      <dgm:prSet presAssocID="{70811F14-3396-485F-A1F2-8474D2C20887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522BE71-B2A0-4AAE-BCD0-6EEDE9C91255}" type="pres">
      <dgm:prSet presAssocID="{843D2E83-D2CE-4D95-8589-C010BAED08E5}" presName="spacer" presStyleCnt="0"/>
      <dgm:spPr/>
    </dgm:pt>
    <dgm:pt modelId="{4FB6B0A0-C0DD-49EE-910D-136ECDB19478}" type="pres">
      <dgm:prSet presAssocID="{2881B941-FECD-4B92-BBB9-4F9B176DF6A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1F35236-320F-4A75-BD2D-EDE239C5E315}" type="presOf" srcId="{22203026-5F7D-4985-A906-D739F11BB2D6}" destId="{41A92B47-EDE0-4FAF-BDCC-9010448CED0D}" srcOrd="0" destOrd="0" presId="urn:microsoft.com/office/officeart/2005/8/layout/vList2"/>
    <dgm:cxn modelId="{D336B163-4856-4B81-BF8C-B5CDC585F69E}" srcId="{22203026-5F7D-4985-A906-D739F11BB2D6}" destId="{70811F14-3396-485F-A1F2-8474D2C20887}" srcOrd="0" destOrd="0" parTransId="{265B69D2-FF02-4433-9D2D-1993A83E8AD0}" sibTransId="{843D2E83-D2CE-4D95-8589-C010BAED08E5}"/>
    <dgm:cxn modelId="{0B50F2AB-D8E2-436A-B159-C2D944E516B4}" type="presOf" srcId="{70811F14-3396-485F-A1F2-8474D2C20887}" destId="{46563A1C-7165-4F37-9125-3AF0A2F24591}" srcOrd="0" destOrd="0" presId="urn:microsoft.com/office/officeart/2005/8/layout/vList2"/>
    <dgm:cxn modelId="{3633FBDD-F348-4AA0-B1BC-91B23B4B081D}" srcId="{22203026-5F7D-4985-A906-D739F11BB2D6}" destId="{2881B941-FECD-4B92-BBB9-4F9B176DF6A1}" srcOrd="1" destOrd="0" parTransId="{27443582-5AD2-4E96-A436-6B3A10ECC6CE}" sibTransId="{4C7EC084-CC85-424E-B2DB-33B8C91C98DF}"/>
    <dgm:cxn modelId="{12F603F0-E761-471C-B5AF-CEC5BC4030B1}" type="presOf" srcId="{2881B941-FECD-4B92-BBB9-4F9B176DF6A1}" destId="{4FB6B0A0-C0DD-49EE-910D-136ECDB19478}" srcOrd="0" destOrd="0" presId="urn:microsoft.com/office/officeart/2005/8/layout/vList2"/>
    <dgm:cxn modelId="{4CE7B547-7DB4-488B-9413-210F882CEAFF}" type="presParOf" srcId="{41A92B47-EDE0-4FAF-BDCC-9010448CED0D}" destId="{46563A1C-7165-4F37-9125-3AF0A2F24591}" srcOrd="0" destOrd="0" presId="urn:microsoft.com/office/officeart/2005/8/layout/vList2"/>
    <dgm:cxn modelId="{319C7ED7-9E98-4790-BBC6-E5301BBE5E44}" type="presParOf" srcId="{41A92B47-EDE0-4FAF-BDCC-9010448CED0D}" destId="{B522BE71-B2A0-4AAE-BCD0-6EEDE9C91255}" srcOrd="1" destOrd="0" presId="urn:microsoft.com/office/officeart/2005/8/layout/vList2"/>
    <dgm:cxn modelId="{53365212-9018-4508-A057-08FB12B44F0B}" type="presParOf" srcId="{41A92B47-EDE0-4FAF-BDCC-9010448CED0D}" destId="{4FB6B0A0-C0DD-49EE-910D-136ECDB1947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F1AF90-9A84-4AE3-ACBF-EB70348FE69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870603-226D-435E-BCEA-26F8C5F58C06}">
      <dgm:prSet/>
      <dgm:spPr/>
      <dgm:t>
        <a:bodyPr/>
        <a:lstStyle/>
        <a:p>
          <a:r>
            <a:rPr lang="en-US"/>
            <a:t>Provisional estimates indicate that in financial year ending (FYE) 2021 (April 2020 to March 2021), the public sector borrowed £321.8 billion</a:t>
          </a:r>
        </a:p>
      </dgm:t>
    </dgm:pt>
    <dgm:pt modelId="{7DD64CAD-2B2F-46FD-8957-26F67DD95141}" type="parTrans" cxnId="{3D0913DC-03C5-4817-8FEB-B49292D17139}">
      <dgm:prSet/>
      <dgm:spPr/>
      <dgm:t>
        <a:bodyPr/>
        <a:lstStyle/>
        <a:p>
          <a:endParaRPr lang="en-US"/>
        </a:p>
      </dgm:t>
    </dgm:pt>
    <dgm:pt modelId="{5A2AA1DD-B59C-48E0-B648-8F2FF504E62B}" type="sibTrans" cxnId="{3D0913DC-03C5-4817-8FEB-B49292D17139}">
      <dgm:prSet/>
      <dgm:spPr/>
      <dgm:t>
        <a:bodyPr/>
        <a:lstStyle/>
        <a:p>
          <a:endParaRPr lang="en-US"/>
        </a:p>
      </dgm:t>
    </dgm:pt>
    <dgm:pt modelId="{8BEB038B-F95D-42E1-9E02-8DB9438E2269}">
      <dgm:prSet/>
      <dgm:spPr/>
      <dgm:t>
        <a:bodyPr/>
        <a:lstStyle/>
        <a:p>
          <a:r>
            <a:rPr lang="en-US"/>
            <a:t>More than double the previous record of £157.8 billion in FYE 2010, during the economic downturn following the global financial crisis.</a:t>
          </a:r>
        </a:p>
      </dgm:t>
    </dgm:pt>
    <dgm:pt modelId="{F7453CD2-3A0B-4FB0-ADDA-BC43E349F09F}" type="parTrans" cxnId="{E5454FC2-2D73-4AF0-8909-E9238D23F8BA}">
      <dgm:prSet/>
      <dgm:spPr/>
      <dgm:t>
        <a:bodyPr/>
        <a:lstStyle/>
        <a:p>
          <a:endParaRPr lang="en-US"/>
        </a:p>
      </dgm:t>
    </dgm:pt>
    <dgm:pt modelId="{390C702E-CDD4-40DA-8F75-12C367C82703}" type="sibTrans" cxnId="{E5454FC2-2D73-4AF0-8909-E9238D23F8BA}">
      <dgm:prSet/>
      <dgm:spPr/>
      <dgm:t>
        <a:bodyPr/>
        <a:lstStyle/>
        <a:p>
          <a:endParaRPr lang="en-US"/>
        </a:p>
      </dgm:t>
    </dgm:pt>
    <dgm:pt modelId="{EC33307E-64F1-48C9-9707-14EF364BF82B}" type="pres">
      <dgm:prSet presAssocID="{6BF1AF90-9A84-4AE3-ACBF-EB70348FE697}" presName="linear" presStyleCnt="0">
        <dgm:presLayoutVars>
          <dgm:animLvl val="lvl"/>
          <dgm:resizeHandles val="exact"/>
        </dgm:presLayoutVars>
      </dgm:prSet>
      <dgm:spPr/>
    </dgm:pt>
    <dgm:pt modelId="{0D5F3F66-83B8-4A97-BF04-727CCF5A35FC}" type="pres">
      <dgm:prSet presAssocID="{A3870603-226D-435E-BCEA-26F8C5F58C0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BFF8B93-1DE3-44F2-9982-4ECE201A0EAF}" type="pres">
      <dgm:prSet presAssocID="{5A2AA1DD-B59C-48E0-B648-8F2FF504E62B}" presName="spacer" presStyleCnt="0"/>
      <dgm:spPr/>
    </dgm:pt>
    <dgm:pt modelId="{65E49990-8D2B-4150-8673-0CC9EA7F9765}" type="pres">
      <dgm:prSet presAssocID="{8BEB038B-F95D-42E1-9E02-8DB9438E226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979EC37-FEDF-49D4-A73E-FE00512B37C3}" type="presOf" srcId="{6BF1AF90-9A84-4AE3-ACBF-EB70348FE697}" destId="{EC33307E-64F1-48C9-9707-14EF364BF82B}" srcOrd="0" destOrd="0" presId="urn:microsoft.com/office/officeart/2005/8/layout/vList2"/>
    <dgm:cxn modelId="{24A3E898-F2EB-4B00-B449-FAA81600574C}" type="presOf" srcId="{8BEB038B-F95D-42E1-9E02-8DB9438E2269}" destId="{65E49990-8D2B-4150-8673-0CC9EA7F9765}" srcOrd="0" destOrd="0" presId="urn:microsoft.com/office/officeart/2005/8/layout/vList2"/>
    <dgm:cxn modelId="{A4F7AEB9-1D11-4B03-82A0-AFE37F17BCC8}" type="presOf" srcId="{A3870603-226D-435E-BCEA-26F8C5F58C06}" destId="{0D5F3F66-83B8-4A97-BF04-727CCF5A35FC}" srcOrd="0" destOrd="0" presId="urn:microsoft.com/office/officeart/2005/8/layout/vList2"/>
    <dgm:cxn modelId="{E5454FC2-2D73-4AF0-8909-E9238D23F8BA}" srcId="{6BF1AF90-9A84-4AE3-ACBF-EB70348FE697}" destId="{8BEB038B-F95D-42E1-9E02-8DB9438E2269}" srcOrd="1" destOrd="0" parTransId="{F7453CD2-3A0B-4FB0-ADDA-BC43E349F09F}" sibTransId="{390C702E-CDD4-40DA-8F75-12C367C82703}"/>
    <dgm:cxn modelId="{3D0913DC-03C5-4817-8FEB-B49292D17139}" srcId="{6BF1AF90-9A84-4AE3-ACBF-EB70348FE697}" destId="{A3870603-226D-435E-BCEA-26F8C5F58C06}" srcOrd="0" destOrd="0" parTransId="{7DD64CAD-2B2F-46FD-8957-26F67DD95141}" sibTransId="{5A2AA1DD-B59C-48E0-B648-8F2FF504E62B}"/>
    <dgm:cxn modelId="{924E5250-9DBC-4740-90DC-AFC09C35CE6F}" type="presParOf" srcId="{EC33307E-64F1-48C9-9707-14EF364BF82B}" destId="{0D5F3F66-83B8-4A97-BF04-727CCF5A35FC}" srcOrd="0" destOrd="0" presId="urn:microsoft.com/office/officeart/2005/8/layout/vList2"/>
    <dgm:cxn modelId="{74CD84F7-91BD-4631-9413-41A848751BF4}" type="presParOf" srcId="{EC33307E-64F1-48C9-9707-14EF364BF82B}" destId="{FBFF8B93-1DE3-44F2-9982-4ECE201A0EAF}" srcOrd="1" destOrd="0" presId="urn:microsoft.com/office/officeart/2005/8/layout/vList2"/>
    <dgm:cxn modelId="{77C43655-CE8A-4E96-99AA-FE08334548E3}" type="presParOf" srcId="{EC33307E-64F1-48C9-9707-14EF364BF82B}" destId="{65E49990-8D2B-4150-8673-0CC9EA7F976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316476-89C3-4DA7-B658-7158A2AD9473}">
      <dsp:nvSpPr>
        <dsp:cNvPr id="0" name=""/>
        <dsp:cNvSpPr/>
      </dsp:nvSpPr>
      <dsp:spPr>
        <a:xfrm>
          <a:off x="0" y="26084"/>
          <a:ext cx="6253721" cy="15912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Clarify sources of public funds</a:t>
          </a:r>
          <a:endParaRPr lang="en-US" sz="4000" kern="1200"/>
        </a:p>
      </dsp:txBody>
      <dsp:txXfrm>
        <a:off x="77676" y="103760"/>
        <a:ext cx="6098369" cy="1435848"/>
      </dsp:txXfrm>
    </dsp:sp>
    <dsp:sp modelId="{9FA66418-8341-4E45-9CB8-CFB4EAEB8523}">
      <dsp:nvSpPr>
        <dsp:cNvPr id="0" name=""/>
        <dsp:cNvSpPr/>
      </dsp:nvSpPr>
      <dsp:spPr>
        <a:xfrm>
          <a:off x="0" y="1732485"/>
          <a:ext cx="6253721" cy="15912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Impact of the coronavirus outbreak</a:t>
          </a:r>
          <a:endParaRPr lang="en-US" sz="4000" kern="1200"/>
        </a:p>
      </dsp:txBody>
      <dsp:txXfrm>
        <a:off x="77676" y="1810161"/>
        <a:ext cx="6098369" cy="1435848"/>
      </dsp:txXfrm>
    </dsp:sp>
    <dsp:sp modelId="{3B6F6C88-91D6-4ABC-9D3C-C100DA213C76}">
      <dsp:nvSpPr>
        <dsp:cNvPr id="0" name=""/>
        <dsp:cNvSpPr/>
      </dsp:nvSpPr>
      <dsp:spPr>
        <a:xfrm>
          <a:off x="0" y="3438885"/>
          <a:ext cx="6253721" cy="15912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Future expectations</a:t>
          </a:r>
          <a:endParaRPr lang="en-US" sz="4000" kern="1200"/>
        </a:p>
      </dsp:txBody>
      <dsp:txXfrm>
        <a:off x="77676" y="3516561"/>
        <a:ext cx="6098369" cy="14358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6944B7-82E7-46BB-990E-8AB7AA0DF45A}">
      <dsp:nvSpPr>
        <dsp:cNvPr id="0" name=""/>
        <dsp:cNvSpPr/>
      </dsp:nvSpPr>
      <dsp:spPr>
        <a:xfrm>
          <a:off x="0" y="246743"/>
          <a:ext cx="6263640" cy="247103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Public sector net borrowing excluding public sector banks (PSNB ex) was estimated to have been £16.8 billion in December 2021; this was the fourth-highest December borrowing since monthly records began in 1993, £7.6 billion less than in December 2020.</a:t>
          </a:r>
        </a:p>
      </dsp:txBody>
      <dsp:txXfrm>
        <a:off x="120626" y="367369"/>
        <a:ext cx="6022388" cy="2229787"/>
      </dsp:txXfrm>
    </dsp:sp>
    <dsp:sp modelId="{9535F1C8-863B-4A28-8497-DAA21F3BCA2D}">
      <dsp:nvSpPr>
        <dsp:cNvPr id="0" name=""/>
        <dsp:cNvSpPr/>
      </dsp:nvSpPr>
      <dsp:spPr>
        <a:xfrm>
          <a:off x="0" y="2786903"/>
          <a:ext cx="6263640" cy="247103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PSNB ex was estimated to have been £146.8 billion in the financial year-to-December 2021; this was the second-highest financial year-to-December borrowing since monthly records began in 1993, £129.3 billion less than in the same period the previous year</a:t>
          </a:r>
        </a:p>
      </dsp:txBody>
      <dsp:txXfrm>
        <a:off x="120626" y="2907529"/>
        <a:ext cx="6022388" cy="2229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84413-3FA8-4767-9C1E-5D9737EF6298}">
      <dsp:nvSpPr>
        <dsp:cNvPr id="0" name=""/>
        <dsp:cNvSpPr/>
      </dsp:nvSpPr>
      <dsp:spPr>
        <a:xfrm>
          <a:off x="0" y="37943"/>
          <a:ext cx="6263640" cy="26769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Public sector net debt excluding public sector banks (PSND ex) was £2,339.9 billion at the end of December 2021 or around 96.0% of gross domestic product (GDP), the highest ratio since March 1963 when it was 98.3%.</a:t>
          </a:r>
        </a:p>
      </dsp:txBody>
      <dsp:txXfrm>
        <a:off x="130678" y="168621"/>
        <a:ext cx="6002284" cy="2415604"/>
      </dsp:txXfrm>
    </dsp:sp>
    <dsp:sp modelId="{8C97B494-669D-48FD-9D17-26FA2A2D5CFC}">
      <dsp:nvSpPr>
        <dsp:cNvPr id="0" name=""/>
        <dsp:cNvSpPr/>
      </dsp:nvSpPr>
      <dsp:spPr>
        <a:xfrm>
          <a:off x="0" y="2789784"/>
          <a:ext cx="6263640" cy="26769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Provisional December 2021 estimates indicate that central government receipts were £68.5 billion, up £6.2 billion (or 10.0%) compared with December 2020</a:t>
          </a:r>
        </a:p>
      </dsp:txBody>
      <dsp:txXfrm>
        <a:off x="130678" y="2920462"/>
        <a:ext cx="6002284" cy="24156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563A1C-7165-4F37-9125-3AF0A2F24591}">
      <dsp:nvSpPr>
        <dsp:cNvPr id="0" name=""/>
        <dsp:cNvSpPr/>
      </dsp:nvSpPr>
      <dsp:spPr>
        <a:xfrm>
          <a:off x="0" y="287783"/>
          <a:ext cx="6263640" cy="24242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In total, more than 50 schemes have been announced by the UK government and the devolved administrations to support individuals and businesses during the coronavirus pandemic. </a:t>
          </a:r>
        </a:p>
      </dsp:txBody>
      <dsp:txXfrm>
        <a:off x="118342" y="406125"/>
        <a:ext cx="6026956" cy="2187556"/>
      </dsp:txXfrm>
    </dsp:sp>
    <dsp:sp modelId="{4FB6B0A0-C0DD-49EE-910D-136ECDB19478}">
      <dsp:nvSpPr>
        <dsp:cNvPr id="0" name=""/>
        <dsp:cNvSpPr/>
      </dsp:nvSpPr>
      <dsp:spPr>
        <a:xfrm>
          <a:off x="0" y="2792663"/>
          <a:ext cx="6263640" cy="24242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Lower receipts (</a:t>
          </a:r>
          <a:r>
            <a:rPr lang="en-US" sz="2800" i="1" kern="1200"/>
            <a:t>income</a:t>
          </a:r>
          <a:r>
            <a:rPr lang="en-US" sz="2800" kern="1200"/>
            <a:t>)combined with the additional cost of these schemes have resulted in record borrowing.</a:t>
          </a:r>
        </a:p>
      </dsp:txBody>
      <dsp:txXfrm>
        <a:off x="118342" y="2911005"/>
        <a:ext cx="6026956" cy="218755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F3F66-83B8-4A97-BF04-727CCF5A35FC}">
      <dsp:nvSpPr>
        <dsp:cNvPr id="0" name=""/>
        <dsp:cNvSpPr/>
      </dsp:nvSpPr>
      <dsp:spPr>
        <a:xfrm>
          <a:off x="0" y="23724"/>
          <a:ext cx="6263640" cy="26839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Provisional estimates indicate that in financial year ending (FYE) 2021 (April 2020 to March 2021), the public sector borrowed £321.8 billion</a:t>
          </a:r>
        </a:p>
      </dsp:txBody>
      <dsp:txXfrm>
        <a:off x="131021" y="154745"/>
        <a:ext cx="6001598" cy="2421937"/>
      </dsp:txXfrm>
    </dsp:sp>
    <dsp:sp modelId="{65E49990-8D2B-4150-8673-0CC9EA7F9765}">
      <dsp:nvSpPr>
        <dsp:cNvPr id="0" name=""/>
        <dsp:cNvSpPr/>
      </dsp:nvSpPr>
      <dsp:spPr>
        <a:xfrm>
          <a:off x="0" y="2796984"/>
          <a:ext cx="6263640" cy="268397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More than double the previous record of £157.8 billion in FYE 2010, during the economic downturn following the global financial crisis.</a:t>
          </a:r>
        </a:p>
      </dsp:txBody>
      <dsp:txXfrm>
        <a:off x="131021" y="2928005"/>
        <a:ext cx="6001598" cy="2421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079F6-A588-4C2B-A692-F06A7F2CC16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85FB00-D787-4D5E-81C5-613CF41112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7E5DB-FDC6-4A8B-B02E-D7B78772C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6F338B-20C2-48B8-B0C8-269CC9DF00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228172-20C6-4D0C-96EE-145795E641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4093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80B602-596D-4DDE-A986-C2020F821D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F47E0C-253D-4F93-A982-B47BDE105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13D8B2-E427-4FEE-8B20-969F13EF45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E5537-610B-4373-A76D-0C25630B0C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6D53F4-2B6D-4AF5-9279-9CF1FE4EDA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743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308946-D335-4963-B08A-072ADF70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66224A-1FE5-42CD-B8E3-8A571F96F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9D9881-8CC6-479E-B6F7-BD28DC1E5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C2D0A-2C30-4574-9C72-C5CB47FD5C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A31DF-F1C6-4BCA-8C7C-781D940C5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7866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26BFF2-022F-439B-8829-97E9053C7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27D50-3B8C-40BF-AA21-CD83FC5933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5592F6-DD27-4339-99C2-34A6E22634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9FB3B9-C1BC-4EBB-A11B-573A7255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A52ABB-0A3F-4AB0-A834-C415CC0E9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EDEF09-222B-4846-838E-05C99B91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3414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AB281-4ABD-4C68-849F-710E18719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7AD23A-4EAF-45E0-82D7-D74B909579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45EFE4-0117-405D-A3C4-8A00E6D054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472E01C-56E0-4762-8E9D-F2067EA5A6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10B318-D876-4101-81EC-22E9B7A8A7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71F0E02-6E3A-4590-B42A-31AE72DAE2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A4796D2-0DFE-4499-8667-562167F902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1DA292-4DD4-4D73-AAE5-8F77D9745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8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A9C13-64D9-47E3-90A0-7E7BD815FD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89B294-1230-42A7-9934-6C7D7E6082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17387D-70CF-42EA-B619-9DC7E7D31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5374C3-62EF-4AC1-A382-5EDA4B323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228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BF88A8B-EAD7-473C-A6CA-0050FF5121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F87E38-8723-4FC2-8AE0-78E13D7306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65ABDD-F471-4D95-BAF6-171A8028E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725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1897-8FB3-4C1D-AB58-3DBE7AFC1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84AF40-1E59-4AFB-9691-D55D4E3236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6143A3-3653-4AE3-AD3A-851DA73F2A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B0C7E-8DCB-4185-8042-C4E05ED1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6B5EB-4C11-4010-BFCC-498F59268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DAE674-6C5E-4D33-8A84-CD512C4E5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99834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2AB56-9CAC-4636-B9A2-775630475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F92A20-B9A0-4F09-8D08-C65A5F372EE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E91762-916F-4992-8D79-3E3DD027FE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BB5CC0-75FD-42BA-A83D-C84ACE1E2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183588-2C57-4D22-B90F-2A1361A08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5A9502-36D2-41F7-84DF-5C737EA1B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9163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3C72D-C261-4D19-862A-B94F446135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4EF746-E5F4-467E-B0C6-C788950806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75DB8-67BD-4946-8569-7F45F8E4B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F880F-9DE9-4658-9E79-CB05E0958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5167B8-096C-4D0A-99A4-CBF4011F2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799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29990D-9DFC-48E5-815F-93DAEE56AA8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76A698-4618-4B2C-929F-27F1A58AE4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A0C8D-E0E0-4962-A2E2-7C5B7E258F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0704E-D52A-464C-8965-73BFE0F8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8834D-D933-4833-B1D6-D2CED87FA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972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167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5405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1220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604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3464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55767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66971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1222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8238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99215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408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9297F0-BCA5-4A9F-879D-CB1C6487C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20FAEB8-C6D4-4E4A-A81C-346CBFE9C7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7CDB0-0B12-461A-9D7E-0895A0AE1B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8D2CB-9E86-4785-A87C-1B5FD41132E6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4DBA43-ADF0-4463-922E-9B63AA55ED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E89247-92B6-4AD0-94CB-5A0AAD0113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C8F36D-410F-4053-A757-A7A92D7B23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980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20490-6169-4875-B75D-36979769D95B}" type="datetimeFigureOut">
              <a:rPr lang="en-GB" smtClean="0"/>
              <a:t>15/02/2022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BF788A-6A21-406E-AE50-4607C9736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909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s://www.ons.gov.uk/economy/governmentpublicsectorandtaxes/publicsectorfinance/bulletins/publicsectorfinances/december2021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BKX6RzbiIY?feature=oembed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fs.org.uk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business-56035488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0-orPChCcUc?feature=oembed" TargetMode="Externa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dn.obr.uk/CCS1020397650-001_OBR-November2020-EFO-v2-Web-accessible.pdf" TargetMode="External"/><Relationship Id="rId2" Type="http://schemas.openxmlformats.org/officeDocument/2006/relationships/hyperlink" Target="https://www2.deloitte.com/uk/en/pages/consumer-business/articles/retail-trend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ns.gov.uk/economy/governmentpublicsectorandtaxes/publicsectorfinance/bulletins/publicsectorfinances/december2020" TargetMode="External"/><Relationship Id="rId4" Type="http://schemas.openxmlformats.org/officeDocument/2006/relationships/hyperlink" Target="https://obr.uk/docs/dlm_uploads/Monthly-PSF-commentary-January-2022.pdf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spending-review-2020-documents/spending-review-2020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E9C5405-4A49-4E12-98FD-8966C1118F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35B9823A-85C3-4837-8700-3D94F9B36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7235" y="0"/>
            <a:ext cx="789032" cy="6865831"/>
          </a:xfrm>
          <a:custGeom>
            <a:avLst/>
            <a:gdLst>
              <a:gd name="connsiteX0" fmla="*/ 2648 w 789032"/>
              <a:gd name="connsiteY0" fmla="*/ 0 h 6865831"/>
              <a:gd name="connsiteX1" fmla="*/ 789032 w 789032"/>
              <a:gd name="connsiteY1" fmla="*/ 0 h 6865831"/>
              <a:gd name="connsiteX2" fmla="*/ 789032 w 789032"/>
              <a:gd name="connsiteY2" fmla="*/ 1621639 h 6865831"/>
              <a:gd name="connsiteX3" fmla="*/ 789032 w 789032"/>
              <a:gd name="connsiteY3" fmla="*/ 1900580 h 6865831"/>
              <a:gd name="connsiteX4" fmla="*/ 789032 w 789032"/>
              <a:gd name="connsiteY4" fmla="*/ 6865831 h 6865831"/>
              <a:gd name="connsiteX5" fmla="*/ 0 w 789032"/>
              <a:gd name="connsiteY5" fmla="*/ 6399058 h 6865831"/>
              <a:gd name="connsiteX6" fmla="*/ 0 w 789032"/>
              <a:gd name="connsiteY6" fmla="*/ 1154866 h 6865831"/>
              <a:gd name="connsiteX7" fmla="*/ 2648 w 789032"/>
              <a:gd name="connsiteY7" fmla="*/ 1156433 h 6865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9032" h="6865831">
                <a:moveTo>
                  <a:pt x="2648" y="0"/>
                </a:moveTo>
                <a:lnTo>
                  <a:pt x="789032" y="0"/>
                </a:lnTo>
                <a:lnTo>
                  <a:pt x="789032" y="1621639"/>
                </a:lnTo>
                <a:lnTo>
                  <a:pt x="789032" y="1900580"/>
                </a:lnTo>
                <a:lnTo>
                  <a:pt x="789032" y="6865831"/>
                </a:lnTo>
                <a:lnTo>
                  <a:pt x="0" y="6399058"/>
                </a:lnTo>
                <a:lnTo>
                  <a:pt x="0" y="1154866"/>
                </a:lnTo>
                <a:lnTo>
                  <a:pt x="2648" y="1156433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 7">
            <a:extLst>
              <a:ext uri="{FF2B5EF4-FFF2-40B4-BE49-F238E27FC236}">
                <a16:creationId xmlns:a16="http://schemas.microsoft.com/office/drawing/2014/main" id="{5BAFBDD6-35EA-4318-81BD-034C73032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017236" y="887217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668AFA7-0343-4462-B952-29775C02D4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498749" cy="6150193"/>
          </a:xfrm>
          <a:prstGeom prst="rect">
            <a:avLst/>
          </a:prstGeom>
          <a:ln w="95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9B0F4CF-10FB-4E0E-BC70-83029BE57E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3467" y="905005"/>
            <a:ext cx="6686077" cy="4830689"/>
          </a:xfrm>
          <a:prstGeom prst="rect">
            <a:avLst/>
          </a:prstGeom>
        </p:spPr>
      </p:pic>
      <p:sp>
        <p:nvSpPr>
          <p:cNvPr id="31" name="Rectangle 8">
            <a:extLst>
              <a:ext uri="{FF2B5EF4-FFF2-40B4-BE49-F238E27FC236}">
                <a16:creationId xmlns:a16="http://schemas.microsoft.com/office/drawing/2014/main" id="{FABAF75E-3794-4E38-AFE5-55C262447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804744" y="0"/>
            <a:ext cx="43842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2F0BA-431A-4F08-AFE8-D1CE913AE6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9872" y="1062401"/>
            <a:ext cx="3262028" cy="2733881"/>
          </a:xfrm>
        </p:spPr>
        <p:txBody>
          <a:bodyPr>
            <a:normAutofit/>
          </a:bodyPr>
          <a:lstStyle/>
          <a:p>
            <a:pPr algn="l"/>
            <a:r>
              <a:rPr lang="en-GB" sz="4400">
                <a:solidFill>
                  <a:srgbClr val="FFFFFF"/>
                </a:solidFill>
              </a:rPr>
              <a:t>Public Funding and the Impact of Covid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FCEE9AA-B7B4-43C4-8A1E-E831816115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9872" y="3799647"/>
            <a:ext cx="3262028" cy="1416408"/>
          </a:xfrm>
        </p:spPr>
        <p:txBody>
          <a:bodyPr anchor="t">
            <a:normAutofit/>
          </a:bodyPr>
          <a:lstStyle/>
          <a:p>
            <a:pPr algn="l"/>
            <a:endParaRPr lang="en-GB" sz="1800">
              <a:solidFill>
                <a:srgbClr val="FE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58196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007E975-975D-45D3-BD3D-970279181E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/>
              <a:t>Aims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A54F0B2-08B5-4369-B693-D2EEDABB08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17005383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03200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D03D4-EABB-490D-90F0-F3BB4C882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F92F74-D8DA-48B8-A7DC-4DBE4A9B96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D2C71C-ED1F-42C1-B900-70AE39F3076D}"/>
              </a:ext>
            </a:extLst>
          </p:cNvPr>
          <p:cNvSpPr txBox="1"/>
          <p:nvPr/>
        </p:nvSpPr>
        <p:spPr>
          <a:xfrm>
            <a:off x="552261" y="6311900"/>
            <a:ext cx="1127156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hlinkClick r:id="rId2"/>
              </a:rPr>
              <a:t>https://www.ons.gov.uk/economy/governmentpublicsectorandtaxes/publicsectorfinance/bulletins/publicsectorfinances/december2021</a:t>
            </a:r>
            <a:r>
              <a:rPr lang="en-GB" sz="1400" dirty="0"/>
              <a:t>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5C99E69-0D30-48B5-90FD-284721BD3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4591" y="365125"/>
            <a:ext cx="9946903" cy="5788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732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D40A0-DDE6-4D5C-BDEB-9E15C9BDA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Public borrowing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3124CF-0517-4A6A-821A-23A5123E2B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3437583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3039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96944B7-82E7-46BB-990E-8AB7AA0DF4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C96944B7-82E7-46BB-990E-8AB7AA0DF4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C96944B7-82E7-46BB-990E-8AB7AA0DF4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535F1C8-863B-4A28-8497-DAA21F3BCA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9535F1C8-863B-4A28-8497-DAA21F3BCA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9535F1C8-863B-4A28-8497-DAA21F3BCA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D40A0-DDE6-4D5C-BDEB-9E15C9BDA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Public borrowing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18141E-4B09-4F17-8139-FDD2A9AD51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836358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82914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2684413-3FA8-4767-9C1E-5D9737EF6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B2684413-3FA8-4767-9C1E-5D9737EF6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B2684413-3FA8-4767-9C1E-5D9737EF62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C97B494-669D-48FD-9D17-26FA2A2D5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C97B494-669D-48FD-9D17-26FA2A2D5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8C97B494-669D-48FD-9D17-26FA2A2D5C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D40A0-DDE6-4D5C-BDEB-9E15C9BDA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Impact of coronavirus on public finances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F7AA435-BCC4-488A-BD5E-1FFC54B179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2974270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515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6563A1C-7165-4F37-9125-3AF0A2F24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46563A1C-7165-4F37-9125-3AF0A2F24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46563A1C-7165-4F37-9125-3AF0A2F245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B6B0A0-C0DD-49EE-910D-136ECDB194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4FB6B0A0-C0DD-49EE-910D-136ECDB194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4FB6B0A0-C0DD-49EE-910D-136ECDB194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819A166-7571-4003-A6B8-B62034C3ED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09320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8CBB8-5C09-4606-810D-537DC1DD15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741" y="620392"/>
            <a:ext cx="3808268" cy="5504688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bg1"/>
                </a:solidFill>
              </a:rPr>
              <a:t>Impact of the virus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399611F-B144-4504-9898-A41EDE3DD6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9188603"/>
              </p:ext>
            </p:extLst>
          </p:nvPr>
        </p:nvGraphicFramePr>
        <p:xfrm>
          <a:off x="5468389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9875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D5F3F66-83B8-4A97-BF04-727CCF5A3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0D5F3F66-83B8-4A97-BF04-727CCF5A3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0D5F3F66-83B8-4A97-BF04-727CCF5A3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5E49990-8D2B-4150-8673-0CC9EA7F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65E49990-8D2B-4150-8673-0CC9EA7F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65E49990-8D2B-4150-8673-0CC9EA7F97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1BFA0-C68F-421F-ACE0-D9FA1BBACB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Borrowing </a:t>
            </a:r>
            <a:r>
              <a:rPr lang="en-US" sz="4000" dirty="0">
                <a:solidFill>
                  <a:srgbClr val="FFFFFF"/>
                </a:solidFill>
              </a:rPr>
              <a:t>in</a:t>
            </a: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March 2021, at a level last seen at the end of WW2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6F3B52-020A-4A50-AE10-8B6D691F4A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1414823"/>
            <a:ext cx="7225748" cy="402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2737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4" name="Rectangle 30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756FF9B-C78E-4D3C-A59A-5E59346D4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Public sector debt as a proportion of GDP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0150A0-966F-416F-995B-9078F90E62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1288372"/>
            <a:ext cx="7225748" cy="42812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987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A2F4D-641F-485A-9ABF-56C038464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0041" y="2767106"/>
            <a:ext cx="2880828" cy="307190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Public sector borrowing compared with 2019 &amp; 2020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8B4B4D-4D35-4267-8BAC-A1AC566326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2428" y="827731"/>
            <a:ext cx="7225748" cy="52025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3134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885D21-1CDB-4086-BE27-8116DA3528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000" y="102637"/>
            <a:ext cx="6089727" cy="13902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Money in – </a:t>
            </a: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4000" dirty="0">
                <a:solidFill>
                  <a:srgbClr val="FFFFFF"/>
                </a:solidFill>
              </a:rPr>
              <a:t>Government Receipts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3DD786-0066-4909-9E6F-4586AADE87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000" y="3063608"/>
            <a:ext cx="5283836" cy="170403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0E1BED9-E47F-4CE2-9CB4-D96BCCD165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420" y="123738"/>
            <a:ext cx="5283836" cy="660479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30763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B5E08C4-8CDD-4623-A5B8-E998C6DEE3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492"/>
            <a:ext cx="12191998" cy="1575955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5F33878-D502-4FFA-8ACE-F2AECDB2A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35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3539FEE-81D3-4406-802E-60B20B16F4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8" y="-5307777"/>
            <a:ext cx="1576446" cy="12192001"/>
          </a:xfrm>
          <a:prstGeom prst="rect">
            <a:avLst/>
          </a:prstGeom>
          <a:gradFill>
            <a:gsLst>
              <a:gs pos="16000">
                <a:srgbClr val="000000">
                  <a:alpha val="0"/>
                </a:srgbClr>
              </a:gs>
              <a:gs pos="99000">
                <a:srgbClr val="000000">
                  <a:alpha val="87000"/>
                </a:srgb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C701763-729E-462F-A5A8-E0DEFEB1E2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25434" y="986"/>
            <a:ext cx="4303422" cy="1575461"/>
          </a:xfrm>
          <a:prstGeom prst="rect">
            <a:avLst/>
          </a:prstGeom>
          <a:gradFill>
            <a:gsLst>
              <a:gs pos="0">
                <a:schemeClr val="accent1">
                  <a:alpha val="17000"/>
                </a:schemeClr>
              </a:gs>
              <a:gs pos="74000">
                <a:schemeClr val="accent1">
                  <a:lumMod val="5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E6DC4C-508B-4658-AB33-F66472885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4" y="0"/>
            <a:ext cx="7091300" cy="15754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Money out – </a:t>
            </a:r>
            <a:br>
              <a:rPr lang="en-US" sz="4800" dirty="0">
                <a:solidFill>
                  <a:srgbClr val="FFFFFF"/>
                </a:solidFill>
              </a:rPr>
            </a:br>
            <a:r>
              <a:rPr lang="en-US" sz="4800" dirty="0">
                <a:solidFill>
                  <a:srgbClr val="FFFFFF"/>
                </a:solidFill>
              </a:rPr>
              <a:t>Expenditure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64423A-DAA6-4541-A194-81BDBE14C08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77" y="1946059"/>
            <a:ext cx="5889107" cy="131032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0E6FCFD-C623-41C8-990E-CC67781925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07035" y="251387"/>
            <a:ext cx="4909411" cy="6355226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E06B33-539D-4031-AAB4-DB774CCEB6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714" y="3861804"/>
            <a:ext cx="4909411" cy="193357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621088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45126-8883-4E81-A199-E442A927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1204109"/>
            <a:ext cx="10023398" cy="857894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Institute for Fiscal Studies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40EB1F-6AFB-4AEB-8305-331A0FE58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0" y="2559090"/>
            <a:ext cx="4600686" cy="3823049"/>
          </a:xfrm>
        </p:spPr>
        <p:txBody>
          <a:bodyPr>
            <a:normAutofit/>
          </a:bodyPr>
          <a:lstStyle/>
          <a:p>
            <a:r>
              <a:rPr lang="en-US" sz="2000" dirty="0"/>
              <a:t>Huge </a:t>
            </a:r>
            <a:r>
              <a:rPr lang="en-US" sz="2000" dirty="0" err="1"/>
              <a:t>Covid</a:t>
            </a:r>
            <a:r>
              <a:rPr lang="en-US" sz="2000" dirty="0"/>
              <a:t> impact</a:t>
            </a:r>
          </a:p>
          <a:p>
            <a:r>
              <a:rPr lang="en-US" sz="2000" dirty="0"/>
              <a:t>Government borrowing in 2020 to hit £350 billion</a:t>
            </a:r>
          </a:p>
          <a:p>
            <a:r>
              <a:rPr lang="en-US" sz="2000" dirty="0"/>
              <a:t>Huge amount – a World War level</a:t>
            </a:r>
          </a:p>
          <a:p>
            <a:r>
              <a:rPr lang="en-US" sz="2000" dirty="0"/>
              <a:t>£200b in tax cuts and helping services and families to cope: furlough scheme, NHS, business grants</a:t>
            </a:r>
          </a:p>
          <a:p>
            <a:r>
              <a:rPr lang="en-US" sz="2000" dirty="0"/>
              <a:t>Tax revenues are down</a:t>
            </a:r>
          </a:p>
          <a:p>
            <a:r>
              <a:rPr lang="en-US" sz="2000" dirty="0"/>
              <a:t>700k jobs lost</a:t>
            </a:r>
          </a:p>
          <a:p>
            <a:r>
              <a:rPr lang="en-US" sz="2000" dirty="0"/>
              <a:t>Benefits claimants up (£17b this year)</a:t>
            </a:r>
          </a:p>
        </p:txBody>
      </p:sp>
      <p:pic>
        <p:nvPicPr>
          <p:cNvPr id="4" name="Online Media 3" title="COVID and beyond: Public finances explained">
            <a:hlinkClick r:id="" action="ppaction://media"/>
            <a:extLst>
              <a:ext uri="{FF2B5EF4-FFF2-40B4-BE49-F238E27FC236}">
                <a16:creationId xmlns:a16="http://schemas.microsoft.com/office/drawing/2014/main" id="{D8989D2D-80B5-4F94-9EDD-74569AF781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6163460" y="2962451"/>
            <a:ext cx="4991171" cy="2820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8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745126-8883-4E81-A199-E442A927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2" y="1204109"/>
            <a:ext cx="10023398" cy="857894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Institute for Fiscal Studies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940EB1F-6AFB-4AEB-8305-331A0FE58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6930" y="2559090"/>
            <a:ext cx="4600686" cy="3823049"/>
          </a:xfrm>
        </p:spPr>
        <p:txBody>
          <a:bodyPr>
            <a:normAutofit/>
          </a:bodyPr>
          <a:lstStyle/>
          <a:p>
            <a:r>
              <a:rPr lang="en-US" sz="2400" dirty="0"/>
              <a:t>Recovery is the most important factor</a:t>
            </a:r>
          </a:p>
          <a:p>
            <a:r>
              <a:rPr lang="en-US" sz="2400" dirty="0"/>
              <a:t>In 5 years, IFS forecasts borrowing above £150b, compared with £58b forecast pre-pandemic</a:t>
            </a:r>
          </a:p>
          <a:p>
            <a:r>
              <a:rPr lang="en-US" sz="2400" dirty="0"/>
              <a:t>But figures could be much higher or lower</a:t>
            </a:r>
          </a:p>
          <a:p>
            <a:r>
              <a:rPr lang="en-US" sz="2400" dirty="0"/>
              <a:t>Will investments pay off or not?</a:t>
            </a:r>
          </a:p>
          <a:p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BCB83B6-1482-4A2A-88DC-C0614ABA67C2}"/>
              </a:ext>
            </a:extLst>
          </p:cNvPr>
          <p:cNvSpPr txBox="1"/>
          <p:nvPr/>
        </p:nvSpPr>
        <p:spPr>
          <a:xfrm>
            <a:off x="6288832" y="2559090"/>
            <a:ext cx="5598367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Interest rates might not remain so low if people lose trust in lending to the UK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Debt needs to be on a sustainable path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Increase taxes, cut spending (£43b)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Debt could be over 100% of national income over the next 40 years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does not include other forecasts like an ageing population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Sunak should be clear, when things settle higher taxes are almost certain to follow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022348-7CEE-42E8-96A2-754F7302BA40}"/>
              </a:ext>
            </a:extLst>
          </p:cNvPr>
          <p:cNvSpPr txBox="1"/>
          <p:nvPr/>
        </p:nvSpPr>
        <p:spPr>
          <a:xfrm>
            <a:off x="1286930" y="6264419"/>
            <a:ext cx="310751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https://www.ifs.org.uk/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299989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5BB95-AB17-43DC-A2E0-8A4565B17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B51CFD-3A00-4F9D-903E-D110C4AF1E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497" y="0"/>
            <a:ext cx="5964131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3E5D4A-6246-4134-AD5B-C277BA260F72}"/>
              </a:ext>
            </a:extLst>
          </p:cNvPr>
          <p:cNvSpPr txBox="1"/>
          <p:nvPr/>
        </p:nvSpPr>
        <p:spPr>
          <a:xfrm>
            <a:off x="473372" y="3244334"/>
            <a:ext cx="50494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https://www.bbc.co.uk/news/business-56035488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76632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4B2AE301-8298-47C2-81FA-781BA50D9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68DBE596-692C-4777-8933-9D5BB8533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9C38783D-8606-4709-8C6F-69DE0EF816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665A2D8C-561A-4347-88E9-4D84CF7CA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77CB8EFE-31DC-44A2-A07E-FD84E8DA3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B6473FEC-46FF-4C7E-85BA-344E0365CA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8C875950-A52D-453F-A602-3E58AD414E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3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 panose="020F0502020204030204"/>
                  <a:ea typeface="+mn-ea"/>
                  <a:cs typeface="+mn-cs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1A3E76-5ED9-4A26-9B6A-BBAB8756B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9175" y="1354819"/>
            <a:ext cx="5240881" cy="2411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Where next?</a:t>
            </a:r>
          </a:p>
        </p:txBody>
      </p:sp>
      <p:pic>
        <p:nvPicPr>
          <p:cNvPr id="3" name="Online Media 2" title="Retail Trends 2021: we look back on the innovation taking place in a year like no other">
            <a:hlinkClick r:id="" action="ppaction://media"/>
            <a:extLst>
              <a:ext uri="{FF2B5EF4-FFF2-40B4-BE49-F238E27FC236}">
                <a16:creationId xmlns:a16="http://schemas.microsoft.com/office/drawing/2014/main" id="{F476F0BC-6FC5-49BE-81EF-DF90D36377C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02569" y="1530220"/>
            <a:ext cx="5790257" cy="3271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830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50F6418-A3FC-4143-911B-EC0CA29BD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C5B96A-7ADD-4D97-9347-04D96AE3D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46555"/>
            <a:ext cx="10791548" cy="4330408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Deloitte (2021) Retail Trends 2021, available at </a:t>
            </a:r>
            <a:r>
              <a:rPr lang="en-GB" dirty="0">
                <a:hlinkClick r:id="rId2"/>
              </a:rPr>
              <a:t>https://www2.deloitte.com/uk/en/pages/consumer-business/articles/retail-trends.html</a:t>
            </a:r>
            <a:r>
              <a:rPr lang="en-GB" dirty="0"/>
              <a:t> </a:t>
            </a:r>
          </a:p>
          <a:p>
            <a:r>
              <a:rPr lang="en-GB" dirty="0"/>
              <a:t>Office for Budget Responsibility (2020) Economic and fiscal outlook, November 2020, available at </a:t>
            </a:r>
            <a:r>
              <a:rPr lang="en-GB" dirty="0">
                <a:hlinkClick r:id="rId3"/>
              </a:rPr>
              <a:t>http://cdn.obr.uk/CCS1020397650-001_OBR-November2020-EFO-v2-Web-accessible.pdf</a:t>
            </a:r>
            <a:r>
              <a:rPr lang="en-GB" dirty="0"/>
              <a:t> </a:t>
            </a:r>
          </a:p>
          <a:p>
            <a:r>
              <a:rPr lang="en-GB" dirty="0"/>
              <a:t>Office for Budget Responsibility (2022) Commentary on the </a:t>
            </a:r>
            <a:r>
              <a:rPr lang="en-US" dirty="0"/>
              <a:t>Public Sector Finances December 2021, published 25.1.22 available at</a:t>
            </a:r>
            <a:r>
              <a:rPr lang="en-GB" dirty="0"/>
              <a:t> </a:t>
            </a:r>
            <a:r>
              <a:rPr lang="en-GB" dirty="0">
                <a:hlinkClick r:id="rId4"/>
              </a:rPr>
              <a:t>https://obr.uk/docs/dlm_uploads/Monthly-PSF-commentary-January-2022.pdf</a:t>
            </a:r>
            <a:r>
              <a:rPr lang="en-GB" dirty="0"/>
              <a:t> </a:t>
            </a:r>
          </a:p>
          <a:p>
            <a:r>
              <a:rPr lang="en-GB" dirty="0"/>
              <a:t>Office for National Statistics (2021) Public Sector Finances: UK December 2020, available at </a:t>
            </a:r>
            <a:r>
              <a:rPr lang="en-GB" dirty="0">
                <a:hlinkClick r:id="rId5"/>
              </a:rPr>
              <a:t>https://www.ons.gov.uk/economy/governmentpublicsectorandtaxes/publicsectorfinance/bulletins/publicsectorfinances/december2020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93560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1374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FDBAD511-027D-4C2B-9D4C-9F243D1215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4666" y="643467"/>
            <a:ext cx="9482667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72529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443A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Chart, bar chart&#10;&#10;Description automatically generated">
            <a:extLst>
              <a:ext uri="{FF2B5EF4-FFF2-40B4-BE49-F238E27FC236}">
                <a16:creationId xmlns:a16="http://schemas.microsoft.com/office/drawing/2014/main" id="{C75505D7-121C-40EF-B303-C48B6359F3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678" y="643467"/>
            <a:ext cx="9402643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0632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C3E5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Chart, line chart&#10;&#10;Description automatically generated">
            <a:extLst>
              <a:ext uri="{FF2B5EF4-FFF2-40B4-BE49-F238E27FC236}">
                <a16:creationId xmlns:a16="http://schemas.microsoft.com/office/drawing/2014/main" id="{63C48C71-7C73-455A-A469-72B12BF93D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572" y="643467"/>
            <a:ext cx="981685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1184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7656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Chart, line chart&#10;&#10;Description automatically generated">
            <a:extLst>
              <a:ext uri="{FF2B5EF4-FFF2-40B4-BE49-F238E27FC236}">
                <a16:creationId xmlns:a16="http://schemas.microsoft.com/office/drawing/2014/main" id="{DF2E6F41-0665-4AA1-9256-5B49F73659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397" y="643467"/>
            <a:ext cx="10413205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218051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58394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3" name="Picture 2" descr="Chart, line chart&#10;&#10;Description automatically generated">
            <a:extLst>
              <a:ext uri="{FF2B5EF4-FFF2-40B4-BE49-F238E27FC236}">
                <a16:creationId xmlns:a16="http://schemas.microsoft.com/office/drawing/2014/main" id="{7EE4A0F2-E604-4AAF-814E-535D22C4C1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595" y="643467"/>
            <a:ext cx="9688809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66572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123C3-ACD7-44A0-8FED-5DAD2081A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Public borrowing fell but has grown significantly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5B84EE-18A2-4E9E-A16E-A1F89FDFDE2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386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8787535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F822C6-B9B5-4014-8C00-690BF7117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Debt as a ratio of GDP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EFF253D-0E5E-467F-AF24-3E944E4769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48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7907026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41E8F-AC94-4E5B-BDCA-B4210FC21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12217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18788AD-06F0-470F-A8F9-1B71ED568B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4320" y="48412"/>
            <a:ext cx="9052559" cy="6723447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19E68049-8B3B-4B8C-86D5-0455661C7D69}"/>
              </a:ext>
            </a:extLst>
          </p:cNvPr>
          <p:cNvSpPr/>
          <p:nvPr/>
        </p:nvSpPr>
        <p:spPr>
          <a:xfrm>
            <a:off x="5974081" y="1463040"/>
            <a:ext cx="274320" cy="4937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0E4F107-CABB-452E-9469-FF7ED623C19F}"/>
              </a:ext>
            </a:extLst>
          </p:cNvPr>
          <p:cNvSpPr/>
          <p:nvPr/>
        </p:nvSpPr>
        <p:spPr>
          <a:xfrm>
            <a:off x="6248400" y="1463040"/>
            <a:ext cx="3210559" cy="49377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20533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C5FA50-8D52-4617-AF91-5C7B1C835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76717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53ED1B-F283-466A-AB7C-C075979FF6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3496" y="618681"/>
            <a:ext cx="2613872" cy="4794567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Bank of England contributed £231.8 billion to the end of December 2020</a:t>
            </a:r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E223798C-12AD-4B0C-A50C-D676347D67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3354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84DC4A5-1F77-4821-9EA0-75E749A184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60"/>
          <a:stretch/>
        </p:blipFill>
        <p:spPr>
          <a:xfrm>
            <a:off x="976251" y="942538"/>
            <a:ext cx="7163222" cy="4808332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8510076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90C15-3D19-45E3-A164-8A17F7913D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133574-271F-45FD-8A84-E4630726F0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4173" y="365125"/>
            <a:ext cx="7588995" cy="546065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08997C-F650-486C-BEAA-FA02DE317BEE}"/>
              </a:ext>
            </a:extLst>
          </p:cNvPr>
          <p:cNvSpPr txBox="1"/>
          <p:nvPr/>
        </p:nvSpPr>
        <p:spPr>
          <a:xfrm>
            <a:off x="3047223" y="5955567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3"/>
              </a:rPr>
              <a:t>https://www.gov.uk/government/publications/spending-review-2020-documents/spending-review-2020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90809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725</Words>
  <Application>Microsoft Office PowerPoint</Application>
  <PresentationFormat>Widescreen</PresentationFormat>
  <Paragraphs>54</Paragraphs>
  <Slides>28</Slides>
  <Notes>0</Notes>
  <HiddenSlides>1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Office Theme</vt:lpstr>
      <vt:lpstr>1_Office Theme</vt:lpstr>
      <vt:lpstr>Public Funding and the Impact of Covid</vt:lpstr>
      <vt:lpstr>Aims</vt:lpstr>
      <vt:lpstr>PowerPoint Presentation</vt:lpstr>
      <vt:lpstr>Public borrowing</vt:lpstr>
      <vt:lpstr>Public borrowing</vt:lpstr>
      <vt:lpstr>Impact of coronavirus on public finances</vt:lpstr>
      <vt:lpstr>Impact of the virus</vt:lpstr>
      <vt:lpstr>Borrowing in March 2021, at a level last seen at the end of WW2</vt:lpstr>
      <vt:lpstr>Public sector debt as a proportion of GDP</vt:lpstr>
      <vt:lpstr>Public sector borrowing compared with 2019 &amp; 2020</vt:lpstr>
      <vt:lpstr>Money in –  Government Receipts</vt:lpstr>
      <vt:lpstr>Money out –  Expenditure</vt:lpstr>
      <vt:lpstr>Institute for Fiscal Studies</vt:lpstr>
      <vt:lpstr>Institute for Fiscal Studies</vt:lpstr>
      <vt:lpstr>PowerPoint Presentation</vt:lpstr>
      <vt:lpstr>Where next?</vt:lpstr>
      <vt:lpstr>References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Public borrowing fell but has grown significantly</vt:lpstr>
      <vt:lpstr>Debt as a ratio of GDP</vt:lpstr>
      <vt:lpstr>PowerPoint Presentation</vt:lpstr>
      <vt:lpstr>PowerPoint Presentation</vt:lpstr>
      <vt:lpstr>Bank of England contributed £231.8 billion to the end of December 2020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of Public Funding</dc:title>
  <dc:creator>Mike Durke</dc:creator>
  <cp:lastModifiedBy>Mike Durke</cp:lastModifiedBy>
  <cp:revision>8</cp:revision>
  <dcterms:created xsi:type="dcterms:W3CDTF">2021-02-01T16:48:37Z</dcterms:created>
  <dcterms:modified xsi:type="dcterms:W3CDTF">2022-02-15T09:40:16Z</dcterms:modified>
</cp:coreProperties>
</file>