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4"/>
  </p:sldMasterIdLst>
  <p:sldIdLst>
    <p:sldId id="256" r:id="rId5"/>
    <p:sldId id="266" r:id="rId6"/>
    <p:sldId id="257" r:id="rId7"/>
    <p:sldId id="258" r:id="rId8"/>
    <p:sldId id="259" r:id="rId9"/>
    <p:sldId id="260" r:id="rId10"/>
    <p:sldId id="261" r:id="rId11"/>
    <p:sldId id="262" r:id="rId12"/>
    <p:sldId id="263"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59" autoAdjust="0"/>
    <p:restoredTop sz="94660"/>
  </p:normalViewPr>
  <p:slideViewPr>
    <p:cSldViewPr snapToGrid="0">
      <p:cViewPr>
        <p:scale>
          <a:sx n="75" d="100"/>
          <a:sy n="75" d="100"/>
        </p:scale>
        <p:origin x="1013"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0DAF61AA-5A98-4049-A93E-477E5505141A}" type="datetimeFigureOut">
              <a:rPr lang="en-US" smtClean="0"/>
              <a:t>1/8/2026</a:t>
            </a:fld>
            <a:endParaRPr lang="en-US" dirty="0"/>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187287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168430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945302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296396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989052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2880577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740267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93530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920432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71070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0DAF61AA-5A98-4049-A93E-477E5505141A}" type="datetimeFigureOut">
              <a:rPr lang="en-US" smtClean="0"/>
              <a:t>1/8/2026</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847321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47A131F-D5DE-41A5-B4CF-4F345319B40B}"/>
              </a:ext>
            </a:extLst>
          </p:cNvPr>
          <p:cNvSpPr/>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8" name="Freeform: Shape 7">
            <a:extLst>
              <a:ext uri="{FF2B5EF4-FFF2-40B4-BE49-F238E27FC236}">
                <a16:creationId xmlns:a16="http://schemas.microsoft.com/office/drawing/2014/main" id="{3AF4666D-BD98-40A5-A75F-478B982010B2}"/>
              </a:ext>
            </a:extLst>
          </p:cNvPr>
          <p:cNvSpPr/>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9" name="Freeform: Shape 8">
            <a:extLst>
              <a:ext uri="{FF2B5EF4-FFF2-40B4-BE49-F238E27FC236}">
                <a16:creationId xmlns:a16="http://schemas.microsoft.com/office/drawing/2014/main" id="{68680585-71F9-4721-A998-4974171D2EB4}"/>
              </a:ext>
            </a:extLst>
          </p:cNvPr>
          <p:cNvSpPr/>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10" name="Freeform: Shape 9">
            <a:extLst>
              <a:ext uri="{FF2B5EF4-FFF2-40B4-BE49-F238E27FC236}">
                <a16:creationId xmlns:a16="http://schemas.microsoft.com/office/drawing/2014/main" id="{12BC95C2-2EEC-4F59-ABA8-660B0D059CCF}"/>
              </a:ext>
            </a:extLst>
          </p:cNvPr>
          <p:cNvSpPr/>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aphic 141">
            <a:extLst>
              <a:ext uri="{FF2B5EF4-FFF2-40B4-BE49-F238E27FC236}">
                <a16:creationId xmlns:a16="http://schemas.microsoft.com/office/drawing/2014/main" id="{03E9870D-4BBA-43AF-8D44-BBADF020CFF6}"/>
              </a:ext>
            </a:extLst>
          </p:cNvPr>
          <p:cNvGrpSpPr/>
          <p:nvPr/>
        </p:nvGrpSpPr>
        <p:grpSpPr>
          <a:xfrm>
            <a:off x="10849" y="15178"/>
            <a:ext cx="2198951" cy="3331254"/>
            <a:chOff x="4473129" y="923925"/>
            <a:chExt cx="3308947" cy="5012817"/>
          </a:xfrm>
          <a:noFill/>
        </p:grpSpPr>
        <p:sp>
          <p:nvSpPr>
            <p:cNvPr id="12" name="Freeform: Shape 11">
              <a:extLst>
                <a:ext uri="{FF2B5EF4-FFF2-40B4-BE49-F238E27FC236}">
                  <a16:creationId xmlns:a16="http://schemas.microsoft.com/office/drawing/2014/main" id="{34BC5055-C77D-43CD-BB1D-A77B6779CDAD}"/>
                </a:ext>
              </a:extLst>
            </p:cNvPr>
            <p:cNvSpPr/>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3" name="Freeform: Shape 12">
              <a:extLst>
                <a:ext uri="{FF2B5EF4-FFF2-40B4-BE49-F238E27FC236}">
                  <a16:creationId xmlns:a16="http://schemas.microsoft.com/office/drawing/2014/main" id="{DB12D0B8-9385-489A-85AE-3D14AD0BA2FC}"/>
                </a:ext>
              </a:extLst>
            </p:cNvPr>
            <p:cNvSpPr/>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 name="Freeform: Shape 13">
              <a:extLst>
                <a:ext uri="{FF2B5EF4-FFF2-40B4-BE49-F238E27FC236}">
                  <a16:creationId xmlns:a16="http://schemas.microsoft.com/office/drawing/2014/main" id="{D158A14A-147E-4130-A5E2-38FD84B181AF}"/>
                </a:ext>
              </a:extLst>
            </p:cNvPr>
            <p:cNvSpPr/>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15" name="Freeform: Shape 14">
              <a:extLst>
                <a:ext uri="{FF2B5EF4-FFF2-40B4-BE49-F238E27FC236}">
                  <a16:creationId xmlns:a16="http://schemas.microsoft.com/office/drawing/2014/main" id="{75B8B1EB-5E2B-472C-AE60-2EC5961F16F9}"/>
                </a:ext>
              </a:extLst>
            </p:cNvPr>
            <p:cNvSpPr/>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 name="Freeform: Shape 15">
              <a:extLst>
                <a:ext uri="{FF2B5EF4-FFF2-40B4-BE49-F238E27FC236}">
                  <a16:creationId xmlns:a16="http://schemas.microsoft.com/office/drawing/2014/main" id="{B4F5BD77-58D7-4B61-A666-1B4139A63A28}"/>
                </a:ext>
              </a:extLst>
            </p:cNvPr>
            <p:cNvSpPr/>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17" name="Freeform: Shape 16">
              <a:extLst>
                <a:ext uri="{FF2B5EF4-FFF2-40B4-BE49-F238E27FC236}">
                  <a16:creationId xmlns:a16="http://schemas.microsoft.com/office/drawing/2014/main" id="{F5CBEC6B-EDB6-40B8-8771-E5AF41B8D698}"/>
                </a:ext>
              </a:extLst>
            </p:cNvPr>
            <p:cNvSpPr/>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91BD0EE8-AA47-4044-9251-9F5A4B820120}"/>
                </a:ext>
              </a:extLst>
            </p:cNvPr>
            <p:cNvSpPr/>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19" name="Graphic 157">
            <a:extLst>
              <a:ext uri="{FF2B5EF4-FFF2-40B4-BE49-F238E27FC236}">
                <a16:creationId xmlns:a16="http://schemas.microsoft.com/office/drawing/2014/main" id="{C3279E8D-2BAA-4CB1-834B-09FADD54DE56}"/>
              </a:ext>
            </a:extLst>
          </p:cNvPr>
          <p:cNvGrpSpPr/>
          <p:nvPr/>
        </p:nvGrpSpPr>
        <p:grpSpPr>
          <a:xfrm>
            <a:off x="8610600" y="3276600"/>
            <a:ext cx="3529260" cy="3581399"/>
            <a:chOff x="4114800" y="1423987"/>
            <a:chExt cx="3961542" cy="4007547"/>
          </a:xfrm>
          <a:noFill/>
        </p:grpSpPr>
        <p:sp>
          <p:nvSpPr>
            <p:cNvPr id="20" name="Freeform: Shape 19">
              <a:extLst>
                <a:ext uri="{FF2B5EF4-FFF2-40B4-BE49-F238E27FC236}">
                  <a16:creationId xmlns:a16="http://schemas.microsoft.com/office/drawing/2014/main" id="{3456F18E-4F61-486D-9CD6-65B30372C534}"/>
                </a:ext>
              </a:extLst>
            </p:cNvPr>
            <p:cNvSpPr/>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318DDF45-08F0-46B6-A0B7-133735C94F47}"/>
                </a:ext>
              </a:extLst>
            </p:cNvPr>
            <p:cNvSpPr/>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9D0CC0F-710D-43F4-BC86-763767420133}"/>
                </a:ext>
              </a:extLst>
            </p:cNvPr>
            <p:cNvSpPr/>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6FB36AB6-CB81-495A-8A33-C0BCE67D6F23}"/>
                </a:ext>
              </a:extLst>
            </p:cNvPr>
            <p:cNvSpPr/>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1993F7E6-ABF6-482D-BEA5-B4E607DDB433}"/>
                </a:ext>
              </a:extLst>
            </p:cNvPr>
            <p:cNvSpPr/>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DCA0B097-C21A-40B4-95E4-2FFA9697F824}"/>
                </a:ext>
              </a:extLst>
            </p:cNvPr>
            <p:cNvSpPr/>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6" name="Freeform: Shape 25">
              <a:extLst>
                <a:ext uri="{FF2B5EF4-FFF2-40B4-BE49-F238E27FC236}">
                  <a16:creationId xmlns:a16="http://schemas.microsoft.com/office/drawing/2014/main" id="{AB2AF0F5-7EAA-4BAB-8DE2-D84E124170FA}"/>
                </a:ext>
              </a:extLst>
            </p:cNvPr>
            <p:cNvSpPr/>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n-US" sz="900" kern="1200" cap="all" spc="200" smtClean="0">
                <a:solidFill>
                  <a:schemeClr val="accent1"/>
                </a:solidFill>
                <a:latin typeface="+mn-lt"/>
                <a:ea typeface="+mn-ea"/>
                <a:cs typeface="Segoe UI Semilight" panose="020B0402040204020203" pitchFamily="34" charset="0"/>
              </a:defRPr>
            </a:lvl1pPr>
          </a:lstStyle>
          <a:p>
            <a:fld id="{0DAF61AA-5A98-4049-A93E-477E5505141A}" type="datetimeFigureOut">
              <a:rPr lang="en-US" smtClean="0"/>
              <a:pPr/>
              <a:t>1/8/2026</a:t>
            </a:fld>
            <a:endParaRPr lang="en-US" dirty="0"/>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900" kern="1200" cap="all" spc="200" dirty="0">
                <a:solidFill>
                  <a:schemeClr val="accent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9906000" y="6356350"/>
            <a:ext cx="1447800" cy="365125"/>
          </a:xfrm>
          <a:prstGeom prst="rect">
            <a:avLst/>
          </a:prstGeom>
        </p:spPr>
        <p:txBody>
          <a:bodyPr vert="horz" lIns="91440" tIns="45720" rIns="91440" bIns="45720" rtlCol="0" anchor="ctr"/>
          <a:lstStyle>
            <a:lvl1pPr algn="r">
              <a:defRPr lang="en-US" sz="900" kern="1200" cap="all" spc="200" smtClean="0">
                <a:solidFill>
                  <a:schemeClr val="accent1"/>
                </a:solidFill>
                <a:latin typeface="+mn-lt"/>
                <a:ea typeface="+mn-ea"/>
                <a:cs typeface="Segoe UI Semilight" panose="020B0402040204020203"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3590877175"/>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05" r:id="rId6"/>
    <p:sldLayoutId id="2147483701" r:id="rId7"/>
    <p:sldLayoutId id="2147483702" r:id="rId8"/>
    <p:sldLayoutId id="2147483703" r:id="rId9"/>
    <p:sldLayoutId id="2147483704" r:id="rId10"/>
    <p:sldLayoutId id="2147483706"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5"/>
        </a:buClr>
        <a:buFont typeface="Avenir Next LT Pro" panose="020B05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reflection.ed.ac.uk/sites/default/files/styles/card_image_top/public/thumbnails/image/carl_acronym.png.webp?itok=du9n4Dxt" TargetMode="External"/><Relationship Id="rId3" Type="http://schemas.openxmlformats.org/officeDocument/2006/relationships/hyperlink" Target="https://crowjack.com/blog/strategy/reflection-models/carl-framework-of-reflection" TargetMode="External"/><Relationship Id="rId7" Type="http://schemas.openxmlformats.org/officeDocument/2006/relationships/hyperlink" Target="https://reflection.ed.ac.uk/reflectors-toolkit/reflecting-on-experience/carl" TargetMode="External"/><Relationship Id="rId2" Type="http://schemas.openxmlformats.org/officeDocument/2006/relationships/hyperlink" Target="https://bromleydirectworktoolkit.co.uk/wp-content/uploads/2023/03/reflection-models.pdf" TargetMode="External"/><Relationship Id="rId1" Type="http://schemas.openxmlformats.org/officeDocument/2006/relationships/slideLayout" Target="../slideLayouts/slideLayout2.xml"/><Relationship Id="rId6" Type="http://schemas.openxmlformats.org/officeDocument/2006/relationships/hyperlink" Target="https://todaysword.org/wp-content/uploads/2011/08/learning-picture.jpg" TargetMode="External"/><Relationship Id="rId5" Type="http://schemas.openxmlformats.org/officeDocument/2006/relationships/hyperlink" Target="https://researchmethod.net/wp-content/uploads/2023/04/Research_Results-1140x641.jpg" TargetMode="External"/><Relationship Id="rId4" Type="http://schemas.openxmlformats.org/officeDocument/2006/relationships/hyperlink" Target="https://johndabell.com/2021/10/19/the-carl-framework-of-reflection/" TargetMode="External"/><Relationship Id="rId9" Type="http://schemas.openxmlformats.org/officeDocument/2006/relationships/hyperlink" Target="https://s3.amazonaws.com/prod-hmhco-vmg-craftcms-public/WF1553650_Inline-3.p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F1174801-1395-44C5-9B00-CCAC45C05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3" name="Rectangle 22">
            <a:extLst>
              <a:ext uri="{FF2B5EF4-FFF2-40B4-BE49-F238E27FC236}">
                <a16:creationId xmlns:a16="http://schemas.microsoft.com/office/drawing/2014/main" id="{996DFAFB-BCE1-4BEC-82FB-D574234DEF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3" name="Rectangle 12">
            <a:extLst>
              <a:ext uri="{FF2B5EF4-FFF2-40B4-BE49-F238E27FC236}">
                <a16:creationId xmlns:a16="http://schemas.microsoft.com/office/drawing/2014/main" id="{60E728E6-A07E-4A6C-AB92-D56E1402F6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230C454A-893D-E11C-CEBF-70624BF9E0E7}"/>
              </a:ext>
            </a:extLst>
          </p:cNvPr>
          <p:cNvPicPr>
            <a:picLocks noChangeAspect="1"/>
          </p:cNvPicPr>
          <p:nvPr/>
        </p:nvPicPr>
        <p:blipFill>
          <a:blip r:embed="rId2">
            <a:alphaModFix amt="70000"/>
          </a:blip>
          <a:srcRect t="1742" r="-1" b="-1"/>
          <a:stretch>
            <a:fillRect/>
          </a:stretch>
        </p:blipFill>
        <p:spPr>
          <a:xfrm>
            <a:off x="20" y="10"/>
            <a:ext cx="12188932" cy="6856614"/>
          </a:xfrm>
          <a:prstGeom prst="rect">
            <a:avLst/>
          </a:prstGeom>
        </p:spPr>
      </p:pic>
      <p:sp>
        <p:nvSpPr>
          <p:cNvPr id="2" name="Title 1">
            <a:extLst>
              <a:ext uri="{FF2B5EF4-FFF2-40B4-BE49-F238E27FC236}">
                <a16:creationId xmlns:a16="http://schemas.microsoft.com/office/drawing/2014/main" id="{04F5813F-7D70-56AC-DC36-349D59B952E8}"/>
              </a:ext>
            </a:extLst>
          </p:cNvPr>
          <p:cNvSpPr>
            <a:spLocks noGrp="1"/>
          </p:cNvSpPr>
          <p:nvPr>
            <p:ph type="ctrTitle"/>
          </p:nvPr>
        </p:nvSpPr>
        <p:spPr>
          <a:xfrm>
            <a:off x="996275" y="744909"/>
            <a:ext cx="10190071" cy="3145855"/>
          </a:xfrm>
        </p:spPr>
        <p:txBody>
          <a:bodyPr anchor="b">
            <a:normAutofit/>
          </a:bodyPr>
          <a:lstStyle/>
          <a:p>
            <a:r>
              <a:rPr lang="en-GB" sz="5400" dirty="0">
                <a:solidFill>
                  <a:srgbClr val="FFFFFF"/>
                </a:solidFill>
              </a:rPr>
              <a:t>CARL Framework of Reflection</a:t>
            </a:r>
          </a:p>
        </p:txBody>
      </p:sp>
      <p:sp>
        <p:nvSpPr>
          <p:cNvPr id="3" name="Subtitle 2">
            <a:extLst>
              <a:ext uri="{FF2B5EF4-FFF2-40B4-BE49-F238E27FC236}">
                <a16:creationId xmlns:a16="http://schemas.microsoft.com/office/drawing/2014/main" id="{D9ED6F43-AF2D-E2E6-F096-E8304641D9C1}"/>
              </a:ext>
            </a:extLst>
          </p:cNvPr>
          <p:cNvSpPr>
            <a:spLocks noGrp="1"/>
          </p:cNvSpPr>
          <p:nvPr>
            <p:ph type="subTitle" idx="1"/>
          </p:nvPr>
        </p:nvSpPr>
        <p:spPr>
          <a:xfrm>
            <a:off x="1218708" y="4069780"/>
            <a:ext cx="9781327" cy="2056617"/>
          </a:xfrm>
        </p:spPr>
        <p:txBody>
          <a:bodyPr anchor="t">
            <a:normAutofit/>
          </a:bodyPr>
          <a:lstStyle/>
          <a:p>
            <a:r>
              <a:rPr lang="en-GB" sz="2200" dirty="0">
                <a:solidFill>
                  <a:srgbClr val="FFFFFF"/>
                </a:solidFill>
              </a:rPr>
              <a:t>By Harrison Meadows</a:t>
            </a:r>
          </a:p>
        </p:txBody>
      </p:sp>
      <p:grpSp>
        <p:nvGrpSpPr>
          <p:cNvPr id="15" name="Top Left">
            <a:extLst>
              <a:ext uri="{FF2B5EF4-FFF2-40B4-BE49-F238E27FC236}">
                <a16:creationId xmlns:a16="http://schemas.microsoft.com/office/drawing/2014/main" id="{18579DB9-24B0-487B-81E3-8D02AD5F8C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6" name="Freeform: Shape 15">
              <a:extLst>
                <a:ext uri="{FF2B5EF4-FFF2-40B4-BE49-F238E27FC236}">
                  <a16:creationId xmlns:a16="http://schemas.microsoft.com/office/drawing/2014/main" id="{7180CB2C-161F-4538-9214-24AF97B01A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bg2">
                  <a:alpha val="50000"/>
                </a:schemeClr>
              </a:solidFill>
              <a:prstDash val="lgDash"/>
              <a:round/>
            </a:ln>
          </p:spPr>
          <p:txBody>
            <a:bodyPr rtlCol="0" anchor="ctr"/>
            <a:lstStyle/>
            <a:p>
              <a:endParaRPr lang="en-US"/>
            </a:p>
          </p:txBody>
        </p:sp>
        <p:sp>
          <p:nvSpPr>
            <p:cNvPr id="17" name="Freeform: Shape 16">
              <a:extLst>
                <a:ext uri="{FF2B5EF4-FFF2-40B4-BE49-F238E27FC236}">
                  <a16:creationId xmlns:a16="http://schemas.microsoft.com/office/drawing/2014/main" id="{EE25AFBE-8731-4348-B66F-FD7E38F76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bg2">
                  <a:alpha val="50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5F6C27D8-4E47-470F-B6B5-407CE7D1D7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bg2">
                  <a:alpha val="50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66348964-B561-445E-A6A4-730FBA4285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bg2">
                  <a:alpha val="50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C5D1A3FD-B031-4670-8F09-29E8E38D45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bg2">
                  <a:alpha val="50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80BD3287-1860-4987-8CA5-8728EDBB6B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bg2">
                  <a:alpha val="50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E1FEEEA6-82B5-4005-A3D5-FC2A152FDD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bg2">
                  <a:alpha val="50000"/>
                </a:schemeClr>
              </a:solidFill>
              <a:prstDash val="lgDash"/>
              <a:round/>
            </a:ln>
          </p:spPr>
          <p:txBody>
            <a:bodyPr rtlCol="0" anchor="ctr"/>
            <a:lstStyle/>
            <a:p>
              <a:endParaRPr lang="en-US" dirty="0"/>
            </a:p>
          </p:txBody>
        </p:sp>
      </p:grpSp>
      <p:grpSp>
        <p:nvGrpSpPr>
          <p:cNvPr id="24" name="Group 23">
            <a:extLst>
              <a:ext uri="{FF2B5EF4-FFF2-40B4-BE49-F238E27FC236}">
                <a16:creationId xmlns:a16="http://schemas.microsoft.com/office/drawing/2014/main" id="{5C0E6139-8A19-4905-87E2-E547D7B7F1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23216" y="3924272"/>
            <a:ext cx="118872" cy="118872"/>
            <a:chOff x="1175347" y="3733800"/>
            <a:chExt cx="118872" cy="118872"/>
          </a:xfrm>
        </p:grpSpPr>
        <p:cxnSp>
          <p:nvCxnSpPr>
            <p:cNvPr id="25" name="Straight Connector 24">
              <a:extLst>
                <a:ext uri="{FF2B5EF4-FFF2-40B4-BE49-F238E27FC236}">
                  <a16:creationId xmlns:a16="http://schemas.microsoft.com/office/drawing/2014/main" id="{BC05FFBD-B86A-4BD3-A147-FA95CE03CF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34783" y="3733800"/>
              <a:ext cx="0" cy="118872"/>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EB69F8B1-78FB-4562-8A0D-8D29636755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347" y="3793236"/>
              <a:ext cx="118872" cy="0"/>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grpSp>
      <p:grpSp>
        <p:nvGrpSpPr>
          <p:cNvPr id="28" name="Bottom Right">
            <a:extLst>
              <a:ext uri="{FF2B5EF4-FFF2-40B4-BE49-F238E27FC236}">
                <a16:creationId xmlns:a16="http://schemas.microsoft.com/office/drawing/2014/main" id="{8F281804-17FE-49B9-9065-1A44CD473C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29" name="Graphic 157">
              <a:extLst>
                <a:ext uri="{FF2B5EF4-FFF2-40B4-BE49-F238E27FC236}">
                  <a16:creationId xmlns:a16="http://schemas.microsoft.com/office/drawing/2014/main" id="{737BB70B-7AAF-4229-8400-5AFF12A2367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31" name="Freeform: Shape 30">
                <a:extLst>
                  <a:ext uri="{FF2B5EF4-FFF2-40B4-BE49-F238E27FC236}">
                    <a16:creationId xmlns:a16="http://schemas.microsoft.com/office/drawing/2014/main" id="{9B992201-AA48-4BE7-ADC2-908B16934F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bg2">
                    <a:alpha val="3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840E3649-4ED2-4501-AF92-DEC3DFF5C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bg2">
                    <a:alpha val="3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68B38FD5-4195-4693-8AB7-D01C58D21E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bg2">
                    <a:alpha val="3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F0635352-3FD2-43A8-832C-705F1CB917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bg2">
                    <a:alpha val="35000"/>
                  </a:schemeClr>
                </a:solidFill>
                <a:prstDash val="lgDash"/>
                <a:round/>
              </a:ln>
            </p:spPr>
            <p:txBody>
              <a:bodyPr rtlCol="0" anchor="ctr"/>
              <a:lstStyle/>
              <a:p>
                <a:endParaRPr lang="en-US"/>
              </a:p>
            </p:txBody>
          </p:sp>
          <p:sp>
            <p:nvSpPr>
              <p:cNvPr id="35" name="Freeform: Shape 34">
                <a:extLst>
                  <a:ext uri="{FF2B5EF4-FFF2-40B4-BE49-F238E27FC236}">
                    <a16:creationId xmlns:a16="http://schemas.microsoft.com/office/drawing/2014/main" id="{FBEAF61E-74F7-41BA-9576-39B196150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bg2">
                    <a:alpha val="35000"/>
                  </a:schemeClr>
                </a:solidFill>
                <a:prstDash val="lgDash"/>
                <a:round/>
              </a:ln>
            </p:spPr>
            <p:txBody>
              <a:bodyPr rtlCol="0" anchor="ctr"/>
              <a:lstStyle/>
              <a:p>
                <a:endParaRPr lang="en-US"/>
              </a:p>
            </p:txBody>
          </p:sp>
          <p:sp>
            <p:nvSpPr>
              <p:cNvPr id="36" name="Freeform: Shape 35">
                <a:extLst>
                  <a:ext uri="{FF2B5EF4-FFF2-40B4-BE49-F238E27FC236}">
                    <a16:creationId xmlns:a16="http://schemas.microsoft.com/office/drawing/2014/main" id="{AB31D9B5-1401-4F40-BEE6-D492919954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bg2">
                    <a:alpha val="35000"/>
                  </a:schemeClr>
                </a:solidFill>
                <a:prstDash val="lgDash"/>
                <a:round/>
              </a:ln>
            </p:spPr>
            <p:txBody>
              <a:bodyPr rtlCol="0" anchor="ctr"/>
              <a:lstStyle/>
              <a:p>
                <a:endParaRPr lang="en-US"/>
              </a:p>
            </p:txBody>
          </p:sp>
          <p:sp>
            <p:nvSpPr>
              <p:cNvPr id="37" name="Freeform: Shape 36">
                <a:extLst>
                  <a:ext uri="{FF2B5EF4-FFF2-40B4-BE49-F238E27FC236}">
                    <a16:creationId xmlns:a16="http://schemas.microsoft.com/office/drawing/2014/main" id="{8EDD38F5-BC63-401D-8C72-8D41A360A9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bg2">
                    <a:alpha val="35000"/>
                  </a:schemeClr>
                </a:solidFill>
                <a:prstDash val="lgDash"/>
                <a:round/>
              </a:ln>
            </p:spPr>
            <p:txBody>
              <a:bodyPr rtlCol="0" anchor="ctr"/>
              <a:lstStyle/>
              <a:p>
                <a:endParaRPr lang="en-US"/>
              </a:p>
            </p:txBody>
          </p:sp>
        </p:grpSp>
        <p:sp>
          <p:nvSpPr>
            <p:cNvPr id="30" name="Freeform: Shape 29">
              <a:extLst>
                <a:ext uri="{FF2B5EF4-FFF2-40B4-BE49-F238E27FC236}">
                  <a16:creationId xmlns:a16="http://schemas.microsoft.com/office/drawing/2014/main" id="{05CE5B18-7300-438F-80EB-4F4E431C80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28787431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5C989-F820-8C09-AABB-2D7C485D970F}"/>
              </a:ext>
            </a:extLst>
          </p:cNvPr>
          <p:cNvSpPr>
            <a:spLocks noGrp="1"/>
          </p:cNvSpPr>
          <p:nvPr>
            <p:ph type="title"/>
          </p:nvPr>
        </p:nvSpPr>
        <p:spPr/>
        <p:txBody>
          <a:bodyPr/>
          <a:lstStyle/>
          <a:p>
            <a:r>
              <a:rPr lang="en-GB" u="sng" dirty="0"/>
              <a:t>Acknowledgement</a:t>
            </a:r>
            <a:endParaRPr lang="en-GB" dirty="0"/>
          </a:p>
        </p:txBody>
      </p:sp>
      <p:sp>
        <p:nvSpPr>
          <p:cNvPr id="3" name="Content Placeholder 2">
            <a:extLst>
              <a:ext uri="{FF2B5EF4-FFF2-40B4-BE49-F238E27FC236}">
                <a16:creationId xmlns:a16="http://schemas.microsoft.com/office/drawing/2014/main" id="{37A57581-DFF9-1079-306B-2A411373DE8F}"/>
              </a:ext>
            </a:extLst>
          </p:cNvPr>
          <p:cNvSpPr>
            <a:spLocks noGrp="1"/>
          </p:cNvSpPr>
          <p:nvPr>
            <p:ph idx="1"/>
          </p:nvPr>
        </p:nvSpPr>
        <p:spPr/>
        <p:txBody>
          <a:bodyPr/>
          <a:lstStyle/>
          <a:p>
            <a:r>
              <a:rPr lang="en-GB" dirty="0"/>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endParaRPr lang="en-GB" dirty="0"/>
          </a:p>
        </p:txBody>
      </p:sp>
    </p:spTree>
    <p:extLst>
      <p:ext uri="{BB962C8B-B14F-4D97-AF65-F5344CB8AC3E}">
        <p14:creationId xmlns:p14="http://schemas.microsoft.com/office/powerpoint/2010/main" val="1954032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85" name="Rectangle 1084">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086" name="Rectangle 1085">
            <a:extLst>
              <a:ext uri="{FF2B5EF4-FFF2-40B4-BE49-F238E27FC236}">
                <a16:creationId xmlns:a16="http://schemas.microsoft.com/office/drawing/2014/main" id="{FBFC6891-CBA5-427E-98AC-BF56BB0330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EAA42FD1-9ACA-CD72-C8C9-9C18D6CC8190}"/>
              </a:ext>
            </a:extLst>
          </p:cNvPr>
          <p:cNvSpPr>
            <a:spLocks noGrp="1"/>
          </p:cNvSpPr>
          <p:nvPr>
            <p:ph type="title"/>
          </p:nvPr>
        </p:nvSpPr>
        <p:spPr>
          <a:xfrm>
            <a:off x="1198181" y="4087571"/>
            <a:ext cx="4795282" cy="2031941"/>
          </a:xfrm>
        </p:spPr>
        <p:txBody>
          <a:bodyPr anchor="ctr">
            <a:normAutofit/>
          </a:bodyPr>
          <a:lstStyle/>
          <a:p>
            <a:pPr>
              <a:lnSpc>
                <a:spcPct val="90000"/>
              </a:lnSpc>
            </a:pPr>
            <a:r>
              <a:rPr lang="en-GB" dirty="0"/>
              <a:t>What is CARL Framework of Reflection?</a:t>
            </a:r>
          </a:p>
        </p:txBody>
      </p:sp>
      <p:grpSp>
        <p:nvGrpSpPr>
          <p:cNvPr id="1087" name="Bottom RIght">
            <a:extLst>
              <a:ext uri="{FF2B5EF4-FFF2-40B4-BE49-F238E27FC236}">
                <a16:creationId xmlns:a16="http://schemas.microsoft.com/office/drawing/2014/main" id="{F4436A75-A020-494B-B70E-85CBD21EA36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1064" name="Freeform: Shape 1063">
              <a:extLst>
                <a:ext uri="{FF2B5EF4-FFF2-40B4-BE49-F238E27FC236}">
                  <a16:creationId xmlns:a16="http://schemas.microsoft.com/office/drawing/2014/main" id="{4D9AC34A-4733-4246-B384-5BBE066AB1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1088" name="Graphic 157">
              <a:extLst>
                <a:ext uri="{FF2B5EF4-FFF2-40B4-BE49-F238E27FC236}">
                  <a16:creationId xmlns:a16="http://schemas.microsoft.com/office/drawing/2014/main" id="{C84724B9-1248-4CA6-931C-9B9E6300498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089" name="Freeform: Shape 1088">
                <a:extLst>
                  <a:ext uri="{FF2B5EF4-FFF2-40B4-BE49-F238E27FC236}">
                    <a16:creationId xmlns:a16="http://schemas.microsoft.com/office/drawing/2014/main" id="{4C9DE4C6-CB01-4D68-93A6-8607C5D238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1090" name="Freeform: Shape 1089">
                <a:extLst>
                  <a:ext uri="{FF2B5EF4-FFF2-40B4-BE49-F238E27FC236}">
                    <a16:creationId xmlns:a16="http://schemas.microsoft.com/office/drawing/2014/main" id="{C59DA521-D2B0-460E-983D-FAE00EFB20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091" name="Freeform: Shape 1090">
                <a:extLst>
                  <a:ext uri="{FF2B5EF4-FFF2-40B4-BE49-F238E27FC236}">
                    <a16:creationId xmlns:a16="http://schemas.microsoft.com/office/drawing/2014/main" id="{09CECFA9-7A18-4264-BC92-C7C99477A7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1092" name="Freeform: Shape 1091">
                <a:extLst>
                  <a:ext uri="{FF2B5EF4-FFF2-40B4-BE49-F238E27FC236}">
                    <a16:creationId xmlns:a16="http://schemas.microsoft.com/office/drawing/2014/main" id="{701834A6-ABDA-4C9E-A44A-7D52EEDBE1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093" name="Freeform: Shape 1092">
                <a:extLst>
                  <a:ext uri="{FF2B5EF4-FFF2-40B4-BE49-F238E27FC236}">
                    <a16:creationId xmlns:a16="http://schemas.microsoft.com/office/drawing/2014/main" id="{3B3C39CA-57CB-43E8-89BC-497ECBAFB6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1094" name="Freeform: Shape 1093">
                <a:extLst>
                  <a:ext uri="{FF2B5EF4-FFF2-40B4-BE49-F238E27FC236}">
                    <a16:creationId xmlns:a16="http://schemas.microsoft.com/office/drawing/2014/main" id="{1B05384B-92F3-4CC1-8748-7BFCD27B7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1073" name="Freeform: Shape 1072">
                <a:extLst>
                  <a:ext uri="{FF2B5EF4-FFF2-40B4-BE49-F238E27FC236}">
                    <a16:creationId xmlns:a16="http://schemas.microsoft.com/office/drawing/2014/main" id="{C7E4B4AC-919A-46C3-A98F-B36F103A2D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1095" name="Freeform: Shape 1094">
              <a:extLst>
                <a:ext uri="{FF2B5EF4-FFF2-40B4-BE49-F238E27FC236}">
                  <a16:creationId xmlns:a16="http://schemas.microsoft.com/office/drawing/2014/main" id="{EB61039B-1FD3-401E-83AC-C05C971D11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1026" name="Picture 2" descr="The CARL framework of reflection | Reflection Toolkit">
            <a:extLst>
              <a:ext uri="{FF2B5EF4-FFF2-40B4-BE49-F238E27FC236}">
                <a16:creationId xmlns:a16="http://schemas.microsoft.com/office/drawing/2014/main" id="{33128254-A08F-0E45-F313-697E19528A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4424" r="-2" b="7439"/>
          <a:stretch>
            <a:fillRect/>
          </a:stretch>
        </p:blipFill>
        <p:spPr bwMode="auto">
          <a:xfrm>
            <a:off x="619840" y="10"/>
            <a:ext cx="11084189" cy="3854020"/>
          </a:xfrm>
          <a:custGeom>
            <a:avLst/>
            <a:gdLst/>
            <a:ahLst/>
            <a:cxnLst/>
            <a:rect l="l" t="t" r="r" b="b"/>
            <a:pathLst>
              <a:path w="11084189" h="3854030">
                <a:moveTo>
                  <a:pt x="0" y="0"/>
                </a:moveTo>
                <a:lnTo>
                  <a:pt x="11084189" y="0"/>
                </a:lnTo>
                <a:lnTo>
                  <a:pt x="11061526" y="105743"/>
                </a:lnTo>
                <a:cubicBezTo>
                  <a:pt x="10536187" y="2244886"/>
                  <a:pt x="8264669" y="3854030"/>
                  <a:pt x="5542096" y="3854030"/>
                </a:cubicBezTo>
                <a:cubicBezTo>
                  <a:pt x="2819521" y="3854030"/>
                  <a:pt x="548003" y="2244886"/>
                  <a:pt x="22664" y="105743"/>
                </a:cubicBezTo>
                <a:close/>
              </a:path>
            </a:pathLst>
          </a:custGeom>
          <a:noFill/>
          <a:extLst>
            <a:ext uri="{909E8E84-426E-40DD-AFC4-6F175D3DCCD1}">
              <a14:hiddenFill xmlns:a14="http://schemas.microsoft.com/office/drawing/2010/main">
                <a:solidFill>
                  <a:srgbClr val="FFFFFF"/>
                </a:solidFill>
              </a14:hiddenFill>
            </a:ext>
          </a:extLst>
        </p:spPr>
      </p:pic>
      <p:grpSp>
        <p:nvGrpSpPr>
          <p:cNvPr id="1075" name="Top Left">
            <a:extLst>
              <a:ext uri="{FF2B5EF4-FFF2-40B4-BE49-F238E27FC236}">
                <a16:creationId xmlns:a16="http://schemas.microsoft.com/office/drawing/2014/main" id="{DB8ED0A1-FF45-4EE6-ADE8-2F2ED0D394E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10849" y="15178"/>
            <a:chExt cx="2198951" cy="3331254"/>
          </a:xfrm>
        </p:grpSpPr>
        <p:sp>
          <p:nvSpPr>
            <p:cNvPr id="1096" name="Freeform: Shape 1095">
              <a:extLst>
                <a:ext uri="{FF2B5EF4-FFF2-40B4-BE49-F238E27FC236}">
                  <a16:creationId xmlns:a16="http://schemas.microsoft.com/office/drawing/2014/main" id="{71A8A514-3FF4-4ADA-AF55-B44C969B5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1097" name="Freeform: Shape 1096">
              <a:extLst>
                <a:ext uri="{FF2B5EF4-FFF2-40B4-BE49-F238E27FC236}">
                  <a16:creationId xmlns:a16="http://schemas.microsoft.com/office/drawing/2014/main" id="{AEDA4578-CC87-43DF-B783-3B5D770C3B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1098" name="Freeform: Shape 1097">
              <a:extLst>
                <a:ext uri="{FF2B5EF4-FFF2-40B4-BE49-F238E27FC236}">
                  <a16:creationId xmlns:a16="http://schemas.microsoft.com/office/drawing/2014/main" id="{FB4F1C15-5B2E-483A-AA12-C47B500071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1099" name="Freeform: Shape 1098">
              <a:extLst>
                <a:ext uri="{FF2B5EF4-FFF2-40B4-BE49-F238E27FC236}">
                  <a16:creationId xmlns:a16="http://schemas.microsoft.com/office/drawing/2014/main" id="{AEF72001-4788-44E6-8592-7099340CA3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1100" name="Freeform: Shape 1099">
              <a:extLst>
                <a:ext uri="{FF2B5EF4-FFF2-40B4-BE49-F238E27FC236}">
                  <a16:creationId xmlns:a16="http://schemas.microsoft.com/office/drawing/2014/main" id="{EA8C8919-696C-4290-B3EE-DDC5EDA43C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1101" name="Freeform: Shape 1100">
              <a:extLst>
                <a:ext uri="{FF2B5EF4-FFF2-40B4-BE49-F238E27FC236}">
                  <a16:creationId xmlns:a16="http://schemas.microsoft.com/office/drawing/2014/main" id="{437F8271-7580-41CA-B352-6393A3EA87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1102" name="Freeform: Shape 1101">
              <a:extLst>
                <a:ext uri="{FF2B5EF4-FFF2-40B4-BE49-F238E27FC236}">
                  <a16:creationId xmlns:a16="http://schemas.microsoft.com/office/drawing/2014/main" id="{1E1B97F8-5B65-43A1-9BC3-FEF0AD7C7A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3" name="Content Placeholder 2">
            <a:extLst>
              <a:ext uri="{FF2B5EF4-FFF2-40B4-BE49-F238E27FC236}">
                <a16:creationId xmlns:a16="http://schemas.microsoft.com/office/drawing/2014/main" id="{E27103DC-D9E4-2E7C-7C94-3E230504EAEA}"/>
              </a:ext>
            </a:extLst>
          </p:cNvPr>
          <p:cNvSpPr>
            <a:spLocks noGrp="1"/>
          </p:cNvSpPr>
          <p:nvPr>
            <p:ph idx="1"/>
          </p:nvPr>
        </p:nvSpPr>
        <p:spPr>
          <a:xfrm>
            <a:off x="6195372" y="4088049"/>
            <a:ext cx="4977905" cy="2031475"/>
          </a:xfrm>
        </p:spPr>
        <p:txBody>
          <a:bodyPr anchor="ctr">
            <a:normAutofit/>
          </a:bodyPr>
          <a:lstStyle/>
          <a:p>
            <a:pPr>
              <a:lnSpc>
                <a:spcPct val="100000"/>
              </a:lnSpc>
            </a:pPr>
            <a:r>
              <a:rPr lang="en-GB" sz="900" dirty="0"/>
              <a:t>The CARL reflective model is based upon experiences that occur within your professional life. CARL is different from other reflection models as CARL is the most acceptable used in a workplace setting (Robinson, 2022)</a:t>
            </a:r>
          </a:p>
          <a:p>
            <a:pPr>
              <a:lnSpc>
                <a:spcPct val="100000"/>
              </a:lnSpc>
            </a:pPr>
            <a:r>
              <a:rPr lang="en-GB" sz="900" dirty="0"/>
              <a:t>CARL has four parts to its model those being:</a:t>
            </a:r>
            <a:br>
              <a:rPr lang="en-GB" sz="900" dirty="0"/>
            </a:br>
            <a:endParaRPr lang="en-GB" sz="900" dirty="0"/>
          </a:p>
          <a:p>
            <a:pPr>
              <a:lnSpc>
                <a:spcPct val="100000"/>
              </a:lnSpc>
            </a:pPr>
            <a:r>
              <a:rPr lang="en-GB" sz="900" dirty="0"/>
              <a:t>Context</a:t>
            </a:r>
          </a:p>
          <a:p>
            <a:pPr>
              <a:lnSpc>
                <a:spcPct val="100000"/>
              </a:lnSpc>
            </a:pPr>
            <a:r>
              <a:rPr lang="en-GB" sz="900" dirty="0"/>
              <a:t>Action</a:t>
            </a:r>
          </a:p>
          <a:p>
            <a:pPr>
              <a:lnSpc>
                <a:spcPct val="100000"/>
              </a:lnSpc>
            </a:pPr>
            <a:r>
              <a:rPr lang="en-GB" sz="900" dirty="0"/>
              <a:t>Results</a:t>
            </a:r>
          </a:p>
          <a:p>
            <a:pPr>
              <a:lnSpc>
                <a:spcPct val="100000"/>
              </a:lnSpc>
            </a:pPr>
            <a:r>
              <a:rPr lang="en-GB" sz="900" dirty="0"/>
              <a:t>Learning</a:t>
            </a:r>
          </a:p>
        </p:txBody>
      </p:sp>
    </p:spTree>
    <p:extLst>
      <p:ext uri="{BB962C8B-B14F-4D97-AF65-F5344CB8AC3E}">
        <p14:creationId xmlns:p14="http://schemas.microsoft.com/office/powerpoint/2010/main" val="19324942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057" name="Rectangle 2056">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2059" name="Top left">
            <a:extLst>
              <a:ext uri="{FF2B5EF4-FFF2-40B4-BE49-F238E27FC236}">
                <a16:creationId xmlns:a16="http://schemas.microsoft.com/office/drawing/2014/main" id="{34B438D8-EF7C-445C-8B7F-953BEB1BC1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2060" name="Freeform: Shape 2059">
              <a:extLst>
                <a:ext uri="{FF2B5EF4-FFF2-40B4-BE49-F238E27FC236}">
                  <a16:creationId xmlns:a16="http://schemas.microsoft.com/office/drawing/2014/main" id="{9FE087E2-E4B7-42FA-A441-7EDEE41B00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061" name="Freeform: Shape 2060">
              <a:extLst>
                <a:ext uri="{FF2B5EF4-FFF2-40B4-BE49-F238E27FC236}">
                  <a16:creationId xmlns:a16="http://schemas.microsoft.com/office/drawing/2014/main" id="{A61B2EF2-665F-429A-9CFB-08C14FAC99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2062" name="Freeform: Shape 2061">
              <a:extLst>
                <a:ext uri="{FF2B5EF4-FFF2-40B4-BE49-F238E27FC236}">
                  <a16:creationId xmlns:a16="http://schemas.microsoft.com/office/drawing/2014/main" id="{0B0B1C71-6C49-4F64-8859-9CC59D7D98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2063" name="Freeform: Shape 2062">
              <a:extLst>
                <a:ext uri="{FF2B5EF4-FFF2-40B4-BE49-F238E27FC236}">
                  <a16:creationId xmlns:a16="http://schemas.microsoft.com/office/drawing/2014/main" id="{66BBF9FA-27D4-45DF-8D9C-623EA4106A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2064" name="Freeform: Shape 2063">
              <a:extLst>
                <a:ext uri="{FF2B5EF4-FFF2-40B4-BE49-F238E27FC236}">
                  <a16:creationId xmlns:a16="http://schemas.microsoft.com/office/drawing/2014/main" id="{0F2F0D01-71CB-4693-A192-5BA045A5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2065" name="Freeform: Shape 2064">
              <a:extLst>
                <a:ext uri="{FF2B5EF4-FFF2-40B4-BE49-F238E27FC236}">
                  <a16:creationId xmlns:a16="http://schemas.microsoft.com/office/drawing/2014/main" id="{E740E1FB-ACD1-41FC-9828-9B5D2CAA77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2066" name="Freeform: Shape 2065">
              <a:extLst>
                <a:ext uri="{FF2B5EF4-FFF2-40B4-BE49-F238E27FC236}">
                  <a16:creationId xmlns:a16="http://schemas.microsoft.com/office/drawing/2014/main" id="{12BABC85-DC43-42B8-8AAA-9198D7A62D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2067" name="Freeform: Shape 2066">
              <a:extLst>
                <a:ext uri="{FF2B5EF4-FFF2-40B4-BE49-F238E27FC236}">
                  <a16:creationId xmlns:a16="http://schemas.microsoft.com/office/drawing/2014/main" id="{F48F9955-240E-4180-81B8-5909B1A91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15035C0D-EA9D-594F-0D6D-FD451BDE6EA2}"/>
              </a:ext>
            </a:extLst>
          </p:cNvPr>
          <p:cNvSpPr>
            <a:spLocks noGrp="1"/>
          </p:cNvSpPr>
          <p:nvPr>
            <p:ph type="title"/>
          </p:nvPr>
        </p:nvSpPr>
        <p:spPr>
          <a:xfrm>
            <a:off x="1198182" y="559813"/>
            <a:ext cx="3988369" cy="2236864"/>
          </a:xfrm>
        </p:spPr>
        <p:txBody>
          <a:bodyPr>
            <a:normAutofit/>
          </a:bodyPr>
          <a:lstStyle/>
          <a:p>
            <a:pPr>
              <a:lnSpc>
                <a:spcPct val="90000"/>
              </a:lnSpc>
            </a:pPr>
            <a:r>
              <a:rPr lang="en-GB" sz="3100" dirty="0"/>
              <a:t>Stage 1: Context</a:t>
            </a:r>
          </a:p>
        </p:txBody>
      </p:sp>
      <p:sp>
        <p:nvSpPr>
          <p:cNvPr id="3" name="Content Placeholder 2">
            <a:extLst>
              <a:ext uri="{FF2B5EF4-FFF2-40B4-BE49-F238E27FC236}">
                <a16:creationId xmlns:a16="http://schemas.microsoft.com/office/drawing/2014/main" id="{441CF9F1-EDCE-EC82-D7DA-5FE30D9228A0}"/>
              </a:ext>
            </a:extLst>
          </p:cNvPr>
          <p:cNvSpPr>
            <a:spLocks noGrp="1"/>
          </p:cNvSpPr>
          <p:nvPr>
            <p:ph idx="1"/>
          </p:nvPr>
        </p:nvSpPr>
        <p:spPr>
          <a:xfrm>
            <a:off x="1185756" y="2955401"/>
            <a:ext cx="3988112" cy="3157686"/>
          </a:xfrm>
        </p:spPr>
        <p:txBody>
          <a:bodyPr>
            <a:normAutofit lnSpcReduction="10000"/>
          </a:bodyPr>
          <a:lstStyle/>
          <a:p>
            <a:r>
              <a:rPr lang="en-GB" sz="1700" dirty="0"/>
              <a:t>The Context of CARL is using the “Five Ws” it is helpful for the context as it allows you to think on the situation. </a:t>
            </a:r>
          </a:p>
          <a:p>
            <a:r>
              <a:rPr lang="en-GB" sz="1700" dirty="0"/>
              <a:t>You are allowed to customise how much effort you put into for example using it for personal use such as looking back on your work or on a presentation where you only need the context to be understood. (University of Edinburgh, 2024) </a:t>
            </a:r>
          </a:p>
          <a:p>
            <a:endParaRPr lang="en-GB" sz="1700" dirty="0"/>
          </a:p>
        </p:txBody>
      </p:sp>
      <p:pic>
        <p:nvPicPr>
          <p:cNvPr id="2050" name="Picture 2" descr="Unveiling the Secrets of the Who What Where When Why Chart">
            <a:extLst>
              <a:ext uri="{FF2B5EF4-FFF2-40B4-BE49-F238E27FC236}">
                <a16:creationId xmlns:a16="http://schemas.microsoft.com/office/drawing/2014/main" id="{68E2757F-F060-02A9-3130-99ED87C4FF0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02903" y="727786"/>
            <a:ext cx="6387190" cy="5397174"/>
          </a:xfrm>
          <a:prstGeom prst="rect">
            <a:avLst/>
          </a:prstGeom>
          <a:noFill/>
          <a:extLst>
            <a:ext uri="{909E8E84-426E-40DD-AFC4-6F175D3DCCD1}">
              <a14:hiddenFill xmlns:a14="http://schemas.microsoft.com/office/drawing/2010/main">
                <a:solidFill>
                  <a:srgbClr val="FFFFFF"/>
                </a:solidFill>
              </a14:hiddenFill>
            </a:ext>
          </a:extLst>
        </p:spPr>
      </p:pic>
      <p:grpSp>
        <p:nvGrpSpPr>
          <p:cNvPr id="2069" name="Bottom Right">
            <a:extLst>
              <a:ext uri="{FF2B5EF4-FFF2-40B4-BE49-F238E27FC236}">
                <a16:creationId xmlns:a16="http://schemas.microsoft.com/office/drawing/2014/main" id="{284021E3-6F46-410C-BF43-B2DED736558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2070" name="Freeform: Shape 2069">
              <a:extLst>
                <a:ext uri="{FF2B5EF4-FFF2-40B4-BE49-F238E27FC236}">
                  <a16:creationId xmlns:a16="http://schemas.microsoft.com/office/drawing/2014/main" id="{A48AF179-3265-4A10-A62C-92B7E186C3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2071" name="Graphic 157">
              <a:extLst>
                <a:ext uri="{FF2B5EF4-FFF2-40B4-BE49-F238E27FC236}">
                  <a16:creationId xmlns:a16="http://schemas.microsoft.com/office/drawing/2014/main" id="{30DF5C12-B34D-4E70-8FD0-D98069994E4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2073" name="Freeform: Shape 2072">
                <a:extLst>
                  <a:ext uri="{FF2B5EF4-FFF2-40B4-BE49-F238E27FC236}">
                    <a16:creationId xmlns:a16="http://schemas.microsoft.com/office/drawing/2014/main" id="{9589785B-0300-4D1C-BEFB-DCA5AA045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74" name="Freeform: Shape 2073">
                <a:extLst>
                  <a:ext uri="{FF2B5EF4-FFF2-40B4-BE49-F238E27FC236}">
                    <a16:creationId xmlns:a16="http://schemas.microsoft.com/office/drawing/2014/main" id="{7F41DF3E-3189-428F-B4FE-AACA351306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75" name="Freeform: Shape 2074">
                <a:extLst>
                  <a:ext uri="{FF2B5EF4-FFF2-40B4-BE49-F238E27FC236}">
                    <a16:creationId xmlns:a16="http://schemas.microsoft.com/office/drawing/2014/main" id="{7C51D846-61EF-4EB5-BE03-65A572A2EA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76" name="Freeform: Shape 2075">
                <a:extLst>
                  <a:ext uri="{FF2B5EF4-FFF2-40B4-BE49-F238E27FC236}">
                    <a16:creationId xmlns:a16="http://schemas.microsoft.com/office/drawing/2014/main" id="{C5417C86-AA6B-4AD4-BD75-694E8E073E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77" name="Freeform: Shape 2076">
                <a:extLst>
                  <a:ext uri="{FF2B5EF4-FFF2-40B4-BE49-F238E27FC236}">
                    <a16:creationId xmlns:a16="http://schemas.microsoft.com/office/drawing/2014/main" id="{51D5067E-85F6-4202-AFB5-41F9C9EA7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78" name="Freeform: Shape 2077">
                <a:extLst>
                  <a:ext uri="{FF2B5EF4-FFF2-40B4-BE49-F238E27FC236}">
                    <a16:creationId xmlns:a16="http://schemas.microsoft.com/office/drawing/2014/main" id="{A9598395-257E-4B18-949B-50F109866B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2079" name="Freeform: Shape 2078">
                <a:extLst>
                  <a:ext uri="{FF2B5EF4-FFF2-40B4-BE49-F238E27FC236}">
                    <a16:creationId xmlns:a16="http://schemas.microsoft.com/office/drawing/2014/main" id="{39DDA522-37EB-48B3-9B62-748F75D36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2072" name="Freeform: Shape 2071">
              <a:extLst>
                <a:ext uri="{FF2B5EF4-FFF2-40B4-BE49-F238E27FC236}">
                  <a16:creationId xmlns:a16="http://schemas.microsoft.com/office/drawing/2014/main" id="{B9D8F012-98AD-4320-BA44-DE1CE4E4DF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827320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45285-39B7-AD95-1D0F-8709B7ECBFC0}"/>
              </a:ext>
            </a:extLst>
          </p:cNvPr>
          <p:cNvSpPr>
            <a:spLocks noGrp="1"/>
          </p:cNvSpPr>
          <p:nvPr>
            <p:ph type="title"/>
          </p:nvPr>
        </p:nvSpPr>
        <p:spPr/>
        <p:txBody>
          <a:bodyPr/>
          <a:lstStyle/>
          <a:p>
            <a:r>
              <a:rPr lang="en-GB" dirty="0"/>
              <a:t>Stage 2: Action</a:t>
            </a:r>
          </a:p>
        </p:txBody>
      </p:sp>
      <p:sp>
        <p:nvSpPr>
          <p:cNvPr id="3" name="Content Placeholder 2">
            <a:extLst>
              <a:ext uri="{FF2B5EF4-FFF2-40B4-BE49-F238E27FC236}">
                <a16:creationId xmlns:a16="http://schemas.microsoft.com/office/drawing/2014/main" id="{225085A6-6BCA-C866-985D-95409231AC6F}"/>
              </a:ext>
            </a:extLst>
          </p:cNvPr>
          <p:cNvSpPr>
            <a:spLocks noGrp="1"/>
          </p:cNvSpPr>
          <p:nvPr>
            <p:ph idx="1"/>
          </p:nvPr>
        </p:nvSpPr>
        <p:spPr/>
        <p:txBody>
          <a:bodyPr/>
          <a:lstStyle/>
          <a:p>
            <a:r>
              <a:rPr lang="en-GB" dirty="0"/>
              <a:t>The Action part of CARL Framework uses the same “Five Ws” as the Context however its purpose is to question your actions you have taken instead of being broad like Context, Action is to make you think upon your own actions you have taken and what other options you had but didn’t partake. (Bromley, 2023.)</a:t>
            </a:r>
          </a:p>
        </p:txBody>
      </p:sp>
    </p:spTree>
    <p:extLst>
      <p:ext uri="{BB962C8B-B14F-4D97-AF65-F5344CB8AC3E}">
        <p14:creationId xmlns:p14="http://schemas.microsoft.com/office/powerpoint/2010/main" val="1576733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105" name="Rectangle 4104">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4107" name="Top left">
            <a:extLst>
              <a:ext uri="{FF2B5EF4-FFF2-40B4-BE49-F238E27FC236}">
                <a16:creationId xmlns:a16="http://schemas.microsoft.com/office/drawing/2014/main" id="{34B438D8-EF7C-445C-8B7F-953BEB1BC1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3086"/>
            <a:ext cx="2198951" cy="3349518"/>
            <a:chOff x="10849" y="-3086"/>
            <a:chExt cx="2198951" cy="3349518"/>
          </a:xfrm>
        </p:grpSpPr>
        <p:sp>
          <p:nvSpPr>
            <p:cNvPr id="4108" name="Freeform: Shape 4107">
              <a:extLst>
                <a:ext uri="{FF2B5EF4-FFF2-40B4-BE49-F238E27FC236}">
                  <a16:creationId xmlns:a16="http://schemas.microsoft.com/office/drawing/2014/main" id="{9FE087E2-E4B7-42FA-A441-7EDEE41B00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109" name="Freeform: Shape 4108">
              <a:extLst>
                <a:ext uri="{FF2B5EF4-FFF2-40B4-BE49-F238E27FC236}">
                  <a16:creationId xmlns:a16="http://schemas.microsoft.com/office/drawing/2014/main" id="{A61B2EF2-665F-429A-9CFB-08C14FAC99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4110" name="Freeform: Shape 4109">
              <a:extLst>
                <a:ext uri="{FF2B5EF4-FFF2-40B4-BE49-F238E27FC236}">
                  <a16:creationId xmlns:a16="http://schemas.microsoft.com/office/drawing/2014/main" id="{0B0B1C71-6C49-4F64-8859-9CC59D7D98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4111" name="Freeform: Shape 4110">
              <a:extLst>
                <a:ext uri="{FF2B5EF4-FFF2-40B4-BE49-F238E27FC236}">
                  <a16:creationId xmlns:a16="http://schemas.microsoft.com/office/drawing/2014/main" id="{66BBF9FA-27D4-45DF-8D9C-623EA4106A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4112" name="Freeform: Shape 4111">
              <a:extLst>
                <a:ext uri="{FF2B5EF4-FFF2-40B4-BE49-F238E27FC236}">
                  <a16:creationId xmlns:a16="http://schemas.microsoft.com/office/drawing/2014/main" id="{0F2F0D01-71CB-4693-A192-5BA045A5CF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4113" name="Freeform: Shape 4112">
              <a:extLst>
                <a:ext uri="{FF2B5EF4-FFF2-40B4-BE49-F238E27FC236}">
                  <a16:creationId xmlns:a16="http://schemas.microsoft.com/office/drawing/2014/main" id="{E740E1FB-ACD1-41FC-9828-9B5D2CAA77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4114" name="Freeform: Shape 4113">
              <a:extLst>
                <a:ext uri="{FF2B5EF4-FFF2-40B4-BE49-F238E27FC236}">
                  <a16:creationId xmlns:a16="http://schemas.microsoft.com/office/drawing/2014/main" id="{12BABC85-DC43-42B8-8AAA-9198D7A62D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4115" name="Freeform: Shape 4114">
              <a:extLst>
                <a:ext uri="{FF2B5EF4-FFF2-40B4-BE49-F238E27FC236}">
                  <a16:creationId xmlns:a16="http://schemas.microsoft.com/office/drawing/2014/main" id="{F48F9955-240E-4180-81B8-5909B1A91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2" name="Title 1">
            <a:extLst>
              <a:ext uri="{FF2B5EF4-FFF2-40B4-BE49-F238E27FC236}">
                <a16:creationId xmlns:a16="http://schemas.microsoft.com/office/drawing/2014/main" id="{F21BC247-090E-758F-C5CC-19B296BCB35D}"/>
              </a:ext>
            </a:extLst>
          </p:cNvPr>
          <p:cNvSpPr>
            <a:spLocks noGrp="1"/>
          </p:cNvSpPr>
          <p:nvPr>
            <p:ph type="title"/>
          </p:nvPr>
        </p:nvSpPr>
        <p:spPr>
          <a:xfrm>
            <a:off x="1198182" y="559813"/>
            <a:ext cx="3988369" cy="2236864"/>
          </a:xfrm>
        </p:spPr>
        <p:txBody>
          <a:bodyPr>
            <a:normAutofit/>
          </a:bodyPr>
          <a:lstStyle/>
          <a:p>
            <a:r>
              <a:rPr lang="en-GB" dirty="0"/>
              <a:t>Stage 3: Results</a:t>
            </a:r>
          </a:p>
        </p:txBody>
      </p:sp>
      <p:sp>
        <p:nvSpPr>
          <p:cNvPr id="3" name="Content Placeholder 2">
            <a:extLst>
              <a:ext uri="{FF2B5EF4-FFF2-40B4-BE49-F238E27FC236}">
                <a16:creationId xmlns:a16="http://schemas.microsoft.com/office/drawing/2014/main" id="{009083EF-6C89-3FC2-64B0-CDA16E5F8FAB}"/>
              </a:ext>
            </a:extLst>
          </p:cNvPr>
          <p:cNvSpPr>
            <a:spLocks noGrp="1"/>
          </p:cNvSpPr>
          <p:nvPr>
            <p:ph idx="1"/>
          </p:nvPr>
        </p:nvSpPr>
        <p:spPr>
          <a:xfrm>
            <a:off x="1185756" y="2955401"/>
            <a:ext cx="3988112" cy="3157686"/>
          </a:xfrm>
        </p:spPr>
        <p:txBody>
          <a:bodyPr>
            <a:normAutofit/>
          </a:bodyPr>
          <a:lstStyle/>
          <a:p>
            <a:r>
              <a:rPr lang="en-GB" sz="1800" dirty="0"/>
              <a:t>In the Results section of the CARL model, you will explain the result of your actions you have taken and then you will assess yourself with the positives and negatives you have taken along with how much of a success your work has been. (Dabell, 2021.)</a:t>
            </a:r>
          </a:p>
        </p:txBody>
      </p:sp>
      <p:pic>
        <p:nvPicPr>
          <p:cNvPr id="4098" name="Picture 2" descr="Research Results Section - Writing Guide and Examples">
            <a:extLst>
              <a:ext uri="{FF2B5EF4-FFF2-40B4-BE49-F238E27FC236}">
                <a16:creationId xmlns:a16="http://schemas.microsoft.com/office/drawing/2014/main" id="{ABAC64E8-4BF4-77C1-1ADF-8EC8D5912D5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602903" y="1629976"/>
            <a:ext cx="6387190" cy="3592794"/>
          </a:xfrm>
          <a:prstGeom prst="rect">
            <a:avLst/>
          </a:prstGeom>
          <a:noFill/>
          <a:extLst>
            <a:ext uri="{909E8E84-426E-40DD-AFC4-6F175D3DCCD1}">
              <a14:hiddenFill xmlns:a14="http://schemas.microsoft.com/office/drawing/2010/main">
                <a:solidFill>
                  <a:srgbClr val="FFFFFF"/>
                </a:solidFill>
              </a14:hiddenFill>
            </a:ext>
          </a:extLst>
        </p:spPr>
      </p:pic>
      <p:grpSp>
        <p:nvGrpSpPr>
          <p:cNvPr id="4117" name="Bottom Right">
            <a:extLst>
              <a:ext uri="{FF2B5EF4-FFF2-40B4-BE49-F238E27FC236}">
                <a16:creationId xmlns:a16="http://schemas.microsoft.com/office/drawing/2014/main" id="{284021E3-6F46-410C-BF43-B2DED736558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4118" name="Freeform: Shape 4117">
              <a:extLst>
                <a:ext uri="{FF2B5EF4-FFF2-40B4-BE49-F238E27FC236}">
                  <a16:creationId xmlns:a16="http://schemas.microsoft.com/office/drawing/2014/main" id="{A48AF179-3265-4A10-A62C-92B7E186C3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4119" name="Graphic 157">
              <a:extLst>
                <a:ext uri="{FF2B5EF4-FFF2-40B4-BE49-F238E27FC236}">
                  <a16:creationId xmlns:a16="http://schemas.microsoft.com/office/drawing/2014/main" id="{30DF5C12-B34D-4E70-8FD0-D98069994E4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4121" name="Freeform: Shape 4120">
                <a:extLst>
                  <a:ext uri="{FF2B5EF4-FFF2-40B4-BE49-F238E27FC236}">
                    <a16:creationId xmlns:a16="http://schemas.microsoft.com/office/drawing/2014/main" id="{9589785B-0300-4D1C-BEFB-DCA5AA0450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4122" name="Freeform: Shape 4121">
                <a:extLst>
                  <a:ext uri="{FF2B5EF4-FFF2-40B4-BE49-F238E27FC236}">
                    <a16:creationId xmlns:a16="http://schemas.microsoft.com/office/drawing/2014/main" id="{7F41DF3E-3189-428F-B4FE-AACA351306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4123" name="Freeform: Shape 4122">
                <a:extLst>
                  <a:ext uri="{FF2B5EF4-FFF2-40B4-BE49-F238E27FC236}">
                    <a16:creationId xmlns:a16="http://schemas.microsoft.com/office/drawing/2014/main" id="{7C51D846-61EF-4EB5-BE03-65A572A2EA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4124" name="Freeform: Shape 4123">
                <a:extLst>
                  <a:ext uri="{FF2B5EF4-FFF2-40B4-BE49-F238E27FC236}">
                    <a16:creationId xmlns:a16="http://schemas.microsoft.com/office/drawing/2014/main" id="{C5417C86-AA6B-4AD4-BD75-694E8E073E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4125" name="Freeform: Shape 4124">
                <a:extLst>
                  <a:ext uri="{FF2B5EF4-FFF2-40B4-BE49-F238E27FC236}">
                    <a16:creationId xmlns:a16="http://schemas.microsoft.com/office/drawing/2014/main" id="{51D5067E-85F6-4202-AFB5-41F9C9EA7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4126" name="Freeform: Shape 4125">
                <a:extLst>
                  <a:ext uri="{FF2B5EF4-FFF2-40B4-BE49-F238E27FC236}">
                    <a16:creationId xmlns:a16="http://schemas.microsoft.com/office/drawing/2014/main" id="{A9598395-257E-4B18-949B-50F109866B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4127" name="Freeform: Shape 4126">
                <a:extLst>
                  <a:ext uri="{FF2B5EF4-FFF2-40B4-BE49-F238E27FC236}">
                    <a16:creationId xmlns:a16="http://schemas.microsoft.com/office/drawing/2014/main" id="{39DDA522-37EB-48B3-9B62-748F75D36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4120" name="Freeform: Shape 4119">
              <a:extLst>
                <a:ext uri="{FF2B5EF4-FFF2-40B4-BE49-F238E27FC236}">
                  <a16:creationId xmlns:a16="http://schemas.microsoft.com/office/drawing/2014/main" id="{B9D8F012-98AD-4320-BA44-DE1CE4E4DF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Tree>
    <p:extLst>
      <p:ext uri="{BB962C8B-B14F-4D97-AF65-F5344CB8AC3E}">
        <p14:creationId xmlns:p14="http://schemas.microsoft.com/office/powerpoint/2010/main" val="34875871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55" name="Rectangle 5154">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5157" name="Rectangle 5156">
            <a:extLst>
              <a:ext uri="{FF2B5EF4-FFF2-40B4-BE49-F238E27FC236}">
                <a16:creationId xmlns:a16="http://schemas.microsoft.com/office/drawing/2014/main" id="{FBFC6891-CBA5-427E-98AC-BF56BB0330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2" name="Title 1">
            <a:extLst>
              <a:ext uri="{FF2B5EF4-FFF2-40B4-BE49-F238E27FC236}">
                <a16:creationId xmlns:a16="http://schemas.microsoft.com/office/drawing/2014/main" id="{E12D66C4-9C74-51C0-7AA8-211CB5DF2424}"/>
              </a:ext>
            </a:extLst>
          </p:cNvPr>
          <p:cNvSpPr>
            <a:spLocks noGrp="1"/>
          </p:cNvSpPr>
          <p:nvPr>
            <p:ph type="title"/>
          </p:nvPr>
        </p:nvSpPr>
        <p:spPr>
          <a:xfrm>
            <a:off x="1198181" y="4087571"/>
            <a:ext cx="4795282" cy="2031941"/>
          </a:xfrm>
        </p:spPr>
        <p:txBody>
          <a:bodyPr anchor="ctr">
            <a:normAutofit/>
          </a:bodyPr>
          <a:lstStyle/>
          <a:p>
            <a:r>
              <a:rPr lang="en-GB" dirty="0"/>
              <a:t>Stage 4: Learning</a:t>
            </a:r>
          </a:p>
        </p:txBody>
      </p:sp>
      <p:grpSp>
        <p:nvGrpSpPr>
          <p:cNvPr id="5159" name="Bottom Right">
            <a:extLst>
              <a:ext uri="{FF2B5EF4-FFF2-40B4-BE49-F238E27FC236}">
                <a16:creationId xmlns:a16="http://schemas.microsoft.com/office/drawing/2014/main" id="{4CD73DBB-9AC8-4BE7-AA43-995A7495D73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sp>
          <p:nvSpPr>
            <p:cNvPr id="5160" name="Freeform: Shape 5159">
              <a:extLst>
                <a:ext uri="{FF2B5EF4-FFF2-40B4-BE49-F238E27FC236}">
                  <a16:creationId xmlns:a16="http://schemas.microsoft.com/office/drawing/2014/main" id="{512DE672-70F7-4637-B2FF-2FA41F0B02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439256" y="6178637"/>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5161" name="Graphic 157">
              <a:extLst>
                <a:ext uri="{FF2B5EF4-FFF2-40B4-BE49-F238E27FC236}">
                  <a16:creationId xmlns:a16="http://schemas.microsoft.com/office/drawing/2014/main" id="{DD2F0317-76EA-414D-B393-F8B40F19C7A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5163" name="Freeform: Shape 5162">
                <a:extLst>
                  <a:ext uri="{FF2B5EF4-FFF2-40B4-BE49-F238E27FC236}">
                    <a16:creationId xmlns:a16="http://schemas.microsoft.com/office/drawing/2014/main" id="{7EDD0BAA-CF8C-4BEE-8C35-300AF20170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p>
                <a:endParaRPr lang="en-US"/>
              </a:p>
            </p:txBody>
          </p:sp>
          <p:sp>
            <p:nvSpPr>
              <p:cNvPr id="5164" name="Freeform: Shape 5163">
                <a:extLst>
                  <a:ext uri="{FF2B5EF4-FFF2-40B4-BE49-F238E27FC236}">
                    <a16:creationId xmlns:a16="http://schemas.microsoft.com/office/drawing/2014/main" id="{935A65F3-B3C8-4CC6-BA1A-035AEA210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p>
                <a:endParaRPr lang="en-US"/>
              </a:p>
            </p:txBody>
          </p:sp>
          <p:sp>
            <p:nvSpPr>
              <p:cNvPr id="5165" name="Freeform: Shape 5164">
                <a:extLst>
                  <a:ext uri="{FF2B5EF4-FFF2-40B4-BE49-F238E27FC236}">
                    <a16:creationId xmlns:a16="http://schemas.microsoft.com/office/drawing/2014/main" id="{F0B2B25A-CE08-484B-B756-77C69C3BFE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p>
                <a:endParaRPr lang="en-US"/>
              </a:p>
            </p:txBody>
          </p:sp>
          <p:sp>
            <p:nvSpPr>
              <p:cNvPr id="5166" name="Freeform: Shape 5165">
                <a:extLst>
                  <a:ext uri="{FF2B5EF4-FFF2-40B4-BE49-F238E27FC236}">
                    <a16:creationId xmlns:a16="http://schemas.microsoft.com/office/drawing/2014/main" id="{C6F5E584-459A-4F39-9F69-43177D7D66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p>
                <a:endParaRPr lang="en-US"/>
              </a:p>
            </p:txBody>
          </p:sp>
          <p:sp>
            <p:nvSpPr>
              <p:cNvPr id="5167" name="Freeform: Shape 5166">
                <a:extLst>
                  <a:ext uri="{FF2B5EF4-FFF2-40B4-BE49-F238E27FC236}">
                    <a16:creationId xmlns:a16="http://schemas.microsoft.com/office/drawing/2014/main" id="{FA96BF44-ED00-4109-9F2F-65716299DE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p>
                <a:endParaRPr lang="en-US"/>
              </a:p>
            </p:txBody>
          </p:sp>
          <p:sp>
            <p:nvSpPr>
              <p:cNvPr id="5168" name="Freeform: Shape 5167">
                <a:extLst>
                  <a:ext uri="{FF2B5EF4-FFF2-40B4-BE49-F238E27FC236}">
                    <a16:creationId xmlns:a16="http://schemas.microsoft.com/office/drawing/2014/main" id="{98C01C93-49E2-4D91-BD01-E1E20675B7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p>
                <a:endParaRPr lang="en-US"/>
              </a:p>
            </p:txBody>
          </p:sp>
          <p:sp>
            <p:nvSpPr>
              <p:cNvPr id="5169" name="Freeform: Shape 5168">
                <a:extLst>
                  <a:ext uri="{FF2B5EF4-FFF2-40B4-BE49-F238E27FC236}">
                    <a16:creationId xmlns:a16="http://schemas.microsoft.com/office/drawing/2014/main" id="{E961950D-1C40-4BA8-9CCE-D8E2C0AB9E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p>
                <a:endParaRPr lang="en-US"/>
              </a:p>
            </p:txBody>
          </p:sp>
        </p:grpSp>
        <p:sp>
          <p:nvSpPr>
            <p:cNvPr id="5162" name="Freeform: Shape 5161">
              <a:extLst>
                <a:ext uri="{FF2B5EF4-FFF2-40B4-BE49-F238E27FC236}">
                  <a16:creationId xmlns:a16="http://schemas.microsoft.com/office/drawing/2014/main" id="{C934D714-BCAF-4495-A9AD-F66AC57940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5124" name="Picture 4">
            <a:extLst>
              <a:ext uri="{FF2B5EF4-FFF2-40B4-BE49-F238E27FC236}">
                <a16:creationId xmlns:a16="http://schemas.microsoft.com/office/drawing/2014/main" id="{76D4C2EB-59B9-BFF6-C634-10D3C128E8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3384" b="52371"/>
          <a:stretch>
            <a:fillRect/>
          </a:stretch>
        </p:blipFill>
        <p:spPr bwMode="auto">
          <a:xfrm>
            <a:off x="188468" y="10"/>
            <a:ext cx="11812017" cy="3919684"/>
          </a:xfrm>
          <a:prstGeom prst="rect">
            <a:avLst/>
          </a:prstGeom>
          <a:noFill/>
          <a:extLst>
            <a:ext uri="{909E8E84-426E-40DD-AFC4-6F175D3DCCD1}">
              <a14:hiddenFill xmlns:a14="http://schemas.microsoft.com/office/drawing/2010/main">
                <a:solidFill>
                  <a:srgbClr val="FFFFFF"/>
                </a:solidFill>
              </a14:hiddenFill>
            </a:ext>
          </a:extLst>
        </p:spPr>
      </p:pic>
      <p:grpSp>
        <p:nvGrpSpPr>
          <p:cNvPr id="5171" name="Top Left">
            <a:extLst>
              <a:ext uri="{FF2B5EF4-FFF2-40B4-BE49-F238E27FC236}">
                <a16:creationId xmlns:a16="http://schemas.microsoft.com/office/drawing/2014/main" id="{AAFDD3F2-C28D-4186-A9F0-DA324412D57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10849" y="15178"/>
            <a:chExt cx="2198951" cy="3331254"/>
          </a:xfrm>
        </p:grpSpPr>
        <p:sp>
          <p:nvSpPr>
            <p:cNvPr id="5172" name="Freeform: Shape 5171">
              <a:extLst>
                <a:ext uri="{FF2B5EF4-FFF2-40B4-BE49-F238E27FC236}">
                  <a16:creationId xmlns:a16="http://schemas.microsoft.com/office/drawing/2014/main" id="{D5302C02-0D50-4BBD-8410-674BE02F9B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p>
              <a:endParaRPr lang="en-US"/>
            </a:p>
          </p:txBody>
        </p:sp>
        <p:sp>
          <p:nvSpPr>
            <p:cNvPr id="5173" name="Freeform: Shape 5172">
              <a:extLst>
                <a:ext uri="{FF2B5EF4-FFF2-40B4-BE49-F238E27FC236}">
                  <a16:creationId xmlns:a16="http://schemas.microsoft.com/office/drawing/2014/main" id="{F8C7FBB7-D7DF-46D6-80AF-EA374C31A5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p>
              <a:endParaRPr lang="en-US"/>
            </a:p>
          </p:txBody>
        </p:sp>
        <p:sp>
          <p:nvSpPr>
            <p:cNvPr id="5174" name="Freeform: Shape 5173">
              <a:extLst>
                <a:ext uri="{FF2B5EF4-FFF2-40B4-BE49-F238E27FC236}">
                  <a16:creationId xmlns:a16="http://schemas.microsoft.com/office/drawing/2014/main" id="{806BD1F9-BA15-455A-AC80-3E40C5B6A9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p>
              <a:endParaRPr lang="en-US"/>
            </a:p>
          </p:txBody>
        </p:sp>
        <p:sp>
          <p:nvSpPr>
            <p:cNvPr id="5175" name="Freeform: Shape 5174">
              <a:extLst>
                <a:ext uri="{FF2B5EF4-FFF2-40B4-BE49-F238E27FC236}">
                  <a16:creationId xmlns:a16="http://schemas.microsoft.com/office/drawing/2014/main" id="{5AD4DC37-4D5F-4CFC-B64A-ACA7ED6923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p>
              <a:endParaRPr lang="en-US"/>
            </a:p>
          </p:txBody>
        </p:sp>
        <p:sp>
          <p:nvSpPr>
            <p:cNvPr id="5176" name="Freeform: Shape 5175">
              <a:extLst>
                <a:ext uri="{FF2B5EF4-FFF2-40B4-BE49-F238E27FC236}">
                  <a16:creationId xmlns:a16="http://schemas.microsoft.com/office/drawing/2014/main" id="{82A0B918-ED2A-45A5-9247-67750B3D0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p>
              <a:endParaRPr lang="en-US"/>
            </a:p>
          </p:txBody>
        </p:sp>
        <p:sp>
          <p:nvSpPr>
            <p:cNvPr id="5177" name="Freeform: Shape 5176">
              <a:extLst>
                <a:ext uri="{FF2B5EF4-FFF2-40B4-BE49-F238E27FC236}">
                  <a16:creationId xmlns:a16="http://schemas.microsoft.com/office/drawing/2014/main" id="{3775DAE7-4E0F-4B22-BDD1-4B3F353570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p>
              <a:endParaRPr lang="en-US"/>
            </a:p>
          </p:txBody>
        </p:sp>
        <p:sp>
          <p:nvSpPr>
            <p:cNvPr id="5178" name="Freeform: Shape 5177">
              <a:extLst>
                <a:ext uri="{FF2B5EF4-FFF2-40B4-BE49-F238E27FC236}">
                  <a16:creationId xmlns:a16="http://schemas.microsoft.com/office/drawing/2014/main" id="{F80A3A5C-7609-4229-8E65-17AD785E38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p>
              <a:endParaRPr lang="en-US" dirty="0"/>
            </a:p>
          </p:txBody>
        </p:sp>
      </p:grpSp>
      <p:sp>
        <p:nvSpPr>
          <p:cNvPr id="3" name="Content Placeholder 2">
            <a:extLst>
              <a:ext uri="{FF2B5EF4-FFF2-40B4-BE49-F238E27FC236}">
                <a16:creationId xmlns:a16="http://schemas.microsoft.com/office/drawing/2014/main" id="{657F3A5F-E4C7-3B76-CC95-14954A0C71B6}"/>
              </a:ext>
            </a:extLst>
          </p:cNvPr>
          <p:cNvSpPr>
            <a:spLocks noGrp="1"/>
          </p:cNvSpPr>
          <p:nvPr>
            <p:ph idx="1"/>
          </p:nvPr>
        </p:nvSpPr>
        <p:spPr>
          <a:xfrm>
            <a:off x="6195372" y="4088049"/>
            <a:ext cx="4977905" cy="2031475"/>
          </a:xfrm>
        </p:spPr>
        <p:txBody>
          <a:bodyPr anchor="ctr">
            <a:normAutofit/>
          </a:bodyPr>
          <a:lstStyle/>
          <a:p>
            <a:r>
              <a:rPr lang="en-GB" sz="1800" dirty="0"/>
              <a:t>In the final part of CARL’s model, we have Learning. Learning from what we have done and asking the questions of what would you keep the same or change for future projects that you will be apart. (Dabell, 2021)</a:t>
            </a:r>
          </a:p>
        </p:txBody>
      </p:sp>
    </p:spTree>
    <p:extLst>
      <p:ext uri="{BB962C8B-B14F-4D97-AF65-F5344CB8AC3E}">
        <p14:creationId xmlns:p14="http://schemas.microsoft.com/office/powerpoint/2010/main" val="2610038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267EE-1C7C-4A75-6905-AF109DEC837A}"/>
              </a:ext>
            </a:extLst>
          </p:cNvPr>
          <p:cNvSpPr>
            <a:spLocks noGrp="1"/>
          </p:cNvSpPr>
          <p:nvPr>
            <p:ph type="title"/>
          </p:nvPr>
        </p:nvSpPr>
        <p:spPr/>
        <p:txBody>
          <a:bodyPr>
            <a:normAutofit fontScale="90000"/>
          </a:bodyPr>
          <a:lstStyle/>
          <a:p>
            <a:r>
              <a:rPr lang="en-GB" dirty="0"/>
              <a:t>The Pros of CARL framework of reflection</a:t>
            </a:r>
          </a:p>
        </p:txBody>
      </p:sp>
      <p:sp>
        <p:nvSpPr>
          <p:cNvPr id="3" name="Content Placeholder 2">
            <a:extLst>
              <a:ext uri="{FF2B5EF4-FFF2-40B4-BE49-F238E27FC236}">
                <a16:creationId xmlns:a16="http://schemas.microsoft.com/office/drawing/2014/main" id="{A59D2E8F-A5E2-9C62-E4E2-E30326AE8DE7}"/>
              </a:ext>
            </a:extLst>
          </p:cNvPr>
          <p:cNvSpPr>
            <a:spLocks noGrp="1"/>
          </p:cNvSpPr>
          <p:nvPr>
            <p:ph idx="1"/>
          </p:nvPr>
        </p:nvSpPr>
        <p:spPr/>
        <p:txBody>
          <a:bodyPr/>
          <a:lstStyle/>
          <a:p>
            <a:r>
              <a:rPr lang="en-GB" dirty="0"/>
              <a:t>The pros of using CARL framework is it has flexibility within your professional. The CARL reflection used in your work making it more effective and more rememberable for yourself. </a:t>
            </a:r>
          </a:p>
          <a:p>
            <a:r>
              <a:rPr lang="en-GB" dirty="0"/>
              <a:t>Being customisable to fit the person that is using it without losing any feature so every person who uses this reflection technique will not have an easier or harsher time than the other.</a:t>
            </a:r>
          </a:p>
          <a:p>
            <a:endParaRPr lang="en-GB" dirty="0"/>
          </a:p>
        </p:txBody>
      </p:sp>
    </p:spTree>
    <p:extLst>
      <p:ext uri="{BB962C8B-B14F-4D97-AF65-F5344CB8AC3E}">
        <p14:creationId xmlns:p14="http://schemas.microsoft.com/office/powerpoint/2010/main" val="3394553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EE8B9-9BB8-A1A5-96E2-EFBB4FE20A17}"/>
              </a:ext>
            </a:extLst>
          </p:cNvPr>
          <p:cNvSpPr>
            <a:spLocks noGrp="1"/>
          </p:cNvSpPr>
          <p:nvPr>
            <p:ph type="title"/>
          </p:nvPr>
        </p:nvSpPr>
        <p:spPr/>
        <p:txBody>
          <a:bodyPr>
            <a:normAutofit fontScale="90000"/>
          </a:bodyPr>
          <a:lstStyle/>
          <a:p>
            <a:r>
              <a:rPr lang="en-GB" dirty="0"/>
              <a:t>The Cons of CARL framework of reflection</a:t>
            </a:r>
          </a:p>
        </p:txBody>
      </p:sp>
      <p:sp>
        <p:nvSpPr>
          <p:cNvPr id="3" name="Content Placeholder 2">
            <a:extLst>
              <a:ext uri="{FF2B5EF4-FFF2-40B4-BE49-F238E27FC236}">
                <a16:creationId xmlns:a16="http://schemas.microsoft.com/office/drawing/2014/main" id="{5499697B-8911-4628-5C70-06AA40D2B363}"/>
              </a:ext>
            </a:extLst>
          </p:cNvPr>
          <p:cNvSpPr>
            <a:spLocks noGrp="1"/>
          </p:cNvSpPr>
          <p:nvPr>
            <p:ph idx="1"/>
          </p:nvPr>
        </p:nvSpPr>
        <p:spPr/>
        <p:txBody>
          <a:bodyPr/>
          <a:lstStyle/>
          <a:p>
            <a:r>
              <a:rPr lang="en-GB" dirty="0"/>
              <a:t>The CARL framework is by far one of the more simplified perfect for presentations, but it may be oversimplified not for use that goes on for more extensive facts about what a person can do to improve themselves.</a:t>
            </a:r>
          </a:p>
          <a:p>
            <a:r>
              <a:rPr lang="en-GB" dirty="0"/>
              <a:t> It is clear you must follow the steps provided rather than working at your own pace which may cause issues to not following them.</a:t>
            </a:r>
          </a:p>
        </p:txBody>
      </p:sp>
    </p:spTree>
    <p:extLst>
      <p:ext uri="{BB962C8B-B14F-4D97-AF65-F5344CB8AC3E}">
        <p14:creationId xmlns:p14="http://schemas.microsoft.com/office/powerpoint/2010/main" val="1672838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695424-6BFC-B423-FE35-FB9846F9F0CC}"/>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8476E011-7408-CD47-9802-98F0CCA75B7D}"/>
              </a:ext>
            </a:extLst>
          </p:cNvPr>
          <p:cNvSpPr>
            <a:spLocks noGrp="1"/>
          </p:cNvSpPr>
          <p:nvPr>
            <p:ph idx="1"/>
          </p:nvPr>
        </p:nvSpPr>
        <p:spPr>
          <a:xfrm>
            <a:off x="838200" y="1825625"/>
            <a:ext cx="10515600" cy="4667250"/>
          </a:xfrm>
        </p:spPr>
        <p:txBody>
          <a:bodyPr>
            <a:normAutofit/>
          </a:bodyPr>
          <a:lstStyle/>
          <a:p>
            <a:r>
              <a:rPr lang="en-GB" sz="1800" dirty="0"/>
              <a:t>Bromley (2023), Reflection Models. </a:t>
            </a:r>
            <a:r>
              <a:rPr lang="en-GB" sz="1800" dirty="0">
                <a:hlinkClick r:id="rId2"/>
              </a:rPr>
              <a:t>Link Here </a:t>
            </a:r>
            <a:endParaRPr lang="en-GB" sz="1800" dirty="0"/>
          </a:p>
          <a:p>
            <a:r>
              <a:rPr lang="en-GB" sz="1800" dirty="0"/>
              <a:t>Jessica Robinson (2022), Ace Your Interviews With The CARL Framework of Reflection. </a:t>
            </a:r>
            <a:r>
              <a:rPr lang="en-GB" sz="1800" dirty="0">
                <a:hlinkClick r:id="rId3"/>
              </a:rPr>
              <a:t>Link Here </a:t>
            </a:r>
            <a:endParaRPr lang="en-GB" sz="1800" dirty="0"/>
          </a:p>
          <a:p>
            <a:r>
              <a:rPr lang="en-GB" sz="1800" dirty="0"/>
              <a:t>John Dabell (2021), The CARL Framework of Reflection. </a:t>
            </a:r>
            <a:r>
              <a:rPr lang="en-GB" sz="1800" dirty="0">
                <a:hlinkClick r:id="rId4"/>
              </a:rPr>
              <a:t>Link Here</a:t>
            </a:r>
            <a:r>
              <a:rPr lang="en-GB" sz="1800" dirty="0"/>
              <a:t> </a:t>
            </a:r>
          </a:p>
          <a:p>
            <a:r>
              <a:rPr lang="en-GB" sz="1800" dirty="0"/>
              <a:t>John Dabell (2021), The CARL Framework of Reflection. </a:t>
            </a:r>
            <a:r>
              <a:rPr lang="en-GB" sz="1800" dirty="0">
                <a:hlinkClick r:id="rId4"/>
              </a:rPr>
              <a:t>Link Here</a:t>
            </a:r>
            <a:r>
              <a:rPr lang="en-GB" sz="1800" dirty="0"/>
              <a:t> </a:t>
            </a:r>
          </a:p>
          <a:p>
            <a:r>
              <a:rPr lang="en-GB" sz="1800" dirty="0"/>
              <a:t>Research Method (2022). </a:t>
            </a:r>
            <a:r>
              <a:rPr lang="en-GB" sz="1800" dirty="0">
                <a:hlinkClick r:id="rId5"/>
              </a:rPr>
              <a:t>Link Here </a:t>
            </a:r>
            <a:endParaRPr lang="en-GB" sz="1800" dirty="0"/>
          </a:p>
          <a:p>
            <a:r>
              <a:rPr lang="en-GB" sz="1800" dirty="0"/>
              <a:t>Rick (2011), ARE YOU TEACHABLE</a:t>
            </a:r>
            <a:r>
              <a:rPr lang="en-GB" sz="2000" cap="all" dirty="0"/>
              <a:t>? </a:t>
            </a:r>
            <a:r>
              <a:rPr lang="en-GB" sz="1800" dirty="0">
                <a:hlinkClick r:id="rId6"/>
              </a:rPr>
              <a:t>Link Here </a:t>
            </a:r>
            <a:endParaRPr lang="en-GB" sz="1800" cap="all" dirty="0"/>
          </a:p>
          <a:p>
            <a:r>
              <a:rPr lang="en-GB" sz="1800" dirty="0"/>
              <a:t>University of Edinburgh (2024), The CARL framework of reflection. </a:t>
            </a:r>
            <a:r>
              <a:rPr lang="en-GB" sz="1800" dirty="0">
                <a:hlinkClick r:id="rId7"/>
              </a:rPr>
              <a:t>Link Here </a:t>
            </a:r>
            <a:endParaRPr lang="en-GB" sz="1800" dirty="0"/>
          </a:p>
          <a:p>
            <a:r>
              <a:rPr lang="en-GB" sz="1800" dirty="0"/>
              <a:t>University of Edinburgh (2024), The CARL framework of reflection. </a:t>
            </a:r>
            <a:r>
              <a:rPr lang="en-GB" sz="1800" dirty="0">
                <a:hlinkClick r:id="rId8"/>
              </a:rPr>
              <a:t>Link Here </a:t>
            </a:r>
            <a:endParaRPr lang="en-GB" sz="1800" dirty="0"/>
          </a:p>
          <a:p>
            <a:r>
              <a:rPr lang="en-GB" sz="1800" dirty="0"/>
              <a:t>Zoe Del mar (2022), Using a 5 W’s Graphic Organizer Chart. </a:t>
            </a:r>
            <a:r>
              <a:rPr lang="en-GB" sz="1800" dirty="0">
                <a:hlinkClick r:id="rId9"/>
              </a:rPr>
              <a:t>Link Here</a:t>
            </a:r>
            <a:endParaRPr lang="en-GB" sz="1800" dirty="0"/>
          </a:p>
          <a:p>
            <a:endParaRPr lang="en-GB" sz="1800" dirty="0"/>
          </a:p>
          <a:p>
            <a:endParaRPr lang="en-GB" sz="1800" dirty="0"/>
          </a:p>
          <a:p>
            <a:endParaRPr lang="en-GB" dirty="0"/>
          </a:p>
        </p:txBody>
      </p:sp>
    </p:spTree>
    <p:extLst>
      <p:ext uri="{BB962C8B-B14F-4D97-AF65-F5344CB8AC3E}">
        <p14:creationId xmlns:p14="http://schemas.microsoft.com/office/powerpoint/2010/main" val="1906551510"/>
      </p:ext>
    </p:extLst>
  </p:cSld>
  <p:clrMapOvr>
    <a:masterClrMapping/>
  </p:clrMapOvr>
</p:sld>
</file>

<file path=ppt/theme/theme1.xml><?xml version="1.0" encoding="utf-8"?>
<a:theme xmlns:a="http://schemas.openxmlformats.org/drawingml/2006/main" name="ExploreVTI">
  <a:themeElements>
    <a:clrScheme name="Custom 33">
      <a:dk1>
        <a:sysClr val="windowText" lastClr="000000"/>
      </a:dk1>
      <a:lt1>
        <a:sysClr val="window" lastClr="FFFFFF"/>
      </a:lt1>
      <a:dk2>
        <a:srgbClr val="201449"/>
      </a:dk2>
      <a:lt2>
        <a:srgbClr val="F3F0E9"/>
      </a:lt2>
      <a:accent1>
        <a:srgbClr val="E45221"/>
      </a:accent1>
      <a:accent2>
        <a:srgbClr val="4D4EE6"/>
      </a:accent2>
      <a:accent3>
        <a:srgbClr val="454B78"/>
      </a:accent3>
      <a:accent4>
        <a:srgbClr val="A3A3C1"/>
      </a:accent4>
      <a:accent5>
        <a:srgbClr val="7162FE"/>
      </a:accent5>
      <a:accent6>
        <a:srgbClr val="1EBE9B"/>
      </a:accent6>
      <a:hlink>
        <a:srgbClr val="F900A0"/>
      </a:hlink>
      <a:folHlink>
        <a:srgbClr val="954F72"/>
      </a:folHlink>
    </a:clrScheme>
    <a:fontScheme name="Custom 23">
      <a:majorFont>
        <a:latin typeface="Rockwell"/>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xploreVTI" id="{157DDAE2-BFCD-43FD-9602-E5EFEAD66DC3}" vid="{04B6EBF8-4645-4305-9753-050B4204785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4E9246EAD664A9A522726E403CA17" ma:contentTypeVersion="4" ma:contentTypeDescription="Create a new document." ma:contentTypeScope="" ma:versionID="eeb138a0944a72cab0b5cefcae35ea5e">
  <xsd:schema xmlns:xsd="http://www.w3.org/2001/XMLSchema" xmlns:xs="http://www.w3.org/2001/XMLSchema" xmlns:p="http://schemas.microsoft.com/office/2006/metadata/properties" xmlns:ns3="b4f9f7ee-5770-4a14-8925-17f3d16e50b7" targetNamespace="http://schemas.microsoft.com/office/2006/metadata/properties" ma:root="true" ma:fieldsID="dc067f60a23bb545c54e55ee944d5204" ns3:_="">
    <xsd:import namespace="b4f9f7ee-5770-4a14-8925-17f3d16e50b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f9f7ee-5770-4a14-8925-17f3d16e50b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98B8368-61BD-4B17-B619-7788B526E9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4f9f7ee-5770-4a14-8925-17f3d16e50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28B88EA-35D9-4AF8-92DD-E247D2183C37}">
  <ds:schemaRefs>
    <ds:schemaRef ds:uri="http://schemas.microsoft.com/sharepoint/v3/contenttype/forms"/>
  </ds:schemaRefs>
</ds:datastoreItem>
</file>

<file path=customXml/itemProps3.xml><?xml version="1.0" encoding="utf-8"?>
<ds:datastoreItem xmlns:ds="http://schemas.openxmlformats.org/officeDocument/2006/customXml" ds:itemID="{E5FEF97F-BDEA-4FE9-8AB0-305944FE3AEB}">
  <ds:schemaRefs>
    <ds:schemaRef ds:uri="http://schemas.microsoft.com/office/2006/metadata/properties"/>
    <ds:schemaRef ds:uri="http://schemas.microsoft.com/office/2006/documentManagement/types"/>
    <ds:schemaRef ds:uri="b4f9f7ee-5770-4a14-8925-17f3d16e50b7"/>
    <ds:schemaRef ds:uri="http://purl.org/dc/terms/"/>
    <ds:schemaRef ds:uri="http://purl.org/dc/elements/1.1/"/>
    <ds:schemaRef ds:uri="http://purl.org/dc/dcmitype/"/>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276</TotalTime>
  <Words>637</Words>
  <Application>Microsoft Office PowerPoint</Application>
  <PresentationFormat>Widescreen</PresentationFormat>
  <Paragraphs>37</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Next LT Pro</vt:lpstr>
      <vt:lpstr>AvenirNext LT Pro Medium</vt:lpstr>
      <vt:lpstr>Rockwell</vt:lpstr>
      <vt:lpstr>Segoe UI</vt:lpstr>
      <vt:lpstr>ExploreVTI</vt:lpstr>
      <vt:lpstr>CARL Framework of Reflection</vt:lpstr>
      <vt:lpstr>Acknowledgement</vt:lpstr>
      <vt:lpstr>What is CARL Framework of Reflection?</vt:lpstr>
      <vt:lpstr>Stage 1: Context</vt:lpstr>
      <vt:lpstr>Stage 2: Action</vt:lpstr>
      <vt:lpstr>Stage 3: Results</vt:lpstr>
      <vt:lpstr>Stage 4: Learning</vt:lpstr>
      <vt:lpstr>The Pros of CARL framework of reflection</vt:lpstr>
      <vt:lpstr>The Cons of CARL framework of reflection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Harrison Meadows (2501629)</dc:creator>
  <cp:lastModifiedBy>Harrison Meadows (2501629)</cp:lastModifiedBy>
  <cp:revision>1</cp:revision>
  <dcterms:created xsi:type="dcterms:W3CDTF">2026-01-08T17:24:10Z</dcterms:created>
  <dcterms:modified xsi:type="dcterms:W3CDTF">2026-01-08T22:00:43Z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0x01010060C4E9246EAD664A9A522726E403CA17</vt:lpwstr>
  </property>
</Properties>
</file>