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theme/themeOverride27.xml" ContentType="application/vnd.openxmlformats-officedocument.themeOverride+xml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theme/themeOverride30.xml" ContentType="application/vnd.openxmlformats-officedocument.themeOverride+xml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ppt/theme/themeOverride33.xml" ContentType="application/vnd.openxmlformats-officedocument.themeOverride+xml"/>
  <Override PartName="/ppt/theme/themeOverride34.xml" ContentType="application/vnd.openxmlformats-officedocument.themeOverride+xml"/>
  <Override PartName="/ppt/theme/themeOverride35.xml" ContentType="application/vnd.openxmlformats-officedocument.themeOverride+xml"/>
  <Override PartName="/ppt/theme/themeOverride36.xml" ContentType="application/vnd.openxmlformats-officedocument.themeOverride+xml"/>
  <Override PartName="/ppt/theme/themeOverride37.xml" ContentType="application/vnd.openxmlformats-officedocument.themeOverride+xml"/>
  <Override PartName="/ppt/theme/themeOverride3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371" r:id="rId2"/>
    <p:sldId id="628" r:id="rId3"/>
    <p:sldId id="631" r:id="rId4"/>
    <p:sldId id="659" r:id="rId5"/>
    <p:sldId id="660" r:id="rId6"/>
    <p:sldId id="661" r:id="rId7"/>
    <p:sldId id="662" r:id="rId8"/>
    <p:sldId id="663" r:id="rId9"/>
    <p:sldId id="664" r:id="rId10"/>
    <p:sldId id="665" r:id="rId11"/>
    <p:sldId id="666" r:id="rId12"/>
    <p:sldId id="667" r:id="rId13"/>
    <p:sldId id="668" r:id="rId14"/>
    <p:sldId id="669" r:id="rId15"/>
    <p:sldId id="670" r:id="rId16"/>
    <p:sldId id="671" r:id="rId17"/>
    <p:sldId id="672" r:id="rId18"/>
    <p:sldId id="673" r:id="rId19"/>
    <p:sldId id="674" r:id="rId20"/>
    <p:sldId id="675" r:id="rId21"/>
    <p:sldId id="676" r:id="rId22"/>
    <p:sldId id="677" r:id="rId23"/>
    <p:sldId id="678" r:id="rId24"/>
    <p:sldId id="679" r:id="rId25"/>
    <p:sldId id="680" r:id="rId26"/>
    <p:sldId id="681" r:id="rId27"/>
    <p:sldId id="682" r:id="rId28"/>
    <p:sldId id="683" r:id="rId29"/>
    <p:sldId id="684" r:id="rId30"/>
    <p:sldId id="685" r:id="rId31"/>
    <p:sldId id="686" r:id="rId32"/>
    <p:sldId id="687" r:id="rId33"/>
    <p:sldId id="688" r:id="rId34"/>
    <p:sldId id="689" r:id="rId35"/>
    <p:sldId id="690" r:id="rId36"/>
    <p:sldId id="691" r:id="rId37"/>
    <p:sldId id="692" r:id="rId38"/>
    <p:sldId id="693" r:id="rId39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6" autoAdjust="0"/>
    <p:restoredTop sz="94181" autoAdjust="0"/>
  </p:normalViewPr>
  <p:slideViewPr>
    <p:cSldViewPr>
      <p:cViewPr varScale="1">
        <p:scale>
          <a:sx n="58" d="100"/>
          <a:sy n="58" d="100"/>
        </p:scale>
        <p:origin x="504" y="2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 userDrawn="1"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 userDrawn="1"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713D151-9717-9270-6C22-4F5CFE9E0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17" b="91367" l="9462" r="89462">
                        <a14:foregroundMark x1="17419" y1="50839" x2="17204" y2="51559"/>
                        <a14:foregroundMark x1="85161" y1="48921" x2="86237" y2="49400"/>
                        <a14:foregroundMark x1="74624" y1="22542" x2="75699" y2="22542"/>
                        <a14:foregroundMark x1="70753" y1="20863" x2="70538" y2="21343"/>
                        <a14:foregroundMark x1="68602" y1="18705" x2="68602" y2="18705"/>
                        <a14:foregroundMark x1="69462" y1="12230" x2="69892" y2="12230"/>
                        <a14:foregroundMark x1="74839" y1="16787" x2="74839" y2="17506"/>
                        <a14:foregroundMark x1="55054" y1="10791" x2="56129" y2="11271"/>
                        <a14:foregroundMark x1="49677" y1="11271" x2="50108" y2="11751"/>
                        <a14:foregroundMark x1="55914" y1="5995" x2="56559" y2="6715"/>
                        <a14:foregroundMark x1="59355" y1="6235" x2="59355" y2="6235"/>
                        <a14:foregroundMark x1="62151" y1="7434" x2="62151" y2="7434"/>
                        <a14:foregroundMark x1="52043" y1="4556" x2="52043" y2="4556"/>
                        <a14:foregroundMark x1="44301" y1="6235" x2="44516" y2="6235"/>
                        <a14:foregroundMark x1="46667" y1="14388" x2="46667" y2="14868"/>
                        <a14:foregroundMark x1="42581" y1="15588" x2="42581" y2="15588"/>
                        <a14:foregroundMark x1="35699" y1="13429" x2="35269" y2="13189"/>
                        <a14:foregroundMark x1="39785" y1="15348" x2="39785" y2="15348"/>
                        <a14:foregroundMark x1="39785" y1="15348" x2="39785" y2="15348"/>
                        <a14:foregroundMark x1="33978" y1="15827" x2="33978" y2="15827"/>
                        <a14:foregroundMark x1="33978" y1="15827" x2="33978" y2="15827"/>
                        <a14:foregroundMark x1="34409" y1="17266" x2="34409" y2="17266"/>
                        <a14:foregroundMark x1="38710" y1="10791" x2="38710" y2="10791"/>
                        <a14:foregroundMark x1="35699" y1="7914" x2="35699" y2="7914"/>
                        <a14:foregroundMark x1="31183" y1="9353" x2="31183" y2="9353"/>
                        <a14:foregroundMark x1="23011" y1="72902" x2="23011" y2="73141"/>
                        <a14:foregroundMark x1="47097" y1="91127" x2="47527" y2="91367"/>
                        <a14:foregroundMark x1="69892" y1="74580" x2="71613" y2="75060"/>
                        <a14:foregroundMark x1="17849" y1="43165" x2="17849" y2="43165"/>
                        <a14:foregroundMark x1="10323" y1="39089" x2="10323" y2="39089"/>
                        <a14:foregroundMark x1="15699" y1="43645" x2="15699" y2="43645"/>
                        <a14:foregroundMark x1="14409" y1="43645" x2="14409" y2="43645"/>
                        <a14:foregroundMark x1="16559" y1="33813" x2="16559" y2="33813"/>
                        <a14:foregroundMark x1="24086" y1="21343" x2="24086" y2="21343"/>
                        <a14:foregroundMark x1="80860" y1="29496" x2="80860" y2="29496"/>
                        <a14:foregroundMark x1="82151" y1="38129" x2="82151" y2="38129"/>
                        <a14:foregroundMark x1="83011" y1="27098" x2="83011" y2="27098"/>
                        <a14:foregroundMark x1="83226" y1="28537" x2="83226" y2="28537"/>
                        <a14:foregroundMark x1="83871" y1="29496" x2="83871" y2="29496"/>
                        <a14:foregroundMark x1="80000" y1="25659" x2="80000" y2="25659"/>
                        <a14:foregroundMark x1="80430" y1="24460" x2="80430" y2="24460"/>
                        <a14:foregroundMark x1="80645" y1="23741" x2="80645" y2="23741"/>
                        <a14:foregroundMark x1="81075" y1="27338" x2="81075" y2="27338"/>
                        <a14:foregroundMark x1="70323" y1="27578" x2="70323" y2="27578"/>
                        <a14:foregroundMark x1="24301" y1="12710" x2="24301" y2="12710"/>
                        <a14:foregroundMark x1="12258" y1="34772" x2="12258" y2="34772"/>
                        <a14:foregroundMark x1="38710" y1="5995" x2="38710" y2="5995"/>
                        <a14:foregroundMark x1="36344" y1="10072" x2="36344" y2="10072"/>
                        <a14:foregroundMark x1="34194" y1="9353" x2="34194" y2="9353"/>
                        <a14:foregroundMark x1="9462" y1="52758" x2="9462" y2="52758"/>
                        <a14:backgroundMark x1="84731" y1="53717" x2="84731" y2="53717"/>
                        <a14:backgroundMark x1="83441" y1="48921" x2="83441" y2="489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4659" y="0"/>
            <a:ext cx="4302795" cy="7102202"/>
          </a:xfrm>
          <a:prstGeom prst="rect">
            <a:avLst/>
          </a:prstGeom>
          <a:effectLst>
            <a:glow rad="12700">
              <a:schemeClr val="bg1"/>
            </a:glow>
          </a:effec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56DCE52C-A9DD-BCB8-D8F8-087B8AA0EE96}"/>
              </a:ext>
            </a:extLst>
          </p:cNvPr>
          <p:cNvSpPr txBox="1"/>
          <p:nvPr/>
        </p:nvSpPr>
        <p:spPr>
          <a:xfrm>
            <a:off x="5633541" y="1989634"/>
            <a:ext cx="923330" cy="3816424"/>
          </a:xfrm>
          <a:prstGeom prst="rect">
            <a:avLst/>
          </a:prstGeom>
          <a:noFill/>
          <a:effectLst>
            <a:glow>
              <a:schemeClr val="bg1"/>
            </a:glow>
          </a:effectLst>
        </p:spPr>
        <p:txBody>
          <a:bodyPr vert="eaVert"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</a:rPr>
              <a:t>無量壽</a:t>
            </a:r>
            <a:r>
              <a:rPr lang="zh-TW" altLang="en-US" sz="4800" b="1" dirty="0">
                <a:solidFill>
                  <a:schemeClr val="bg1"/>
                </a:solidFill>
              </a:rPr>
              <a:t>經</a:t>
            </a:r>
          </a:p>
        </p:txBody>
      </p:sp>
    </p:spTree>
    <p:extLst>
      <p:ext uri="{BB962C8B-B14F-4D97-AF65-F5344CB8AC3E}">
        <p14:creationId xmlns:p14="http://schemas.microsoft.com/office/powerpoint/2010/main" val="390915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83B0238F-D15C-2825-C8EB-6DBFBF7DC475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0302C00-6498-3CE3-5388-45FE90BB29BD}"/>
              </a:ext>
            </a:extLst>
          </p:cNvPr>
          <p:cNvSpPr txBox="1"/>
          <p:nvPr/>
        </p:nvSpPr>
        <p:spPr>
          <a:xfrm>
            <a:off x="1198662" y="654142"/>
            <a:ext cx="3570208" cy="52959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右章包括第十九「聞名發心願」，與第廿「臨終接引願」。「名號」即名字。顯體為名。名彰於外，而號令於天下為號。名與號同體。此辭通於諸佛菩薩。於本經常專指極樂導師名號｜阿彌陀。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3628D2E6-9D43-63D4-0CB2-2B0655ED1C25}"/>
              </a:ext>
            </a:extLst>
          </p:cNvPr>
          <p:cNvSpPr txBox="1"/>
          <p:nvPr/>
        </p:nvSpPr>
        <p:spPr>
          <a:xfrm>
            <a:off x="5375126" y="654142"/>
            <a:ext cx="5416868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  <a:spcBef>
                <a:spcPts val="24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十方眾生。聞我名號。發菩提心。修諸功德。奉行六波羅蜜。堅固不退。復以善根迴向。願生我國。一心念我。晝夜不斷。臨壽終時。我與諸菩薩眾迎現其前。經須臾間。即生我剎。作阿惟越致菩薩。不得是願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0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十九、聞名發心願。二十、臨終接引願。</a:t>
            </a:r>
          </a:p>
        </p:txBody>
      </p:sp>
    </p:spTree>
    <p:extLst>
      <p:ext uri="{BB962C8B-B14F-4D97-AF65-F5344CB8AC3E}">
        <p14:creationId xmlns:p14="http://schemas.microsoft.com/office/powerpoint/2010/main" val="3435813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A9D51D41-06FD-D45D-A07D-6333B4352C97}"/>
              </a:ext>
            </a:extLst>
          </p:cNvPr>
          <p:cNvSpPr txBox="1"/>
          <p:nvPr/>
        </p:nvSpPr>
        <p:spPr>
          <a:xfrm>
            <a:off x="0" y="765498"/>
            <a:ext cx="12034064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發菩提心」。菩提，梵語，舊譯為道，新譯為覺。肇公曰：「道之極者，稱曰菩提。秦（指中國）無言以譯之。蓋是正覺無相之真智乎！」菩提心即是求真道之心，求正覺之心。又菩提心即自覺覺他之心。詳言之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往生要集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所云之二種菩提心。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㈠緣事菩提心（此即密乘之行願菩提心），以四弘誓願為體。⑴眾生無邊誓願度，是應身菩提之因。⑵煩惱無數誓願斷，是法身菩提之因。⑶法門無盡誓願學，是報身菩提之因。⑷無上菩提誓願證，是願求證得佛果菩提也。由前三行願具足成就，而證得三身圓滿之菩提，還復廣利一切眾生也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㈡緣理菩提心（此即密乘之勝義菩提心）。一切諸法本來寂滅，安住於中道實相，而圓成上求下化之願行，是為最上之菩提心，謂為緣理之菩提心。</a:t>
            </a:r>
          </a:p>
        </p:txBody>
      </p:sp>
    </p:spTree>
    <p:extLst>
      <p:ext uri="{BB962C8B-B14F-4D97-AF65-F5344CB8AC3E}">
        <p14:creationId xmlns:p14="http://schemas.microsoft.com/office/powerpoint/2010/main" val="859646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18E52B1-39A0-ACED-7FBA-C0D6FEED191E}"/>
              </a:ext>
            </a:extLst>
          </p:cNvPr>
          <p:cNvSpPr txBox="1"/>
          <p:nvPr/>
        </p:nvSpPr>
        <p:spPr>
          <a:xfrm>
            <a:off x="-2619" y="837506"/>
            <a:ext cx="12034064" cy="53645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新羅元曉師於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宗要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論無上菩提之心曰：「一者隨事發心，二者順理發心。言隨事者：煩惱無數，願悉斷之；善法無量，願悉修之；眾生無邊，願悉度之。於此三事，決定期願。初是如來斷德正因，次是如來智德正因，第三心者恩德正因，三德合為無上菩提之果。即是三心，總為無上菩提之因。因果雖異，廣長量齊，等無所遺，無不苞（同包）故。如經言：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『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發心畢竟二不別，如是二心先心難。自未得度先度他，是故我禮初發心。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』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此心果報雖是菩提（成佛），而其華報在於淨土（往生）。所以然者，菩提心量，廣大無邊，長遠無限，故能感得廣大無際依報淨土、長遠無量正報壽命，除菩提心，無能當彼，故說此心為彼正因，是明隨事發心相也。</a:t>
            </a:r>
          </a:p>
        </p:txBody>
      </p:sp>
    </p:spTree>
    <p:extLst>
      <p:ext uri="{BB962C8B-B14F-4D97-AF65-F5344CB8AC3E}">
        <p14:creationId xmlns:p14="http://schemas.microsoft.com/office/powerpoint/2010/main" val="1584640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9028A45-D9F8-3090-D4D6-A65BDB15838E}"/>
              </a:ext>
            </a:extLst>
          </p:cNvPr>
          <p:cNvSpPr txBox="1"/>
          <p:nvPr/>
        </p:nvSpPr>
        <p:spPr>
          <a:xfrm>
            <a:off x="360302" y="837506"/>
            <a:ext cx="11469807" cy="53645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所言順理而發心者：信解諸法皆如幻夢，非有非無，離言絕慮。依此信解，發廣大心。雖不見有煩惱善法，而不撥無（撥無者，排除也）可斷可修，是故雖願悉斷悉修，而不違於無願三昧；雖願皆度無量有情，而不存能度所度，故能隨順於空無相。如經言：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『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如是滅度無量眾生，實無眾生得滅度者。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』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乃至廣說故。如是發心不可思議，是明順理發心相也。隨事發心，有可退義，不定性人，亦得能發；順理發心，即無退轉，菩薩性人，乃能得發。如是發心，功德無邊。設使諸佛窮劫演說彼諸功德，猶不能盡。」元曉師所謂隨事發心，即前文之緣事菩提心；其順理發心，即前之緣理菩提心。以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宗要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較詳，故備錄之。</a:t>
            </a:r>
          </a:p>
        </p:txBody>
      </p:sp>
    </p:spTree>
    <p:extLst>
      <p:ext uri="{BB962C8B-B14F-4D97-AF65-F5344CB8AC3E}">
        <p14:creationId xmlns:p14="http://schemas.microsoft.com/office/powerpoint/2010/main" val="3035528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05E9AEB1-C856-F7B5-4D48-4376F0E9ABD9}"/>
              </a:ext>
            </a:extLst>
          </p:cNvPr>
          <p:cNvSpPr txBox="1"/>
          <p:nvPr/>
        </p:nvSpPr>
        <p:spPr>
          <a:xfrm>
            <a:off x="1770945" y="837506"/>
            <a:ext cx="864852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勸發菩提心文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曰：「發菩提心，諸善中王。」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無量壽經起信論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是知菩提心者，諸佛之本源，眾生之慧命。才發此心，已成佛道，以與佛智、不思議智、不可稱智、大乘廣智、無等無倫最上勝智相應故。」又經中三輩往生，皆因「發菩提心，一向專念」。可見發菩提心，實為首要。今此第十九願為聞名發心，證諸第廿六願聞名得福，第四十七願聞名得忍，故此願理應釋為因聞佛名號，蒙佛加被，發菩提心。彌顯彌陀名號功德不可思議，願王宏誓願力不可思議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2AFDBCBA-A492-08A5-FD2C-FD0F711CDF72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390164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B62B9B90-70F3-9FE1-D971-ADCAF50D092D}"/>
              </a:ext>
            </a:extLst>
          </p:cNvPr>
          <p:cNvSpPr txBox="1"/>
          <p:nvPr/>
        </p:nvSpPr>
        <p:spPr>
          <a:xfrm>
            <a:off x="2998862" y="798158"/>
            <a:ext cx="7520007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「修諸功德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…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晝夜不斷」，表發大心後之大行。因聞名而發心，修諸大行是為第十九願之全文。其中「六波羅蜜」，亦稱六度。度者，度生死海，到涅槃之岸也。「六」者：㈠布施。㈡持戒。㈢忍辱。㈣精進。㈤禪定。㈥般若。六度攝萬行。「堅固不退」者，指如上之大願大行，決定不移，永不退轉也。如偈云：「我行決定堅固力，唯佛聖智能證知，縱使身止諸苦中，如是願心永不退。」是堅固不退義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E4BEAA4D-4598-A846-24E3-BD66F3B9D425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81824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B0A374F3-DA14-FDDE-23FF-0B600F0D5FD0}"/>
              </a:ext>
            </a:extLst>
          </p:cNvPr>
          <p:cNvSpPr txBox="1"/>
          <p:nvPr/>
        </p:nvSpPr>
        <p:spPr>
          <a:xfrm>
            <a:off x="89129" y="862607"/>
            <a:ext cx="5032147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一心有事理二種，無餘念為事之一心，入實相為理之一心。今「一心念我」實兼事理。現世淨業學人，但深信切願稱念名號，即是「一心念我」。如善導大師曰：「一心專念彌陀名號。行住坐臥，不問時節久近，念念不捨。」是即一心念佛。蓋從事入理，且事中舉體是理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19D677D-60D9-F733-CCCB-B09523FC4247}"/>
              </a:ext>
            </a:extLst>
          </p:cNvPr>
          <p:cNvSpPr txBox="1"/>
          <p:nvPr/>
        </p:nvSpPr>
        <p:spPr>
          <a:xfrm>
            <a:off x="5116120" y="862607"/>
            <a:ext cx="6955750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一心念我。晝夜不斷。臨壽終時。我與諸菩薩眾迎現其前。經須臾間。即生我剎。作阿惟越致菩薩。不得是願。不取正覺。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」此為第二十，臨終接引願。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「一心念我」。一心，已見前解，指萬有之實體真如。今約本經，唯一堅定之信心，不為他心所奪，謂之一心。如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教行信證文類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曰：「信樂即是一心也，一心即是真實信心也，是故論主建言一心也。」</a:t>
            </a:r>
          </a:p>
        </p:txBody>
      </p:sp>
    </p:spTree>
    <p:extLst>
      <p:ext uri="{BB962C8B-B14F-4D97-AF65-F5344CB8AC3E}">
        <p14:creationId xmlns:p14="http://schemas.microsoft.com/office/powerpoint/2010/main" val="42170946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7F5A9B2E-9CBD-F597-03F5-B9332A40071D}"/>
              </a:ext>
            </a:extLst>
          </p:cNvPr>
          <p:cNvSpPr txBox="1"/>
          <p:nvPr/>
        </p:nvSpPr>
        <p:spPr>
          <a:xfrm>
            <a:off x="5567912" y="837506"/>
            <a:ext cx="6647974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以上第十九願是因，第廿願則是其果也。若人如第十九願發心念佛，則臨壽終時彌陀與極樂世界諸菩薩等眾，前來接引，現其人前，經須臾間（指俄頃，據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大集經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即今之四十八分鐘），彼人即往生極樂淨土，作阿惟越致（不退轉）菩薩。（以上是為第廿臨終接引願。）深顯果教他力不可思議之方便妙用。具縛凡夫能帶惑往生者，皆因彌陀此願，臨終聖眾現前，慈悲攝受之大力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E2A3FC9-3050-57B7-D14F-57BF30116320}"/>
              </a:ext>
            </a:extLst>
          </p:cNvPr>
          <p:cNvSpPr txBox="1"/>
          <p:nvPr/>
        </p:nvSpPr>
        <p:spPr>
          <a:xfrm>
            <a:off x="-51614" y="837506"/>
            <a:ext cx="5570756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靈芝師曰：「凡人臨終，識神無主，善惡業種無不發現，或起惡念，或起邪見，或生繫戀，或發猖狂，惡相非一，皆名顛倒。」可見凡夫業重，臨終之際，更多顛倒；復以四大苦逼，痛不可言，何能正念持名？不能持名，何得往生？故知凡夫往生，非憑自力，全仗彌陀大願加被，令不顛倒，始能往生也。</a:t>
            </a:r>
          </a:p>
        </p:txBody>
      </p:sp>
    </p:spTree>
    <p:extLst>
      <p:ext uri="{BB962C8B-B14F-4D97-AF65-F5344CB8AC3E}">
        <p14:creationId xmlns:p14="http://schemas.microsoft.com/office/powerpoint/2010/main" val="4267903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1B99299B-D611-A6F3-32F3-1F09310B38DA}"/>
              </a:ext>
            </a:extLst>
          </p:cNvPr>
          <p:cNvSpPr txBox="1"/>
          <p:nvPr/>
        </p:nvSpPr>
        <p:spPr>
          <a:xfrm>
            <a:off x="78174" y="706040"/>
            <a:ext cx="12034064" cy="54475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小本唐譯，名為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稱讚淨土佛攝受經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，文曰：「臨命終時，無量壽佛與其無量聲聞弟子、菩薩眾俱，前後圍繞，來住其前，慈悲加祐，令心不亂。」可見凡夫臨終心不顛倒，亦不散亂，正念持名者，全因彌陀慈悲加祐之力也。又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悲華經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臨終之時，我當與大眾圍繞，現其人前。其人見我，即於我所，得心歡喜，以見我故，離諸障閡，即便捨身，來生我界。」又說願曰：「所有眾生，若聞我聲（聲者名也），發願欲生我世界者，是諸眾生臨命終時，悉令見我與諸大眾前後圍繞。我於爾時入無翳三昧，以三昧力故，在於其前而為說法。以聞法故，尋得斷除一切苦惱，心大歡喜。其心喜故，得寶窴三昧。以三昧力故，令心得念及無生忍，命終之後必生我界。」是經所顯他力妙用，彌為明顯。</a:t>
            </a:r>
          </a:p>
        </p:txBody>
      </p:sp>
    </p:spTree>
    <p:extLst>
      <p:ext uri="{BB962C8B-B14F-4D97-AF65-F5344CB8AC3E}">
        <p14:creationId xmlns:p14="http://schemas.microsoft.com/office/powerpoint/2010/main" val="9628947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3986AD4F-C88D-0FF1-0083-ACABB7CCBE1E}"/>
              </a:ext>
            </a:extLst>
          </p:cNvPr>
          <p:cNvSpPr txBox="1"/>
          <p:nvPr/>
        </p:nvSpPr>
        <p:spPr>
          <a:xfrm>
            <a:off x="360302" y="693490"/>
            <a:ext cx="11469807" cy="56886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「阿惟越致」，又作阿鞞跋致，譯為不退轉，是菩薩階位之名。據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彌陀要解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云：「阿鞞跋致，此云不退。㈠位不退。入聖流，不墮凡地。㈡行不退。恆度生，不墮二乘地。㈢念不退。心心流入薩婆若海。若約此土，藏初果，通見地，別初住，圓初信，名位不退。通菩薩，別十向，圓十信，名行不退。別初地，圓初住，名念不退。」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上言不退有三，最上名念不退。此土行者，別教須登初歡喜地，圓教須至初發心住，方破一品無明，證一分法身，始能念念流入薩婆若海。薩婆若海，即一切種智海，即如來果海。雙捨二邊，全歸中道，始曰念念流入薩婆若海。可見念不退之難證。但今願言，十方眾生，聞名發心，一心念我，即生我剎，作阿惟越致菩薩。</a:t>
            </a:r>
          </a:p>
        </p:txBody>
      </p:sp>
    </p:spTree>
    <p:extLst>
      <p:ext uri="{BB962C8B-B14F-4D97-AF65-F5344CB8AC3E}">
        <p14:creationId xmlns:p14="http://schemas.microsoft.com/office/powerpoint/2010/main" val="11703496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0FA8E57F-FF7E-48FD-16CF-1EC5C6ED9FAE}"/>
              </a:ext>
            </a:extLst>
          </p:cNvPr>
          <p:cNvSpPr txBox="1"/>
          <p:nvPr/>
        </p:nvSpPr>
        <p:spPr>
          <a:xfrm>
            <a:off x="6095206" y="729494"/>
            <a:ext cx="4698722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小本亦云：「極樂國土，眾生生者，皆是阿鞞跋致。」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要解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又云：「今淨土，五逆十惡，十念成就，帶業往生，居下下品者，皆得三不退也。」下下品人，亦證三不退，一生圓成佛果。此乃十方世界之所無，唯極樂所獨有。如是勝異超絕，言思莫及。</a:t>
            </a:r>
          </a:p>
        </p:txBody>
      </p:sp>
      <p:sp>
        <p:nvSpPr>
          <p:cNvPr id="8" name="匾額 7" descr="佛學概要十四講表 習講">
            <a:extLst>
              <a:ext uri="{FF2B5EF4-FFF2-40B4-BE49-F238E27FC236}">
                <a16:creationId xmlns:a16="http://schemas.microsoft.com/office/drawing/2014/main" id="{4E5CA0F7-FF5D-E7D5-CF6E-087302209441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567964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D0DEF7E-A90C-48EE-16C4-72F37DB3B8C9}"/>
              </a:ext>
            </a:extLst>
          </p:cNvPr>
          <p:cNvSpPr txBox="1"/>
          <p:nvPr/>
        </p:nvSpPr>
        <p:spPr>
          <a:xfrm>
            <a:off x="74298" y="482868"/>
            <a:ext cx="7186583" cy="58938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右為第廿一「悔過得生願」。「無不遂者」以前，同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魏譯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第廿願。（文句則兼取唐宋兩譯。）以下則採自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吳譯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第五願（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漢譯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類之）結成此願，名為悔過得生。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所異於第十八，第十九與第廿願者，端在宿世作惡之人，罪業深重，所受果報在於三途；今生聞名發心，悔過向善，至心回向，植德求生，臨命終時蒙佛願加被，不墮三惡道，往生彼國，是為本願之殊勝慈德也。故云「四十八願，願願皆為眾生」。大悲慈父恩德無極，我輩佛徒當何以報？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3C0FFDB-8711-C501-BBAF-F849AA071F6F}"/>
              </a:ext>
            </a:extLst>
          </p:cNvPr>
          <p:cNvSpPr txBox="1"/>
          <p:nvPr/>
        </p:nvSpPr>
        <p:spPr>
          <a:xfrm>
            <a:off x="7239971" y="654142"/>
            <a:ext cx="4903907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十方眾生。聞我名號。繫念我國。發菩提心。堅固不退。植眾德本。至心迴向。欲生極樂。無不遂者。若有宿惡。聞我名字。即自悔過。為道作善。便持經戒。願生我剎。命終不復更三惡道。即生我國。若不爾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二十一、悔過得生願。</a:t>
            </a:r>
          </a:p>
        </p:txBody>
      </p:sp>
    </p:spTree>
    <p:extLst>
      <p:ext uri="{BB962C8B-B14F-4D97-AF65-F5344CB8AC3E}">
        <p14:creationId xmlns:p14="http://schemas.microsoft.com/office/powerpoint/2010/main" val="30820025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83FB7E08-44B7-BBBC-5E03-101277615BF9}"/>
              </a:ext>
            </a:extLst>
          </p:cNvPr>
          <p:cNvSpPr txBox="1"/>
          <p:nvPr/>
        </p:nvSpPr>
        <p:spPr>
          <a:xfrm>
            <a:off x="3142878" y="837506"/>
            <a:ext cx="7520007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願中「繫念」指心念繫在一處，不思其它。「植眾德本」，「植」者，種植也。「德本」，如善根。德者，善也。本者，根也。又「德本」者，德中之根本也。依是義故，彌陀名號，名為德本。「宿惡」，指宿世所造之惡，即過去生中之罪惡。「悔」者，改也。改往修來也。「悔過」者，向佛法僧三寶懺悔罪過，誓不更造也。本願名「悔過得生」，故知悔過乃往生之關鍵。蓋一切罪從懺悔滅也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38ABAEB6-40FD-A3B6-8113-AF744D83030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647158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9738305-8DD2-9441-FBD1-BD77F8F0D0B5}"/>
              </a:ext>
            </a:extLst>
          </p:cNvPr>
          <p:cNvSpPr txBox="1"/>
          <p:nvPr/>
        </p:nvSpPr>
        <p:spPr>
          <a:xfrm>
            <a:off x="315198" y="837506"/>
            <a:ext cx="2339102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當前海外佛教界於「帶業往生」之旨，頗有諍議。今據本經，則知帶業往生之說，實據佛願；且所帶之業，正指惡業也。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95935A0-57A7-D538-ACA1-BC4E1244F391}"/>
              </a:ext>
            </a:extLst>
          </p:cNvPr>
          <p:cNvSpPr txBox="1"/>
          <p:nvPr/>
        </p:nvSpPr>
        <p:spPr>
          <a:xfrm>
            <a:off x="2763470" y="837506"/>
            <a:ext cx="8084264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持」者，奉持。「命終不復更三惡道，即生我國。」是本願之主旨。若宿世作惡，有決定業，命終之後，須於此界或於他方墮三惡道。以今世悔過修道行善，誦經持戒，發菩提心，專念極樂，至心回向，求生淨土等，於是乘彌陀此願功德，遮其宿業，蒙佛攝引，不墮三途，逕生極樂，故云「無不遂者」。「遂」指求生極樂之願得滿足也。可見宿業深重之人，皆可不更三途，帶業往生。彌陀悲願之深，攝度之廣，超踰十方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714BB41B-BB15-38FE-59D8-A8537E825F2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924582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20456D1-1A6A-03BE-8CAD-CA1CBFA0FF0D}"/>
              </a:ext>
            </a:extLst>
          </p:cNvPr>
          <p:cNvSpPr txBox="1"/>
          <p:nvPr/>
        </p:nvSpPr>
        <p:spPr>
          <a:xfrm>
            <a:off x="1592287" y="618138"/>
            <a:ext cx="395492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右章攝三願。「國無婦女」，是第廿二「國無女人願」（見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吳譯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）。「若有女人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……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命終即化男子，來我剎土」，是第廿三「厭女轉男願」，又稱「女人往生願」。第二十四為「蓮花化生願」（見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吳譯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）。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7554F390-5526-A8C1-372B-EDCC7B57C72F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B516282-1F05-2D65-1803-B8141654C9C4}"/>
              </a:ext>
            </a:extLst>
          </p:cNvPr>
          <p:cNvSpPr txBox="1"/>
          <p:nvPr/>
        </p:nvSpPr>
        <p:spPr>
          <a:xfrm>
            <a:off x="5951190" y="618138"/>
            <a:ext cx="4852610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  <a:spcBef>
                <a:spcPts val="36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我作佛時。國無婦女。若有女人。聞我名字。得清淨信。發菩提心。厭患女身。願生我國。命終即化男子。來我剎土。十方世界諸眾生類。生我國者。皆於七寶池蓮華中化生。若不爾者。不取正覺。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二十二、國無女人願。二十三、厭女轉男願。二十四、蓮華化生願。</a:t>
            </a:r>
          </a:p>
        </p:txBody>
      </p:sp>
    </p:spTree>
    <p:extLst>
      <p:ext uri="{BB962C8B-B14F-4D97-AF65-F5344CB8AC3E}">
        <p14:creationId xmlns:p14="http://schemas.microsoft.com/office/powerpoint/2010/main" val="35102140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425B1D4-3DF6-138A-0CBF-C2C3AEE3F0D4}"/>
              </a:ext>
            </a:extLst>
          </p:cNvPr>
          <p:cNvSpPr txBox="1"/>
          <p:nvPr/>
        </p:nvSpPr>
        <p:spPr>
          <a:xfrm>
            <a:off x="-11257" y="745824"/>
            <a:ext cx="7186583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若有女人。聞我名字。得清淨信。發菩提心。厭患女身。願生我國。命終即化男子。來我剎土。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三「厭女轉男願」。釋迦因地，行菩薩道，積一大阿僧祇劫勤修，漸離女身。可見女轉男身，實非輕易。今以聞佛名號，「得清淨信」。由於淨信發菩提心，厭離女身，願生極樂。信深願切，必起念佛之勝行。蒙佛本願加威，於命終時，即轉女成男，往生極樂。是為「厭女轉男願」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0EB225A-E49B-748E-4C9C-03BC93F089BF}"/>
              </a:ext>
            </a:extLst>
          </p:cNvPr>
          <p:cNvSpPr txBox="1"/>
          <p:nvPr/>
        </p:nvSpPr>
        <p:spPr>
          <a:xfrm>
            <a:off x="7229132" y="837506"/>
            <a:ext cx="4698722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「我作佛時。國無婦女。」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此為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第廿二「國無婦女願」。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唐道宣律師引經云：「十方世界，有女人處，即有地獄。」今極樂無三惡道，亦無婦女，純是三十二種大丈夫相。蓋男女之間易生情愛，便是退緣，是以極樂同居勝於娑婆。</a:t>
            </a:r>
          </a:p>
        </p:txBody>
      </p:sp>
    </p:spTree>
    <p:extLst>
      <p:ext uri="{BB962C8B-B14F-4D97-AF65-F5344CB8AC3E}">
        <p14:creationId xmlns:p14="http://schemas.microsoft.com/office/powerpoint/2010/main" val="20126981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40A7BCA5-94AE-C670-29BE-1538001BBED1}"/>
              </a:ext>
            </a:extLst>
          </p:cNvPr>
          <p:cNvSpPr txBox="1"/>
          <p:nvPr/>
        </p:nvSpPr>
        <p:spPr>
          <a:xfrm>
            <a:off x="7103318" y="837489"/>
            <a:ext cx="357020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「十方世界諸眾生類。生我國者。皆於七寶池蓮華中化生。若不爾者。不取正覺。」第廿四蓮花化生願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往生極樂之人，皆於蓮花中自然化生，清淨無垢，神通智慧，放大光明，俱如菩薩。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7E03AB17-C05E-CBE0-0494-F53CBE320F92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03100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60ABE4E-762A-D2CC-5984-F5E3D5A4D216}"/>
              </a:ext>
            </a:extLst>
          </p:cNvPr>
          <p:cNvSpPr txBox="1"/>
          <p:nvPr/>
        </p:nvSpPr>
        <p:spPr>
          <a:xfrm>
            <a:off x="1054646" y="837506"/>
            <a:ext cx="395492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右章三願。從「聞我名字」至「莫不致敬」，是第廿五「天人禮敬願」。從「若聞我名」下至「諸根無缺」，是第廿六「聞名得福願」。再下為第廿七「修殊勝行願」。本章三願皆表聞名功德。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DA67AEFF-F293-DA7F-CF1E-7669AA37F4C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12AC459-9E0E-845F-8695-87D64E33EE83}"/>
              </a:ext>
            </a:extLst>
          </p:cNvPr>
          <p:cNvSpPr txBox="1"/>
          <p:nvPr/>
        </p:nvSpPr>
        <p:spPr>
          <a:xfrm>
            <a:off x="5303118" y="837506"/>
            <a:ext cx="5493812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我作佛時。十方眾生。聞我名字。歡喜信樂。禮拜歸命。以清淨心。修菩薩行。諸天世人。莫不致敬。若聞我名。壽終之後。生尊貴家。諸根無缺。常修殊勝梵行。若不爾者。不取正覺。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0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二十五、天人禮敬願。二十六、聞名得福願。二十七、修殊勝行願。</a:t>
            </a:r>
          </a:p>
        </p:txBody>
      </p:sp>
    </p:spTree>
    <p:extLst>
      <p:ext uri="{BB962C8B-B14F-4D97-AF65-F5344CB8AC3E}">
        <p14:creationId xmlns:p14="http://schemas.microsoft.com/office/powerpoint/2010/main" val="4270537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1EFB5973-6EFB-005E-C2DB-2D42A91DD16B}"/>
              </a:ext>
            </a:extLst>
          </p:cNvPr>
          <p:cNvSpPr txBox="1"/>
          <p:nvPr/>
        </p:nvSpPr>
        <p:spPr>
          <a:xfrm>
            <a:off x="401577" y="837506"/>
            <a:ext cx="449353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「修菩薩行」謂六度萬行，是乃廣修眾善者。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本經三輩往生，皆云「發菩提心，一向專念」。蓋發心乃諸善中王，持名是萬行之首。缺此往生正因，雖行眾善，則廣而不專，博而未精，未契彌陀本願，難於今生現證，故唯受人天禮敬而已。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519DC89-D7F6-D42A-CEBF-E07B228AE950}"/>
              </a:ext>
            </a:extLst>
          </p:cNvPr>
          <p:cNvSpPr txBox="1"/>
          <p:nvPr/>
        </p:nvSpPr>
        <p:spPr>
          <a:xfrm>
            <a:off x="4943078" y="837506"/>
            <a:ext cx="6955750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「我作佛時。十方眾生。聞我名字。歡喜信樂。禮拜歸命。以清淨心。修菩薩行。諸天世人。莫不致敬。」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此第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二五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願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天人禮敬願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。</a:t>
            </a:r>
            <a:endParaRPr lang="en-US" altLang="zh-CN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眾生根器不一，故聞名之信樂發心亦不一，或因大心未堅，或因信願不深，或以持念不專，是以未能全契彌陀十念必生等大願，故當世未能了脫生死，僅能獲福於現在及來生，故獲利未能如前之數願也。</a:t>
            </a:r>
          </a:p>
        </p:txBody>
      </p:sp>
    </p:spTree>
    <p:extLst>
      <p:ext uri="{BB962C8B-B14F-4D97-AF65-F5344CB8AC3E}">
        <p14:creationId xmlns:p14="http://schemas.microsoft.com/office/powerpoint/2010/main" val="449897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B4A9FD8-D1ED-76D2-18A6-926F09683F64}"/>
              </a:ext>
            </a:extLst>
          </p:cNvPr>
          <p:cNvSpPr txBox="1"/>
          <p:nvPr/>
        </p:nvSpPr>
        <p:spPr>
          <a:xfrm>
            <a:off x="1910987" y="745824"/>
            <a:ext cx="5570756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常修殊勝梵行。若不爾者。不取正覺。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」此第廿七願修殊勝行願。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梵行」，梵者，清淨之義；梵行，清淨無欲之行。斷淫欲諸天，皆名為梵天。斷除淫欲，禮佛念佛，發菩提心，一向專念，即趣向大涅槃根本法輪之妙行也。一聞佛名，即具如是功德，足證佛號，名具萬德。又聞名功德，微妙難思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E81035F-1D85-8E99-3AF4-69ACB07CE68B}"/>
              </a:ext>
            </a:extLst>
          </p:cNvPr>
          <p:cNvSpPr txBox="1"/>
          <p:nvPr/>
        </p:nvSpPr>
        <p:spPr>
          <a:xfrm>
            <a:off x="7841783" y="837506"/>
            <a:ext cx="300595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「若聞我名。壽終之後。生尊貴家。諸根無缺。」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第廿六願「生尊貴家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願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聞名得福，來生皆生尊貴之家也。又「諸根」即眼、耳、鼻、舌、身、意六根。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4C1FF6FF-E431-6112-B551-EE41C47DF9F8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996377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E9CA1EE-3563-35D0-A585-CBA1B832DE64}"/>
              </a:ext>
            </a:extLst>
          </p:cNvPr>
          <p:cNvSpPr txBox="1"/>
          <p:nvPr/>
        </p:nvSpPr>
        <p:spPr>
          <a:xfrm>
            <a:off x="712170" y="917881"/>
            <a:ext cx="449353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章具四願，「國中無不善名」，是第廿八「國無不善願」。「住於定聚」以上，是第廿九「住正定聚願」。「猶如漏盡比丘」以上，是第卅「樂如漏盡願」。最後「若起想念，貪計身者，不取正覺」，是第卅一「不貪計身願」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474F998A-0BA3-8AED-2DCA-7F8E6DD3A838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47D8C61-F569-5117-C30B-C6E6114EA2F7}"/>
              </a:ext>
            </a:extLst>
          </p:cNvPr>
          <p:cNvSpPr txBox="1"/>
          <p:nvPr/>
        </p:nvSpPr>
        <p:spPr>
          <a:xfrm>
            <a:off x="5375126" y="909514"/>
            <a:ext cx="5493812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  <a:spcBef>
                <a:spcPts val="42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我作佛時。國中無不善名。所有眾生。生我國者。皆同一心。住於定聚。永離熱惱。心得清涼。所受快樂。猶如漏盡比丘。若起想念。貪計身者。不取正覺。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二十八、國無不善願。二十九、住正定聚願。三十、樂如漏盡願。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三十一、不貪計身願。</a:t>
            </a:r>
          </a:p>
        </p:txBody>
      </p:sp>
    </p:spTree>
    <p:extLst>
      <p:ext uri="{BB962C8B-B14F-4D97-AF65-F5344CB8AC3E}">
        <p14:creationId xmlns:p14="http://schemas.microsoft.com/office/powerpoint/2010/main" val="34472814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68F5BC7-1CDC-CA72-780D-DDA33C5E06B4}"/>
              </a:ext>
            </a:extLst>
          </p:cNvPr>
          <p:cNvSpPr txBox="1"/>
          <p:nvPr/>
        </p:nvSpPr>
        <p:spPr>
          <a:xfrm>
            <a:off x="4726761" y="798158"/>
            <a:ext cx="1800493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「所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有眾生。生我國者。皆同一心。住於定聚。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第廿九「住正定聚願」。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F150715-463F-2983-FC73-A3A12CEB9313}"/>
              </a:ext>
            </a:extLst>
          </p:cNvPr>
          <p:cNvSpPr txBox="1"/>
          <p:nvPr/>
        </p:nvSpPr>
        <p:spPr>
          <a:xfrm>
            <a:off x="6664875" y="837506"/>
            <a:ext cx="526297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「我作佛時。國中無不善名。」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第廿八「國無不善願」。極樂國中尚無不善之名，何況有不善之實耶？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疏鈔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曰：「由耳之所聞，唯是諸佛如來萬德洪名，菩薩、聲聞及諸天善人種種嘉號，曾無三惡名字歷耳根故。」耳中不聞惡名，故曰「無不善名」也。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85348C16-DA53-33DC-D8AC-23E1F6C394F0}"/>
              </a:ext>
            </a:extLst>
          </p:cNvPr>
          <p:cNvSpPr txBox="1"/>
          <p:nvPr/>
        </p:nvSpPr>
        <p:spPr>
          <a:xfrm>
            <a:off x="407126" y="798158"/>
            <a:ext cx="4108817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一切眾生分為三類，是名三聚。，（一）正定聚，必定證悟者。（二）邪定聚，畢竟不證悟者。（三）不定聚，介以上二者之中，蓋有緣則證悟，無緣則不證悟也。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得生彼土，便入正定之聚，必證大涅槃果。</a:t>
            </a:r>
          </a:p>
        </p:txBody>
      </p:sp>
    </p:spTree>
    <p:extLst>
      <p:ext uri="{BB962C8B-B14F-4D97-AF65-F5344CB8AC3E}">
        <p14:creationId xmlns:p14="http://schemas.microsoft.com/office/powerpoint/2010/main" val="3934239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7433D570-7065-94D1-367B-A63EDF7997CD}"/>
              </a:ext>
            </a:extLst>
          </p:cNvPr>
          <p:cNvSpPr txBox="1"/>
          <p:nvPr/>
        </p:nvSpPr>
        <p:spPr>
          <a:xfrm>
            <a:off x="2062758" y="837506"/>
            <a:ext cx="864852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永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離熱惱。心得清涼。所受快樂。猶如漏盡比丘。」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此第卅願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「樂如漏盡願」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熱惱」。為劇苦所逼，身熱心惱，故名熱惱。「清涼」，清淨涼爽，正與熱惱相反。「漏盡比丘」，漏者，泄漏，即煩惱之異名。煩惱現行，使心連注流散而不絕，故名為漏。又眼等六門，日夜流注煩惱，故名漏。以聖智斷盡此煩惱，稱為漏盡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於「所受快樂」心無染著，如阿羅漢斷盡諸漏，於諸世法不執不著，故云「猶如漏盡比丘」，以喻受樂而無樂想。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C83CEB94-0B0B-8556-EDBD-5BE5B1B2A6EA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62241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DDE9244-B282-DEB2-2D59-D8ED6EA387DF}"/>
              </a:ext>
            </a:extLst>
          </p:cNvPr>
          <p:cNvSpPr txBox="1"/>
          <p:nvPr/>
        </p:nvSpPr>
        <p:spPr>
          <a:xfrm>
            <a:off x="2398300" y="837506"/>
            <a:ext cx="395492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凡夫妄以自身為我，貪執計較，愛護倍至，順則生愛，違則生瞋，種種分別貪著，舉體墮於煩惱。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往生論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云：「遠離我心貪著自身，遠離無安眾生心，遠離供養恭敬自身心。此三種法應遠離，以其障菩提心，應知。」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F058BE6-7229-C96F-9DED-44F1933622A8}"/>
              </a:ext>
            </a:extLst>
          </p:cNvPr>
          <p:cNvSpPr txBox="1"/>
          <p:nvPr/>
        </p:nvSpPr>
        <p:spPr>
          <a:xfrm>
            <a:off x="6713269" y="837506"/>
            <a:ext cx="4134465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「若起想念。貪計身者。不取正覺。」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第卅一「不貪計身願」。無起想念，貪計身者。凡夫修行，多墮身見，身見乃見惑之首，見惑不斷，則不能入聖流，勢必常淪生死，欲出無期也。貪計身者，謂執有我身而貪著計度也。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4CF510B5-2B48-64DA-8BDB-06535B62C0AF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04930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FAD483D-8A7F-9156-DCAF-3F3675D7ED21}"/>
              </a:ext>
            </a:extLst>
          </p:cNvPr>
          <p:cNvSpPr txBox="1"/>
          <p:nvPr/>
        </p:nvSpPr>
        <p:spPr>
          <a:xfrm>
            <a:off x="3001471" y="837506"/>
            <a:ext cx="287771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右章具三願。「生我國者，善根無量」是總述。以下分演。善根者，身口意三業之善，固不可拔謂之根。又以「善」能生妙果，生餘之善，故名為根。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E2D7988B-5ED5-5747-972A-10B73683B17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03A1273-93E5-5EE4-4730-6AF2155EDEB2}"/>
              </a:ext>
            </a:extLst>
          </p:cNvPr>
          <p:cNvSpPr txBox="1"/>
          <p:nvPr/>
        </p:nvSpPr>
        <p:spPr>
          <a:xfrm>
            <a:off x="5375126" y="837506"/>
            <a:ext cx="5493812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我作佛時。生我國者。善根無量。皆得金剛那羅延身。堅固之力。身頂皆有光明照耀。成就一切智慧。獲得無邊辯才。善談諸法祕要。說經行道。語如鐘聲。若不爾者。不取正覺。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三十二、那羅延身願。三十三、光明慧辯願。三十四、善談法要願。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A3C27D7-60EC-050F-CEA9-7A66C7CC4069}"/>
              </a:ext>
            </a:extLst>
          </p:cNvPr>
          <p:cNvSpPr txBox="1"/>
          <p:nvPr/>
        </p:nvSpPr>
        <p:spPr>
          <a:xfrm>
            <a:off x="49143" y="826535"/>
            <a:ext cx="287771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「皆得金剛那羅延身。堅固之力。」是第卅二「那羅延身願」。憬興稱之為「身得堅固願」。「金剛」者，梵語跋折羅（或伐折羅）譯為金剛。</a:t>
            </a:r>
          </a:p>
        </p:txBody>
      </p:sp>
    </p:spTree>
    <p:extLst>
      <p:ext uri="{BB962C8B-B14F-4D97-AF65-F5344CB8AC3E}">
        <p14:creationId xmlns:p14="http://schemas.microsoft.com/office/powerpoint/2010/main" val="13021981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34F2375-2FDF-8D13-7879-BA7877499D10}"/>
              </a:ext>
            </a:extLst>
          </p:cNvPr>
          <p:cNvSpPr txBox="1"/>
          <p:nvPr/>
        </p:nvSpPr>
        <p:spPr>
          <a:xfrm>
            <a:off x="5584755" y="837506"/>
            <a:ext cx="526297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「那羅延」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（</a:t>
            </a:r>
            <a:r>
              <a:rPr lang="en-US" altLang="zh-TW" sz="2800" dirty="0" err="1">
                <a:solidFill>
                  <a:schemeClr val="bg1">
                    <a:lumMod val="95000"/>
                  </a:schemeClr>
                </a:solidFill>
              </a:rPr>
              <a:t>Nārāyaṇa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）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者，譯為勝力，或堅牢。天上力士之名。乃十九執金剛之一。或梵天王之異名。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極樂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國中眾生三業莊嚴，體固如金剛，力強如那羅延，同具殊勝身業也。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若據密意，則往生者，亦如世尊得金剛不壞之體。故皆壽命無量，身具金剛「堅固之力」。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9C822D5B-678B-2D98-5D8F-31462032342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073422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8D0BCC9-9221-74D5-27D5-8E62C3C43EFB}"/>
              </a:ext>
            </a:extLst>
          </p:cNvPr>
          <p:cNvSpPr txBox="1"/>
          <p:nvPr/>
        </p:nvSpPr>
        <p:spPr>
          <a:xfrm>
            <a:off x="2134766" y="835798"/>
            <a:ext cx="395492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彼國天人身頂既有常光，正是智慧成就。以佛力護佑，故智慧殊勝。於佛智、不思議智、不可稱智、大乘廣智、無等無倫最上勝智，悉皆照了。故云「成就一切智慧」並「獲得無邊辯才」。「辯才」指善巧演說法義之才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71B2741-F98F-2D4C-ACAF-BB83B617146D}"/>
              </a:ext>
            </a:extLst>
          </p:cNvPr>
          <p:cNvSpPr txBox="1"/>
          <p:nvPr/>
        </p:nvSpPr>
        <p:spPr>
          <a:xfrm>
            <a:off x="6497245" y="835798"/>
            <a:ext cx="4134465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「身頂皆有光明照耀。成就一切智慧。獲得無邊辯才。」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為第卅三「光明慧辯願」。彼佛壽命無量。國中天人壽命亦皆無量。又彼佛光明無量，是故彼國人民，身頂皆有光明照耀。蓋主（佛）伴（國中人民一切賢聖）一如也。</a:t>
            </a:r>
          </a:p>
        </p:txBody>
      </p:sp>
      <p:sp>
        <p:nvSpPr>
          <p:cNvPr id="8" name="匾額 7" descr="佛學概要十四講表 習講">
            <a:extLst>
              <a:ext uri="{FF2B5EF4-FFF2-40B4-BE49-F238E27FC236}">
                <a16:creationId xmlns:a16="http://schemas.microsoft.com/office/drawing/2014/main" id="{9259AE29-F612-5EF2-C0F6-E6FB2D933336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403423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981E5833-5BCA-6347-CD22-6B8FB811A06F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F56FAF3-5CF6-EFF6-36BE-17FEDE105562}"/>
              </a:ext>
            </a:extLst>
          </p:cNvPr>
          <p:cNvSpPr txBox="1"/>
          <p:nvPr/>
        </p:nvSpPr>
        <p:spPr>
          <a:xfrm>
            <a:off x="910630" y="837506"/>
            <a:ext cx="987962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又諸菩薩說法之智辯，稱為四無礙智、四無礙解或四無礙辯。四無礙者：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㈠法無礙。名（名相）句（語句）文（文段）能詮之教法名為法。詮者，具也，善也，言也。於教法無滯，名為法無礙。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㈡義無礙。知教法所詮之義理而無滯，名為義無礙。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㈢辭無礙。於各地諸方之言辭通達自在，名為辭無礙。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㈣樂說無礙。以上三種之智，為眾生樂說自在。又名辯無礙，契於正理，起無礙之言說，名為辯無礙。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彼國人民，由於成就一切智慧，故得無邊辯才，以四無礙辯，宏演法要。</a:t>
            </a:r>
          </a:p>
        </p:txBody>
      </p:sp>
    </p:spTree>
    <p:extLst>
      <p:ext uri="{BB962C8B-B14F-4D97-AF65-F5344CB8AC3E}">
        <p14:creationId xmlns:p14="http://schemas.microsoft.com/office/powerpoint/2010/main" val="1849420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8D77C48-BD6E-F2AB-7A92-6D3016D9323D}"/>
              </a:ext>
            </a:extLst>
          </p:cNvPr>
          <p:cNvSpPr txBox="1"/>
          <p:nvPr/>
        </p:nvSpPr>
        <p:spPr>
          <a:xfrm>
            <a:off x="893392" y="837506"/>
            <a:ext cx="3954929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極樂菩薩「善談諸法秘要」。乃善能開演諸佛一切顯密甚深秘要。「行道」，經行也。「語如鐘聲」者，謂說法人，聲如洪鐘，中正宏廣，持續遠聞。震醒長夜，警覺昏迷，引生善心，停息諸苦。音聲功德，並如鐘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3AE718D-69B3-EA1D-EA50-B5D5A8F86978}"/>
              </a:ext>
            </a:extLst>
          </p:cNvPr>
          <p:cNvSpPr txBox="1"/>
          <p:nvPr/>
        </p:nvSpPr>
        <p:spPr>
          <a:xfrm>
            <a:off x="5025727" y="837506"/>
            <a:ext cx="5827236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「善談諸法秘要。說經行道。語如鐘聲。若不爾者。不取正覺。」「善談諸法秘要」乃第卅四「善談法要願」。秘者，秘奧之義，言法門之深奧也。又秘密之義，言法門隱密，不易示人也。「秘要」者，如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法華文句五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曰：「四十餘年，蘊在佛心，他無知者，名為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『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秘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』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。一乘直道，總攝萬途，故言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『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』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也。」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8D94A83D-BD63-B2B7-273A-46E497615D6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523372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7E7CA4B-8648-51AF-70D8-D4480DA47C9C}"/>
              </a:ext>
            </a:extLst>
          </p:cNvPr>
          <p:cNvSpPr txBox="1"/>
          <p:nvPr/>
        </p:nvSpPr>
        <p:spPr>
          <a:xfrm>
            <a:off x="327925" y="837506"/>
            <a:ext cx="5032147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是為第卅五「一生補處願」。一生補處者，以一轉生補佛處，如今兜率內院中之彌勒大士，一生即補佛位。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會疏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曰：「一生補處者，是等覺位。尚有一生無明（具足應云：一分生相無明）未破。故曰一生。此品無明，其力最大。唯此後心，以金剛智破之，即補妙覺之位，故曰補處。」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5E0F882-B952-07BE-D5AB-44B58268D402}"/>
              </a:ext>
            </a:extLst>
          </p:cNvPr>
          <p:cNvSpPr txBox="1"/>
          <p:nvPr/>
        </p:nvSpPr>
        <p:spPr>
          <a:xfrm>
            <a:off x="5633049" y="781828"/>
            <a:ext cx="6006773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  <a:spcBef>
                <a:spcPts val="42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所有眾生。生我國者。究竟必至一生補處。除其本願。為眾生故。被弘誓鎧。教化一切有情。皆發信心。修菩提行。行普賢道。雖生他方世界。永離惡趣。或樂說法。或樂聽法。或現神足。隨意修習。無不圓滿。若不爾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三十五、一生補處願。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0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三十六、教化隨意願。</a:t>
            </a:r>
          </a:p>
        </p:txBody>
      </p:sp>
    </p:spTree>
    <p:extLst>
      <p:ext uri="{BB962C8B-B14F-4D97-AF65-F5344CB8AC3E}">
        <p14:creationId xmlns:p14="http://schemas.microsoft.com/office/powerpoint/2010/main" val="30873599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17A6807D-290E-26C1-F23F-CA8E4489C35D}"/>
              </a:ext>
            </a:extLst>
          </p:cNvPr>
          <p:cNvSpPr txBox="1"/>
          <p:nvPr/>
        </p:nvSpPr>
        <p:spPr>
          <a:xfrm>
            <a:off x="-37872" y="837506"/>
            <a:ext cx="685315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除其本願。為眾生故。被弘誓鎧。教化一切有情。皆發信心。修菩提行。行普賢道。雖生他方世界。永離惡趣。或樂說法。或樂聽法。或現神足。隨意修習。無不圓滿。若不爾者。不取正覺。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卅六「教化隨意願」。如上願所明，生彼國者，安居樂國，悉登補位，成等正覺。但菩薩成佛各有願力。如願被弘誓鎧甲，返入穢土，普利群生，教化有情，則承彌陀願力加持，教化隨意，無不圓滿。是本願之意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C01B325-A75D-A4EB-3D8D-F677BD0C86E2}"/>
              </a:ext>
            </a:extLst>
          </p:cNvPr>
          <p:cNvSpPr txBox="1"/>
          <p:nvPr/>
        </p:nvSpPr>
        <p:spPr>
          <a:xfrm>
            <a:off x="6829603" y="837506"/>
            <a:ext cx="5314275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曇鸞大師更謂極樂菩薩或可不從一地至一地，而頓登補處，「案此經推彼國菩薩或可不從一地至一地。言十地階次者，是釋迦如來，於閻浮提，一應化道耳。他方淨土，何必如此。」鸞師之說，深顯極樂菩薩圓解圓修，一地一切地。故生彼國者，皆不退轉。頓超階次，圓證補處。深顯彌陀大願，妙德難思。</a:t>
            </a:r>
          </a:p>
        </p:txBody>
      </p:sp>
    </p:spTree>
    <p:extLst>
      <p:ext uri="{BB962C8B-B14F-4D97-AF65-F5344CB8AC3E}">
        <p14:creationId xmlns:p14="http://schemas.microsoft.com/office/powerpoint/2010/main" val="40955417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D7F690F-BCB3-4399-FEF0-B49C386F933E}"/>
              </a:ext>
            </a:extLst>
          </p:cNvPr>
          <p:cNvSpPr txBox="1"/>
          <p:nvPr/>
        </p:nvSpPr>
        <p:spPr>
          <a:xfrm>
            <a:off x="-123622" y="829983"/>
            <a:ext cx="5570756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修菩提行」，蓋三輩往生，皆發菩提心，一向專念。今云「修菩提行」，即具發心與專念兩要義。修菩提之大行，必由於發起菩提之大心。且菩提行中，實以一向專念，最為上首。一切菩薩，萬善齊修，但十地菩薩，地地不離念佛也。又大行菩薩，普賢為首。故教化一切有情，「行普賢道」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AC590D0-5A6E-F702-6C6C-6E359D68974E}"/>
              </a:ext>
            </a:extLst>
          </p:cNvPr>
          <p:cNvSpPr txBox="1"/>
          <p:nvPr/>
        </p:nvSpPr>
        <p:spPr>
          <a:xfrm>
            <a:off x="5519142" y="837506"/>
            <a:ext cx="6647974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鎧者鎧甲，古時戰士對敵作戰時所被服之物，用以遮衛身體，防衛矢石等。（近代之避彈衣亦是此類。）菩薩入生死，降魔軍，則以自之弘深誓願為鎧甲。因弘誓之心堅逾鐵石，可以此心出入生死之陣。至於所教化者，首云「皆發信心」，蓋信為道源功德母也。本經小本曰：「為諸眾生，說是一切世間難信之法。」蓋此淨土法門，極圓極頓，超情離見，故為一切世間難信之法也。</a:t>
            </a:r>
          </a:p>
        </p:txBody>
      </p:sp>
    </p:spTree>
    <p:extLst>
      <p:ext uri="{BB962C8B-B14F-4D97-AF65-F5344CB8AC3E}">
        <p14:creationId xmlns:p14="http://schemas.microsoft.com/office/powerpoint/2010/main" val="28660180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1176858-2DDF-5B98-D6AD-2E501210579A}"/>
              </a:ext>
            </a:extLst>
          </p:cNvPr>
          <p:cNvSpPr txBox="1"/>
          <p:nvPr/>
        </p:nvSpPr>
        <p:spPr>
          <a:xfrm>
            <a:off x="6149012" y="837506"/>
            <a:ext cx="4698722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如是極樂大士，被弘誓鎧，入生死海。「雖生他方世界」，或現身穢土。因有彌陀願力加持，「永離惡趣」。各各隨其意樂，或說法，或聽法，或現神通等。「隨意修習」，悉皆圓滿。眾生受教，亦皆至心信樂，求生淨土，發菩提心，一向專念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90B8F56A-BC3E-DD54-1D01-8F6DF0ABADA6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284982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38936D07-B4AF-CAB6-8ABD-4AF764F3B28C}"/>
              </a:ext>
            </a:extLst>
          </p:cNvPr>
          <p:cNvSpPr txBox="1"/>
          <p:nvPr/>
        </p:nvSpPr>
        <p:spPr>
          <a:xfrm>
            <a:off x="16901" y="817832"/>
            <a:ext cx="826380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我作佛時。生我國者。所須飲食。衣服。種種供具。隨意即至。無不滿願。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第卅七「衣食自至願」。「飲食衣服」見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。「種種供具」見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唐譯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，又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漢譯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第廿三願曰：「我國諸菩薩欲飯時，則七寶缽中，生自然百味飯食在前。食已，缽皆自然去。」（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吳譯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第十四願同此。）又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魏譯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第卅八願曰：「國中人天，欲得衣服，隨念即至。如佛所讚應法妙服，自然在身。有求裁縫擣染、浣濯者，不取正覺。」今經備集五譯文義，結成此願，名為衣食自至願。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F450497-4313-D338-852E-4F5729F46335}"/>
              </a:ext>
            </a:extLst>
          </p:cNvPr>
          <p:cNvSpPr txBox="1"/>
          <p:nvPr/>
        </p:nvSpPr>
        <p:spPr>
          <a:xfrm>
            <a:off x="8352710" y="817832"/>
            <a:ext cx="3647152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我作佛時。生我國者。所須飲食。衣服。種種供具。隨意即至。無不滿願。十方諸佛。應念受其供養。若不爾者。不取正覺。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三十七、衣食自至願。</a:t>
            </a:r>
            <a:endParaRPr lang="en-US" altLang="zh-TW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0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三十八、應念受供願。</a:t>
            </a:r>
          </a:p>
        </p:txBody>
      </p:sp>
    </p:spTree>
    <p:extLst>
      <p:ext uri="{BB962C8B-B14F-4D97-AF65-F5344CB8AC3E}">
        <p14:creationId xmlns:p14="http://schemas.microsoft.com/office/powerpoint/2010/main" val="930227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DCA2408-B6A7-A252-A6F8-61E8039F0F5A}"/>
              </a:ext>
            </a:extLst>
          </p:cNvPr>
          <p:cNvSpPr txBox="1"/>
          <p:nvPr/>
        </p:nvSpPr>
        <p:spPr>
          <a:xfrm>
            <a:off x="500828" y="837506"/>
            <a:ext cx="7725192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 十方諸佛。應念受其供養。若不爾者。不取正覺。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」此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第卅八「應念受供願」。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所有菩薩，發大道心，欲以真珠瓔珞，寶蓋幢幡，衣服臥具，飲食湯藥，香華伎樂，承事供養他方世界無量無邊諸佛世尊，而不能往。我於爾時以宿願力，令彼他方諸佛世尊，各舒手臂，至我剎中，受是供養。令彼速成阿耨多羅三藐三菩提。」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深顯生佛不二，感應道交，供佛之念才興，諸佛攝受已畢。頓修頓證，因果同時。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CB0E7070-A414-D9C9-7A15-A9A4EFE30EA0}"/>
              </a:ext>
            </a:extLst>
          </p:cNvPr>
          <p:cNvSpPr txBox="1"/>
          <p:nvPr/>
        </p:nvSpPr>
        <p:spPr>
          <a:xfrm>
            <a:off x="8406040" y="837506"/>
            <a:ext cx="2441694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「種種供具」者，花香、幢幡、寶蓋、瓔珞、臥具、天樂等等。如是一切無量無邊殊勝供養之具，皆隨意即至，如願供養。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F4625A95-865B-C8CF-AA54-F77BE9D11335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763276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A41A79E-4240-10C6-2531-BC536E100ADD}"/>
              </a:ext>
            </a:extLst>
          </p:cNvPr>
          <p:cNvSpPr txBox="1"/>
          <p:nvPr/>
        </p:nvSpPr>
        <p:spPr>
          <a:xfrm>
            <a:off x="237861" y="909514"/>
            <a:ext cx="826380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從第卅九至第四十三，此五願是攝佛土功德願。右第卅九是「莊嚴無盡願」。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萬物體無垢染，故曰嚴淨。形相光明奇麗，故曰光麗。其形與色皆非世間所有，故曰形色殊特。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極樂一切事相，一毛一塵之微點，皆從實際理體而顯，與妙理相即不二，故曰窮微。窮者，盡也。微者，精也。且此一切形相，乃清淨心之所顯，彌陀無漏功德之所現，故為無漏之相。且一一皆是圓明具德，一一皆是圓圓果海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當體即是實相，相而無相，無相而相，故曰極妙。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8A09492D-01BF-DE02-5ED9-7F9286A4635B}"/>
              </a:ext>
            </a:extLst>
          </p:cNvPr>
          <p:cNvSpPr txBox="1"/>
          <p:nvPr/>
        </p:nvSpPr>
        <p:spPr>
          <a:xfrm>
            <a:off x="8501662" y="909514"/>
            <a:ext cx="3570208" cy="52239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  <a:spcBef>
                <a:spcPts val="18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我作佛時。國中萬物。嚴淨。光麗。形色殊特。窮微極妙。無能稱量。其諸眾生。雖具天眼。有能辨其形色。光相。名數。及總宣說者。不取正覺。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三十九、莊嚴無盡願。</a:t>
            </a:r>
          </a:p>
        </p:txBody>
      </p:sp>
    </p:spTree>
    <p:extLst>
      <p:ext uri="{BB962C8B-B14F-4D97-AF65-F5344CB8AC3E}">
        <p14:creationId xmlns:p14="http://schemas.microsoft.com/office/powerpoint/2010/main" val="414377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F4BC06F9-71DA-6909-7C71-41580DD6116D}"/>
              </a:ext>
            </a:extLst>
          </p:cNvPr>
          <p:cNvSpPr txBox="1"/>
          <p:nvPr/>
        </p:nvSpPr>
        <p:spPr>
          <a:xfrm>
            <a:off x="4295006" y="837506"/>
            <a:ext cx="6391493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極樂世界全顯事事無礙法界，一多相即，小大相容，廣略相入，重重無盡，超情離見。言語道斷，故不可議。心思路絕，故不可思。言思不能及，又焉可稱量？故曰「無能稱量」。可見極樂淨土，唯佛與佛方能究竟。除佛一人外，一切眾生上至等覺，中至具天眼之一切小大凡聖眾生，皆不能盡辨其形色、光相、名數。更何能總為宣說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4B11034F-73D6-3EF8-76A7-300C054527F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第十三講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684820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37939</TotalTime>
  <Words>7532</Words>
  <Application>Microsoft Office PowerPoint</Application>
  <PresentationFormat>自訂</PresentationFormat>
  <Paragraphs>172</Paragraphs>
  <Slides>38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</cp:lastModifiedBy>
  <cp:revision>821</cp:revision>
  <dcterms:created xsi:type="dcterms:W3CDTF">2019-12-17T19:51:00Z</dcterms:created>
  <dcterms:modified xsi:type="dcterms:W3CDTF">2025-10-06T20:15:37Z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