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59" r:id="rId7"/>
    <p:sldId id="262" r:id="rId8"/>
    <p:sldId id="264"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BDED0-2CFF-4365-A6DF-F16156320822}" v="137" dt="2023-02-16T21:38:39.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61"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February 16,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89486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February 16,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9952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February 16,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31509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February 16,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08924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February 16, 2023</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09553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February 16, 2023</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52422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February 16, 2023</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0514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February 16,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21057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February 16,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090642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February 16,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047326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February 16,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909437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February 16, 2023</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4199059985"/>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hyperlink" Target="https://www.pexels.com/photo/apple-devices-electronics-ipad-236086/"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kineticsand.com/" TargetMode="External"/><Relationship Id="rId2" Type="http://schemas.openxmlformats.org/officeDocument/2006/relationships/hyperlink" Target="https://springridgeacademy.com/eriksons-stage-4-industry-vs-inferiority/" TargetMode="External"/><Relationship Id="rId1" Type="http://schemas.openxmlformats.org/officeDocument/2006/relationships/slideLayout" Target="../slideLayouts/slideLayout7.xml"/><Relationship Id="rId4" Type="http://schemas.openxmlformats.org/officeDocument/2006/relationships/hyperlink" Target="https://m.media-amazon.com/images/I/81qX-nbrhTL._AC_SL1500_.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28206-5B44-431B-AC4F-F5623072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3C91BF-0BBF-9065-F053-5CEA996520E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1" name="Freeform: Shape 10">
            <a:extLst>
              <a:ext uri="{FF2B5EF4-FFF2-40B4-BE49-F238E27FC236}">
                <a16:creationId xmlns:a16="http://schemas.microsoft.com/office/drawing/2014/main" id="{25EF408A-EA6D-4426-AA3C-8E5FBF562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7958" y="0"/>
            <a:ext cx="6824042" cy="6858000"/>
          </a:xfrm>
          <a:custGeom>
            <a:avLst/>
            <a:gdLst>
              <a:gd name="connsiteX0" fmla="*/ 1867233 w 6824042"/>
              <a:gd name="connsiteY0" fmla="*/ 0 h 6858000"/>
              <a:gd name="connsiteX1" fmla="*/ 5459257 w 6824042"/>
              <a:gd name="connsiteY1" fmla="*/ 0 h 6858000"/>
              <a:gd name="connsiteX2" fmla="*/ 5612482 w 6824042"/>
              <a:gd name="connsiteY2" fmla="*/ 69660 h 6858000"/>
              <a:gd name="connsiteX3" fmla="*/ 6505064 w 6824042"/>
              <a:gd name="connsiteY3" fmla="*/ 716540 h 6858000"/>
              <a:gd name="connsiteX4" fmla="*/ 6800287 w 6824042"/>
              <a:gd name="connsiteY4" fmla="*/ 1174346 h 6858000"/>
              <a:gd name="connsiteX5" fmla="*/ 6824042 w 6824042"/>
              <a:gd name="connsiteY5" fmla="*/ 1217021 h 6858000"/>
              <a:gd name="connsiteX6" fmla="*/ 6824042 w 6824042"/>
              <a:gd name="connsiteY6" fmla="*/ 5287937 h 6858000"/>
              <a:gd name="connsiteX7" fmla="*/ 6822818 w 6824042"/>
              <a:gd name="connsiteY7" fmla="*/ 5290151 h 6858000"/>
              <a:gd name="connsiteX8" fmla="*/ 6674663 w 6824042"/>
              <a:gd name="connsiteY8" fmla="*/ 5523208 h 6858000"/>
              <a:gd name="connsiteX9" fmla="*/ 5070316 w 6824042"/>
              <a:gd name="connsiteY9" fmla="*/ 6701530 h 6858000"/>
              <a:gd name="connsiteX10" fmla="*/ 4867077 w 6824042"/>
              <a:gd name="connsiteY10" fmla="*/ 6791320 h 6858000"/>
              <a:gd name="connsiteX11" fmla="*/ 4707141 w 6824042"/>
              <a:gd name="connsiteY11" fmla="*/ 6858000 h 6858000"/>
              <a:gd name="connsiteX12" fmla="*/ 2866633 w 6824042"/>
              <a:gd name="connsiteY12" fmla="*/ 6858000 h 6858000"/>
              <a:gd name="connsiteX13" fmla="*/ 2733070 w 6824042"/>
              <a:gd name="connsiteY13" fmla="*/ 6813004 h 6858000"/>
              <a:gd name="connsiteX14" fmla="*/ 838418 w 6824042"/>
              <a:gd name="connsiteY14" fmla="*/ 5737823 h 6858000"/>
              <a:gd name="connsiteX15" fmla="*/ 9288 w 6824042"/>
              <a:gd name="connsiteY15" fmla="*/ 3587942 h 6858000"/>
              <a:gd name="connsiteX16" fmla="*/ 423663 w 6824042"/>
              <a:gd name="connsiteY16" fmla="*/ 1514812 h 6858000"/>
              <a:gd name="connsiteX17" fmla="*/ 1219538 w 6824042"/>
              <a:gd name="connsiteY17" fmla="*/ 461634 h 6858000"/>
              <a:gd name="connsiteX18" fmla="*/ 1685459 w 6824042"/>
              <a:gd name="connsiteY18" fmla="*/ 1159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824042" h="6858000">
                <a:moveTo>
                  <a:pt x="1867233" y="0"/>
                </a:moveTo>
                <a:lnTo>
                  <a:pt x="5459257" y="0"/>
                </a:lnTo>
                <a:lnTo>
                  <a:pt x="5612482" y="69660"/>
                </a:lnTo>
                <a:cubicBezTo>
                  <a:pt x="5936881" y="232843"/>
                  <a:pt x="6236426" y="447902"/>
                  <a:pt x="6505064" y="716540"/>
                </a:cubicBezTo>
                <a:cubicBezTo>
                  <a:pt x="6543455" y="754931"/>
                  <a:pt x="6659817" y="928315"/>
                  <a:pt x="6800287" y="1174346"/>
                </a:cubicBezTo>
                <a:lnTo>
                  <a:pt x="6824042" y="1217021"/>
                </a:lnTo>
                <a:lnTo>
                  <a:pt x="6824042" y="5287937"/>
                </a:lnTo>
                <a:lnTo>
                  <a:pt x="6822818" y="5290151"/>
                </a:lnTo>
                <a:cubicBezTo>
                  <a:pt x="6774083" y="5372380"/>
                  <a:pt x="6724488" y="5450315"/>
                  <a:pt x="6674663" y="5523208"/>
                </a:cubicBezTo>
                <a:cubicBezTo>
                  <a:pt x="6566752" y="5692281"/>
                  <a:pt x="5623182" y="6455528"/>
                  <a:pt x="5070316" y="6701530"/>
                </a:cubicBezTo>
                <a:cubicBezTo>
                  <a:pt x="5001275" y="6732213"/>
                  <a:pt x="4933755" y="6762363"/>
                  <a:pt x="4867077" y="6791320"/>
                </a:cubicBezTo>
                <a:lnTo>
                  <a:pt x="4707141" y="6858000"/>
                </a:lnTo>
                <a:lnTo>
                  <a:pt x="2866633" y="6858000"/>
                </a:lnTo>
                <a:lnTo>
                  <a:pt x="2733070" y="6813004"/>
                </a:lnTo>
                <a:cubicBezTo>
                  <a:pt x="2037395" y="6569450"/>
                  <a:pt x="1196208" y="6164593"/>
                  <a:pt x="838418" y="5737823"/>
                </a:cubicBezTo>
                <a:cubicBezTo>
                  <a:pt x="362418" y="5169851"/>
                  <a:pt x="9618" y="4448098"/>
                  <a:pt x="9288" y="3587942"/>
                </a:cubicBezTo>
                <a:cubicBezTo>
                  <a:pt x="-36697" y="2651117"/>
                  <a:pt x="86021" y="2036995"/>
                  <a:pt x="423663" y="1514812"/>
                </a:cubicBezTo>
                <a:cubicBezTo>
                  <a:pt x="688952" y="1164107"/>
                  <a:pt x="879378" y="737469"/>
                  <a:pt x="1219538" y="461634"/>
                </a:cubicBezTo>
                <a:cubicBezTo>
                  <a:pt x="1347098" y="358197"/>
                  <a:pt x="1505776" y="236097"/>
                  <a:pt x="1685459" y="115904"/>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480000" y="1449388"/>
            <a:ext cx="5015638" cy="2075012"/>
          </a:xfrm>
        </p:spPr>
        <p:txBody>
          <a:bodyPr>
            <a:normAutofit/>
          </a:bodyPr>
          <a:lstStyle/>
          <a:p>
            <a:pPr>
              <a:lnSpc>
                <a:spcPct val="90000"/>
              </a:lnSpc>
            </a:pPr>
            <a:r>
              <a:rPr lang="en-GB" sz="4300">
                <a:cs typeface="Calibri Light"/>
              </a:rPr>
              <a:t>Working with Children in a Social Care Setting</a:t>
            </a:r>
            <a:endParaRPr lang="en-GB" sz="4300"/>
          </a:p>
        </p:txBody>
      </p:sp>
      <p:sp>
        <p:nvSpPr>
          <p:cNvPr id="3" name="Subtitle 2"/>
          <p:cNvSpPr>
            <a:spLocks noGrp="1"/>
          </p:cNvSpPr>
          <p:nvPr>
            <p:ph type="subTitle" idx="1"/>
          </p:nvPr>
        </p:nvSpPr>
        <p:spPr>
          <a:xfrm>
            <a:off x="6211691" y="3830398"/>
            <a:ext cx="5638116" cy="1627269"/>
          </a:xfrm>
        </p:spPr>
        <p:txBody>
          <a:bodyPr vert="horz" lIns="0" tIns="0" rIns="0" bIns="0" rtlCol="0" anchor="t">
            <a:normAutofit/>
          </a:bodyPr>
          <a:lstStyle/>
          <a:p>
            <a:r>
              <a:rPr lang="en-GB" b="1" dirty="0">
                <a:solidFill>
                  <a:srgbClr val="FFFFFF">
                    <a:alpha val="58000"/>
                  </a:srgbClr>
                </a:solidFill>
              </a:rPr>
              <a:t>Christine Parchment 2026384</a:t>
            </a:r>
          </a:p>
          <a:p>
            <a:r>
              <a:rPr lang="en-GB" dirty="0">
                <a:solidFill>
                  <a:srgbClr val="FFFFFF">
                    <a:alpha val="58000"/>
                  </a:srgbClr>
                </a:solidFill>
              </a:rPr>
              <a:t>Lecturer Dr K Obohwemu LCHS4006</a:t>
            </a:r>
            <a:endParaRPr lang="en-GB" b="1" dirty="0">
              <a:solidFill>
                <a:srgbClr val="FFFFFF">
                  <a:alpha val="58000"/>
                </a:srgb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00479B-D007-60F9-26A8-DD6E0D1E6148}"/>
              </a:ext>
            </a:extLst>
          </p:cNvPr>
          <p:cNvSpPr txBox="1"/>
          <p:nvPr/>
        </p:nvSpPr>
        <p:spPr>
          <a:xfrm rot="21420000">
            <a:off x="5714999" y="2125869"/>
            <a:ext cx="2743200"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77006CE9-2A7F-86DD-AC9B-6E79862DDEF3}"/>
              </a:ext>
            </a:extLst>
          </p:cNvPr>
          <p:cNvSpPr txBox="1"/>
          <p:nvPr/>
        </p:nvSpPr>
        <p:spPr>
          <a:xfrm>
            <a:off x="5638800" y="2974109"/>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1C09D91E-837F-7279-6895-392125C25EAE}"/>
              </a:ext>
            </a:extLst>
          </p:cNvPr>
          <p:cNvSpPr txBox="1"/>
          <p:nvPr/>
        </p:nvSpPr>
        <p:spPr>
          <a:xfrm>
            <a:off x="5638800" y="2974109"/>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C9175379-AA47-4322-5286-6EC2BA7A3DE8}"/>
              </a:ext>
            </a:extLst>
          </p:cNvPr>
          <p:cNvSpPr txBox="1"/>
          <p:nvPr/>
        </p:nvSpPr>
        <p:spPr>
          <a:xfrm>
            <a:off x="321494" y="1549318"/>
            <a:ext cx="8513165" cy="2585323"/>
          </a:xfrm>
          <a:prstGeom prst="rect">
            <a:avLst/>
          </a:prstGeom>
          <a:noFill/>
        </p:spPr>
        <p:txBody>
          <a:bodyPr wrap="square" rtlCol="0">
            <a:spAutoFit/>
          </a:bodyPr>
          <a:lstStyle/>
          <a:p>
            <a:r>
              <a:rPr lang="en-GB" dirty="0"/>
              <a:t>In this introduction, I will be explaining my role as a Lead volunteer at a women's refuge centre, the task I will offer the children and the age group I have chosen to speak about. </a:t>
            </a:r>
          </a:p>
          <a:p>
            <a:r>
              <a:rPr lang="en-GB" dirty="0"/>
              <a:t>I had a choice of children to support, who were either the 0- to 2-year-olds, or the 7 to11 year age group. </a:t>
            </a:r>
          </a:p>
          <a:p>
            <a:r>
              <a:rPr lang="en-GB" dirty="0"/>
              <a:t>I chose the 7 to 11 age group as I believe this age group crave more  independence yet seem to seek the assurance and compliments of responsible adults supporting them to complete their activity, while their mothers attends a weekly one-hour support session.</a:t>
            </a:r>
          </a:p>
        </p:txBody>
      </p:sp>
      <p:sp>
        <p:nvSpPr>
          <p:cNvPr id="6" name="Rectangle 5">
            <a:extLst>
              <a:ext uri="{FF2B5EF4-FFF2-40B4-BE49-F238E27FC236}">
                <a16:creationId xmlns:a16="http://schemas.microsoft.com/office/drawing/2014/main" id="{32E30688-B620-8E4F-EC6A-4834BF3325AD}"/>
              </a:ext>
            </a:extLst>
          </p:cNvPr>
          <p:cNvSpPr/>
          <p:nvPr/>
        </p:nvSpPr>
        <p:spPr>
          <a:xfrm>
            <a:off x="3832843" y="509618"/>
            <a:ext cx="433644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Introduction</a:t>
            </a:r>
          </a:p>
        </p:txBody>
      </p:sp>
      <p:pic>
        <p:nvPicPr>
          <p:cNvPr id="12" name="Picture 11" descr="Adult and child decorating cookies">
            <a:extLst>
              <a:ext uri="{FF2B5EF4-FFF2-40B4-BE49-F238E27FC236}">
                <a16:creationId xmlns:a16="http://schemas.microsoft.com/office/drawing/2014/main" id="{E23DAF89-2314-5C01-4031-B39A26C7AC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37763" y="3823936"/>
            <a:ext cx="4454237" cy="2969491"/>
          </a:xfrm>
          <a:prstGeom prst="rect">
            <a:avLst/>
          </a:prstGeom>
        </p:spPr>
      </p:pic>
      <p:pic>
        <p:nvPicPr>
          <p:cNvPr id="14" name="Picture 13" descr="Brother and sister playing">
            <a:extLst>
              <a:ext uri="{FF2B5EF4-FFF2-40B4-BE49-F238E27FC236}">
                <a16:creationId xmlns:a16="http://schemas.microsoft.com/office/drawing/2014/main" id="{AE6E09C7-8D01-B504-BEB1-C55395B0891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7040" y="4219860"/>
            <a:ext cx="3194330" cy="2488348"/>
          </a:xfrm>
          <a:prstGeom prst="rect">
            <a:avLst/>
          </a:prstGeom>
        </p:spPr>
      </p:pic>
    </p:spTree>
    <p:extLst>
      <p:ext uri="{BB962C8B-B14F-4D97-AF65-F5344CB8AC3E}">
        <p14:creationId xmlns:p14="http://schemas.microsoft.com/office/powerpoint/2010/main" val="968651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801C29-C630-2CF5-AF14-B6001478E1F7}"/>
              </a:ext>
            </a:extLst>
          </p:cNvPr>
          <p:cNvSpPr txBox="1"/>
          <p:nvPr/>
        </p:nvSpPr>
        <p:spPr>
          <a:xfrm>
            <a:off x="387931" y="1535393"/>
            <a:ext cx="6096000" cy="3416320"/>
          </a:xfrm>
          <a:prstGeom prst="rect">
            <a:avLst/>
          </a:prstGeom>
          <a:noFill/>
        </p:spPr>
        <p:txBody>
          <a:bodyPr wrap="square">
            <a:spAutoFit/>
          </a:bodyPr>
          <a:lstStyle/>
          <a:p>
            <a:r>
              <a:rPr lang="en-GB" dirty="0"/>
              <a:t>I have chosen this group because this age group tends to be more self-reliant in activities which would allow them to express their creative freedom while making choices for themselves, yet if unsure of what is asked of them, can ask questions and seek reassurance so they are creative in their activities successfully. As a Grandparent of children in this age group, I believe that this activity will stimulate their creativity, by getting them to use manual tools to create items out of fabrics to taken home, and to create messy play, instead of the use of regular electronic devices to entertain themselves.</a:t>
            </a:r>
          </a:p>
          <a:p>
            <a:endParaRPr lang="en-GB" dirty="0"/>
          </a:p>
        </p:txBody>
      </p:sp>
      <p:sp>
        <p:nvSpPr>
          <p:cNvPr id="4" name="Rectangle 3">
            <a:extLst>
              <a:ext uri="{FF2B5EF4-FFF2-40B4-BE49-F238E27FC236}">
                <a16:creationId xmlns:a16="http://schemas.microsoft.com/office/drawing/2014/main" id="{1B38ED75-C8F3-8C33-879A-F8A4C792E1BC}"/>
              </a:ext>
            </a:extLst>
          </p:cNvPr>
          <p:cNvSpPr/>
          <p:nvPr/>
        </p:nvSpPr>
        <p:spPr>
          <a:xfrm>
            <a:off x="2899104" y="612063"/>
            <a:ext cx="620907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7 to 11 age group</a:t>
            </a:r>
          </a:p>
        </p:txBody>
      </p:sp>
      <p:pic>
        <p:nvPicPr>
          <p:cNvPr id="6" name="Picture 5" descr="A child with art materials">
            <a:extLst>
              <a:ext uri="{FF2B5EF4-FFF2-40B4-BE49-F238E27FC236}">
                <a16:creationId xmlns:a16="http://schemas.microsoft.com/office/drawing/2014/main" id="{807B9CBC-7CAD-EE1A-36A5-AC3F893C30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12417" y="1535392"/>
            <a:ext cx="4829231" cy="3219487"/>
          </a:xfrm>
          <a:prstGeom prst="rect">
            <a:avLst/>
          </a:prstGeom>
        </p:spPr>
      </p:pic>
      <p:pic>
        <p:nvPicPr>
          <p:cNvPr id="8" name="Picture 7" descr="Young girl using tablet smiling">
            <a:extLst>
              <a:ext uri="{FF2B5EF4-FFF2-40B4-BE49-F238E27FC236}">
                <a16:creationId xmlns:a16="http://schemas.microsoft.com/office/drawing/2014/main" id="{D7D9303E-87F3-F547-5DF6-254F171401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26111" y="3634818"/>
            <a:ext cx="973273" cy="3088640"/>
          </a:xfrm>
          <a:prstGeom prst="rect">
            <a:avLst/>
          </a:prstGeom>
        </p:spPr>
      </p:pic>
      <p:pic>
        <p:nvPicPr>
          <p:cNvPr id="10" name="Picture 9" descr="A picture containing electronics, black&#10;&#10;Description automatically generated">
            <a:extLst>
              <a:ext uri="{FF2B5EF4-FFF2-40B4-BE49-F238E27FC236}">
                <a16:creationId xmlns:a16="http://schemas.microsoft.com/office/drawing/2014/main" id="{4CE100D1-E9DC-4C26-0EA7-BE71DFA434D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34300" y="5179138"/>
            <a:ext cx="1600199" cy="1066799"/>
          </a:xfrm>
          <a:prstGeom prst="rect">
            <a:avLst/>
          </a:prstGeom>
        </p:spPr>
      </p:pic>
    </p:spTree>
    <p:extLst>
      <p:ext uri="{BB962C8B-B14F-4D97-AF65-F5344CB8AC3E}">
        <p14:creationId xmlns:p14="http://schemas.microsoft.com/office/powerpoint/2010/main" val="2141474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ild sitting on the floor&#10;&#10;Description automatically generated with low confidence">
            <a:extLst>
              <a:ext uri="{FF2B5EF4-FFF2-40B4-BE49-F238E27FC236}">
                <a16:creationId xmlns:a16="http://schemas.microsoft.com/office/drawing/2014/main" id="{BF16D4A4-E7E7-5FF1-5C97-AF53736C3E85}"/>
              </a:ext>
            </a:extLst>
          </p:cNvPr>
          <p:cNvPicPr>
            <a:picLocks noChangeAspect="1"/>
          </p:cNvPicPr>
          <p:nvPr/>
        </p:nvPicPr>
        <p:blipFill rotWithShape="1">
          <a:blip r:embed="rId2">
            <a:extLst>
              <a:ext uri="{28A0092B-C50C-407E-A947-70E740481C1C}">
                <a14:useLocalDpi xmlns:a14="http://schemas.microsoft.com/office/drawing/2010/main" val="0"/>
              </a:ext>
            </a:extLst>
          </a:blip>
          <a:srcRect t="23111" b="31556"/>
          <a:stretch/>
        </p:blipFill>
        <p:spPr>
          <a:xfrm>
            <a:off x="301450" y="1850044"/>
            <a:ext cx="5200073" cy="4632960"/>
          </a:xfrm>
          <a:prstGeom prst="rect">
            <a:avLst/>
          </a:prstGeom>
        </p:spPr>
      </p:pic>
      <p:sp>
        <p:nvSpPr>
          <p:cNvPr id="3" name="TextBox 2">
            <a:extLst>
              <a:ext uri="{FF2B5EF4-FFF2-40B4-BE49-F238E27FC236}">
                <a16:creationId xmlns:a16="http://schemas.microsoft.com/office/drawing/2014/main" id="{912E69FF-352C-0EBB-7643-EDB9F82ACC05}"/>
              </a:ext>
            </a:extLst>
          </p:cNvPr>
          <p:cNvSpPr txBox="1"/>
          <p:nvPr/>
        </p:nvSpPr>
        <p:spPr>
          <a:xfrm>
            <a:off x="5791199" y="2115127"/>
            <a:ext cx="5200073" cy="2308324"/>
          </a:xfrm>
          <a:prstGeom prst="rect">
            <a:avLst/>
          </a:prstGeom>
          <a:noFill/>
        </p:spPr>
        <p:txBody>
          <a:bodyPr wrap="square" rtlCol="0">
            <a:spAutoFit/>
          </a:bodyPr>
          <a:lstStyle/>
          <a:p>
            <a:r>
              <a:rPr lang="en-GB" dirty="0"/>
              <a:t>I would like to discuss Erik Erikson's theory in the context of play and activities in this age group, as He believed that personality developed in Eight stages. The stage I have focussed on is Stage 4, which is like the age group I support Industriousness Vs Inferiority stage.</a:t>
            </a:r>
          </a:p>
          <a:p>
            <a:r>
              <a:rPr lang="en-GB" b="0" i="0" dirty="0">
                <a:solidFill>
                  <a:srgbClr val="333333"/>
                </a:solidFill>
                <a:effectLst/>
                <a:latin typeface="Aspira Webfont"/>
              </a:rPr>
              <a:t>(Boyd et al., 2019)</a:t>
            </a:r>
            <a:endParaRPr lang="en-GB" dirty="0"/>
          </a:p>
        </p:txBody>
      </p:sp>
      <p:sp>
        <p:nvSpPr>
          <p:cNvPr id="4" name="Rectangle 3">
            <a:extLst>
              <a:ext uri="{FF2B5EF4-FFF2-40B4-BE49-F238E27FC236}">
                <a16:creationId xmlns:a16="http://schemas.microsoft.com/office/drawing/2014/main" id="{72750B64-B997-DE1C-78E6-DF0A3066802C}"/>
              </a:ext>
            </a:extLst>
          </p:cNvPr>
          <p:cNvSpPr/>
          <p:nvPr/>
        </p:nvSpPr>
        <p:spPr>
          <a:xfrm>
            <a:off x="301450" y="565881"/>
            <a:ext cx="11578298"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Erik Erikson’s Psychosocial Theory</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67621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diagram&#10;&#10;Description automatically generated">
            <a:extLst>
              <a:ext uri="{FF2B5EF4-FFF2-40B4-BE49-F238E27FC236}">
                <a16:creationId xmlns:a16="http://schemas.microsoft.com/office/drawing/2014/main" id="{7359A01C-40DA-E6FD-6618-1FE154B3F78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1" t="18074" r="-401" b="28149"/>
          <a:stretch/>
        </p:blipFill>
        <p:spPr>
          <a:xfrm>
            <a:off x="8063345" y="3094059"/>
            <a:ext cx="3803535" cy="3688080"/>
          </a:xfrm>
          <a:prstGeom prst="rect">
            <a:avLst/>
          </a:prstGeom>
        </p:spPr>
      </p:pic>
      <p:pic>
        <p:nvPicPr>
          <p:cNvPr id="11" name="Picture 10" descr="A screenshot of a video game&#10;&#10;Description automatically generated with medium confidence">
            <a:extLst>
              <a:ext uri="{FF2B5EF4-FFF2-40B4-BE49-F238E27FC236}">
                <a16:creationId xmlns:a16="http://schemas.microsoft.com/office/drawing/2014/main" id="{02F61037-25C9-D242-5B0A-95993086A40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7734" b="35024"/>
          <a:stretch/>
        </p:blipFill>
        <p:spPr>
          <a:xfrm>
            <a:off x="8063345" y="440112"/>
            <a:ext cx="3803535" cy="2387600"/>
          </a:xfrm>
          <a:prstGeom prst="rect">
            <a:avLst/>
          </a:prstGeom>
        </p:spPr>
      </p:pic>
      <p:sp>
        <p:nvSpPr>
          <p:cNvPr id="12" name="TextBox 11">
            <a:extLst>
              <a:ext uri="{FF2B5EF4-FFF2-40B4-BE49-F238E27FC236}">
                <a16:creationId xmlns:a16="http://schemas.microsoft.com/office/drawing/2014/main" id="{579A12FD-AFA8-2C74-333C-FD29E819DCCC}"/>
              </a:ext>
            </a:extLst>
          </p:cNvPr>
          <p:cNvSpPr txBox="1"/>
          <p:nvPr/>
        </p:nvSpPr>
        <p:spPr>
          <a:xfrm>
            <a:off x="1052945" y="2724727"/>
            <a:ext cx="5523345" cy="369332"/>
          </a:xfrm>
          <a:prstGeom prst="rect">
            <a:avLst/>
          </a:prstGeom>
          <a:noFill/>
        </p:spPr>
        <p:txBody>
          <a:bodyPr wrap="square" rtlCol="0">
            <a:spAutoFit/>
          </a:bodyPr>
          <a:lstStyle/>
          <a:p>
            <a:endParaRPr lang="en-GB" dirty="0"/>
          </a:p>
        </p:txBody>
      </p:sp>
      <p:sp>
        <p:nvSpPr>
          <p:cNvPr id="13" name="Rectangle 12">
            <a:extLst>
              <a:ext uri="{FF2B5EF4-FFF2-40B4-BE49-F238E27FC236}">
                <a16:creationId xmlns:a16="http://schemas.microsoft.com/office/drawing/2014/main" id="{1FEBACBA-2793-1A99-3E48-4127AB1F1793}"/>
              </a:ext>
            </a:extLst>
          </p:cNvPr>
          <p:cNvSpPr/>
          <p:nvPr/>
        </p:nvSpPr>
        <p:spPr>
          <a:xfrm>
            <a:off x="270838" y="440112"/>
            <a:ext cx="559127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Fabric Creations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4" name="TextBox 13">
            <a:extLst>
              <a:ext uri="{FF2B5EF4-FFF2-40B4-BE49-F238E27FC236}">
                <a16:creationId xmlns:a16="http://schemas.microsoft.com/office/drawing/2014/main" id="{16F17E67-00A6-C223-7891-231E1AD53D07}"/>
              </a:ext>
            </a:extLst>
          </p:cNvPr>
          <p:cNvSpPr txBox="1"/>
          <p:nvPr/>
        </p:nvSpPr>
        <p:spPr>
          <a:xfrm>
            <a:off x="581891" y="2216896"/>
            <a:ext cx="4590471" cy="1754326"/>
          </a:xfrm>
          <a:prstGeom prst="rect">
            <a:avLst/>
          </a:prstGeom>
          <a:noFill/>
        </p:spPr>
        <p:txBody>
          <a:bodyPr wrap="square" rtlCol="0">
            <a:spAutoFit/>
          </a:bodyPr>
          <a:lstStyle/>
          <a:p>
            <a:r>
              <a:rPr lang="en-GB" dirty="0"/>
              <a:t>The Children were given the option of either playing with fabric shapes of assorted colours, string and plastic needles to create something useful they could keep, or an alternative of messy play sand to satisfy their sensory needs.</a:t>
            </a:r>
          </a:p>
        </p:txBody>
      </p:sp>
    </p:spTree>
    <p:extLst>
      <p:ext uri="{BB962C8B-B14F-4D97-AF65-F5344CB8AC3E}">
        <p14:creationId xmlns:p14="http://schemas.microsoft.com/office/powerpoint/2010/main" val="2686259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website&#10;&#10;Description automatically generated">
            <a:extLst>
              <a:ext uri="{FF2B5EF4-FFF2-40B4-BE49-F238E27FC236}">
                <a16:creationId xmlns:a16="http://schemas.microsoft.com/office/drawing/2014/main" id="{3D4C0022-5A2C-4894-EE28-A5D3958194E8}"/>
              </a:ext>
            </a:extLst>
          </p:cNvPr>
          <p:cNvPicPr>
            <a:picLocks noChangeAspect="1"/>
          </p:cNvPicPr>
          <p:nvPr/>
        </p:nvPicPr>
        <p:blipFill rotWithShape="1">
          <a:blip r:embed="rId2">
            <a:extLst>
              <a:ext uri="{28A0092B-C50C-407E-A947-70E740481C1C}">
                <a14:useLocalDpi xmlns:a14="http://schemas.microsoft.com/office/drawing/2010/main" val="0"/>
              </a:ext>
            </a:extLst>
          </a:blip>
          <a:srcRect l="777" t="12291" r="-777" b="44309"/>
          <a:stretch/>
        </p:blipFill>
        <p:spPr>
          <a:xfrm>
            <a:off x="5624945" y="434109"/>
            <a:ext cx="6250461" cy="6197600"/>
          </a:xfrm>
          <a:prstGeom prst="rect">
            <a:avLst/>
          </a:prstGeom>
        </p:spPr>
      </p:pic>
      <p:sp>
        <p:nvSpPr>
          <p:cNvPr id="5" name="TextBox 4">
            <a:extLst>
              <a:ext uri="{FF2B5EF4-FFF2-40B4-BE49-F238E27FC236}">
                <a16:creationId xmlns:a16="http://schemas.microsoft.com/office/drawing/2014/main" id="{5D915EBA-4293-2C78-900B-170EE85101FC}"/>
              </a:ext>
            </a:extLst>
          </p:cNvPr>
          <p:cNvSpPr txBox="1"/>
          <p:nvPr/>
        </p:nvSpPr>
        <p:spPr>
          <a:xfrm>
            <a:off x="492084" y="1801090"/>
            <a:ext cx="4248726" cy="2031325"/>
          </a:xfrm>
          <a:prstGeom prst="rect">
            <a:avLst/>
          </a:prstGeom>
          <a:noFill/>
        </p:spPr>
        <p:txBody>
          <a:bodyPr wrap="square" rtlCol="0">
            <a:spAutoFit/>
          </a:bodyPr>
          <a:lstStyle/>
          <a:p>
            <a:r>
              <a:rPr lang="en-GB" dirty="0"/>
              <a:t>As an alternative to making fabric creations, the children were offered Kinetic Sand as a more sensory and tactile texture to play with as when moist became firm and could be moulded into shapes and designs of their choice. </a:t>
            </a:r>
          </a:p>
        </p:txBody>
      </p:sp>
    </p:spTree>
    <p:extLst>
      <p:ext uri="{BB962C8B-B14F-4D97-AF65-F5344CB8AC3E}">
        <p14:creationId xmlns:p14="http://schemas.microsoft.com/office/powerpoint/2010/main" val="3683048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A12A6E-482F-729C-D140-C49D545039C6}"/>
              </a:ext>
            </a:extLst>
          </p:cNvPr>
          <p:cNvSpPr txBox="1"/>
          <p:nvPr/>
        </p:nvSpPr>
        <p:spPr>
          <a:xfrm>
            <a:off x="2475345" y="1896056"/>
            <a:ext cx="6576291" cy="1754326"/>
          </a:xfrm>
          <a:prstGeom prst="rect">
            <a:avLst/>
          </a:prstGeom>
          <a:noFill/>
        </p:spPr>
        <p:txBody>
          <a:bodyPr wrap="square" rtlCol="0">
            <a:spAutoFit/>
          </a:bodyPr>
          <a:lstStyle/>
          <a:p>
            <a:r>
              <a:rPr lang="en-GB" dirty="0"/>
              <a:t>In conclusion my research that I have done on this theory, is that my understanding of the different stages of Erikson's Theory of Lifespan Development, explains the 4</a:t>
            </a:r>
            <a:r>
              <a:rPr lang="en-GB" baseline="30000" dirty="0"/>
              <a:t>th</a:t>
            </a:r>
            <a:r>
              <a:rPr lang="en-GB" dirty="0"/>
              <a:t> stage in his 8 stages of development across the lifespan of people, and how success and failure can affect a child at that stage of development.</a:t>
            </a:r>
          </a:p>
        </p:txBody>
      </p:sp>
      <p:sp>
        <p:nvSpPr>
          <p:cNvPr id="4" name="Rectangle 3">
            <a:extLst>
              <a:ext uri="{FF2B5EF4-FFF2-40B4-BE49-F238E27FC236}">
                <a16:creationId xmlns:a16="http://schemas.microsoft.com/office/drawing/2014/main" id="{02AFAE8B-755C-0313-EC36-1D5AB233F7C8}"/>
              </a:ext>
            </a:extLst>
          </p:cNvPr>
          <p:cNvSpPr/>
          <p:nvPr/>
        </p:nvSpPr>
        <p:spPr>
          <a:xfrm>
            <a:off x="3814302" y="647666"/>
            <a:ext cx="3898376"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Conclusion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549776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C6D3EA-48B9-6CA0-E1A5-7C6865E14E5C}"/>
              </a:ext>
            </a:extLst>
          </p:cNvPr>
          <p:cNvSpPr/>
          <p:nvPr/>
        </p:nvSpPr>
        <p:spPr>
          <a:xfrm>
            <a:off x="2766290" y="1828799"/>
            <a:ext cx="6659419" cy="3416320"/>
          </a:xfrm>
          <a:prstGeom prst="rect">
            <a:avLst/>
          </a:prstGeom>
          <a:noFill/>
        </p:spPr>
        <p:txBody>
          <a:bodyPr wrap="square" lIns="91440" tIns="45720" rIns="91440" bIns="45720">
            <a:spAutoFit/>
          </a:bodyPr>
          <a:lstStyle/>
          <a:p>
            <a:pPr algn="ctr"/>
            <a:r>
              <a:rPr lang="en-US" sz="7200" b="1" dirty="0">
                <a:ln w="22225">
                  <a:solidFill>
                    <a:schemeClr val="accent2"/>
                  </a:solidFill>
                  <a:prstDash val="solid"/>
                </a:ln>
                <a:solidFill>
                  <a:schemeClr val="accent2">
                    <a:lumMod val="40000"/>
                    <a:lumOff val="60000"/>
                  </a:schemeClr>
                </a:solidFill>
              </a:rPr>
              <a:t>Thank you for Watching &amp; Listening</a:t>
            </a:r>
            <a:endParaRPr lang="en-US" sz="72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174133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21A83E-990E-81C5-6914-6DBDFE8B7025}"/>
              </a:ext>
            </a:extLst>
          </p:cNvPr>
          <p:cNvSpPr txBox="1"/>
          <p:nvPr/>
        </p:nvSpPr>
        <p:spPr>
          <a:xfrm>
            <a:off x="2447637" y="2201728"/>
            <a:ext cx="7075054" cy="4247317"/>
          </a:xfrm>
          <a:prstGeom prst="rect">
            <a:avLst/>
          </a:prstGeom>
          <a:noFill/>
        </p:spPr>
        <p:txBody>
          <a:bodyPr wrap="square" rtlCol="0">
            <a:spAutoFit/>
          </a:bodyPr>
          <a:lstStyle/>
          <a:p>
            <a:r>
              <a:rPr lang="en-GB" dirty="0">
                <a:hlinkClick r:id="rId2"/>
              </a:rPr>
              <a:t>https://springridgeacademy.com/eriksons-stage-4-industry-vs-inferiority/</a:t>
            </a:r>
            <a:endParaRPr lang="en-GB" dirty="0"/>
          </a:p>
          <a:p>
            <a:endParaRPr lang="en-GB" dirty="0"/>
          </a:p>
          <a:p>
            <a:endParaRPr lang="en-GB" dirty="0"/>
          </a:p>
          <a:p>
            <a:r>
              <a:rPr lang="en-GB" dirty="0">
                <a:effectLst/>
              </a:rPr>
              <a:t>Boyd, D.R. and Bee, H.L. (2019) “2 Theories of development ,” in </a:t>
            </a:r>
            <a:r>
              <a:rPr lang="en-GB" i="1" dirty="0">
                <a:effectLst/>
              </a:rPr>
              <a:t>Lifespan development</a:t>
            </a:r>
            <a:r>
              <a:rPr lang="en-GB" dirty="0">
                <a:effectLst/>
              </a:rPr>
              <a:t>. 8th </a:t>
            </a:r>
            <a:r>
              <a:rPr lang="en-GB" dirty="0" err="1">
                <a:effectLst/>
              </a:rPr>
              <a:t>edn</a:t>
            </a:r>
            <a:r>
              <a:rPr lang="en-GB" dirty="0">
                <a:effectLst/>
              </a:rPr>
              <a:t>. Harlow: Pearson, p. 40. Available at: https://ebookcentral.proquest.com/lib/trinity/reader.action?docID=5843856 (Accessed: February 17, 2023). </a:t>
            </a:r>
          </a:p>
          <a:p>
            <a:endParaRPr lang="en-GB" dirty="0"/>
          </a:p>
          <a:p>
            <a:r>
              <a:rPr lang="en-GB" dirty="0">
                <a:effectLst/>
              </a:rPr>
              <a:t>Images From:</a:t>
            </a:r>
          </a:p>
          <a:p>
            <a:r>
              <a:rPr lang="en-GB" dirty="0">
                <a:effectLst/>
                <a:hlinkClick r:id="rId3"/>
              </a:rPr>
              <a:t>https://www.kineticsand.com/</a:t>
            </a:r>
            <a:endParaRPr lang="en-GB" dirty="0">
              <a:effectLst/>
            </a:endParaRPr>
          </a:p>
          <a:p>
            <a:r>
              <a:rPr lang="en-GB" dirty="0">
                <a:hlinkClick r:id="rId4"/>
              </a:rPr>
              <a:t>https://m.media-amazon.com/images/I/81qX-nbrhTL._AC_SL1500_.jpg</a:t>
            </a:r>
            <a:endParaRPr lang="en-GB" dirty="0"/>
          </a:p>
          <a:p>
            <a:r>
              <a:rPr lang="en-GB" dirty="0"/>
              <a:t>Remainder Stock images from Microsoft.</a:t>
            </a:r>
          </a:p>
        </p:txBody>
      </p:sp>
      <p:sp>
        <p:nvSpPr>
          <p:cNvPr id="3" name="Rectangle 2">
            <a:extLst>
              <a:ext uri="{FF2B5EF4-FFF2-40B4-BE49-F238E27FC236}">
                <a16:creationId xmlns:a16="http://schemas.microsoft.com/office/drawing/2014/main" id="{5F00301C-EC34-8A97-AABD-F008DEF4D20A}"/>
              </a:ext>
            </a:extLst>
          </p:cNvPr>
          <p:cNvSpPr/>
          <p:nvPr/>
        </p:nvSpPr>
        <p:spPr>
          <a:xfrm>
            <a:off x="4033412" y="685954"/>
            <a:ext cx="390350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References</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506970508"/>
      </p:ext>
    </p:extLst>
  </p:cSld>
  <p:clrMapOvr>
    <a:masterClrMapping/>
  </p:clrMapOvr>
</p:sld>
</file>

<file path=ppt/theme/theme1.xml><?xml version="1.0" encoding="utf-8"?>
<a:theme xmlns:a="http://schemas.openxmlformats.org/drawingml/2006/main" name="BlobVTI">
  <a:themeElements>
    <a:clrScheme name="AnalogousFromLightSeedRightStep">
      <a:dk1>
        <a:srgbClr val="000000"/>
      </a:dk1>
      <a:lt1>
        <a:srgbClr val="FFFFFF"/>
      </a:lt1>
      <a:dk2>
        <a:srgbClr val="412924"/>
      </a:dk2>
      <a:lt2>
        <a:srgbClr val="E8E5E2"/>
      </a:lt2>
      <a:accent1>
        <a:srgbClr val="89A4BF"/>
      </a:accent1>
      <a:accent2>
        <a:srgbClr val="7F84BA"/>
      </a:accent2>
      <a:accent3>
        <a:srgbClr val="A696C6"/>
      </a:accent3>
      <a:accent4>
        <a:srgbClr val="AB7FBA"/>
      </a:accent4>
      <a:accent5>
        <a:srgbClr val="C493BC"/>
      </a:accent5>
      <a:accent6>
        <a:srgbClr val="BA7F98"/>
      </a:accent6>
      <a:hlink>
        <a:srgbClr val="9C7D5E"/>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4342</TotalTime>
  <Words>566</Words>
  <Application>Microsoft Office PowerPoint</Application>
  <PresentationFormat>Widescreen</PresentationFormat>
  <Paragraphs>28</Paragraphs>
  <Slides>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Aspira Webfont</vt:lpstr>
      <vt:lpstr>Avenir Next LT Pro</vt:lpstr>
      <vt:lpstr>Sagona Book</vt:lpstr>
      <vt:lpstr>The Hand Extrablack</vt:lpstr>
      <vt:lpstr>BlobVTI</vt:lpstr>
      <vt:lpstr>Working with Children in a Social Care Setting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christine lewis</dc:creator>
  <cp:lastModifiedBy>Christine Parchment</cp:lastModifiedBy>
  <cp:revision>78</cp:revision>
  <dcterms:created xsi:type="dcterms:W3CDTF">2023-02-16T21:05:53Z</dcterms:created>
  <dcterms:modified xsi:type="dcterms:W3CDTF">2023-02-19T22:04:28Z</dcterms:modified>
</cp:coreProperties>
</file>