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87"/>
  </p:notesMasterIdLst>
  <p:sldIdLst>
    <p:sldId id="256" r:id="rId2"/>
    <p:sldId id="257" r:id="rId3"/>
    <p:sldId id="258" r:id="rId4"/>
    <p:sldId id="259" r:id="rId5"/>
    <p:sldId id="260" r:id="rId6"/>
    <p:sldId id="261" r:id="rId7"/>
    <p:sldId id="263" r:id="rId8"/>
    <p:sldId id="264" r:id="rId9"/>
    <p:sldId id="265" r:id="rId10"/>
    <p:sldId id="262" r:id="rId11"/>
    <p:sldId id="278" r:id="rId12"/>
    <p:sldId id="279" r:id="rId13"/>
    <p:sldId id="273" r:id="rId14"/>
    <p:sldId id="280" r:id="rId15"/>
    <p:sldId id="284" r:id="rId16"/>
    <p:sldId id="282" r:id="rId17"/>
    <p:sldId id="281" r:id="rId18"/>
    <p:sldId id="266" r:id="rId19"/>
    <p:sldId id="267" r:id="rId20"/>
    <p:sldId id="268" r:id="rId21"/>
    <p:sldId id="269" r:id="rId22"/>
    <p:sldId id="274" r:id="rId23"/>
    <p:sldId id="270" r:id="rId24"/>
    <p:sldId id="271" r:id="rId25"/>
    <p:sldId id="272" r:id="rId26"/>
    <p:sldId id="283" r:id="rId27"/>
    <p:sldId id="285" r:id="rId28"/>
    <p:sldId id="286" r:id="rId29"/>
    <p:sldId id="287" r:id="rId30"/>
    <p:sldId id="292" r:id="rId31"/>
    <p:sldId id="293" r:id="rId32"/>
    <p:sldId id="298" r:id="rId33"/>
    <p:sldId id="300" r:id="rId34"/>
    <p:sldId id="351" r:id="rId35"/>
    <p:sldId id="296" r:id="rId36"/>
    <p:sldId id="295" r:id="rId37"/>
    <p:sldId id="301" r:id="rId38"/>
    <p:sldId id="303" r:id="rId39"/>
    <p:sldId id="304" r:id="rId40"/>
    <p:sldId id="305" r:id="rId41"/>
    <p:sldId id="306" r:id="rId42"/>
    <p:sldId id="307" r:id="rId43"/>
    <p:sldId id="308" r:id="rId44"/>
    <p:sldId id="309" r:id="rId45"/>
    <p:sldId id="310" r:id="rId46"/>
    <p:sldId id="315" r:id="rId47"/>
    <p:sldId id="311" r:id="rId48"/>
    <p:sldId id="316" r:id="rId49"/>
    <p:sldId id="322" r:id="rId50"/>
    <p:sldId id="317" r:id="rId51"/>
    <p:sldId id="318" r:id="rId52"/>
    <p:sldId id="319" r:id="rId53"/>
    <p:sldId id="320" r:id="rId54"/>
    <p:sldId id="321" r:id="rId55"/>
    <p:sldId id="312" r:id="rId56"/>
    <p:sldId id="323" r:id="rId57"/>
    <p:sldId id="324" r:id="rId58"/>
    <p:sldId id="325" r:id="rId59"/>
    <p:sldId id="326" r:id="rId60"/>
    <p:sldId id="327" r:id="rId61"/>
    <p:sldId id="328" r:id="rId62"/>
    <p:sldId id="329" r:id="rId63"/>
    <p:sldId id="330" r:id="rId64"/>
    <p:sldId id="313" r:id="rId65"/>
    <p:sldId id="331" r:id="rId66"/>
    <p:sldId id="332" r:id="rId67"/>
    <p:sldId id="314" r:id="rId68"/>
    <p:sldId id="334" r:id="rId69"/>
    <p:sldId id="333" r:id="rId70"/>
    <p:sldId id="343" r:id="rId71"/>
    <p:sldId id="335" r:id="rId72"/>
    <p:sldId id="336" r:id="rId73"/>
    <p:sldId id="337" r:id="rId74"/>
    <p:sldId id="338" r:id="rId75"/>
    <p:sldId id="344" r:id="rId76"/>
    <p:sldId id="339" r:id="rId77"/>
    <p:sldId id="340" r:id="rId78"/>
    <p:sldId id="341" r:id="rId79"/>
    <p:sldId id="342" r:id="rId80"/>
    <p:sldId id="345" r:id="rId81"/>
    <p:sldId id="346" r:id="rId82"/>
    <p:sldId id="347" r:id="rId83"/>
    <p:sldId id="348" r:id="rId84"/>
    <p:sldId id="349" r:id="rId85"/>
    <p:sldId id="350" r:id="rId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1152">
          <p15:clr>
            <a:srgbClr val="A4A3A4"/>
          </p15:clr>
        </p15:guide>
        <p15:guide id="5" orient="horz" pos="3360">
          <p15:clr>
            <a:srgbClr val="A4A3A4"/>
          </p15:clr>
        </p15:guide>
        <p15:guide id="6" orient="horz" pos="3072">
          <p15:clr>
            <a:srgbClr val="A4A3A4"/>
          </p15:clr>
        </p15:guide>
        <p15:guide id="7" orient="horz" pos="864">
          <p15:clr>
            <a:srgbClr val="A4A3A4"/>
          </p15:clr>
        </p15:guide>
        <p15:guide id="8" orient="horz" pos="528">
          <p15:clr>
            <a:srgbClr val="A4A3A4"/>
          </p15:clr>
        </p15:guide>
        <p15:guide id="9" orient="horz" pos="2784">
          <p15:clr>
            <a:srgbClr val="A4A3A4"/>
          </p15:clr>
        </p15:guide>
        <p15:guide id="10" pos="2880">
          <p15:clr>
            <a:srgbClr val="A4A3A4"/>
          </p15:clr>
        </p15:guide>
        <p15:guide id="11" pos="719">
          <p15:clr>
            <a:srgbClr val="A4A3A4"/>
          </p15:clr>
        </p15:guide>
        <p15:guide id="12" pos="5257">
          <p15:clr>
            <a:srgbClr val="A4A3A4"/>
          </p15:clr>
        </p15:guide>
        <p15:guide id="13" pos="5041">
          <p15:clr>
            <a:srgbClr val="A4A3A4"/>
          </p15:clr>
        </p15:guide>
        <p15:guide id="14" pos="4608">
          <p15:clr>
            <a:srgbClr val="A4A3A4"/>
          </p15:clr>
        </p15:guide>
        <p15:guide id="15" pos="2988">
          <p15:clr>
            <a:srgbClr val="A4A3A4"/>
          </p15:clr>
        </p15:guide>
        <p15:guide id="16" pos="395">
          <p15:clr>
            <a:srgbClr val="A4A3A4"/>
          </p15:clr>
        </p15:guide>
        <p15:guide id="17" pos="536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77199" autoAdjust="0"/>
  </p:normalViewPr>
  <p:slideViewPr>
    <p:cSldViewPr snapToGrid="0">
      <p:cViewPr varScale="1">
        <p:scale>
          <a:sx n="75" d="100"/>
          <a:sy n="75" d="100"/>
        </p:scale>
        <p:origin x="78" y="384"/>
      </p:cViewPr>
      <p:guideLst>
        <p:guide orient="horz" pos="2160"/>
        <p:guide orient="horz" pos="1008"/>
        <p:guide orient="horz" pos="3792"/>
        <p:guide orient="horz" pos="1152"/>
        <p:guide orient="horz" pos="3360"/>
        <p:guide orient="horz" pos="3072"/>
        <p:guide orient="horz" pos="864"/>
        <p:guide orient="horz" pos="528"/>
        <p:guide orient="horz" pos="2784"/>
        <p:guide pos="2880"/>
        <p:guide pos="719"/>
        <p:guide pos="5257"/>
        <p:guide pos="5041"/>
        <p:guide pos="4608"/>
        <p:guide pos="2988"/>
        <p:guide pos="395"/>
        <p:guide pos="5365"/>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D5886B-4CBD-493C-9958-8D2DE0E0C7C9}" type="doc">
      <dgm:prSet loTypeId="urn:microsoft.com/office/officeart/2005/8/layout/hierarchy4" loCatId="hierarchy" qsTypeId="urn:microsoft.com/office/officeart/2005/8/quickstyle/3d3" qsCatId="3D" csTypeId="urn:microsoft.com/office/officeart/2005/8/colors/colorful1" csCatId="colorful" phldr="1"/>
      <dgm:spPr/>
      <dgm:t>
        <a:bodyPr/>
        <a:lstStyle/>
        <a:p>
          <a:endParaRPr lang="en-GB"/>
        </a:p>
      </dgm:t>
    </dgm:pt>
    <dgm:pt modelId="{0EF992E8-E175-4C2E-94C7-97B0D553831B}">
      <dgm:prSet phldrT="[Text]"/>
      <dgm:spPr>
        <a:solidFill>
          <a:srgbClr val="0070C0"/>
        </a:solidFill>
      </dgm:spPr>
      <dgm:t>
        <a:bodyPr/>
        <a:lstStyle/>
        <a:p>
          <a:r>
            <a:rPr lang="en-GB" dirty="0" smtClean="0"/>
            <a:t>Substance use disorders</a:t>
          </a:r>
          <a:endParaRPr lang="en-GB" dirty="0"/>
        </a:p>
      </dgm:t>
    </dgm:pt>
    <dgm:pt modelId="{87774CBA-ACB7-42C5-A849-5110ABAA386A}" type="parTrans" cxnId="{0CC6FFE6-F69D-46A0-96E0-B255A247E458}">
      <dgm:prSet/>
      <dgm:spPr/>
      <dgm:t>
        <a:bodyPr/>
        <a:lstStyle/>
        <a:p>
          <a:endParaRPr lang="en-GB"/>
        </a:p>
      </dgm:t>
    </dgm:pt>
    <dgm:pt modelId="{0471547D-19E7-47E2-A976-71EFE40F732B}" type="sibTrans" cxnId="{0CC6FFE6-F69D-46A0-96E0-B255A247E458}">
      <dgm:prSet/>
      <dgm:spPr/>
      <dgm:t>
        <a:bodyPr/>
        <a:lstStyle/>
        <a:p>
          <a:endParaRPr lang="en-GB"/>
        </a:p>
      </dgm:t>
    </dgm:pt>
    <dgm:pt modelId="{D1D97AD7-C8B7-4C6B-BBE2-75A3F79E62B4}">
      <dgm:prSet phldrT="[Text]"/>
      <dgm:spPr>
        <a:solidFill>
          <a:srgbClr val="00B0F0"/>
        </a:solidFill>
      </dgm:spPr>
      <dgm:t>
        <a:bodyPr/>
        <a:lstStyle/>
        <a:p>
          <a:r>
            <a:rPr lang="en-GB" dirty="0" smtClean="0"/>
            <a:t>Combined the categories of substance abuse and substance dependence into one all-encompassing disorder</a:t>
          </a:r>
          <a:endParaRPr lang="en-GB" dirty="0"/>
        </a:p>
      </dgm:t>
    </dgm:pt>
    <dgm:pt modelId="{E9D0A2E6-3352-4A31-AF7D-FC68E58F4649}" type="parTrans" cxnId="{C73B49D8-77A6-4F36-A526-31922367B4EF}">
      <dgm:prSet/>
      <dgm:spPr/>
      <dgm:t>
        <a:bodyPr/>
        <a:lstStyle/>
        <a:p>
          <a:endParaRPr lang="en-GB"/>
        </a:p>
      </dgm:t>
    </dgm:pt>
    <dgm:pt modelId="{89FF8467-651D-4A6E-A236-09E198B36BC4}" type="sibTrans" cxnId="{C73B49D8-77A6-4F36-A526-31922367B4EF}">
      <dgm:prSet/>
      <dgm:spPr/>
      <dgm:t>
        <a:bodyPr/>
        <a:lstStyle/>
        <a:p>
          <a:endParaRPr lang="en-GB"/>
        </a:p>
      </dgm:t>
    </dgm:pt>
    <dgm:pt modelId="{B532E157-EBB0-403F-BDA6-D14F6F95E421}">
      <dgm:prSet phldrT="[Text]"/>
      <dgm:spPr>
        <a:solidFill>
          <a:schemeClr val="accent1">
            <a:lumMod val="20000"/>
            <a:lumOff val="80000"/>
          </a:schemeClr>
        </a:solidFill>
      </dgm:spPr>
      <dgm:t>
        <a:bodyPr/>
        <a:lstStyle/>
        <a:p>
          <a:r>
            <a:rPr lang="en-GB" b="1" dirty="0" smtClean="0">
              <a:solidFill>
                <a:schemeClr val="accent1">
                  <a:lumMod val="75000"/>
                </a:schemeClr>
              </a:solidFill>
            </a:rPr>
            <a:t>Mild</a:t>
          </a:r>
          <a:r>
            <a:rPr lang="en-GB" b="1" dirty="0" smtClean="0"/>
            <a:t> </a:t>
          </a:r>
          <a:endParaRPr lang="en-GB" b="1" dirty="0"/>
        </a:p>
      </dgm:t>
    </dgm:pt>
    <dgm:pt modelId="{04ED0C53-6595-4CD3-9DC3-3EDFEBC8CC2E}" type="parTrans" cxnId="{28F0F9D0-9030-4033-948E-3976DF2C4BD7}">
      <dgm:prSet/>
      <dgm:spPr/>
      <dgm:t>
        <a:bodyPr/>
        <a:lstStyle/>
        <a:p>
          <a:endParaRPr lang="en-GB"/>
        </a:p>
      </dgm:t>
    </dgm:pt>
    <dgm:pt modelId="{F2BCEBE1-E33E-4B8B-B224-5ED12D84B0E0}" type="sibTrans" cxnId="{28F0F9D0-9030-4033-948E-3976DF2C4BD7}">
      <dgm:prSet/>
      <dgm:spPr/>
      <dgm:t>
        <a:bodyPr/>
        <a:lstStyle/>
        <a:p>
          <a:endParaRPr lang="en-GB"/>
        </a:p>
      </dgm:t>
    </dgm:pt>
    <dgm:pt modelId="{FD46D7B4-61FD-4961-BEE2-25B959886152}">
      <dgm:prSet phldrT="[Text]"/>
      <dgm:spPr>
        <a:solidFill>
          <a:schemeClr val="accent1">
            <a:lumMod val="20000"/>
            <a:lumOff val="80000"/>
          </a:schemeClr>
        </a:solidFill>
      </dgm:spPr>
      <dgm:t>
        <a:bodyPr/>
        <a:lstStyle/>
        <a:p>
          <a:r>
            <a:rPr lang="en-GB" b="1" dirty="0" smtClean="0">
              <a:solidFill>
                <a:schemeClr val="accent1">
                  <a:lumMod val="75000"/>
                </a:schemeClr>
              </a:solidFill>
            </a:rPr>
            <a:t>Moderate </a:t>
          </a:r>
          <a:endParaRPr lang="en-GB" b="1" dirty="0">
            <a:solidFill>
              <a:schemeClr val="accent1">
                <a:lumMod val="75000"/>
              </a:schemeClr>
            </a:solidFill>
          </a:endParaRPr>
        </a:p>
      </dgm:t>
    </dgm:pt>
    <dgm:pt modelId="{91A3D391-90B4-4587-BE00-EEDE3C371565}" type="parTrans" cxnId="{DE018111-9DA8-4135-A284-027179A07A1F}">
      <dgm:prSet/>
      <dgm:spPr/>
      <dgm:t>
        <a:bodyPr/>
        <a:lstStyle/>
        <a:p>
          <a:endParaRPr lang="en-GB"/>
        </a:p>
      </dgm:t>
    </dgm:pt>
    <dgm:pt modelId="{E197111D-FF0A-4B6A-9240-03871D15C811}" type="sibTrans" cxnId="{DE018111-9DA8-4135-A284-027179A07A1F}">
      <dgm:prSet/>
      <dgm:spPr/>
      <dgm:t>
        <a:bodyPr/>
        <a:lstStyle/>
        <a:p>
          <a:endParaRPr lang="en-GB"/>
        </a:p>
      </dgm:t>
    </dgm:pt>
    <dgm:pt modelId="{2C5D198F-924A-48FE-B803-C0A09D9AB38E}">
      <dgm:prSet phldrT="[Text]"/>
      <dgm:spPr>
        <a:solidFill>
          <a:srgbClr val="00B0F0"/>
        </a:solidFill>
      </dgm:spPr>
      <dgm:t>
        <a:bodyPr/>
        <a:lstStyle/>
        <a:p>
          <a:r>
            <a:rPr lang="en-GB" dirty="0" smtClean="0"/>
            <a:t>Adopts a spectrum approach: degrees of severity</a:t>
          </a:r>
          <a:endParaRPr lang="en-GB" dirty="0"/>
        </a:p>
      </dgm:t>
    </dgm:pt>
    <dgm:pt modelId="{4A1C006D-D40C-4125-B464-31EA9B6C0DD3}" type="parTrans" cxnId="{939871E9-AF76-41D3-837C-19E32A65D836}">
      <dgm:prSet/>
      <dgm:spPr/>
      <dgm:t>
        <a:bodyPr/>
        <a:lstStyle/>
        <a:p>
          <a:endParaRPr lang="en-GB"/>
        </a:p>
      </dgm:t>
    </dgm:pt>
    <dgm:pt modelId="{E87B3960-79C1-4558-B0DB-EB033AD2CF32}" type="sibTrans" cxnId="{939871E9-AF76-41D3-837C-19E32A65D836}">
      <dgm:prSet/>
      <dgm:spPr/>
      <dgm:t>
        <a:bodyPr/>
        <a:lstStyle/>
        <a:p>
          <a:endParaRPr lang="en-GB"/>
        </a:p>
      </dgm:t>
    </dgm:pt>
    <dgm:pt modelId="{D9526188-9C01-4FBD-82A4-9CA2DCAA7BDE}">
      <dgm:prSet phldrT="[Text]"/>
      <dgm:spPr>
        <a:solidFill>
          <a:schemeClr val="accent1">
            <a:lumMod val="20000"/>
            <a:lumOff val="80000"/>
          </a:schemeClr>
        </a:solidFill>
      </dgm:spPr>
      <dgm:t>
        <a:bodyPr/>
        <a:lstStyle/>
        <a:p>
          <a:r>
            <a:rPr lang="en-GB" b="1" dirty="0" smtClean="0">
              <a:solidFill>
                <a:schemeClr val="accent1">
                  <a:lumMod val="75000"/>
                </a:schemeClr>
              </a:solidFill>
            </a:rPr>
            <a:t>Severe </a:t>
          </a:r>
          <a:endParaRPr lang="en-GB" b="1" dirty="0">
            <a:solidFill>
              <a:schemeClr val="accent1">
                <a:lumMod val="75000"/>
              </a:schemeClr>
            </a:solidFill>
          </a:endParaRPr>
        </a:p>
      </dgm:t>
    </dgm:pt>
    <dgm:pt modelId="{36304DD9-1BA6-4588-A18D-4D2E60E1AB3D}" type="parTrans" cxnId="{FA5A312D-58FF-4AFB-850B-C3E68C3FA557}">
      <dgm:prSet/>
      <dgm:spPr/>
      <dgm:t>
        <a:bodyPr/>
        <a:lstStyle/>
        <a:p>
          <a:endParaRPr lang="en-GB"/>
        </a:p>
      </dgm:t>
    </dgm:pt>
    <dgm:pt modelId="{033845E1-556C-4437-906E-9EEABCC40873}" type="sibTrans" cxnId="{FA5A312D-58FF-4AFB-850B-C3E68C3FA557}">
      <dgm:prSet/>
      <dgm:spPr/>
      <dgm:t>
        <a:bodyPr/>
        <a:lstStyle/>
        <a:p>
          <a:endParaRPr lang="en-GB"/>
        </a:p>
      </dgm:t>
    </dgm:pt>
    <dgm:pt modelId="{AF6C7FCC-76A5-4312-A50F-D764ADBE3390}" type="pres">
      <dgm:prSet presAssocID="{0BD5886B-4CBD-493C-9958-8D2DE0E0C7C9}" presName="Name0" presStyleCnt="0">
        <dgm:presLayoutVars>
          <dgm:chPref val="1"/>
          <dgm:dir/>
          <dgm:animOne val="branch"/>
          <dgm:animLvl val="lvl"/>
          <dgm:resizeHandles/>
        </dgm:presLayoutVars>
      </dgm:prSet>
      <dgm:spPr/>
      <dgm:t>
        <a:bodyPr/>
        <a:lstStyle/>
        <a:p>
          <a:endParaRPr lang="en-GB"/>
        </a:p>
      </dgm:t>
    </dgm:pt>
    <dgm:pt modelId="{A4243BD7-CB87-4FA6-9AD4-8365C3DD54C0}" type="pres">
      <dgm:prSet presAssocID="{0EF992E8-E175-4C2E-94C7-97B0D553831B}" presName="vertOne" presStyleCnt="0"/>
      <dgm:spPr/>
    </dgm:pt>
    <dgm:pt modelId="{EAE300D7-DC68-44DF-98F7-0ED31B29549C}" type="pres">
      <dgm:prSet presAssocID="{0EF992E8-E175-4C2E-94C7-97B0D553831B}" presName="txOne" presStyleLbl="node0" presStyleIdx="0" presStyleCnt="1">
        <dgm:presLayoutVars>
          <dgm:chPref val="3"/>
        </dgm:presLayoutVars>
      </dgm:prSet>
      <dgm:spPr/>
      <dgm:t>
        <a:bodyPr/>
        <a:lstStyle/>
        <a:p>
          <a:endParaRPr lang="en-GB"/>
        </a:p>
      </dgm:t>
    </dgm:pt>
    <dgm:pt modelId="{72735948-9EF3-4FBE-BF75-ECEA63F3E76F}" type="pres">
      <dgm:prSet presAssocID="{0EF992E8-E175-4C2E-94C7-97B0D553831B}" presName="parTransOne" presStyleCnt="0"/>
      <dgm:spPr/>
    </dgm:pt>
    <dgm:pt modelId="{E626884B-9C4C-4548-AE2A-DA56EA010D86}" type="pres">
      <dgm:prSet presAssocID="{0EF992E8-E175-4C2E-94C7-97B0D553831B}" presName="horzOne" presStyleCnt="0"/>
      <dgm:spPr/>
    </dgm:pt>
    <dgm:pt modelId="{5D214599-77FB-4C8B-B8B2-FF89E9466556}" type="pres">
      <dgm:prSet presAssocID="{D1D97AD7-C8B7-4C6B-BBE2-75A3F79E62B4}" presName="vertTwo" presStyleCnt="0"/>
      <dgm:spPr/>
    </dgm:pt>
    <dgm:pt modelId="{D8E5FCBB-D45D-48D1-A7C2-45E0F30730C1}" type="pres">
      <dgm:prSet presAssocID="{D1D97AD7-C8B7-4C6B-BBE2-75A3F79E62B4}" presName="txTwo" presStyleLbl="node2" presStyleIdx="0" presStyleCnt="2">
        <dgm:presLayoutVars>
          <dgm:chPref val="3"/>
        </dgm:presLayoutVars>
      </dgm:prSet>
      <dgm:spPr/>
      <dgm:t>
        <a:bodyPr/>
        <a:lstStyle/>
        <a:p>
          <a:endParaRPr lang="en-GB"/>
        </a:p>
      </dgm:t>
    </dgm:pt>
    <dgm:pt modelId="{E1822850-967B-41A0-9E6E-B63A518E7D40}" type="pres">
      <dgm:prSet presAssocID="{D1D97AD7-C8B7-4C6B-BBE2-75A3F79E62B4}" presName="parTransTwo" presStyleCnt="0"/>
      <dgm:spPr/>
    </dgm:pt>
    <dgm:pt modelId="{0AA502A7-EA22-49DA-BD47-F8D5060FAA0F}" type="pres">
      <dgm:prSet presAssocID="{D1D97AD7-C8B7-4C6B-BBE2-75A3F79E62B4}" presName="horzTwo" presStyleCnt="0"/>
      <dgm:spPr/>
    </dgm:pt>
    <dgm:pt modelId="{D79787D7-5FF5-476B-A862-FA59982429F6}" type="pres">
      <dgm:prSet presAssocID="{B532E157-EBB0-403F-BDA6-D14F6F95E421}" presName="vertThree" presStyleCnt="0"/>
      <dgm:spPr/>
    </dgm:pt>
    <dgm:pt modelId="{2BFA0DCC-6D08-40A8-91B5-E5A33DFAA772}" type="pres">
      <dgm:prSet presAssocID="{B532E157-EBB0-403F-BDA6-D14F6F95E421}" presName="txThree" presStyleLbl="node3" presStyleIdx="0" presStyleCnt="3">
        <dgm:presLayoutVars>
          <dgm:chPref val="3"/>
        </dgm:presLayoutVars>
      </dgm:prSet>
      <dgm:spPr/>
      <dgm:t>
        <a:bodyPr/>
        <a:lstStyle/>
        <a:p>
          <a:endParaRPr lang="en-GB"/>
        </a:p>
      </dgm:t>
    </dgm:pt>
    <dgm:pt modelId="{7A9C5D1D-0CF6-4B7E-9B9D-2B730B7D5255}" type="pres">
      <dgm:prSet presAssocID="{B532E157-EBB0-403F-BDA6-D14F6F95E421}" presName="horzThree" presStyleCnt="0"/>
      <dgm:spPr/>
    </dgm:pt>
    <dgm:pt modelId="{077731F6-DD83-41F0-BB88-6BB3B3E740CC}" type="pres">
      <dgm:prSet presAssocID="{F2BCEBE1-E33E-4B8B-B224-5ED12D84B0E0}" presName="sibSpaceThree" presStyleCnt="0"/>
      <dgm:spPr/>
    </dgm:pt>
    <dgm:pt modelId="{F301DF44-340C-41C0-A089-5754843FCB52}" type="pres">
      <dgm:prSet presAssocID="{FD46D7B4-61FD-4961-BEE2-25B959886152}" presName="vertThree" presStyleCnt="0"/>
      <dgm:spPr/>
    </dgm:pt>
    <dgm:pt modelId="{E8F01D4C-E84B-47F6-BCC6-D7C5C13924E7}" type="pres">
      <dgm:prSet presAssocID="{FD46D7B4-61FD-4961-BEE2-25B959886152}" presName="txThree" presStyleLbl="node3" presStyleIdx="1" presStyleCnt="3">
        <dgm:presLayoutVars>
          <dgm:chPref val="3"/>
        </dgm:presLayoutVars>
      </dgm:prSet>
      <dgm:spPr/>
      <dgm:t>
        <a:bodyPr/>
        <a:lstStyle/>
        <a:p>
          <a:endParaRPr lang="en-GB"/>
        </a:p>
      </dgm:t>
    </dgm:pt>
    <dgm:pt modelId="{56E4EBFB-C2E5-40BA-9939-CEFDBFD66319}" type="pres">
      <dgm:prSet presAssocID="{FD46D7B4-61FD-4961-BEE2-25B959886152}" presName="horzThree" presStyleCnt="0"/>
      <dgm:spPr/>
    </dgm:pt>
    <dgm:pt modelId="{91322C87-408A-43C8-A4A2-AA6D4BAE5364}" type="pres">
      <dgm:prSet presAssocID="{89FF8467-651D-4A6E-A236-09E198B36BC4}" presName="sibSpaceTwo" presStyleCnt="0"/>
      <dgm:spPr/>
    </dgm:pt>
    <dgm:pt modelId="{4C420E6E-C782-4DDF-BA36-9D6F85F63DA5}" type="pres">
      <dgm:prSet presAssocID="{2C5D198F-924A-48FE-B803-C0A09D9AB38E}" presName="vertTwo" presStyleCnt="0"/>
      <dgm:spPr/>
    </dgm:pt>
    <dgm:pt modelId="{7B66AF5C-B926-42FA-902D-F3381D515680}" type="pres">
      <dgm:prSet presAssocID="{2C5D198F-924A-48FE-B803-C0A09D9AB38E}" presName="txTwo" presStyleLbl="node2" presStyleIdx="1" presStyleCnt="2">
        <dgm:presLayoutVars>
          <dgm:chPref val="3"/>
        </dgm:presLayoutVars>
      </dgm:prSet>
      <dgm:spPr/>
      <dgm:t>
        <a:bodyPr/>
        <a:lstStyle/>
        <a:p>
          <a:endParaRPr lang="en-GB"/>
        </a:p>
      </dgm:t>
    </dgm:pt>
    <dgm:pt modelId="{5952280E-DC6A-4AE3-8B7B-B3E847E9BC2F}" type="pres">
      <dgm:prSet presAssocID="{2C5D198F-924A-48FE-B803-C0A09D9AB38E}" presName="parTransTwo" presStyleCnt="0"/>
      <dgm:spPr/>
    </dgm:pt>
    <dgm:pt modelId="{0B108C80-16F5-4CB3-916C-9A550F8FD2C0}" type="pres">
      <dgm:prSet presAssocID="{2C5D198F-924A-48FE-B803-C0A09D9AB38E}" presName="horzTwo" presStyleCnt="0"/>
      <dgm:spPr/>
    </dgm:pt>
    <dgm:pt modelId="{9DE2AFFA-E161-4502-AC8C-338F5F7F2EB3}" type="pres">
      <dgm:prSet presAssocID="{D9526188-9C01-4FBD-82A4-9CA2DCAA7BDE}" presName="vertThree" presStyleCnt="0"/>
      <dgm:spPr/>
    </dgm:pt>
    <dgm:pt modelId="{11562037-ADE7-422A-9041-6EF04B70FB7F}" type="pres">
      <dgm:prSet presAssocID="{D9526188-9C01-4FBD-82A4-9CA2DCAA7BDE}" presName="txThree" presStyleLbl="node3" presStyleIdx="2" presStyleCnt="3">
        <dgm:presLayoutVars>
          <dgm:chPref val="3"/>
        </dgm:presLayoutVars>
      </dgm:prSet>
      <dgm:spPr/>
      <dgm:t>
        <a:bodyPr/>
        <a:lstStyle/>
        <a:p>
          <a:endParaRPr lang="en-GB"/>
        </a:p>
      </dgm:t>
    </dgm:pt>
    <dgm:pt modelId="{73CBFB84-6561-4C51-9020-75C9589D0AC4}" type="pres">
      <dgm:prSet presAssocID="{D9526188-9C01-4FBD-82A4-9CA2DCAA7BDE}" presName="horzThree" presStyleCnt="0"/>
      <dgm:spPr/>
    </dgm:pt>
  </dgm:ptLst>
  <dgm:cxnLst>
    <dgm:cxn modelId="{C73B49D8-77A6-4F36-A526-31922367B4EF}" srcId="{0EF992E8-E175-4C2E-94C7-97B0D553831B}" destId="{D1D97AD7-C8B7-4C6B-BBE2-75A3F79E62B4}" srcOrd="0" destOrd="0" parTransId="{E9D0A2E6-3352-4A31-AF7D-FC68E58F4649}" sibTransId="{89FF8467-651D-4A6E-A236-09E198B36BC4}"/>
    <dgm:cxn modelId="{A0AE1778-A099-4FEF-9F9D-5282378F8468}" type="presOf" srcId="{D9526188-9C01-4FBD-82A4-9CA2DCAA7BDE}" destId="{11562037-ADE7-422A-9041-6EF04B70FB7F}" srcOrd="0" destOrd="0" presId="urn:microsoft.com/office/officeart/2005/8/layout/hierarchy4"/>
    <dgm:cxn modelId="{28F0F9D0-9030-4033-948E-3976DF2C4BD7}" srcId="{D1D97AD7-C8B7-4C6B-BBE2-75A3F79E62B4}" destId="{B532E157-EBB0-403F-BDA6-D14F6F95E421}" srcOrd="0" destOrd="0" parTransId="{04ED0C53-6595-4CD3-9DC3-3EDFEBC8CC2E}" sibTransId="{F2BCEBE1-E33E-4B8B-B224-5ED12D84B0E0}"/>
    <dgm:cxn modelId="{DE018111-9DA8-4135-A284-027179A07A1F}" srcId="{D1D97AD7-C8B7-4C6B-BBE2-75A3F79E62B4}" destId="{FD46D7B4-61FD-4961-BEE2-25B959886152}" srcOrd="1" destOrd="0" parTransId="{91A3D391-90B4-4587-BE00-EEDE3C371565}" sibTransId="{E197111D-FF0A-4B6A-9240-03871D15C811}"/>
    <dgm:cxn modelId="{27C26403-F263-44DF-AA59-EB04C0A3C7FE}" type="presOf" srcId="{0BD5886B-4CBD-493C-9958-8D2DE0E0C7C9}" destId="{AF6C7FCC-76A5-4312-A50F-D764ADBE3390}" srcOrd="0" destOrd="0" presId="urn:microsoft.com/office/officeart/2005/8/layout/hierarchy4"/>
    <dgm:cxn modelId="{6805B396-6167-4ADA-85FC-BF32671A8247}" type="presOf" srcId="{FD46D7B4-61FD-4961-BEE2-25B959886152}" destId="{E8F01D4C-E84B-47F6-BCC6-D7C5C13924E7}" srcOrd="0" destOrd="0" presId="urn:microsoft.com/office/officeart/2005/8/layout/hierarchy4"/>
    <dgm:cxn modelId="{6A828CEB-AE76-4F5D-B964-A5E45D1D5C91}" type="presOf" srcId="{0EF992E8-E175-4C2E-94C7-97B0D553831B}" destId="{EAE300D7-DC68-44DF-98F7-0ED31B29549C}" srcOrd="0" destOrd="0" presId="urn:microsoft.com/office/officeart/2005/8/layout/hierarchy4"/>
    <dgm:cxn modelId="{59E04EFB-4586-454A-819B-25EC79EBEBF6}" type="presOf" srcId="{D1D97AD7-C8B7-4C6B-BBE2-75A3F79E62B4}" destId="{D8E5FCBB-D45D-48D1-A7C2-45E0F30730C1}" srcOrd="0" destOrd="0" presId="urn:microsoft.com/office/officeart/2005/8/layout/hierarchy4"/>
    <dgm:cxn modelId="{FA5A312D-58FF-4AFB-850B-C3E68C3FA557}" srcId="{2C5D198F-924A-48FE-B803-C0A09D9AB38E}" destId="{D9526188-9C01-4FBD-82A4-9CA2DCAA7BDE}" srcOrd="0" destOrd="0" parTransId="{36304DD9-1BA6-4588-A18D-4D2E60E1AB3D}" sibTransId="{033845E1-556C-4437-906E-9EEABCC40873}"/>
    <dgm:cxn modelId="{0CC6FFE6-F69D-46A0-96E0-B255A247E458}" srcId="{0BD5886B-4CBD-493C-9958-8D2DE0E0C7C9}" destId="{0EF992E8-E175-4C2E-94C7-97B0D553831B}" srcOrd="0" destOrd="0" parTransId="{87774CBA-ACB7-42C5-A849-5110ABAA386A}" sibTransId="{0471547D-19E7-47E2-A976-71EFE40F732B}"/>
    <dgm:cxn modelId="{54D54047-7653-42DC-A005-DBA49CB8CE93}" type="presOf" srcId="{2C5D198F-924A-48FE-B803-C0A09D9AB38E}" destId="{7B66AF5C-B926-42FA-902D-F3381D515680}" srcOrd="0" destOrd="0" presId="urn:microsoft.com/office/officeart/2005/8/layout/hierarchy4"/>
    <dgm:cxn modelId="{D978FB79-DD17-406A-92B2-9C38E92ADB1A}" type="presOf" srcId="{B532E157-EBB0-403F-BDA6-D14F6F95E421}" destId="{2BFA0DCC-6D08-40A8-91B5-E5A33DFAA772}" srcOrd="0" destOrd="0" presId="urn:microsoft.com/office/officeart/2005/8/layout/hierarchy4"/>
    <dgm:cxn modelId="{939871E9-AF76-41D3-837C-19E32A65D836}" srcId="{0EF992E8-E175-4C2E-94C7-97B0D553831B}" destId="{2C5D198F-924A-48FE-B803-C0A09D9AB38E}" srcOrd="1" destOrd="0" parTransId="{4A1C006D-D40C-4125-B464-31EA9B6C0DD3}" sibTransId="{E87B3960-79C1-4558-B0DB-EB033AD2CF32}"/>
    <dgm:cxn modelId="{1D93DE4D-0377-454C-B345-6A28B93190F4}" type="presParOf" srcId="{AF6C7FCC-76A5-4312-A50F-D764ADBE3390}" destId="{A4243BD7-CB87-4FA6-9AD4-8365C3DD54C0}" srcOrd="0" destOrd="0" presId="urn:microsoft.com/office/officeart/2005/8/layout/hierarchy4"/>
    <dgm:cxn modelId="{BAD0FCD7-8D6D-41FD-8702-A9A9A812ABC2}" type="presParOf" srcId="{A4243BD7-CB87-4FA6-9AD4-8365C3DD54C0}" destId="{EAE300D7-DC68-44DF-98F7-0ED31B29549C}" srcOrd="0" destOrd="0" presId="urn:microsoft.com/office/officeart/2005/8/layout/hierarchy4"/>
    <dgm:cxn modelId="{252A76D6-7464-49C3-A811-7D8C8AC5D30F}" type="presParOf" srcId="{A4243BD7-CB87-4FA6-9AD4-8365C3DD54C0}" destId="{72735948-9EF3-4FBE-BF75-ECEA63F3E76F}" srcOrd="1" destOrd="0" presId="urn:microsoft.com/office/officeart/2005/8/layout/hierarchy4"/>
    <dgm:cxn modelId="{FE2733B1-3ED6-46C0-8F5E-4D239DE208DC}" type="presParOf" srcId="{A4243BD7-CB87-4FA6-9AD4-8365C3DD54C0}" destId="{E626884B-9C4C-4548-AE2A-DA56EA010D86}" srcOrd="2" destOrd="0" presId="urn:microsoft.com/office/officeart/2005/8/layout/hierarchy4"/>
    <dgm:cxn modelId="{6DDE2CA1-2E7A-4733-AB8F-F03BD7D7D307}" type="presParOf" srcId="{E626884B-9C4C-4548-AE2A-DA56EA010D86}" destId="{5D214599-77FB-4C8B-B8B2-FF89E9466556}" srcOrd="0" destOrd="0" presId="urn:microsoft.com/office/officeart/2005/8/layout/hierarchy4"/>
    <dgm:cxn modelId="{075E4302-C523-4D04-9CE0-ABCA427137FE}" type="presParOf" srcId="{5D214599-77FB-4C8B-B8B2-FF89E9466556}" destId="{D8E5FCBB-D45D-48D1-A7C2-45E0F30730C1}" srcOrd="0" destOrd="0" presId="urn:microsoft.com/office/officeart/2005/8/layout/hierarchy4"/>
    <dgm:cxn modelId="{2D4EEB4B-7018-4402-95B0-E936CD92D299}" type="presParOf" srcId="{5D214599-77FB-4C8B-B8B2-FF89E9466556}" destId="{E1822850-967B-41A0-9E6E-B63A518E7D40}" srcOrd="1" destOrd="0" presId="urn:microsoft.com/office/officeart/2005/8/layout/hierarchy4"/>
    <dgm:cxn modelId="{B513AF2A-00BC-4EFB-A1B1-DAE5A4A05C89}" type="presParOf" srcId="{5D214599-77FB-4C8B-B8B2-FF89E9466556}" destId="{0AA502A7-EA22-49DA-BD47-F8D5060FAA0F}" srcOrd="2" destOrd="0" presId="urn:microsoft.com/office/officeart/2005/8/layout/hierarchy4"/>
    <dgm:cxn modelId="{FA5245D1-8183-4A50-A060-74B5C4D4141A}" type="presParOf" srcId="{0AA502A7-EA22-49DA-BD47-F8D5060FAA0F}" destId="{D79787D7-5FF5-476B-A862-FA59982429F6}" srcOrd="0" destOrd="0" presId="urn:microsoft.com/office/officeart/2005/8/layout/hierarchy4"/>
    <dgm:cxn modelId="{F9BCB803-B8C0-48AB-A769-21BE7A81D823}" type="presParOf" srcId="{D79787D7-5FF5-476B-A862-FA59982429F6}" destId="{2BFA0DCC-6D08-40A8-91B5-E5A33DFAA772}" srcOrd="0" destOrd="0" presId="urn:microsoft.com/office/officeart/2005/8/layout/hierarchy4"/>
    <dgm:cxn modelId="{A8C7E6BB-04E2-43E5-8274-EC1AC85E6BFD}" type="presParOf" srcId="{D79787D7-5FF5-476B-A862-FA59982429F6}" destId="{7A9C5D1D-0CF6-4B7E-9B9D-2B730B7D5255}" srcOrd="1" destOrd="0" presId="urn:microsoft.com/office/officeart/2005/8/layout/hierarchy4"/>
    <dgm:cxn modelId="{53F171D9-5A1C-4A9D-8FCE-43209FBAAB56}" type="presParOf" srcId="{0AA502A7-EA22-49DA-BD47-F8D5060FAA0F}" destId="{077731F6-DD83-41F0-BB88-6BB3B3E740CC}" srcOrd="1" destOrd="0" presId="urn:microsoft.com/office/officeart/2005/8/layout/hierarchy4"/>
    <dgm:cxn modelId="{B9BB3551-4586-4501-9461-4862C0D7E29B}" type="presParOf" srcId="{0AA502A7-EA22-49DA-BD47-F8D5060FAA0F}" destId="{F301DF44-340C-41C0-A089-5754843FCB52}" srcOrd="2" destOrd="0" presId="urn:microsoft.com/office/officeart/2005/8/layout/hierarchy4"/>
    <dgm:cxn modelId="{6B75AE4C-41C4-427B-BF7C-F1A036959071}" type="presParOf" srcId="{F301DF44-340C-41C0-A089-5754843FCB52}" destId="{E8F01D4C-E84B-47F6-BCC6-D7C5C13924E7}" srcOrd="0" destOrd="0" presId="urn:microsoft.com/office/officeart/2005/8/layout/hierarchy4"/>
    <dgm:cxn modelId="{1AB66679-A781-45A1-8735-A27FE64ECC4D}" type="presParOf" srcId="{F301DF44-340C-41C0-A089-5754843FCB52}" destId="{56E4EBFB-C2E5-40BA-9939-CEFDBFD66319}" srcOrd="1" destOrd="0" presId="urn:microsoft.com/office/officeart/2005/8/layout/hierarchy4"/>
    <dgm:cxn modelId="{1992781D-81F1-4B6A-AC1D-96026E00ECC1}" type="presParOf" srcId="{E626884B-9C4C-4548-AE2A-DA56EA010D86}" destId="{91322C87-408A-43C8-A4A2-AA6D4BAE5364}" srcOrd="1" destOrd="0" presId="urn:microsoft.com/office/officeart/2005/8/layout/hierarchy4"/>
    <dgm:cxn modelId="{8AD215D2-F6C1-4AAA-87BF-CE76976B15CE}" type="presParOf" srcId="{E626884B-9C4C-4548-AE2A-DA56EA010D86}" destId="{4C420E6E-C782-4DDF-BA36-9D6F85F63DA5}" srcOrd="2" destOrd="0" presId="urn:microsoft.com/office/officeart/2005/8/layout/hierarchy4"/>
    <dgm:cxn modelId="{0D44D3D1-AE61-4CB9-BDBC-AB6E4D7CC949}" type="presParOf" srcId="{4C420E6E-C782-4DDF-BA36-9D6F85F63DA5}" destId="{7B66AF5C-B926-42FA-902D-F3381D515680}" srcOrd="0" destOrd="0" presId="urn:microsoft.com/office/officeart/2005/8/layout/hierarchy4"/>
    <dgm:cxn modelId="{AB0B7014-4693-47BC-A13E-2AEC69DA87D6}" type="presParOf" srcId="{4C420E6E-C782-4DDF-BA36-9D6F85F63DA5}" destId="{5952280E-DC6A-4AE3-8B7B-B3E847E9BC2F}" srcOrd="1" destOrd="0" presId="urn:microsoft.com/office/officeart/2005/8/layout/hierarchy4"/>
    <dgm:cxn modelId="{17EA7DAD-746C-406A-A3FB-31DA94DCC487}" type="presParOf" srcId="{4C420E6E-C782-4DDF-BA36-9D6F85F63DA5}" destId="{0B108C80-16F5-4CB3-916C-9A550F8FD2C0}" srcOrd="2" destOrd="0" presId="urn:microsoft.com/office/officeart/2005/8/layout/hierarchy4"/>
    <dgm:cxn modelId="{4CE30645-7A8E-4A8A-8950-1B06FC04E18A}" type="presParOf" srcId="{0B108C80-16F5-4CB3-916C-9A550F8FD2C0}" destId="{9DE2AFFA-E161-4502-AC8C-338F5F7F2EB3}" srcOrd="0" destOrd="0" presId="urn:microsoft.com/office/officeart/2005/8/layout/hierarchy4"/>
    <dgm:cxn modelId="{B6C01E98-E13F-4583-A27D-32BF0B80FABE}" type="presParOf" srcId="{9DE2AFFA-E161-4502-AC8C-338F5F7F2EB3}" destId="{11562037-ADE7-422A-9041-6EF04B70FB7F}" srcOrd="0" destOrd="0" presId="urn:microsoft.com/office/officeart/2005/8/layout/hierarchy4"/>
    <dgm:cxn modelId="{A52444C5-AF16-49E9-A9AB-70E16B3060C5}" type="presParOf" srcId="{9DE2AFFA-E161-4502-AC8C-338F5F7F2EB3}" destId="{73CBFB84-6561-4C51-9020-75C9589D0AC4}"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73BF1B-726A-440A-9ACF-4BA61DBCC38B}" type="doc">
      <dgm:prSet loTypeId="urn:microsoft.com/office/officeart/2005/8/layout/hProcess9" loCatId="process" qsTypeId="urn:microsoft.com/office/officeart/2005/8/quickstyle/simple5" qsCatId="simple" csTypeId="urn:microsoft.com/office/officeart/2005/8/colors/colorful2" csCatId="colorful" phldr="1"/>
      <dgm:spPr/>
    </dgm:pt>
    <dgm:pt modelId="{EF28AAB0-F002-4541-8EF9-3D1A509BD107}">
      <dgm:prSet phldrT="[Text]"/>
      <dgm:spPr/>
      <dgm:t>
        <a:bodyPr/>
        <a:lstStyle/>
        <a:p>
          <a:r>
            <a:rPr lang="en-GB" dirty="0" smtClean="0"/>
            <a:t>Experimentation </a:t>
          </a:r>
          <a:endParaRPr lang="en-GB" dirty="0"/>
        </a:p>
      </dgm:t>
    </dgm:pt>
    <dgm:pt modelId="{5B614A0F-33F4-432D-A7D7-E4B37179AEE8}" type="parTrans" cxnId="{71900F6D-C86F-4910-8A42-952862EC07DC}">
      <dgm:prSet/>
      <dgm:spPr/>
      <dgm:t>
        <a:bodyPr/>
        <a:lstStyle/>
        <a:p>
          <a:endParaRPr lang="en-GB"/>
        </a:p>
      </dgm:t>
    </dgm:pt>
    <dgm:pt modelId="{2A906325-E2A4-4203-838F-0701F4351A53}" type="sibTrans" cxnId="{71900F6D-C86F-4910-8A42-952862EC07DC}">
      <dgm:prSet/>
      <dgm:spPr/>
      <dgm:t>
        <a:bodyPr/>
        <a:lstStyle/>
        <a:p>
          <a:endParaRPr lang="en-GB"/>
        </a:p>
      </dgm:t>
    </dgm:pt>
    <dgm:pt modelId="{E02ED260-E1CA-4C1C-A6F1-72EB55EDF00F}">
      <dgm:prSet phldrT="[Text]"/>
      <dgm:spPr/>
      <dgm:t>
        <a:bodyPr/>
        <a:lstStyle/>
        <a:p>
          <a:r>
            <a:rPr lang="en-GB" dirty="0" smtClean="0"/>
            <a:t>Regular use</a:t>
          </a:r>
          <a:endParaRPr lang="en-GB" dirty="0"/>
        </a:p>
      </dgm:t>
    </dgm:pt>
    <dgm:pt modelId="{735BC95F-4D6B-4F50-88F1-92F3F265432D}" type="parTrans" cxnId="{B51AB8D0-09FE-406F-9349-97653000E739}">
      <dgm:prSet/>
      <dgm:spPr/>
      <dgm:t>
        <a:bodyPr/>
        <a:lstStyle/>
        <a:p>
          <a:endParaRPr lang="en-GB"/>
        </a:p>
      </dgm:t>
    </dgm:pt>
    <dgm:pt modelId="{3F876BCA-FD01-4CEB-85BC-51CCD992A78E}" type="sibTrans" cxnId="{B51AB8D0-09FE-406F-9349-97653000E739}">
      <dgm:prSet/>
      <dgm:spPr/>
      <dgm:t>
        <a:bodyPr/>
        <a:lstStyle/>
        <a:p>
          <a:endParaRPr lang="en-GB"/>
        </a:p>
      </dgm:t>
    </dgm:pt>
    <dgm:pt modelId="{9FF979B9-AF5B-4AAB-A909-1A861C6C7859}">
      <dgm:prSet phldrT="[Text]"/>
      <dgm:spPr/>
      <dgm:t>
        <a:bodyPr/>
        <a:lstStyle/>
        <a:p>
          <a:r>
            <a:rPr lang="en-GB" dirty="0" smtClean="0"/>
            <a:t>Abuse and dependency</a:t>
          </a:r>
          <a:endParaRPr lang="en-GB" dirty="0"/>
        </a:p>
      </dgm:t>
    </dgm:pt>
    <dgm:pt modelId="{C48A57D3-F82A-4BC1-82F1-F397ABB0982C}" type="parTrans" cxnId="{35ABD195-0E95-4401-8E7B-F2DB4EFFCF25}">
      <dgm:prSet/>
      <dgm:spPr/>
      <dgm:t>
        <a:bodyPr/>
        <a:lstStyle/>
        <a:p>
          <a:endParaRPr lang="en-GB"/>
        </a:p>
      </dgm:t>
    </dgm:pt>
    <dgm:pt modelId="{B1027173-0F33-4377-989F-09826FB5BA06}" type="sibTrans" cxnId="{35ABD195-0E95-4401-8E7B-F2DB4EFFCF25}">
      <dgm:prSet/>
      <dgm:spPr/>
      <dgm:t>
        <a:bodyPr/>
        <a:lstStyle/>
        <a:p>
          <a:endParaRPr lang="en-GB"/>
        </a:p>
      </dgm:t>
    </dgm:pt>
    <dgm:pt modelId="{00F20882-A8C4-4950-82E5-F757EF90D94F}" type="pres">
      <dgm:prSet presAssocID="{CC73BF1B-726A-440A-9ACF-4BA61DBCC38B}" presName="CompostProcess" presStyleCnt="0">
        <dgm:presLayoutVars>
          <dgm:dir/>
          <dgm:resizeHandles val="exact"/>
        </dgm:presLayoutVars>
      </dgm:prSet>
      <dgm:spPr/>
    </dgm:pt>
    <dgm:pt modelId="{289642F3-7631-440B-808D-981083237095}" type="pres">
      <dgm:prSet presAssocID="{CC73BF1B-726A-440A-9ACF-4BA61DBCC38B}" presName="arrow" presStyleLbl="bgShp" presStyleIdx="0" presStyleCnt="1"/>
      <dgm:spPr/>
    </dgm:pt>
    <dgm:pt modelId="{3760193B-2C4C-496E-872B-C5096AAE1F65}" type="pres">
      <dgm:prSet presAssocID="{CC73BF1B-726A-440A-9ACF-4BA61DBCC38B}" presName="linearProcess" presStyleCnt="0"/>
      <dgm:spPr/>
    </dgm:pt>
    <dgm:pt modelId="{3513C783-3421-4935-9380-BF3EC21C40EC}" type="pres">
      <dgm:prSet presAssocID="{EF28AAB0-F002-4541-8EF9-3D1A509BD107}" presName="textNode" presStyleLbl="node1" presStyleIdx="0" presStyleCnt="3">
        <dgm:presLayoutVars>
          <dgm:bulletEnabled val="1"/>
        </dgm:presLayoutVars>
      </dgm:prSet>
      <dgm:spPr/>
      <dgm:t>
        <a:bodyPr/>
        <a:lstStyle/>
        <a:p>
          <a:endParaRPr lang="en-GB"/>
        </a:p>
      </dgm:t>
    </dgm:pt>
    <dgm:pt modelId="{5ABF8FD2-00B4-46D2-A8E1-496D9B6E599C}" type="pres">
      <dgm:prSet presAssocID="{2A906325-E2A4-4203-838F-0701F4351A53}" presName="sibTrans" presStyleCnt="0"/>
      <dgm:spPr/>
    </dgm:pt>
    <dgm:pt modelId="{748E2E94-4AC5-43F5-85FB-852FD52D73C7}" type="pres">
      <dgm:prSet presAssocID="{E02ED260-E1CA-4C1C-A6F1-72EB55EDF00F}" presName="textNode" presStyleLbl="node1" presStyleIdx="1" presStyleCnt="3">
        <dgm:presLayoutVars>
          <dgm:bulletEnabled val="1"/>
        </dgm:presLayoutVars>
      </dgm:prSet>
      <dgm:spPr/>
      <dgm:t>
        <a:bodyPr/>
        <a:lstStyle/>
        <a:p>
          <a:endParaRPr lang="en-GB"/>
        </a:p>
      </dgm:t>
    </dgm:pt>
    <dgm:pt modelId="{8C9D4822-0979-4B46-95FA-BB49C7C73E84}" type="pres">
      <dgm:prSet presAssocID="{3F876BCA-FD01-4CEB-85BC-51CCD992A78E}" presName="sibTrans" presStyleCnt="0"/>
      <dgm:spPr/>
    </dgm:pt>
    <dgm:pt modelId="{2718B13E-A38B-429F-8C9F-6BD1F22CF3C8}" type="pres">
      <dgm:prSet presAssocID="{9FF979B9-AF5B-4AAB-A909-1A861C6C7859}" presName="textNode" presStyleLbl="node1" presStyleIdx="2" presStyleCnt="3">
        <dgm:presLayoutVars>
          <dgm:bulletEnabled val="1"/>
        </dgm:presLayoutVars>
      </dgm:prSet>
      <dgm:spPr/>
      <dgm:t>
        <a:bodyPr/>
        <a:lstStyle/>
        <a:p>
          <a:endParaRPr lang="en-GB"/>
        </a:p>
      </dgm:t>
    </dgm:pt>
  </dgm:ptLst>
  <dgm:cxnLst>
    <dgm:cxn modelId="{35ABD195-0E95-4401-8E7B-F2DB4EFFCF25}" srcId="{CC73BF1B-726A-440A-9ACF-4BA61DBCC38B}" destId="{9FF979B9-AF5B-4AAB-A909-1A861C6C7859}" srcOrd="2" destOrd="0" parTransId="{C48A57D3-F82A-4BC1-82F1-F397ABB0982C}" sibTransId="{B1027173-0F33-4377-989F-09826FB5BA06}"/>
    <dgm:cxn modelId="{9C336EDB-6C64-4755-B0AC-B2573EC4CF74}" type="presOf" srcId="{9FF979B9-AF5B-4AAB-A909-1A861C6C7859}" destId="{2718B13E-A38B-429F-8C9F-6BD1F22CF3C8}" srcOrd="0" destOrd="0" presId="urn:microsoft.com/office/officeart/2005/8/layout/hProcess9"/>
    <dgm:cxn modelId="{71900F6D-C86F-4910-8A42-952862EC07DC}" srcId="{CC73BF1B-726A-440A-9ACF-4BA61DBCC38B}" destId="{EF28AAB0-F002-4541-8EF9-3D1A509BD107}" srcOrd="0" destOrd="0" parTransId="{5B614A0F-33F4-432D-A7D7-E4B37179AEE8}" sibTransId="{2A906325-E2A4-4203-838F-0701F4351A53}"/>
    <dgm:cxn modelId="{D983B310-2DD6-4138-BE58-AE254AF12603}" type="presOf" srcId="{E02ED260-E1CA-4C1C-A6F1-72EB55EDF00F}" destId="{748E2E94-4AC5-43F5-85FB-852FD52D73C7}" srcOrd="0" destOrd="0" presId="urn:microsoft.com/office/officeart/2005/8/layout/hProcess9"/>
    <dgm:cxn modelId="{B51AB8D0-09FE-406F-9349-97653000E739}" srcId="{CC73BF1B-726A-440A-9ACF-4BA61DBCC38B}" destId="{E02ED260-E1CA-4C1C-A6F1-72EB55EDF00F}" srcOrd="1" destOrd="0" parTransId="{735BC95F-4D6B-4F50-88F1-92F3F265432D}" sibTransId="{3F876BCA-FD01-4CEB-85BC-51CCD992A78E}"/>
    <dgm:cxn modelId="{53986EF4-76BB-443F-BD2F-8A1496CB8F2E}" type="presOf" srcId="{CC73BF1B-726A-440A-9ACF-4BA61DBCC38B}" destId="{00F20882-A8C4-4950-82E5-F757EF90D94F}" srcOrd="0" destOrd="0" presId="urn:microsoft.com/office/officeart/2005/8/layout/hProcess9"/>
    <dgm:cxn modelId="{1B102D23-FE25-4E06-B9F4-BD5F241F8C70}" type="presOf" srcId="{EF28AAB0-F002-4541-8EF9-3D1A509BD107}" destId="{3513C783-3421-4935-9380-BF3EC21C40EC}" srcOrd="0" destOrd="0" presId="urn:microsoft.com/office/officeart/2005/8/layout/hProcess9"/>
    <dgm:cxn modelId="{CEF6A64B-BF0F-45DA-9FBB-478DDDF5B329}" type="presParOf" srcId="{00F20882-A8C4-4950-82E5-F757EF90D94F}" destId="{289642F3-7631-440B-808D-981083237095}" srcOrd="0" destOrd="0" presId="urn:microsoft.com/office/officeart/2005/8/layout/hProcess9"/>
    <dgm:cxn modelId="{21B09417-0F1D-4E27-ABA7-51B0C94C96BF}" type="presParOf" srcId="{00F20882-A8C4-4950-82E5-F757EF90D94F}" destId="{3760193B-2C4C-496E-872B-C5096AAE1F65}" srcOrd="1" destOrd="0" presId="urn:microsoft.com/office/officeart/2005/8/layout/hProcess9"/>
    <dgm:cxn modelId="{2D4E202B-A0F9-4127-850E-1DF9C73891F4}" type="presParOf" srcId="{3760193B-2C4C-496E-872B-C5096AAE1F65}" destId="{3513C783-3421-4935-9380-BF3EC21C40EC}" srcOrd="0" destOrd="0" presId="urn:microsoft.com/office/officeart/2005/8/layout/hProcess9"/>
    <dgm:cxn modelId="{E0EBF6D8-8EE8-4B77-9B55-E027ACCA12AC}" type="presParOf" srcId="{3760193B-2C4C-496E-872B-C5096AAE1F65}" destId="{5ABF8FD2-00B4-46D2-A8E1-496D9B6E599C}" srcOrd="1" destOrd="0" presId="urn:microsoft.com/office/officeart/2005/8/layout/hProcess9"/>
    <dgm:cxn modelId="{C4332B3F-CEE3-47BA-BEB4-E55497977AD3}" type="presParOf" srcId="{3760193B-2C4C-496E-872B-C5096AAE1F65}" destId="{748E2E94-4AC5-43F5-85FB-852FD52D73C7}" srcOrd="2" destOrd="0" presId="urn:microsoft.com/office/officeart/2005/8/layout/hProcess9"/>
    <dgm:cxn modelId="{D1FCCD52-F47C-4872-B23F-4F48B14D3E41}" type="presParOf" srcId="{3760193B-2C4C-496E-872B-C5096AAE1F65}" destId="{8C9D4822-0979-4B46-95FA-BB49C7C73E84}" srcOrd="3" destOrd="0" presId="urn:microsoft.com/office/officeart/2005/8/layout/hProcess9"/>
    <dgm:cxn modelId="{C90F71D8-D289-451E-8043-CE5B9448E489}" type="presParOf" srcId="{3760193B-2C4C-496E-872B-C5096AAE1F65}" destId="{2718B13E-A38B-429F-8C9F-6BD1F22CF3C8}"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0B7860-D96D-4CDF-946C-6B0ADD62D6DE}" type="datetimeFigureOut">
              <a:rPr lang="en-GB" smtClean="0"/>
              <a:t>08/03/2018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14BE48-CE87-4112-858C-BFF9ADC96FC3}" type="slidenum">
              <a:rPr lang="en-GB" smtClean="0"/>
              <a:t>‹#›</a:t>
            </a:fld>
            <a:endParaRPr lang="en-GB"/>
          </a:p>
        </p:txBody>
      </p:sp>
    </p:spTree>
    <p:extLst>
      <p:ext uri="{BB962C8B-B14F-4D97-AF65-F5344CB8AC3E}">
        <p14:creationId xmlns:p14="http://schemas.microsoft.com/office/powerpoint/2010/main" val="1706004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alibri"/>
                <a:ea typeface="Calibri"/>
                <a:cs typeface="Calibri"/>
                <a:sym typeface="Calibri"/>
              </a:rPr>
              <a:t>The concept of addiction has been heavily criticised, leading some to reject it in favour of terms such as ‘abuse’ and ‘dependence’. However, there are a number of researchers that argue that the concept of addiction should be broadened in order to cover certain recent forms of ‘addictive’ behaviours that don’t involve chemical substances at all.</a:t>
            </a:r>
          </a:p>
          <a:p>
            <a:endParaRPr lang="en-GB" b="1" dirty="0"/>
          </a:p>
        </p:txBody>
      </p:sp>
      <p:sp>
        <p:nvSpPr>
          <p:cNvPr id="4" name="Slide Number Placeholder 3"/>
          <p:cNvSpPr>
            <a:spLocks noGrp="1"/>
          </p:cNvSpPr>
          <p:nvPr>
            <p:ph type="sldNum" sz="quarter" idx="10"/>
          </p:nvPr>
        </p:nvSpPr>
        <p:spPr/>
        <p:txBody>
          <a:bodyPr/>
          <a:lstStyle/>
          <a:p>
            <a:fld id="{E3B36274-F2B9-4C45-BBB4-0EDF4CD651A7}" type="slidenum">
              <a:rPr lang="en-GB" smtClean="0"/>
              <a:t>6</a:t>
            </a:fld>
            <a:endParaRPr lang="en-GB"/>
          </a:p>
        </p:txBody>
      </p:sp>
    </p:spTree>
    <p:extLst>
      <p:ext uri="{BB962C8B-B14F-4D97-AF65-F5344CB8AC3E}">
        <p14:creationId xmlns:p14="http://schemas.microsoft.com/office/powerpoint/2010/main" val="3628701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alibri"/>
                <a:ea typeface="Calibri"/>
                <a:cs typeface="Calibri"/>
                <a:sym typeface="Calibri"/>
              </a:rPr>
              <a:t>The concept of addiction has been heavily criticised, leading some to reject it in favour of terms such as ‘abuse’ and ‘dependence’. However, there are a number of researchers that argue that the concept of addiction should be broadened in order to cover certain recent forms of ‘addictive’ behaviours that don’t involve chemical substances at all.</a:t>
            </a:r>
          </a:p>
          <a:p>
            <a:endParaRPr lang="en-GB" b="1" dirty="0"/>
          </a:p>
        </p:txBody>
      </p:sp>
      <p:sp>
        <p:nvSpPr>
          <p:cNvPr id="4" name="Slide Number Placeholder 3"/>
          <p:cNvSpPr>
            <a:spLocks noGrp="1"/>
          </p:cNvSpPr>
          <p:nvPr>
            <p:ph type="sldNum" sz="quarter" idx="10"/>
          </p:nvPr>
        </p:nvSpPr>
        <p:spPr/>
        <p:txBody>
          <a:bodyPr/>
          <a:lstStyle/>
          <a:p>
            <a:fld id="{E3B36274-F2B9-4C45-BBB4-0EDF4CD651A7}" type="slidenum">
              <a:rPr lang="en-GB" smtClean="0"/>
              <a:t>7</a:t>
            </a:fld>
            <a:endParaRPr lang="en-GB"/>
          </a:p>
        </p:txBody>
      </p:sp>
    </p:spTree>
    <p:extLst>
      <p:ext uri="{BB962C8B-B14F-4D97-AF65-F5344CB8AC3E}">
        <p14:creationId xmlns:p14="http://schemas.microsoft.com/office/powerpoint/2010/main" val="4174769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12</a:t>
            </a:fld>
            <a:endParaRPr lang="en-GB"/>
          </a:p>
        </p:txBody>
      </p:sp>
    </p:spTree>
    <p:extLst>
      <p:ext uri="{BB962C8B-B14F-4D97-AF65-F5344CB8AC3E}">
        <p14:creationId xmlns:p14="http://schemas.microsoft.com/office/powerpoint/2010/main" val="444848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Addictions can cause both</a:t>
            </a:r>
            <a:r>
              <a:rPr lang="en-GB" baseline="0" dirty="0" smtClean="0"/>
              <a:t> physical and psychological dependency. Physical dependency on a substance or an activity is defined by the withdrawal symptoms that an individual experiences when use of the substance or participation in the activity is discontinued. Physical withdrawal symptoms vary from addiction to addiction.</a:t>
            </a:r>
          </a:p>
          <a:p>
            <a:endParaRPr lang="en-GB" baseline="0" dirty="0" smtClean="0"/>
          </a:p>
          <a:p>
            <a:r>
              <a:rPr lang="en-GB" baseline="0" dirty="0" smtClean="0"/>
              <a:t>Psychological dependency would be defined by the mental desires an individual has to experience the effects that are produced by the drug or activity. For heroin users, for example, they would feel a chemical high – gamblers would experience elevated levels of arousal.</a:t>
            </a:r>
          </a:p>
          <a:p>
            <a:endParaRPr lang="en-GB" baseline="0" dirty="0" smtClean="0"/>
          </a:p>
          <a:p>
            <a:r>
              <a:rPr lang="en-GB" dirty="0" smtClean="0"/>
              <a:t>Addictions that are dependency-specific</a:t>
            </a:r>
            <a:r>
              <a:rPr lang="en-GB" baseline="0" dirty="0" smtClean="0"/>
              <a:t> may drive compulsive use, and require different treatment strategies.</a:t>
            </a:r>
            <a:endParaRPr lang="en-GB" dirty="0"/>
          </a:p>
        </p:txBody>
      </p:sp>
      <p:sp>
        <p:nvSpPr>
          <p:cNvPr id="4" name="Slide Number Placeholder 3"/>
          <p:cNvSpPr>
            <a:spLocks noGrp="1"/>
          </p:cNvSpPr>
          <p:nvPr>
            <p:ph type="sldNum" sz="quarter" idx="10"/>
          </p:nvPr>
        </p:nvSpPr>
        <p:spPr/>
        <p:txBody>
          <a:bodyPr/>
          <a:lstStyle/>
          <a:p>
            <a:fld id="{4514BE48-CE87-4112-858C-BFF9ADC96FC3}" type="slidenum">
              <a:rPr lang="en-GB" smtClean="0"/>
              <a:t>13</a:t>
            </a:fld>
            <a:endParaRPr lang="en-GB"/>
          </a:p>
        </p:txBody>
      </p:sp>
    </p:spTree>
    <p:extLst>
      <p:ext uri="{BB962C8B-B14F-4D97-AF65-F5344CB8AC3E}">
        <p14:creationId xmlns:p14="http://schemas.microsoft.com/office/powerpoint/2010/main" val="2703529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DSM-5 has combined the categories of substance</a:t>
            </a:r>
            <a:r>
              <a:rPr lang="en-GB" baseline="0" dirty="0" smtClean="0"/>
              <a:t> abuse and substance dependence into one all-encompassing disorder – substance use disorder.</a:t>
            </a:r>
            <a:r>
              <a:rPr lang="en-GB" dirty="0" smtClean="0"/>
              <a:t> The change in this is</a:t>
            </a:r>
            <a:r>
              <a:rPr lang="en-GB" baseline="0" dirty="0" smtClean="0"/>
              <a:t> the result of research that indicates that abuse and dependence are not distinct disorders but part of a continuum (as with many things in the new DSM). The new diagnosis of substance use disorder adopts the spectrum approach, with degree of severity being qualified as ‘mild’, ‘moderate’ and ‘severe’.</a:t>
            </a:r>
          </a:p>
          <a:p>
            <a:endParaRPr lang="en-GB" baseline="0" dirty="0" smtClean="0"/>
          </a:p>
          <a:p>
            <a:r>
              <a:rPr lang="en-GB" baseline="0" dirty="0" smtClean="0"/>
              <a:t>Gambling disorder is the only non-substance-related disorder that is included in the Substance-Related and Addictive Disorders. The rationale for moving a behavioural disorder to this section of DSM-V includes scientific evidence that indicates gambling activates areas of the brain similar to the brain’s reward systems that are activated by substances. Other repetitive behaviours that could lead people to have difficulties if they are not controlled (such as shopping, gaming and sex) do not have sufficient peer-reviewed research to be labelled as mental disorders at this time.</a:t>
            </a:r>
            <a:endParaRPr lang="en-GB" dirty="0"/>
          </a:p>
        </p:txBody>
      </p:sp>
      <p:sp>
        <p:nvSpPr>
          <p:cNvPr id="4" name="Slide Number Placeholder 3"/>
          <p:cNvSpPr>
            <a:spLocks noGrp="1"/>
          </p:cNvSpPr>
          <p:nvPr>
            <p:ph type="sldNum" sz="quarter" idx="10"/>
          </p:nvPr>
        </p:nvSpPr>
        <p:spPr/>
        <p:txBody>
          <a:bodyPr/>
          <a:lstStyle/>
          <a:p>
            <a:fld id="{F241E826-34CE-4810-AEDD-614E6CCB166B}" type="slidenum">
              <a:rPr lang="en-GB" smtClean="0"/>
              <a:t>14</a:t>
            </a:fld>
            <a:endParaRPr lang="en-GB"/>
          </a:p>
        </p:txBody>
      </p:sp>
    </p:spTree>
    <p:extLst>
      <p:ext uri="{BB962C8B-B14F-4D97-AF65-F5344CB8AC3E}">
        <p14:creationId xmlns:p14="http://schemas.microsoft.com/office/powerpoint/2010/main" val="628521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16</a:t>
            </a:fld>
            <a:endParaRPr lang="en-GB"/>
          </a:p>
        </p:txBody>
      </p:sp>
    </p:spTree>
    <p:extLst>
      <p:ext uri="{BB962C8B-B14F-4D97-AF65-F5344CB8AC3E}">
        <p14:creationId xmlns:p14="http://schemas.microsoft.com/office/powerpoint/2010/main" val="331703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Tolerance – a decrease in tolerance or sensitivity to the drug or activity over a period of time. This can lead to an increase in the amount of drug the individual has to take, or an increase in the amount of the activity the individual takes part 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Over a period of time the levels of alcohol, for example, that people are drinking might reach levels that many would find astonishing. People using opiates such as heroin after a period of time can take doses and function normally at levels that might kill novice/first time users.</a:t>
            </a:r>
            <a:endParaRPr lang="en-GB" dirty="0" smtClean="0"/>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Withdrawal – people begin to feel sad or nauseous when they are prevented</a:t>
            </a:r>
            <a:r>
              <a:rPr lang="en-GB" baseline="0" dirty="0" smtClean="0"/>
              <a:t> from taking part in the activity, or stopped from taking the substance. Many gamblers, for example, report feeling agitated when they miss a session of betting, and drug addict can experience significant and painful physical withdrawal symptoms.</a:t>
            </a:r>
          </a:p>
          <a:p>
            <a:endParaRPr lang="en-GB" dirty="0"/>
          </a:p>
        </p:txBody>
      </p:sp>
      <p:sp>
        <p:nvSpPr>
          <p:cNvPr id="4" name="Slide Number Placeholder 3"/>
          <p:cNvSpPr>
            <a:spLocks noGrp="1"/>
          </p:cNvSpPr>
          <p:nvPr>
            <p:ph type="sldNum" sz="quarter" idx="10"/>
          </p:nvPr>
        </p:nvSpPr>
        <p:spPr/>
        <p:txBody>
          <a:bodyPr/>
          <a:lstStyle/>
          <a:p>
            <a:fld id="{4514BE48-CE87-4112-858C-BFF9ADC96FC3}" type="slidenum">
              <a:rPr lang="en-GB" smtClean="0"/>
              <a:t>25</a:t>
            </a:fld>
            <a:endParaRPr lang="en-GB"/>
          </a:p>
        </p:txBody>
      </p:sp>
    </p:spTree>
    <p:extLst>
      <p:ext uri="{BB962C8B-B14F-4D97-AF65-F5344CB8AC3E}">
        <p14:creationId xmlns:p14="http://schemas.microsoft.com/office/powerpoint/2010/main" val="3904426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29</a:t>
            </a:fld>
            <a:endParaRPr lang="en-GB"/>
          </a:p>
        </p:txBody>
      </p:sp>
    </p:spTree>
    <p:extLst>
      <p:ext uri="{BB962C8B-B14F-4D97-AF65-F5344CB8AC3E}">
        <p14:creationId xmlns:p14="http://schemas.microsoft.com/office/powerpoint/2010/main" val="1057752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514BE48-CE87-4112-858C-BFF9ADC96FC3}" type="slidenum">
              <a:rPr lang="en-GB" smtClean="0"/>
              <a:t>35</a:t>
            </a:fld>
            <a:endParaRPr lang="en-GB"/>
          </a:p>
        </p:txBody>
      </p:sp>
    </p:spTree>
    <p:extLst>
      <p:ext uri="{BB962C8B-B14F-4D97-AF65-F5344CB8AC3E}">
        <p14:creationId xmlns:p14="http://schemas.microsoft.com/office/powerpoint/2010/main" val="694041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48</a:t>
            </a:fld>
            <a:endParaRPr lang="en-GB"/>
          </a:p>
        </p:txBody>
      </p:sp>
    </p:spTree>
    <p:extLst>
      <p:ext uri="{BB962C8B-B14F-4D97-AF65-F5344CB8AC3E}">
        <p14:creationId xmlns:p14="http://schemas.microsoft.com/office/powerpoint/2010/main" val="3176947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49</a:t>
            </a:fld>
            <a:endParaRPr lang="en-GB"/>
          </a:p>
        </p:txBody>
      </p:sp>
    </p:spTree>
    <p:extLst>
      <p:ext uri="{BB962C8B-B14F-4D97-AF65-F5344CB8AC3E}">
        <p14:creationId xmlns:p14="http://schemas.microsoft.com/office/powerpoint/2010/main" val="325163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52</a:t>
            </a:fld>
            <a:endParaRPr lang="en-GB"/>
          </a:p>
        </p:txBody>
      </p:sp>
    </p:spTree>
    <p:extLst>
      <p:ext uri="{BB962C8B-B14F-4D97-AF65-F5344CB8AC3E}">
        <p14:creationId xmlns:p14="http://schemas.microsoft.com/office/powerpoint/2010/main" val="385714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Barbiturates – class of drugs derived from </a:t>
            </a:r>
            <a:r>
              <a:rPr lang="en-GB" dirty="0" err="1" smtClean="0"/>
              <a:t>barbituric</a:t>
            </a:r>
            <a:r>
              <a:rPr lang="en-GB" dirty="0" smtClean="0"/>
              <a:t> acid. This itself</a:t>
            </a:r>
            <a:r>
              <a:rPr lang="en-GB" baseline="0" dirty="0" smtClean="0"/>
              <a:t> has no therapeutic activity, however its derivatives enhance the action of GABA, a neurotransmitter than inhibits the activity of nerve cells in the brain. Historically used in the treatment of anxiety, epilepsy and as anaesthetics. But, they have a tendency to cause psychological and physical dependency and there is a fine line between a normal dose and a toxic dose.</a:t>
            </a:r>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55</a:t>
            </a:fld>
            <a:endParaRPr lang="en-GB"/>
          </a:p>
        </p:txBody>
      </p:sp>
    </p:spTree>
    <p:extLst>
      <p:ext uri="{BB962C8B-B14F-4D97-AF65-F5344CB8AC3E}">
        <p14:creationId xmlns:p14="http://schemas.microsoft.com/office/powerpoint/2010/main" val="3656373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Fentanyl</a:t>
            </a:r>
            <a:r>
              <a:rPr lang="en-GB" baseline="0" dirty="0" smtClean="0"/>
              <a:t> – pain medication</a:t>
            </a:r>
          </a:p>
          <a:p>
            <a:r>
              <a:rPr lang="en-GB" baseline="0" dirty="0" smtClean="0"/>
              <a:t>Codeine – uses in pain medication</a:t>
            </a:r>
            <a:br>
              <a:rPr lang="en-GB" baseline="0" dirty="0" smtClean="0"/>
            </a:br>
            <a:r>
              <a:rPr lang="en-GB" baseline="0" dirty="0" smtClean="0"/>
              <a:t>oxycodone – used to treat moderate to severe pain</a:t>
            </a:r>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56</a:t>
            </a:fld>
            <a:endParaRPr lang="en-GB"/>
          </a:p>
        </p:txBody>
      </p:sp>
    </p:spTree>
    <p:extLst>
      <p:ext uri="{BB962C8B-B14F-4D97-AF65-F5344CB8AC3E}">
        <p14:creationId xmlns:p14="http://schemas.microsoft.com/office/powerpoint/2010/main" val="2132049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Heroin is an opiate. Opiates</a:t>
            </a:r>
            <a:r>
              <a:rPr lang="en-GB" baseline="0" dirty="0" smtClean="0"/>
              <a:t> are a group of drugs derived from the opium poppy. Heroin is the most widely used form of this drug – others include opium and morphine.</a:t>
            </a:r>
          </a:p>
          <a:p>
            <a:endParaRPr lang="en-GB" baseline="0" dirty="0" smtClean="0"/>
          </a:p>
          <a:p>
            <a:r>
              <a:rPr lang="en-GB" baseline="0" dirty="0" smtClean="0"/>
              <a:t>Taking heroin results in profound feelings of warmth, relaxation and euphoria. Worries, fears and concerns are forgotten, self-confidence increased. These effects last for between 4-6 hours before the individual ‘comes down’ from the drugs.</a:t>
            </a:r>
          </a:p>
          <a:p>
            <a:endParaRPr lang="en-GB" baseline="0" dirty="0" smtClean="0"/>
          </a:p>
          <a:p>
            <a:r>
              <a:rPr lang="en-GB" baseline="0" dirty="0" smtClean="0"/>
              <a:t>Once dependent on the drug, withdrawal usually begins about 8 hours after an injection, and results in muscle pain, sweats, sneezes and uncontrollable yawning. Within 36 hours, the symptoms become increasingly severe and can include uncontrollable muscle twitching, cramps, chills, sweats and a rise in heart rate. The person is unable to sleep and vomits violently. Theses symptoms last for around 72 hours, and then gradually reduce over a period of between 5 and 10 days.</a:t>
            </a:r>
            <a:endParaRPr lang="en-GB" dirty="0"/>
          </a:p>
        </p:txBody>
      </p:sp>
      <p:sp>
        <p:nvSpPr>
          <p:cNvPr id="4" name="Slide Number Placeholder 3"/>
          <p:cNvSpPr>
            <a:spLocks noGrp="1"/>
          </p:cNvSpPr>
          <p:nvPr>
            <p:ph type="sldNum" sz="quarter" idx="10"/>
          </p:nvPr>
        </p:nvSpPr>
        <p:spPr/>
        <p:txBody>
          <a:bodyPr/>
          <a:lstStyle/>
          <a:p>
            <a:fld id="{F241E826-34CE-4810-AEDD-614E6CCB166B}" type="slidenum">
              <a:rPr lang="en-GB" smtClean="0"/>
              <a:t>61</a:t>
            </a:fld>
            <a:endParaRPr lang="en-GB"/>
          </a:p>
        </p:txBody>
      </p:sp>
    </p:spTree>
    <p:extLst>
      <p:ext uri="{BB962C8B-B14F-4D97-AF65-F5344CB8AC3E}">
        <p14:creationId xmlns:p14="http://schemas.microsoft.com/office/powerpoint/2010/main" val="2702367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Opioid receptors are found within the central</a:t>
            </a:r>
            <a:r>
              <a:rPr lang="en-GB" baseline="0" dirty="0" smtClean="0"/>
              <a:t> nervous system and peripheral tissues. Most of the most common opioids are agonists. Agonist drugs are drugs that bind to the receptors of a cell and triggers a response by that cell.</a:t>
            </a:r>
          </a:p>
          <a:p>
            <a:endParaRPr lang="en-GB" baseline="0" dirty="0" smtClean="0"/>
          </a:p>
          <a:p>
            <a:r>
              <a:rPr lang="en-GB" dirty="0" smtClean="0"/>
              <a:t>Opioids</a:t>
            </a:r>
            <a:r>
              <a:rPr lang="en-GB" baseline="0" dirty="0" smtClean="0"/>
              <a:t> act by attaching to specific proteins called opioid receptors. These receptors are found in the brain, spinal cord, and other organs in the body. When these drugs attach to their receptors, they reduce the perception of pain.</a:t>
            </a:r>
          </a:p>
          <a:p>
            <a:endParaRPr lang="en-GB" baseline="0" dirty="0" smtClean="0"/>
          </a:p>
          <a:p>
            <a:r>
              <a:rPr lang="en-GB" baseline="0" dirty="0" smtClean="0"/>
              <a:t>The opioid attaching to the receptor will reduce or eliminate the pain produce by withdrawal symptoms in this situation.</a:t>
            </a:r>
            <a:endParaRPr lang="en-GB" dirty="0"/>
          </a:p>
        </p:txBody>
      </p:sp>
      <p:sp>
        <p:nvSpPr>
          <p:cNvPr id="4" name="Slide Number Placeholder 3"/>
          <p:cNvSpPr>
            <a:spLocks noGrp="1"/>
          </p:cNvSpPr>
          <p:nvPr>
            <p:ph type="sldNum" sz="quarter" idx="10"/>
          </p:nvPr>
        </p:nvSpPr>
        <p:spPr/>
        <p:txBody>
          <a:bodyPr/>
          <a:lstStyle/>
          <a:p>
            <a:fld id="{F241E826-34CE-4810-AEDD-614E6CCB166B}" type="slidenum">
              <a:rPr lang="en-GB" smtClean="0"/>
              <a:t>62</a:t>
            </a:fld>
            <a:endParaRPr lang="en-GB"/>
          </a:p>
        </p:txBody>
      </p:sp>
    </p:spTree>
    <p:extLst>
      <p:ext uri="{BB962C8B-B14F-4D97-AF65-F5344CB8AC3E}">
        <p14:creationId xmlns:p14="http://schemas.microsoft.com/office/powerpoint/2010/main" val="2711058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Opioid</a:t>
            </a:r>
            <a:r>
              <a:rPr lang="en-GB" baseline="0" dirty="0" smtClean="0"/>
              <a:t> binding sites are classified into three receptors referred to as mu, delta and kappa. An opioid attaching to any of the three will produce analgesia (reduction of pain), however activation of the kappa receptors does not produce as much physical dependence as activation of the mu receptors. The effects of heroin are also dependent upon the mode of administration – for example, whether it is smoked or injected.</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F241E826-34CE-4810-AEDD-614E6CCB166B}" type="slidenum">
              <a:rPr lang="en-GB" smtClean="0"/>
              <a:t>63</a:t>
            </a:fld>
            <a:endParaRPr lang="en-GB"/>
          </a:p>
        </p:txBody>
      </p:sp>
    </p:spTree>
    <p:extLst>
      <p:ext uri="{BB962C8B-B14F-4D97-AF65-F5344CB8AC3E}">
        <p14:creationId xmlns:p14="http://schemas.microsoft.com/office/powerpoint/2010/main" val="39521042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64</a:t>
            </a:fld>
            <a:endParaRPr lang="en-GB"/>
          </a:p>
        </p:txBody>
      </p:sp>
    </p:spTree>
    <p:extLst>
      <p:ext uri="{BB962C8B-B14F-4D97-AF65-F5344CB8AC3E}">
        <p14:creationId xmlns:p14="http://schemas.microsoft.com/office/powerpoint/2010/main" val="14703663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514BE48-CE87-4112-858C-BFF9ADC96FC3}" type="slidenum">
              <a:rPr lang="en-GB" smtClean="0"/>
              <a:t>69</a:t>
            </a:fld>
            <a:endParaRPr lang="en-GB"/>
          </a:p>
        </p:txBody>
      </p:sp>
    </p:spTree>
    <p:extLst>
      <p:ext uri="{BB962C8B-B14F-4D97-AF65-F5344CB8AC3E}">
        <p14:creationId xmlns:p14="http://schemas.microsoft.com/office/powerpoint/2010/main" val="634703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76</a:t>
            </a:fld>
            <a:endParaRPr lang="en-GB"/>
          </a:p>
        </p:txBody>
      </p:sp>
    </p:spTree>
    <p:extLst>
      <p:ext uri="{BB962C8B-B14F-4D97-AF65-F5344CB8AC3E}">
        <p14:creationId xmlns:p14="http://schemas.microsoft.com/office/powerpoint/2010/main" val="2366727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77</a:t>
            </a:fld>
            <a:endParaRPr lang="en-GB"/>
          </a:p>
        </p:txBody>
      </p:sp>
    </p:spTree>
    <p:extLst>
      <p:ext uri="{BB962C8B-B14F-4D97-AF65-F5344CB8AC3E}">
        <p14:creationId xmlns:p14="http://schemas.microsoft.com/office/powerpoint/2010/main" val="19041832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78</a:t>
            </a:fld>
            <a:endParaRPr lang="en-GB"/>
          </a:p>
        </p:txBody>
      </p:sp>
    </p:spTree>
    <p:extLst>
      <p:ext uri="{BB962C8B-B14F-4D97-AF65-F5344CB8AC3E}">
        <p14:creationId xmlns:p14="http://schemas.microsoft.com/office/powerpoint/2010/main" val="34684423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79</a:t>
            </a:fld>
            <a:endParaRPr lang="en-GB"/>
          </a:p>
        </p:txBody>
      </p:sp>
    </p:spTree>
    <p:extLst>
      <p:ext uri="{BB962C8B-B14F-4D97-AF65-F5344CB8AC3E}">
        <p14:creationId xmlns:p14="http://schemas.microsoft.com/office/powerpoint/2010/main" val="353184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829175-527E-46A3-863C-1BB1F163B849}" type="datetimeFigureOut">
              <a:rPr lang="en-US" smtClean="0"/>
              <a:t>3/8/2018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
        <p:nvSpPr>
          <p:cNvPr id="3" name="Subtitle 2"/>
          <p:cNvSpPr>
            <a:spLocks noGrp="1"/>
          </p:cNvSpPr>
          <p:nvPr>
            <p:ph type="subTitle" idx="1"/>
          </p:nvPr>
        </p:nvSpPr>
        <p:spPr>
          <a:xfrm>
            <a:off x="1142107" y="4953000"/>
            <a:ext cx="6173808" cy="1066800"/>
          </a:xfrm>
        </p:spPr>
        <p:txBody>
          <a:bodyPr>
            <a:normAutofit/>
          </a:bodyPr>
          <a:lstStyle>
            <a:lvl1pPr marL="0" indent="0" algn="l">
              <a:spcBef>
                <a:spcPts val="0"/>
              </a:spcBef>
              <a:buNone/>
              <a:defRPr sz="1800">
                <a:solidFill>
                  <a:schemeClr val="tx1"/>
                </a:solidFill>
              </a:defRPr>
            </a:lvl1pPr>
            <a:lvl2pPr marL="342991" indent="0" algn="ctr">
              <a:buNone/>
              <a:defRPr>
                <a:solidFill>
                  <a:schemeClr val="tx1">
                    <a:tint val="75000"/>
                  </a:schemeClr>
                </a:solidFill>
              </a:defRPr>
            </a:lvl2pPr>
            <a:lvl3pPr marL="685983" indent="0" algn="ctr">
              <a:buNone/>
              <a:defRPr>
                <a:solidFill>
                  <a:schemeClr val="tx1">
                    <a:tint val="75000"/>
                  </a:schemeClr>
                </a:solidFill>
              </a:defRPr>
            </a:lvl3pPr>
            <a:lvl4pPr marL="1028974" indent="0" algn="ctr">
              <a:buNone/>
              <a:defRPr>
                <a:solidFill>
                  <a:schemeClr val="tx1">
                    <a:tint val="75000"/>
                  </a:schemeClr>
                </a:solidFill>
              </a:defRPr>
            </a:lvl4pPr>
            <a:lvl5pPr marL="1371966" indent="0" algn="ctr">
              <a:buNone/>
              <a:defRPr>
                <a:solidFill>
                  <a:schemeClr val="tx1">
                    <a:tint val="75000"/>
                  </a:schemeClr>
                </a:solidFill>
              </a:defRPr>
            </a:lvl5pPr>
            <a:lvl6pPr marL="1714957" indent="0" algn="ctr">
              <a:buNone/>
              <a:defRPr>
                <a:solidFill>
                  <a:schemeClr val="tx1">
                    <a:tint val="75000"/>
                  </a:schemeClr>
                </a:solidFill>
              </a:defRPr>
            </a:lvl6pPr>
            <a:lvl7pPr marL="2057949" indent="0" algn="ctr">
              <a:buNone/>
              <a:defRPr>
                <a:solidFill>
                  <a:schemeClr val="tx1">
                    <a:tint val="75000"/>
                  </a:schemeClr>
                </a:solidFill>
              </a:defRPr>
            </a:lvl7pPr>
            <a:lvl8pPr marL="2400940" indent="0" algn="ctr">
              <a:buNone/>
              <a:defRPr>
                <a:solidFill>
                  <a:schemeClr val="tx1">
                    <a:tint val="75000"/>
                  </a:schemeClr>
                </a:solidFill>
              </a:defRPr>
            </a:lvl8pPr>
            <a:lvl9pPr marL="2743932" indent="0" algn="ctr">
              <a:buNone/>
              <a:defRPr>
                <a:solidFill>
                  <a:schemeClr val="tx1">
                    <a:tint val="75000"/>
                  </a:schemeClr>
                </a:solidFill>
              </a:defRPr>
            </a:lvl9pPr>
          </a:lstStyle>
          <a:p>
            <a:r>
              <a:rPr lang="en-US" smtClean="0"/>
              <a:t>Click to edit Master subtitle style</a:t>
            </a:r>
            <a:endParaRPr/>
          </a:p>
        </p:txBody>
      </p:sp>
      <p:sp>
        <p:nvSpPr>
          <p:cNvPr id="2" name="Title 1"/>
          <p:cNvSpPr>
            <a:spLocks noGrp="1"/>
          </p:cNvSpPr>
          <p:nvPr>
            <p:ph type="ctrTitle"/>
          </p:nvPr>
        </p:nvSpPr>
        <p:spPr>
          <a:xfrm>
            <a:off x="1142107" y="1371600"/>
            <a:ext cx="6859786" cy="3505200"/>
          </a:xfrm>
        </p:spPr>
        <p:txBody>
          <a:bodyPr>
            <a:noAutofit/>
          </a:bodyPr>
          <a:lstStyle>
            <a:lvl1pPr>
              <a:defRPr sz="5401"/>
            </a:lvl1pPr>
          </a:lstStyle>
          <a:p>
            <a:r>
              <a:rPr lang="en-US" smtClean="0"/>
              <a:t>Click to edit Master title style</a:t>
            </a:r>
            <a:endParaRPr/>
          </a:p>
        </p:txBody>
      </p:sp>
    </p:spTree>
    <p:extLst>
      <p:ext uri="{BB962C8B-B14F-4D97-AF65-F5344CB8AC3E}">
        <p14:creationId xmlns:p14="http://schemas.microsoft.com/office/powerpoint/2010/main" val="4107501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829175-527E-46A3-863C-1BB1F163B849}" type="datetimeFigureOut">
              <a:rPr lang="en-US" smtClean="0"/>
              <a:t>3/8/2018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
        <p:nvSpPr>
          <p:cNvPr id="3" name="Content Placeholder 2"/>
          <p:cNvSpPr>
            <a:spLocks noGrp="1"/>
          </p:cNvSpPr>
          <p:nvPr>
            <p:ph idx="1"/>
          </p:nvPr>
        </p:nvSpPr>
        <p:spPr/>
        <p:txBody>
          <a:bodyPr/>
          <a:lstStyle>
            <a:lvl2pPr>
              <a:buClr>
                <a:schemeClr val="accent2"/>
              </a:buClr>
              <a:defRPr/>
            </a:lvl2pPr>
            <a:lvl5pPr>
              <a:defRPr/>
            </a:lvl5pPr>
            <a:lvl6pPr>
              <a:buClr>
                <a:schemeClr val="accent2"/>
              </a:buClr>
              <a:defRPr baseline="0"/>
            </a:lvl6pPr>
            <a:lvl7pPr>
              <a:buClr>
                <a:schemeClr val="accent2"/>
              </a:buClr>
              <a:defRPr baseline="0"/>
            </a:lvl7pPr>
            <a:lvl8pPr>
              <a:buClr>
                <a:schemeClr val="accent2"/>
              </a:buClr>
              <a:defRPr baseline="0"/>
            </a:lvl8pPr>
            <a:lvl9pPr>
              <a:buClr>
                <a:schemeClr val="accent2"/>
              </a:buCl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836337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829175-527E-46A3-863C-1BB1F163B849}" type="datetimeFigureOut">
              <a:rPr lang="en-US" smtClean="0"/>
              <a:t>3/8/2018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
        <p:nvSpPr>
          <p:cNvPr id="3" name="Text Placeholder 2"/>
          <p:cNvSpPr>
            <a:spLocks noGrp="1"/>
          </p:cNvSpPr>
          <p:nvPr>
            <p:ph type="body" idx="1"/>
          </p:nvPr>
        </p:nvSpPr>
        <p:spPr>
          <a:xfrm>
            <a:off x="1142107" y="990600"/>
            <a:ext cx="6173808" cy="1143000"/>
          </a:xfrm>
        </p:spPr>
        <p:txBody>
          <a:bodyPr anchor="t">
            <a:normAutofit/>
          </a:bodyPr>
          <a:lstStyle>
            <a:lvl1pPr marL="0" indent="0">
              <a:spcBef>
                <a:spcPts val="0"/>
              </a:spcBef>
              <a:buNone/>
              <a:defRPr sz="1800">
                <a:solidFill>
                  <a:schemeClr val="tx1"/>
                </a:solidFill>
              </a:defRPr>
            </a:lvl1pPr>
            <a:lvl2pPr marL="342991" indent="0">
              <a:buNone/>
              <a:defRPr sz="1350">
                <a:solidFill>
                  <a:schemeClr val="tx1">
                    <a:tint val="75000"/>
                  </a:schemeClr>
                </a:solidFill>
              </a:defRPr>
            </a:lvl2pPr>
            <a:lvl3pPr marL="685983" indent="0">
              <a:buNone/>
              <a:defRPr sz="1200">
                <a:solidFill>
                  <a:schemeClr val="tx1">
                    <a:tint val="75000"/>
                  </a:schemeClr>
                </a:solidFill>
              </a:defRPr>
            </a:lvl3pPr>
            <a:lvl4pPr marL="1028974" indent="0">
              <a:buNone/>
              <a:defRPr sz="1050">
                <a:solidFill>
                  <a:schemeClr val="tx1">
                    <a:tint val="75000"/>
                  </a:schemeClr>
                </a:solidFill>
              </a:defRPr>
            </a:lvl4pPr>
            <a:lvl5pPr marL="1371966" indent="0">
              <a:buNone/>
              <a:defRPr sz="1050">
                <a:solidFill>
                  <a:schemeClr val="tx1">
                    <a:tint val="75000"/>
                  </a:schemeClr>
                </a:solidFill>
              </a:defRPr>
            </a:lvl5pPr>
            <a:lvl6pPr marL="1714957" indent="0">
              <a:buNone/>
              <a:defRPr sz="1050">
                <a:solidFill>
                  <a:schemeClr val="tx1">
                    <a:tint val="75000"/>
                  </a:schemeClr>
                </a:solidFill>
              </a:defRPr>
            </a:lvl6pPr>
            <a:lvl7pPr marL="2057949" indent="0">
              <a:buNone/>
              <a:defRPr sz="1050">
                <a:solidFill>
                  <a:schemeClr val="tx1">
                    <a:tint val="75000"/>
                  </a:schemeClr>
                </a:solidFill>
              </a:defRPr>
            </a:lvl7pPr>
            <a:lvl8pPr marL="2400940" indent="0">
              <a:buNone/>
              <a:defRPr sz="1050">
                <a:solidFill>
                  <a:schemeClr val="tx1">
                    <a:tint val="75000"/>
                  </a:schemeClr>
                </a:solidFill>
              </a:defRPr>
            </a:lvl8pPr>
            <a:lvl9pPr marL="2743932" indent="0">
              <a:buNone/>
              <a:defRPr sz="1050">
                <a:solidFill>
                  <a:schemeClr val="tx1">
                    <a:tint val="75000"/>
                  </a:schemeClr>
                </a:solidFill>
              </a:defRPr>
            </a:lvl9pPr>
          </a:lstStyle>
          <a:p>
            <a:pPr lvl="0"/>
            <a:r>
              <a:rPr lang="en-US" smtClean="0"/>
              <a:t>Click to edit Master text styles</a:t>
            </a:r>
          </a:p>
        </p:txBody>
      </p:sp>
      <p:sp>
        <p:nvSpPr>
          <p:cNvPr id="2" name="Title 1"/>
          <p:cNvSpPr>
            <a:spLocks noGrp="1"/>
          </p:cNvSpPr>
          <p:nvPr>
            <p:ph type="title"/>
          </p:nvPr>
        </p:nvSpPr>
        <p:spPr>
          <a:xfrm>
            <a:off x="1142108" y="2514601"/>
            <a:ext cx="6859786" cy="2819400"/>
          </a:xfrm>
        </p:spPr>
        <p:txBody>
          <a:bodyPr anchor="b">
            <a:noAutofit/>
          </a:bodyPr>
          <a:lstStyle>
            <a:lvl1pPr algn="l">
              <a:defRPr sz="4951" b="0" i="0" cap="none" baseline="0"/>
            </a:lvl1pPr>
          </a:lstStyle>
          <a:p>
            <a:r>
              <a:rPr lang="en-US" smtClean="0"/>
              <a:t>Click to edit Master title style</a:t>
            </a:r>
            <a:endParaRPr/>
          </a:p>
        </p:txBody>
      </p:sp>
    </p:spTree>
    <p:extLst>
      <p:ext uri="{BB962C8B-B14F-4D97-AF65-F5344CB8AC3E}">
        <p14:creationId xmlns:p14="http://schemas.microsoft.com/office/powerpoint/2010/main" val="3591654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83829175-527E-46A3-863C-1BB1F163B849}" type="datetimeFigureOut">
              <a:rPr lang="en-US" smtClean="0"/>
              <a:t>3/8/2018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137D0E-4A4F-4307-8994-C1891D747D59}" type="slidenum">
              <a:rPr lang="en-US" smtClean="0"/>
              <a:t>‹#›</a:t>
            </a:fld>
            <a:endParaRPr lang="en-US"/>
          </a:p>
        </p:txBody>
      </p:sp>
      <p:sp>
        <p:nvSpPr>
          <p:cNvPr id="4" name="Content Placeholder 3"/>
          <p:cNvSpPr>
            <a:spLocks noGrp="1"/>
          </p:cNvSpPr>
          <p:nvPr>
            <p:ph sz="half" idx="2"/>
          </p:nvPr>
        </p:nvSpPr>
        <p:spPr>
          <a:xfrm>
            <a:off x="4857824" y="1828800"/>
            <a:ext cx="3487059" cy="41910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3" name="Content Placeholder 2"/>
          <p:cNvSpPr>
            <a:spLocks noGrp="1"/>
          </p:cNvSpPr>
          <p:nvPr>
            <p:ph sz="half" idx="1"/>
          </p:nvPr>
        </p:nvSpPr>
        <p:spPr>
          <a:xfrm>
            <a:off x="1142108" y="1828800"/>
            <a:ext cx="3484771" cy="41910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1"/>
          <p:cNvSpPr>
            <a:spLocks noGrp="1"/>
          </p:cNvSpPr>
          <p:nvPr>
            <p:ph type="title"/>
          </p:nvPr>
        </p:nvSpPr>
        <p:spPr>
          <a:xfrm>
            <a:off x="1142108" y="533400"/>
            <a:ext cx="7202776" cy="1143000"/>
          </a:xfrm>
        </p:spPr>
        <p:txBody>
          <a:bodyPr/>
          <a:lstStyle/>
          <a:p>
            <a:r>
              <a:rPr lang="en-US" smtClean="0"/>
              <a:t>Click to edit Master title style</a:t>
            </a:r>
            <a:endParaRPr/>
          </a:p>
        </p:txBody>
      </p:sp>
    </p:spTree>
    <p:extLst>
      <p:ext uri="{BB962C8B-B14F-4D97-AF65-F5344CB8AC3E}">
        <p14:creationId xmlns:p14="http://schemas.microsoft.com/office/powerpoint/2010/main" val="383154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83829175-527E-46A3-863C-1BB1F163B849}" type="datetimeFigureOut">
              <a:rPr lang="en-US" smtClean="0"/>
              <a:t>3/8/2018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137D0E-4A4F-4307-8994-C1891D747D59}" type="slidenum">
              <a:rPr lang="en-US" smtClean="0"/>
              <a:t>‹#›</a:t>
            </a:fld>
            <a:endParaRPr lang="en-US"/>
          </a:p>
        </p:txBody>
      </p:sp>
      <p:sp>
        <p:nvSpPr>
          <p:cNvPr id="6" name="Content Placeholder 5"/>
          <p:cNvSpPr>
            <a:spLocks noGrp="1"/>
          </p:cNvSpPr>
          <p:nvPr>
            <p:ph sz="quarter" idx="4"/>
          </p:nvPr>
        </p:nvSpPr>
        <p:spPr>
          <a:xfrm>
            <a:off x="4860112" y="2667000"/>
            <a:ext cx="3484771" cy="33528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860112" y="1828800"/>
            <a:ext cx="3484771" cy="762000"/>
          </a:xfrm>
        </p:spPr>
        <p:txBody>
          <a:bodyPr anchor="ctr"/>
          <a:lstStyle>
            <a:lvl1pPr marL="0" indent="0">
              <a:spcBef>
                <a:spcPts val="0"/>
              </a:spcBef>
              <a:buNone/>
              <a:defRPr sz="1800" b="0"/>
            </a:lvl1pPr>
            <a:lvl2pPr marL="342991" indent="0">
              <a:buNone/>
              <a:defRPr sz="1500" b="1"/>
            </a:lvl2pPr>
            <a:lvl3pPr marL="685983" indent="0">
              <a:buNone/>
              <a:defRPr sz="1350" b="1"/>
            </a:lvl3pPr>
            <a:lvl4pPr marL="1028974" indent="0">
              <a:buNone/>
              <a:defRPr sz="1200" b="1"/>
            </a:lvl4pPr>
            <a:lvl5pPr marL="1371966" indent="0">
              <a:buNone/>
              <a:defRPr sz="1200" b="1"/>
            </a:lvl5pPr>
            <a:lvl6pPr marL="1714957" indent="0">
              <a:buNone/>
              <a:defRPr sz="1200" b="1"/>
            </a:lvl6pPr>
            <a:lvl7pPr marL="2057949" indent="0">
              <a:buNone/>
              <a:defRPr sz="1200" b="1"/>
            </a:lvl7pPr>
            <a:lvl8pPr marL="2400940" indent="0">
              <a:buNone/>
              <a:defRPr sz="1200" b="1"/>
            </a:lvl8pPr>
            <a:lvl9pPr marL="2743932"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2108" y="2667000"/>
            <a:ext cx="3484771" cy="3352800"/>
          </a:xfrm>
        </p:spPr>
        <p:txBody>
          <a:bodyPr>
            <a:normAutofit/>
          </a:bodyPr>
          <a:lstStyle>
            <a:lvl1pPr>
              <a:defRPr sz="1500"/>
            </a:lvl1pPr>
            <a:lvl2pPr>
              <a:defRPr sz="1350"/>
            </a:lvl2pPr>
            <a:lvl3pPr>
              <a:defRPr sz="1200"/>
            </a:lvl3pPr>
            <a:lvl4pPr>
              <a:defRPr sz="1050"/>
            </a:lvl4pPr>
            <a:lvl5pPr>
              <a:defRPr sz="1050"/>
            </a:lvl5pPr>
            <a:lvl6pPr>
              <a:defRPr sz="1050" baseline="0"/>
            </a:lvl6pPr>
            <a:lvl7pPr>
              <a:defRPr sz="1050" baseline="0"/>
            </a:lvl7pPr>
            <a:lvl8pPr>
              <a:defRPr sz="1050" baseline="0"/>
            </a:lvl8pPr>
            <a:lvl9pPr>
              <a:defRPr sz="105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3" name="Text Placeholder 2"/>
          <p:cNvSpPr>
            <a:spLocks noGrp="1"/>
          </p:cNvSpPr>
          <p:nvPr>
            <p:ph type="body" idx="1"/>
          </p:nvPr>
        </p:nvSpPr>
        <p:spPr>
          <a:xfrm>
            <a:off x="1142108" y="1828800"/>
            <a:ext cx="3484771" cy="762000"/>
          </a:xfrm>
        </p:spPr>
        <p:txBody>
          <a:bodyPr anchor="ctr"/>
          <a:lstStyle>
            <a:lvl1pPr marL="0" indent="0">
              <a:spcBef>
                <a:spcPts val="0"/>
              </a:spcBef>
              <a:buNone/>
              <a:defRPr sz="1800" b="0"/>
            </a:lvl1pPr>
            <a:lvl2pPr marL="342991" indent="0">
              <a:buNone/>
              <a:defRPr sz="1500" b="1"/>
            </a:lvl2pPr>
            <a:lvl3pPr marL="685983" indent="0">
              <a:buNone/>
              <a:defRPr sz="1350" b="1"/>
            </a:lvl3pPr>
            <a:lvl4pPr marL="1028974" indent="0">
              <a:buNone/>
              <a:defRPr sz="1200" b="1"/>
            </a:lvl4pPr>
            <a:lvl5pPr marL="1371966" indent="0">
              <a:buNone/>
              <a:defRPr sz="1200" b="1"/>
            </a:lvl5pPr>
            <a:lvl6pPr marL="1714957" indent="0">
              <a:buNone/>
              <a:defRPr sz="1200" b="1"/>
            </a:lvl6pPr>
            <a:lvl7pPr marL="2057949" indent="0">
              <a:buNone/>
              <a:defRPr sz="1200" b="1"/>
            </a:lvl7pPr>
            <a:lvl8pPr marL="2400940" indent="0">
              <a:buNone/>
              <a:defRPr sz="1200" b="1"/>
            </a:lvl8pPr>
            <a:lvl9pPr marL="2743932" indent="0">
              <a:buNone/>
              <a:defRPr sz="1200" b="1"/>
            </a:lvl9pPr>
          </a:lstStyle>
          <a:p>
            <a:pPr lvl="0"/>
            <a:r>
              <a:rPr lang="en-US" smtClean="0"/>
              <a:t>Click to edit Master text styles</a:t>
            </a:r>
          </a:p>
        </p:txBody>
      </p:sp>
      <p:sp>
        <p:nvSpPr>
          <p:cNvPr id="2" name="Title 1"/>
          <p:cNvSpPr>
            <a:spLocks noGrp="1"/>
          </p:cNvSpPr>
          <p:nvPr>
            <p:ph type="title"/>
          </p:nvPr>
        </p:nvSpPr>
        <p:spPr>
          <a:xfrm>
            <a:off x="1142108" y="533400"/>
            <a:ext cx="7202776" cy="1143000"/>
          </a:xfrm>
        </p:spPr>
        <p:txBody>
          <a:bodyPr/>
          <a:lstStyle>
            <a:lvl1pPr>
              <a:defRPr/>
            </a:lvl1pPr>
          </a:lstStyle>
          <a:p>
            <a:r>
              <a:rPr lang="en-US" smtClean="0"/>
              <a:t>Click to edit Master title style</a:t>
            </a:r>
            <a:endParaRPr/>
          </a:p>
        </p:txBody>
      </p:sp>
    </p:spTree>
    <p:extLst>
      <p:ext uri="{BB962C8B-B14F-4D97-AF65-F5344CB8AC3E}">
        <p14:creationId xmlns:p14="http://schemas.microsoft.com/office/powerpoint/2010/main" val="381292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3829175-527E-46A3-863C-1BB1F163B849}" type="datetimeFigureOut">
              <a:rPr lang="en-US" smtClean="0"/>
              <a:t>3/8/2018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137D0E-4A4F-4307-8994-C1891D747D59}" type="slidenum">
              <a:rPr lang="en-US" smtClean="0"/>
              <a:t>‹#›</a:t>
            </a:fld>
            <a:endParaRPr lang="en-US"/>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2236569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829175-527E-46A3-863C-1BB1F163B849}" type="datetimeFigureOut">
              <a:rPr lang="en-US" smtClean="0"/>
              <a:t>3/8/2018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465258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83829175-527E-46A3-863C-1BB1F163B849}" type="datetimeFigureOut">
              <a:rPr lang="en-US" smtClean="0"/>
              <a:pPr/>
              <a:t>3/8/2018</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E5137D0E-4A4F-4307-8994-C1891D747D59}" type="slidenum">
              <a:rPr lang="en-US" smtClean="0"/>
              <a:pPr/>
              <a:t>‹#›</a:t>
            </a:fld>
            <a:endParaRPr lang="en-US"/>
          </a:p>
        </p:txBody>
      </p:sp>
      <p:sp>
        <p:nvSpPr>
          <p:cNvPr id="3" name="Content Placeholder 2"/>
          <p:cNvSpPr>
            <a:spLocks noGrp="1"/>
          </p:cNvSpPr>
          <p:nvPr>
            <p:ph idx="1"/>
          </p:nvPr>
        </p:nvSpPr>
        <p:spPr>
          <a:xfrm>
            <a:off x="3886021" y="838200"/>
            <a:ext cx="4630357" cy="5181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27624" y="4648200"/>
            <a:ext cx="2458089" cy="1371600"/>
          </a:xfrm>
        </p:spPr>
        <p:txBody>
          <a:bodyPr>
            <a:normAutofit/>
          </a:bodyPr>
          <a:lstStyle>
            <a:lvl1pPr marL="0" indent="0">
              <a:spcBef>
                <a:spcPts val="450"/>
              </a:spcBef>
              <a:buNone/>
              <a:defRPr sz="1200"/>
            </a:lvl1pPr>
            <a:lvl2pPr marL="342991" indent="0">
              <a:buNone/>
              <a:defRPr sz="900"/>
            </a:lvl2pPr>
            <a:lvl3pPr marL="685983" indent="0">
              <a:buNone/>
              <a:defRPr sz="750"/>
            </a:lvl3pPr>
            <a:lvl4pPr marL="1028974" indent="0">
              <a:buNone/>
              <a:defRPr sz="675"/>
            </a:lvl4pPr>
            <a:lvl5pPr marL="1371966" indent="0">
              <a:buNone/>
              <a:defRPr sz="675"/>
            </a:lvl5pPr>
            <a:lvl6pPr marL="1714957" indent="0">
              <a:buNone/>
              <a:defRPr sz="675"/>
            </a:lvl6pPr>
            <a:lvl7pPr marL="2057949" indent="0">
              <a:buNone/>
              <a:defRPr sz="675"/>
            </a:lvl7pPr>
            <a:lvl8pPr marL="2400940" indent="0">
              <a:buNone/>
              <a:defRPr sz="675"/>
            </a:lvl8pPr>
            <a:lvl9pPr marL="2743932" indent="0">
              <a:buNone/>
              <a:defRPr sz="675"/>
            </a:lvl9pPr>
          </a:lstStyle>
          <a:p>
            <a:pPr lvl="0"/>
            <a:r>
              <a:rPr lang="en-US" smtClean="0"/>
              <a:t>Click to edit Master text styles</a:t>
            </a:r>
          </a:p>
        </p:txBody>
      </p:sp>
      <p:sp>
        <p:nvSpPr>
          <p:cNvPr id="2" name="Title 1"/>
          <p:cNvSpPr>
            <a:spLocks noGrp="1"/>
          </p:cNvSpPr>
          <p:nvPr>
            <p:ph type="title"/>
          </p:nvPr>
        </p:nvSpPr>
        <p:spPr>
          <a:xfrm>
            <a:off x="627624" y="2590800"/>
            <a:ext cx="2458089" cy="1924050"/>
          </a:xfrm>
        </p:spPr>
        <p:txBody>
          <a:bodyPr anchor="b">
            <a:normAutofit/>
          </a:bodyPr>
          <a:lstStyle>
            <a:lvl1pPr algn="l">
              <a:defRPr sz="2401" b="0"/>
            </a:lvl1pPr>
          </a:lstStyle>
          <a:p>
            <a:r>
              <a:rPr lang="en-US" smtClean="0"/>
              <a:t>Click to edit Master title style</a:t>
            </a:r>
            <a:endParaRPr/>
          </a:p>
        </p:txBody>
      </p:sp>
    </p:spTree>
    <p:extLst>
      <p:ext uri="{BB962C8B-B14F-4D97-AF65-F5344CB8AC3E}">
        <p14:creationId xmlns:p14="http://schemas.microsoft.com/office/powerpoint/2010/main" val="3913643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a:off x="3828856" y="457200"/>
            <a:ext cx="4973345" cy="5943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 name="Picture Placeholder 2"/>
          <p:cNvSpPr>
            <a:spLocks noGrp="1"/>
          </p:cNvSpPr>
          <p:nvPr>
            <p:ph type="pic" idx="1"/>
          </p:nvPr>
        </p:nvSpPr>
        <p:spPr>
          <a:xfrm>
            <a:off x="4114681" y="836610"/>
            <a:ext cx="4401697" cy="5183190"/>
          </a:xfrm>
          <a:solidFill>
            <a:schemeClr val="bg2"/>
          </a:solidFill>
        </p:spPr>
        <p:txBody>
          <a:bodyPr tIns="914400">
            <a:normAutofit/>
          </a:bodyPr>
          <a:lstStyle>
            <a:lvl1pPr marL="0" indent="0" algn="ctr">
              <a:buNone/>
              <a:defRPr sz="1800"/>
            </a:lvl1pPr>
            <a:lvl2pPr marL="342991" indent="0">
              <a:buNone/>
              <a:defRPr sz="2101"/>
            </a:lvl2pPr>
            <a:lvl3pPr marL="685983" indent="0">
              <a:buNone/>
              <a:defRPr sz="1800"/>
            </a:lvl3pPr>
            <a:lvl4pPr marL="1028974" indent="0">
              <a:buNone/>
              <a:defRPr sz="1500"/>
            </a:lvl4pPr>
            <a:lvl5pPr marL="1371966" indent="0">
              <a:buNone/>
              <a:defRPr sz="1500"/>
            </a:lvl5pPr>
            <a:lvl6pPr marL="1714957" indent="0">
              <a:buNone/>
              <a:defRPr sz="1500"/>
            </a:lvl6pPr>
            <a:lvl7pPr marL="2057949" indent="0">
              <a:buNone/>
              <a:defRPr sz="1500"/>
            </a:lvl7pPr>
            <a:lvl8pPr marL="2400940" indent="0">
              <a:buNone/>
              <a:defRPr sz="1500"/>
            </a:lvl8pPr>
            <a:lvl9pPr marL="2743932"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627624" y="4648200"/>
            <a:ext cx="2458089" cy="1371600"/>
          </a:xfrm>
        </p:spPr>
        <p:txBody>
          <a:bodyPr>
            <a:normAutofit/>
          </a:bodyPr>
          <a:lstStyle>
            <a:lvl1pPr marL="0" indent="0">
              <a:spcBef>
                <a:spcPts val="450"/>
              </a:spcBef>
              <a:buNone/>
              <a:defRPr sz="1200"/>
            </a:lvl1pPr>
            <a:lvl2pPr marL="342991" indent="0">
              <a:buNone/>
              <a:defRPr sz="900"/>
            </a:lvl2pPr>
            <a:lvl3pPr marL="685983" indent="0">
              <a:buNone/>
              <a:defRPr sz="750"/>
            </a:lvl3pPr>
            <a:lvl4pPr marL="1028974" indent="0">
              <a:buNone/>
              <a:defRPr sz="675"/>
            </a:lvl4pPr>
            <a:lvl5pPr marL="1371966" indent="0">
              <a:buNone/>
              <a:defRPr sz="675"/>
            </a:lvl5pPr>
            <a:lvl6pPr marL="1714957" indent="0">
              <a:buNone/>
              <a:defRPr sz="675"/>
            </a:lvl6pPr>
            <a:lvl7pPr marL="2057949" indent="0">
              <a:buNone/>
              <a:defRPr sz="675"/>
            </a:lvl7pPr>
            <a:lvl8pPr marL="2400940" indent="0">
              <a:buNone/>
              <a:defRPr sz="675"/>
            </a:lvl8pPr>
            <a:lvl9pPr marL="2743932" indent="0">
              <a:buNone/>
              <a:defRPr sz="675"/>
            </a:lvl9pPr>
          </a:lstStyle>
          <a:p>
            <a:pPr lvl="0"/>
            <a:r>
              <a:rPr lang="en-US" smtClean="0"/>
              <a:t>Click to edit Master text styles</a:t>
            </a:r>
          </a:p>
        </p:txBody>
      </p:sp>
      <p:sp>
        <p:nvSpPr>
          <p:cNvPr id="2" name="Title 1"/>
          <p:cNvSpPr>
            <a:spLocks noGrp="1"/>
          </p:cNvSpPr>
          <p:nvPr>
            <p:ph type="title"/>
          </p:nvPr>
        </p:nvSpPr>
        <p:spPr>
          <a:xfrm>
            <a:off x="627624" y="2590800"/>
            <a:ext cx="2458089" cy="1924050"/>
          </a:xfrm>
        </p:spPr>
        <p:txBody>
          <a:bodyPr anchor="b">
            <a:normAutofit/>
          </a:bodyPr>
          <a:lstStyle>
            <a:lvl1pPr algn="l">
              <a:defRPr sz="2401" b="0"/>
            </a:lvl1pPr>
          </a:lstStyle>
          <a:p>
            <a:r>
              <a:rPr lang="en-US" smtClean="0"/>
              <a:t>Click to edit Master title style</a:t>
            </a:r>
            <a:endParaRPr/>
          </a:p>
        </p:txBody>
      </p:sp>
    </p:spTree>
    <p:extLst>
      <p:ext uri="{BB962C8B-B14F-4D97-AF65-F5344CB8AC3E}">
        <p14:creationId xmlns:p14="http://schemas.microsoft.com/office/powerpoint/2010/main" val="3773852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829175-527E-46A3-863C-1BB1F163B849}" type="datetimeFigureOut">
              <a:rPr lang="en-US" smtClean="0"/>
              <a:t>3/8/2018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
        <p:nvSpPr>
          <p:cNvPr id="3" name="Vertical Text Placeholder 2"/>
          <p:cNvSpPr>
            <a:spLocks noGrp="1"/>
          </p:cNvSpPr>
          <p:nvPr>
            <p:ph type="body" orient="vert" idx="1"/>
          </p:nvPr>
        </p:nvSpPr>
        <p:spPr/>
        <p:txBody>
          <a:bodyPr vert="eaVert"/>
          <a:lstStyle>
            <a:lvl5pPr>
              <a:defRPr/>
            </a:lvl5pPr>
            <a:lvl6pPr>
              <a:defRPr baseline="0"/>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Title 1"/>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1173316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829175-527E-46A3-863C-1BB1F163B849}" type="datetimeFigureOut">
              <a:rPr lang="en-US" smtClean="0"/>
              <a:t>3/8/2018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
        <p:nvSpPr>
          <p:cNvPr id="3" name="Vertical Text Placeholder 2"/>
          <p:cNvSpPr>
            <a:spLocks noGrp="1"/>
          </p:cNvSpPr>
          <p:nvPr>
            <p:ph type="body" orient="vert" idx="1"/>
          </p:nvPr>
        </p:nvSpPr>
        <p:spPr>
          <a:xfrm>
            <a:off x="1142106" y="533400"/>
            <a:ext cx="6059479" cy="5592764"/>
          </a:xfrm>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Vertical Title 1"/>
          <p:cNvSpPr>
            <a:spLocks noGrp="1"/>
          </p:cNvSpPr>
          <p:nvPr>
            <p:ph type="title" orient="vert"/>
          </p:nvPr>
        </p:nvSpPr>
        <p:spPr>
          <a:xfrm>
            <a:off x="7315914" y="533400"/>
            <a:ext cx="1028968" cy="5592764"/>
          </a:xfrm>
        </p:spPr>
        <p:txBody>
          <a:bodyPr vert="eaVert"/>
          <a:lstStyle/>
          <a:p>
            <a:r>
              <a:rPr lang="en-US" smtClean="0"/>
              <a:t>Click to edit Master title style</a:t>
            </a:r>
            <a:endParaRPr/>
          </a:p>
        </p:txBody>
      </p:sp>
    </p:spTree>
    <p:extLst>
      <p:ext uri="{BB962C8B-B14F-4D97-AF65-F5344CB8AC3E}">
        <p14:creationId xmlns:p14="http://schemas.microsoft.com/office/powerpoint/2010/main" val="887540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458441" y="6172201"/>
            <a:ext cx="990302" cy="273049"/>
          </a:xfrm>
          <a:prstGeom prst="rect">
            <a:avLst/>
          </a:prstGeom>
        </p:spPr>
        <p:txBody>
          <a:bodyPr vert="horz" lIns="91440" tIns="45720" rIns="91440" bIns="45720" rtlCol="0" anchor="ctr"/>
          <a:lstStyle>
            <a:lvl1pPr algn="r">
              <a:defRPr sz="750">
                <a:solidFill>
                  <a:schemeClr val="tx1"/>
                </a:solidFill>
              </a:defRPr>
            </a:lvl1pPr>
          </a:lstStyle>
          <a:p>
            <a:fld id="{83829175-527E-46A3-863C-1BB1F163B849}" type="datetimeFigureOut">
              <a:rPr lang="en-US" smtClean="0"/>
              <a:pPr/>
              <a:t>3/8/2018</a:t>
            </a:fld>
            <a:endParaRPr lang="en-US"/>
          </a:p>
        </p:txBody>
      </p:sp>
      <p:sp>
        <p:nvSpPr>
          <p:cNvPr id="5" name="Footer Placeholder 4"/>
          <p:cNvSpPr>
            <a:spLocks noGrp="1"/>
          </p:cNvSpPr>
          <p:nvPr>
            <p:ph type="ftr" sz="quarter" idx="3"/>
          </p:nvPr>
        </p:nvSpPr>
        <p:spPr>
          <a:xfrm>
            <a:off x="1138759" y="6172201"/>
            <a:ext cx="5148187" cy="273049"/>
          </a:xfrm>
          <a:prstGeom prst="rect">
            <a:avLst/>
          </a:prstGeom>
        </p:spPr>
        <p:txBody>
          <a:bodyPr vert="horz" lIns="91440" tIns="45720" rIns="91440" bIns="45720" rtlCol="0" anchor="ctr"/>
          <a:lstStyle>
            <a:lvl1pPr algn="l">
              <a:defRPr sz="750">
                <a:solidFill>
                  <a:schemeClr val="tx1"/>
                </a:solidFill>
              </a:defRPr>
            </a:lvl1pPr>
          </a:lstStyle>
          <a:p>
            <a:endParaRPr lang="en-US"/>
          </a:p>
        </p:txBody>
      </p:sp>
      <p:sp>
        <p:nvSpPr>
          <p:cNvPr id="6" name="Slide Number Placeholder 5"/>
          <p:cNvSpPr>
            <a:spLocks noGrp="1"/>
          </p:cNvSpPr>
          <p:nvPr>
            <p:ph type="sldNum" sz="quarter" idx="4"/>
          </p:nvPr>
        </p:nvSpPr>
        <p:spPr>
          <a:xfrm>
            <a:off x="7601739" y="6172201"/>
            <a:ext cx="743144" cy="273049"/>
          </a:xfrm>
          <a:prstGeom prst="rect">
            <a:avLst/>
          </a:prstGeom>
        </p:spPr>
        <p:txBody>
          <a:bodyPr vert="horz" lIns="91440" tIns="45720" rIns="91440" bIns="45720" rtlCol="0" anchor="ctr"/>
          <a:lstStyle>
            <a:lvl1pPr algn="r">
              <a:defRPr sz="750">
                <a:solidFill>
                  <a:schemeClr val="tx1"/>
                </a:solidFill>
              </a:defRPr>
            </a:lvl1pPr>
          </a:lstStyle>
          <a:p>
            <a:fld id="{E5137D0E-4A4F-4307-8994-C1891D747D59}" type="slidenum">
              <a:rPr lang="en-US" smtClean="0"/>
              <a:pPr/>
              <a:t>‹#›</a:t>
            </a:fld>
            <a:endParaRPr lang="en-US"/>
          </a:p>
        </p:txBody>
      </p:sp>
      <p:grpSp>
        <p:nvGrpSpPr>
          <p:cNvPr id="32" name="Group 31"/>
          <p:cNvGrpSpPr/>
          <p:nvPr/>
        </p:nvGrpSpPr>
        <p:grpSpPr>
          <a:xfrm>
            <a:off x="0" y="0"/>
            <a:ext cx="9144000" cy="6858000"/>
            <a:chOff x="-1" y="0"/>
            <a:chExt cx="12188825" cy="6858000"/>
          </a:xfrm>
        </p:grpSpPr>
        <p:sp>
          <p:nvSpPr>
            <p:cNvPr id="8" name="Rectangle 8"/>
            <p:cNvSpPr>
              <a:spLocks noChangeArrowheads="1"/>
            </p:cNvSpPr>
            <p:nvPr/>
          </p:nvSpPr>
          <p:spPr bwMode="auto">
            <a:xfrm>
              <a:off x="4164514" y="6705600"/>
              <a:ext cx="8024310" cy="152400"/>
            </a:xfrm>
            <a:prstGeom prst="rect">
              <a:avLst/>
            </a:prstGeom>
            <a:gradFill rotWithShape="0">
              <a:gsLst>
                <a:gs pos="0">
                  <a:schemeClr val="accent5">
                    <a:lumMod val="20000"/>
                    <a:lumOff val="80000"/>
                  </a:schemeClr>
                </a:gs>
                <a:gs pos="100000">
                  <a:schemeClr val="accent5">
                    <a:lumMod val="75000"/>
                  </a:schemeClr>
                </a:gs>
              </a:gsLst>
              <a:lin ang="0" scaled="1"/>
            </a:gradFill>
            <a:ln w="9525">
              <a:solidFill>
                <a:schemeClr val="tx1"/>
              </a:solidFill>
              <a:miter lim="800000"/>
              <a:headEnd/>
              <a:tailEnd/>
            </a:ln>
            <a:effectLst/>
            <a:extLst/>
          </p:spPr>
          <p:txBody>
            <a:bodyPr wrap="none" anchor="ctr"/>
            <a:lstStyle/>
            <a:p>
              <a:pPr algn="ctr"/>
              <a:endParaRPr kumimoji="1" lang="en-US" sz="1800">
                <a:latin typeface="굴림" pitchFamily="50" charset="-127"/>
              </a:endParaRPr>
            </a:p>
          </p:txBody>
        </p:sp>
        <p:sp>
          <p:nvSpPr>
            <p:cNvPr id="9" name="Rectangle 9"/>
            <p:cNvSpPr>
              <a:spLocks noChangeArrowheads="1"/>
            </p:cNvSpPr>
            <p:nvPr/>
          </p:nvSpPr>
          <p:spPr bwMode="auto">
            <a:xfrm>
              <a:off x="11680956" y="1981200"/>
              <a:ext cx="507868" cy="4267200"/>
            </a:xfrm>
            <a:prstGeom prst="rect">
              <a:avLst/>
            </a:prstGeom>
            <a:gradFill rotWithShape="0">
              <a:gsLst>
                <a:gs pos="0">
                  <a:schemeClr val="tx2">
                    <a:lumMod val="20000"/>
                    <a:lumOff val="80000"/>
                  </a:schemeClr>
                </a:gs>
                <a:gs pos="100000">
                  <a:schemeClr val="tx2">
                    <a:lumMod val="60000"/>
                    <a:lumOff val="40000"/>
                  </a:schemeClr>
                </a:gs>
              </a:gsLst>
              <a:lin ang="5400000" scaled="1"/>
            </a:gradFill>
            <a:ln w="9525">
              <a:solidFill>
                <a:schemeClr val="tx1"/>
              </a:solidFill>
              <a:miter lim="800000"/>
              <a:headEnd/>
              <a:tailEnd/>
            </a:ln>
            <a:effectLst/>
            <a:extLst/>
          </p:spPr>
          <p:txBody>
            <a:bodyPr wrap="none" anchor="ctr"/>
            <a:lstStyle/>
            <a:p>
              <a:pPr algn="ctr"/>
              <a:endParaRPr kumimoji="1" lang="en-US" sz="1800">
                <a:latin typeface="굴림" pitchFamily="50" charset="-127"/>
              </a:endParaRPr>
            </a:p>
          </p:txBody>
        </p:sp>
        <p:sp>
          <p:nvSpPr>
            <p:cNvPr id="10" name="Rectangle 10"/>
            <p:cNvSpPr>
              <a:spLocks noChangeArrowheads="1"/>
            </p:cNvSpPr>
            <p:nvPr/>
          </p:nvSpPr>
          <p:spPr bwMode="auto">
            <a:xfrm>
              <a:off x="-1" y="5257800"/>
              <a:ext cx="609441" cy="152400"/>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1800">
                <a:latin typeface="굴림" pitchFamily="50" charset="-127"/>
              </a:endParaRPr>
            </a:p>
          </p:txBody>
        </p:sp>
        <p:sp>
          <p:nvSpPr>
            <p:cNvPr id="11" name="Rectangle 11"/>
            <p:cNvSpPr>
              <a:spLocks noChangeArrowheads="1"/>
            </p:cNvSpPr>
            <p:nvPr/>
          </p:nvSpPr>
          <p:spPr bwMode="auto">
            <a:xfrm>
              <a:off x="-1" y="5410200"/>
              <a:ext cx="609441" cy="1447800"/>
            </a:xfrm>
            <a:prstGeom prst="rect">
              <a:avLst/>
            </a:prstGeom>
            <a:solidFill>
              <a:srgbClr val="DDDDD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1800">
                <a:latin typeface="굴림" pitchFamily="50" charset="-127"/>
              </a:endParaRPr>
            </a:p>
          </p:txBody>
        </p:sp>
        <p:sp>
          <p:nvSpPr>
            <p:cNvPr id="12" name="Rectangle 12"/>
            <p:cNvSpPr>
              <a:spLocks noChangeArrowheads="1"/>
            </p:cNvSpPr>
            <p:nvPr/>
          </p:nvSpPr>
          <p:spPr bwMode="auto">
            <a:xfrm>
              <a:off x="11680956" y="0"/>
              <a:ext cx="507868" cy="1981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1800">
                <a:latin typeface="굴림" pitchFamily="50" charset="-127"/>
              </a:endParaRPr>
            </a:p>
          </p:txBody>
        </p:sp>
        <p:sp>
          <p:nvSpPr>
            <p:cNvPr id="13" name="Rectangle 13"/>
            <p:cNvSpPr>
              <a:spLocks noChangeArrowheads="1"/>
            </p:cNvSpPr>
            <p:nvPr/>
          </p:nvSpPr>
          <p:spPr bwMode="auto">
            <a:xfrm>
              <a:off x="7618015" y="0"/>
              <a:ext cx="4062942" cy="304800"/>
            </a:xfrm>
            <a:prstGeom prst="rect">
              <a:avLst/>
            </a:prstGeom>
            <a:solidFill>
              <a:schemeClr val="accent1"/>
            </a:solidFill>
            <a:ln w="9525">
              <a:solidFill>
                <a:schemeClr val="accent3"/>
              </a:solidFill>
              <a:miter lim="800000"/>
              <a:headEnd/>
              <a:tailEnd/>
            </a:ln>
            <a:effectLst/>
            <a:extLst/>
          </p:spPr>
          <p:txBody>
            <a:bodyPr wrap="none" anchor="ctr"/>
            <a:lstStyle/>
            <a:p>
              <a:pPr algn="ctr"/>
              <a:endParaRPr kumimoji="1" lang="en-US" sz="1800">
                <a:latin typeface="굴림" pitchFamily="50" charset="-127"/>
              </a:endParaRPr>
            </a:p>
          </p:txBody>
        </p:sp>
        <p:sp>
          <p:nvSpPr>
            <p:cNvPr id="14" name="Rectangle 14"/>
            <p:cNvSpPr>
              <a:spLocks noChangeArrowheads="1"/>
            </p:cNvSpPr>
            <p:nvPr/>
          </p:nvSpPr>
          <p:spPr bwMode="auto">
            <a:xfrm>
              <a:off x="609440" y="304800"/>
              <a:ext cx="711015" cy="762000"/>
            </a:xfrm>
            <a:prstGeom prst="rect">
              <a:avLst/>
            </a:prstGeom>
            <a:solidFill>
              <a:schemeClr val="bg2">
                <a:lumMod val="50000"/>
                <a:alpha val="50000"/>
              </a:schemeClr>
            </a:solidFill>
            <a:ln w="9525">
              <a:solidFill>
                <a:schemeClr val="tx1"/>
              </a:solidFill>
              <a:miter lim="800000"/>
              <a:headEnd/>
              <a:tailEnd/>
            </a:ln>
            <a:effectLst/>
            <a:extLst/>
          </p:spPr>
          <p:txBody>
            <a:bodyPr wrap="none" anchor="ctr"/>
            <a:lstStyle/>
            <a:p>
              <a:pPr algn="ctr"/>
              <a:endParaRPr kumimoji="1" lang="en-US" sz="1800">
                <a:latin typeface="굴림" pitchFamily="50" charset="-127"/>
              </a:endParaRPr>
            </a:p>
          </p:txBody>
        </p:sp>
        <p:sp>
          <p:nvSpPr>
            <p:cNvPr id="15" name="Rectangle 15"/>
            <p:cNvSpPr>
              <a:spLocks noChangeArrowheads="1"/>
            </p:cNvSpPr>
            <p:nvPr/>
          </p:nvSpPr>
          <p:spPr bwMode="auto">
            <a:xfrm>
              <a:off x="-1" y="1066800"/>
              <a:ext cx="609441" cy="4191000"/>
            </a:xfrm>
            <a:prstGeom prst="rect">
              <a:avLst/>
            </a:prstGeom>
            <a:gradFill rotWithShape="0">
              <a:gsLst>
                <a:gs pos="0">
                  <a:schemeClr val="bg2">
                    <a:lumMod val="50000"/>
                  </a:schemeClr>
                </a:gs>
                <a:gs pos="100000">
                  <a:schemeClr val="bg1"/>
                </a:gs>
              </a:gsLst>
              <a:lin ang="5400000" scaled="1"/>
            </a:gradFill>
            <a:ln w="9525">
              <a:solidFill>
                <a:schemeClr val="tx1"/>
              </a:solidFill>
              <a:miter lim="800000"/>
              <a:headEnd/>
              <a:tailEnd/>
            </a:ln>
            <a:effectLst/>
            <a:extLst/>
          </p:spPr>
          <p:txBody>
            <a:bodyPr wrap="none" anchor="ctr"/>
            <a:lstStyle/>
            <a:p>
              <a:pPr algn="ctr"/>
              <a:endParaRPr kumimoji="1" lang="en-US" sz="1800">
                <a:latin typeface="굴림" pitchFamily="50" charset="-127"/>
              </a:endParaRPr>
            </a:p>
          </p:txBody>
        </p:sp>
        <p:sp>
          <p:nvSpPr>
            <p:cNvPr id="16" name="Rectangle 16"/>
            <p:cNvSpPr>
              <a:spLocks noChangeArrowheads="1"/>
            </p:cNvSpPr>
            <p:nvPr/>
          </p:nvSpPr>
          <p:spPr bwMode="auto">
            <a:xfrm>
              <a:off x="-1" y="304800"/>
              <a:ext cx="609441" cy="762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1800">
                <a:latin typeface="굴림" pitchFamily="50" charset="-127"/>
              </a:endParaRPr>
            </a:p>
          </p:txBody>
        </p:sp>
        <p:sp>
          <p:nvSpPr>
            <p:cNvPr id="17" name="Rectangle 17"/>
            <p:cNvSpPr>
              <a:spLocks noChangeArrowheads="1"/>
            </p:cNvSpPr>
            <p:nvPr/>
          </p:nvSpPr>
          <p:spPr bwMode="auto">
            <a:xfrm>
              <a:off x="-1" y="0"/>
              <a:ext cx="1320456" cy="304800"/>
            </a:xfrm>
            <a:prstGeom prst="rect">
              <a:avLst/>
            </a:prstGeom>
            <a:solidFill>
              <a:schemeClr val="accent1"/>
            </a:solidFill>
            <a:ln w="19050">
              <a:solidFill>
                <a:schemeClr val="accent1"/>
              </a:solidFill>
              <a:miter lim="800000"/>
              <a:headEnd/>
              <a:tailEnd/>
            </a:ln>
            <a:effectLst/>
            <a:extLst/>
          </p:spPr>
          <p:txBody>
            <a:bodyPr wrap="none" anchor="ctr"/>
            <a:lstStyle/>
            <a:p>
              <a:pPr algn="ctr"/>
              <a:endParaRPr kumimoji="1" lang="en-US" sz="1800">
                <a:latin typeface="굴림" pitchFamily="50" charset="-127"/>
              </a:endParaRPr>
            </a:p>
          </p:txBody>
        </p:sp>
        <p:sp>
          <p:nvSpPr>
            <p:cNvPr id="18" name="Rectangle 18"/>
            <p:cNvSpPr>
              <a:spLocks noChangeArrowheads="1"/>
            </p:cNvSpPr>
            <p:nvPr/>
          </p:nvSpPr>
          <p:spPr bwMode="auto">
            <a:xfrm>
              <a:off x="1320455" y="0"/>
              <a:ext cx="6297560" cy="304800"/>
            </a:xfrm>
            <a:prstGeom prst="rect">
              <a:avLst/>
            </a:prstGeom>
            <a:solidFill>
              <a:schemeClr val="bg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1800">
                <a:latin typeface="굴림" pitchFamily="50" charset="-127"/>
              </a:endParaRPr>
            </a:p>
          </p:txBody>
        </p:sp>
        <p:sp>
          <p:nvSpPr>
            <p:cNvPr id="19" name="Line 19"/>
            <p:cNvSpPr>
              <a:spLocks noChangeShapeType="1"/>
            </p:cNvSpPr>
            <p:nvPr/>
          </p:nvSpPr>
          <p:spPr bwMode="auto">
            <a:xfrm flipV="1">
              <a:off x="609440" y="304800"/>
              <a:ext cx="0" cy="6553200"/>
            </a:xfrm>
            <a:prstGeom prst="line">
              <a:avLst/>
            </a:prstGeom>
            <a:noFill/>
            <a:ln w="7620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0" name="Line 20"/>
            <p:cNvSpPr>
              <a:spLocks noChangeShapeType="1"/>
            </p:cNvSpPr>
            <p:nvPr/>
          </p:nvSpPr>
          <p:spPr bwMode="auto">
            <a:xfrm>
              <a:off x="609440" y="6705600"/>
              <a:ext cx="11579384" cy="0"/>
            </a:xfrm>
            <a:prstGeom prst="line">
              <a:avLst/>
            </a:prstGeom>
            <a:noFill/>
            <a:ln w="571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1" name="Line 21"/>
            <p:cNvSpPr>
              <a:spLocks noChangeShapeType="1"/>
            </p:cNvSpPr>
            <p:nvPr/>
          </p:nvSpPr>
          <p:spPr bwMode="auto">
            <a:xfrm flipV="1">
              <a:off x="11680956" y="0"/>
              <a:ext cx="0" cy="6705600"/>
            </a:xfrm>
            <a:prstGeom prst="line">
              <a:avLst/>
            </a:prstGeom>
            <a:noFill/>
            <a:ln w="571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2" name="Line 22"/>
            <p:cNvSpPr>
              <a:spLocks noChangeShapeType="1"/>
            </p:cNvSpPr>
            <p:nvPr/>
          </p:nvSpPr>
          <p:spPr bwMode="auto">
            <a:xfrm>
              <a:off x="-1" y="304800"/>
              <a:ext cx="12188825" cy="0"/>
            </a:xfrm>
            <a:prstGeom prst="line">
              <a:avLst/>
            </a:prstGeom>
            <a:noFill/>
            <a:ln w="3810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3" name="Line 23"/>
            <p:cNvSpPr>
              <a:spLocks noChangeShapeType="1"/>
            </p:cNvSpPr>
            <p:nvPr/>
          </p:nvSpPr>
          <p:spPr bwMode="auto">
            <a:xfrm flipH="1">
              <a:off x="7618015" y="457200"/>
              <a:ext cx="4570809" cy="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4" name="Line 24"/>
            <p:cNvSpPr>
              <a:spLocks noChangeShapeType="1"/>
            </p:cNvSpPr>
            <p:nvPr/>
          </p:nvSpPr>
          <p:spPr bwMode="auto">
            <a:xfrm flipV="1">
              <a:off x="7618015" y="0"/>
              <a:ext cx="0" cy="45720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5" name="Line 25"/>
            <p:cNvSpPr>
              <a:spLocks noChangeShapeType="1"/>
            </p:cNvSpPr>
            <p:nvPr/>
          </p:nvSpPr>
          <p:spPr bwMode="auto">
            <a:xfrm>
              <a:off x="11680956" y="1981200"/>
              <a:ext cx="50786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6" name="Line 26"/>
            <p:cNvSpPr>
              <a:spLocks noChangeShapeType="1"/>
            </p:cNvSpPr>
            <p:nvPr/>
          </p:nvSpPr>
          <p:spPr bwMode="auto">
            <a:xfrm>
              <a:off x="1320455" y="0"/>
              <a:ext cx="0" cy="1066800"/>
            </a:xfrm>
            <a:prstGeom prst="line">
              <a:avLst/>
            </a:prstGeom>
            <a:noFill/>
            <a:ln w="19050">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27" name="Line 27"/>
            <p:cNvSpPr>
              <a:spLocks noChangeShapeType="1"/>
            </p:cNvSpPr>
            <p:nvPr/>
          </p:nvSpPr>
          <p:spPr bwMode="auto">
            <a:xfrm flipH="1">
              <a:off x="-1" y="1066800"/>
              <a:ext cx="1320456" cy="0"/>
            </a:xfrm>
            <a:prstGeom prst="line">
              <a:avLst/>
            </a:prstGeom>
            <a:noFill/>
            <a:ln w="2857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30" name="Line 30"/>
            <p:cNvSpPr>
              <a:spLocks noChangeShapeType="1"/>
            </p:cNvSpPr>
            <p:nvPr/>
          </p:nvSpPr>
          <p:spPr bwMode="auto">
            <a:xfrm flipH="1">
              <a:off x="-1" y="5257800"/>
              <a:ext cx="609441" cy="0"/>
            </a:xfrm>
            <a:prstGeom prst="line">
              <a:avLst/>
            </a:prstGeom>
            <a:noFill/>
            <a:ln w="28575">
              <a:solidFill>
                <a:srgbClr val="808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31" name="Line 31"/>
            <p:cNvSpPr>
              <a:spLocks noChangeShapeType="1"/>
            </p:cNvSpPr>
            <p:nvPr/>
          </p:nvSpPr>
          <p:spPr bwMode="auto">
            <a:xfrm flipH="1">
              <a:off x="-1" y="5410200"/>
              <a:ext cx="609441" cy="0"/>
            </a:xfrm>
            <a:prstGeom prst="line">
              <a:avLst/>
            </a:prstGeom>
            <a:noFill/>
            <a:ln w="2857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grpSp>
      <p:sp>
        <p:nvSpPr>
          <p:cNvPr id="3" name="Text Placeholder 2"/>
          <p:cNvSpPr>
            <a:spLocks noGrp="1"/>
          </p:cNvSpPr>
          <p:nvPr>
            <p:ph type="body" idx="1"/>
          </p:nvPr>
        </p:nvSpPr>
        <p:spPr>
          <a:xfrm>
            <a:off x="1142108" y="1828800"/>
            <a:ext cx="7202776" cy="41910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2" name="Title Placeholder 1"/>
          <p:cNvSpPr>
            <a:spLocks noGrp="1"/>
          </p:cNvSpPr>
          <p:nvPr>
            <p:ph type="title"/>
          </p:nvPr>
        </p:nvSpPr>
        <p:spPr>
          <a:xfrm>
            <a:off x="1142108" y="533400"/>
            <a:ext cx="7202776" cy="1143000"/>
          </a:xfrm>
          <a:prstGeom prst="rect">
            <a:avLst/>
          </a:prstGeom>
        </p:spPr>
        <p:txBody>
          <a:bodyPr vert="horz" lIns="91440" tIns="45720" rIns="91440" bIns="45720" rtlCol="0" anchor="b">
            <a:normAutofit/>
          </a:bodyPr>
          <a:lstStyle/>
          <a:p>
            <a:r>
              <a:rPr lang="en-US" smtClean="0"/>
              <a:t>Click to edit Master title style</a:t>
            </a:r>
            <a:endParaRPr dirty="0"/>
          </a:p>
        </p:txBody>
      </p:sp>
    </p:spTree>
    <p:extLst>
      <p:ext uri="{BB962C8B-B14F-4D97-AF65-F5344CB8AC3E}">
        <p14:creationId xmlns:p14="http://schemas.microsoft.com/office/powerpoint/2010/main" val="7745226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685983" rtl="0" eaLnBrk="1" latinLnBrk="0" hangingPunct="1">
        <a:lnSpc>
          <a:spcPct val="90000"/>
        </a:lnSpc>
        <a:spcBef>
          <a:spcPct val="0"/>
        </a:spcBef>
        <a:buNone/>
        <a:defRPr sz="2401" kern="1200">
          <a:solidFill>
            <a:schemeClr val="tx2"/>
          </a:solidFill>
          <a:latin typeface="+mj-lt"/>
          <a:ea typeface="+mj-ea"/>
          <a:cs typeface="+mj-cs"/>
        </a:defRPr>
      </a:lvl1pPr>
    </p:titleStyle>
    <p:bodyStyle>
      <a:lvl1pPr marL="167923" indent="-167923" algn="l" defTabSz="685983" rtl="0" eaLnBrk="1" latinLnBrk="0" hangingPunct="1">
        <a:lnSpc>
          <a:spcPct val="90000"/>
        </a:lnSpc>
        <a:spcBef>
          <a:spcPts val="1350"/>
        </a:spcBef>
        <a:buClr>
          <a:schemeClr val="accent2"/>
        </a:buClr>
        <a:buFont typeface="Arial" pitchFamily="34" charset="0"/>
        <a:buChar char="•"/>
        <a:defRPr sz="1500" kern="1200">
          <a:solidFill>
            <a:schemeClr val="tx1"/>
          </a:solidFill>
          <a:latin typeface="+mn-lt"/>
          <a:ea typeface="+mn-ea"/>
          <a:cs typeface="+mn-cs"/>
        </a:defRPr>
      </a:lvl1pPr>
      <a:lvl2pPr marL="377291" indent="-167923" algn="l" defTabSz="685983" rtl="0" eaLnBrk="1" latinLnBrk="0" hangingPunct="1">
        <a:lnSpc>
          <a:spcPct val="90000"/>
        </a:lnSpc>
        <a:spcBef>
          <a:spcPts val="600"/>
        </a:spcBef>
        <a:buClr>
          <a:schemeClr val="accent2"/>
        </a:buClr>
        <a:buFont typeface="Arial" pitchFamily="34" charset="0"/>
        <a:buChar char="–"/>
        <a:defRPr sz="1350" kern="1200">
          <a:solidFill>
            <a:schemeClr val="tx1"/>
          </a:solidFill>
          <a:latin typeface="+mn-lt"/>
          <a:ea typeface="+mn-ea"/>
          <a:cs typeface="+mn-cs"/>
        </a:defRPr>
      </a:lvl2pPr>
      <a:lvl3pPr marL="556171" indent="-128622" algn="l" defTabSz="685983" rtl="0" eaLnBrk="1" latinLnBrk="0" hangingPunct="1">
        <a:lnSpc>
          <a:spcPct val="90000"/>
        </a:lnSpc>
        <a:spcBef>
          <a:spcPts val="450"/>
        </a:spcBef>
        <a:buClr>
          <a:schemeClr val="accent2"/>
        </a:buClr>
        <a:buFont typeface="Arial" pitchFamily="34" charset="0"/>
        <a:buChar char="•"/>
        <a:defRPr sz="1200" kern="1200">
          <a:solidFill>
            <a:schemeClr val="tx1"/>
          </a:solidFill>
          <a:latin typeface="+mn-lt"/>
          <a:ea typeface="+mn-ea"/>
          <a:cs typeface="+mn-cs"/>
        </a:defRPr>
      </a:lvl3pPr>
      <a:lvl4pPr marL="725284"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4pPr>
      <a:lvl5pPr marL="906308"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5pPr>
      <a:lvl6pPr marL="1083853"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6pPr>
      <a:lvl7pPr marL="1262208"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7pPr>
      <a:lvl8pPr marL="1440564"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8pPr>
      <a:lvl9pPr marL="1618920"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9pPr>
    </p:bodyStyle>
    <p:otherStyle>
      <a:defPPr>
        <a:defRPr/>
      </a:defPPr>
      <a:lvl1pPr marL="0" algn="l" defTabSz="685983" rtl="0" eaLnBrk="1" latinLnBrk="0" hangingPunct="1">
        <a:defRPr sz="1350" kern="1200">
          <a:solidFill>
            <a:schemeClr val="tx1"/>
          </a:solidFill>
          <a:latin typeface="+mn-lt"/>
          <a:ea typeface="+mn-ea"/>
          <a:cs typeface="+mn-cs"/>
        </a:defRPr>
      </a:lvl1pPr>
      <a:lvl2pPr marL="342991" algn="l" defTabSz="685983" rtl="0" eaLnBrk="1" latinLnBrk="0" hangingPunct="1">
        <a:defRPr sz="1350" kern="1200">
          <a:solidFill>
            <a:schemeClr val="tx1"/>
          </a:solidFill>
          <a:latin typeface="+mn-lt"/>
          <a:ea typeface="+mn-ea"/>
          <a:cs typeface="+mn-cs"/>
        </a:defRPr>
      </a:lvl2pPr>
      <a:lvl3pPr marL="685983" algn="l" defTabSz="685983" rtl="0" eaLnBrk="1" latinLnBrk="0" hangingPunct="1">
        <a:defRPr sz="1350" kern="1200">
          <a:solidFill>
            <a:schemeClr val="tx1"/>
          </a:solidFill>
          <a:latin typeface="+mn-lt"/>
          <a:ea typeface="+mn-ea"/>
          <a:cs typeface="+mn-cs"/>
        </a:defRPr>
      </a:lvl3pPr>
      <a:lvl4pPr marL="1028974" algn="l" defTabSz="685983" rtl="0" eaLnBrk="1" latinLnBrk="0" hangingPunct="1">
        <a:defRPr sz="1350" kern="1200">
          <a:solidFill>
            <a:schemeClr val="tx1"/>
          </a:solidFill>
          <a:latin typeface="+mn-lt"/>
          <a:ea typeface="+mn-ea"/>
          <a:cs typeface="+mn-cs"/>
        </a:defRPr>
      </a:lvl4pPr>
      <a:lvl5pPr marL="1371966" algn="l" defTabSz="685983" rtl="0" eaLnBrk="1" latinLnBrk="0" hangingPunct="1">
        <a:defRPr sz="1350" kern="1200">
          <a:solidFill>
            <a:schemeClr val="tx1"/>
          </a:solidFill>
          <a:latin typeface="+mn-lt"/>
          <a:ea typeface="+mn-ea"/>
          <a:cs typeface="+mn-cs"/>
        </a:defRPr>
      </a:lvl5pPr>
      <a:lvl6pPr marL="1714957" algn="l" defTabSz="685983" rtl="0" eaLnBrk="1" latinLnBrk="0" hangingPunct="1">
        <a:defRPr sz="1350" kern="1200">
          <a:solidFill>
            <a:schemeClr val="tx1"/>
          </a:solidFill>
          <a:latin typeface="+mn-lt"/>
          <a:ea typeface="+mn-ea"/>
          <a:cs typeface="+mn-cs"/>
        </a:defRPr>
      </a:lvl6pPr>
      <a:lvl7pPr marL="2057949" algn="l" defTabSz="685983" rtl="0" eaLnBrk="1" latinLnBrk="0" hangingPunct="1">
        <a:defRPr sz="1350" kern="1200">
          <a:solidFill>
            <a:schemeClr val="tx1"/>
          </a:solidFill>
          <a:latin typeface="+mn-lt"/>
          <a:ea typeface="+mn-ea"/>
          <a:cs typeface="+mn-cs"/>
        </a:defRPr>
      </a:lvl7pPr>
      <a:lvl8pPr marL="2400940" algn="l" defTabSz="685983" rtl="0" eaLnBrk="1" latinLnBrk="0" hangingPunct="1">
        <a:defRPr sz="1350" kern="1200">
          <a:solidFill>
            <a:schemeClr val="tx1"/>
          </a:solidFill>
          <a:latin typeface="+mn-lt"/>
          <a:ea typeface="+mn-ea"/>
          <a:cs typeface="+mn-cs"/>
        </a:defRPr>
      </a:lvl8pPr>
      <a:lvl9pPr marL="2743932" algn="l" defTabSz="6859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5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482600" y="1981200"/>
            <a:ext cx="8204199" cy="1066800"/>
          </a:xfrm>
        </p:spPr>
        <p:txBody>
          <a:bodyPr/>
          <a:lstStyle/>
          <a:p>
            <a:pPr algn="ctr"/>
            <a:r>
              <a:rPr lang="en-GB" b="1" dirty="0" smtClean="0">
                <a:solidFill>
                  <a:schemeClr val="accent1">
                    <a:lumMod val="75000"/>
                  </a:schemeClr>
                </a:solidFill>
              </a:rPr>
              <a:t>Lecture 7: Reward and Addiction</a:t>
            </a:r>
          </a:p>
          <a:p>
            <a:pPr algn="ctr"/>
            <a:endParaRPr lang="en-GB" b="1" dirty="0">
              <a:solidFill>
                <a:schemeClr val="accent1">
                  <a:lumMod val="75000"/>
                </a:schemeClr>
              </a:solidFill>
            </a:endParaRPr>
          </a:p>
          <a:p>
            <a:pPr algn="ctr"/>
            <a:r>
              <a:rPr lang="en-GB" dirty="0" smtClean="0">
                <a:solidFill>
                  <a:schemeClr val="accent1">
                    <a:lumMod val="75000"/>
                  </a:schemeClr>
                </a:solidFill>
              </a:rPr>
              <a:t>Stacey Coleman</a:t>
            </a:r>
            <a:endParaRPr lang="en-GB" dirty="0">
              <a:solidFill>
                <a:schemeClr val="accent1">
                  <a:lumMod val="75000"/>
                </a:schemeClr>
              </a:solidFill>
            </a:endParaRPr>
          </a:p>
        </p:txBody>
      </p:sp>
      <p:sp>
        <p:nvSpPr>
          <p:cNvPr id="3" name="Title 2"/>
          <p:cNvSpPr>
            <a:spLocks noGrp="1"/>
          </p:cNvSpPr>
          <p:nvPr>
            <p:ph type="ctrTitle"/>
          </p:nvPr>
        </p:nvSpPr>
        <p:spPr>
          <a:xfrm>
            <a:off x="1243707" y="876300"/>
            <a:ext cx="6859786" cy="927100"/>
          </a:xfrm>
        </p:spPr>
        <p:txBody>
          <a:bodyPr/>
          <a:lstStyle/>
          <a:p>
            <a:r>
              <a:rPr lang="en-GB" b="1" dirty="0" smtClean="0">
                <a:solidFill>
                  <a:schemeClr val="accent1">
                    <a:lumMod val="75000"/>
                  </a:schemeClr>
                </a:solidFill>
              </a:rPr>
              <a:t>Applied Psychology</a:t>
            </a:r>
            <a:endParaRPr lang="en-GB" b="1"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2824162" y="3495674"/>
            <a:ext cx="3551238" cy="2437381"/>
          </a:xfrm>
          <a:prstGeom prst="rect">
            <a:avLst/>
          </a:prstGeom>
        </p:spPr>
      </p:pic>
    </p:spTree>
    <p:extLst>
      <p:ext uri="{BB962C8B-B14F-4D97-AF65-F5344CB8AC3E}">
        <p14:creationId xmlns:p14="http://schemas.microsoft.com/office/powerpoint/2010/main" val="2886852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000" dirty="0"/>
              <a:t>Discuss definitions of ‘addiction’, ‘abuse’, and ‘dependency</a:t>
            </a:r>
            <a:r>
              <a:rPr lang="en-GB" sz="2000" dirty="0" smtClean="0"/>
              <a:t>’</a:t>
            </a:r>
          </a:p>
          <a:p>
            <a:endParaRPr lang="en-GB" sz="2000" dirty="0"/>
          </a:p>
          <a:p>
            <a:r>
              <a:rPr lang="en-GB" sz="2000" dirty="0"/>
              <a:t>Introduce psychological and neural bases of reward and </a:t>
            </a:r>
            <a:r>
              <a:rPr lang="en-GB" sz="2000" dirty="0" smtClean="0"/>
              <a:t>addiction</a:t>
            </a:r>
          </a:p>
          <a:p>
            <a:endParaRPr lang="en-GB" sz="2000" dirty="0"/>
          </a:p>
          <a:p>
            <a:r>
              <a:rPr lang="en-GB" sz="2000" dirty="0"/>
              <a:t>Explore diagnostic criteria and prevalence rates of substance </a:t>
            </a:r>
            <a:r>
              <a:rPr lang="en-GB" sz="2000" dirty="0" smtClean="0"/>
              <a:t>disorders</a:t>
            </a:r>
          </a:p>
          <a:p>
            <a:endParaRPr lang="en-GB" sz="2000" dirty="0"/>
          </a:p>
          <a:p>
            <a:r>
              <a:rPr lang="en-GB" sz="2000" dirty="0" smtClean="0"/>
              <a:t>Start to discuss characteristics of certain substances and the impact on addiction and dependency</a:t>
            </a:r>
            <a:endParaRPr lang="en-GB" sz="2000" dirty="0"/>
          </a:p>
        </p:txBody>
      </p:sp>
      <p:sp>
        <p:nvSpPr>
          <p:cNvPr id="3" name="Title 2"/>
          <p:cNvSpPr>
            <a:spLocks noGrp="1"/>
          </p:cNvSpPr>
          <p:nvPr>
            <p:ph type="title"/>
          </p:nvPr>
        </p:nvSpPr>
        <p:spPr>
          <a:xfrm>
            <a:off x="1142108" y="533400"/>
            <a:ext cx="7202776" cy="889000"/>
          </a:xfrm>
        </p:spPr>
        <p:txBody>
          <a:bodyPr>
            <a:normAutofit/>
          </a:bodyPr>
          <a:lstStyle/>
          <a:p>
            <a:r>
              <a:rPr lang="en-GB" sz="3200" b="1" dirty="0" smtClean="0">
                <a:solidFill>
                  <a:schemeClr val="accent1">
                    <a:lumMod val="75000"/>
                  </a:schemeClr>
                </a:solidFill>
              </a:rPr>
              <a:t>Lecture outline</a:t>
            </a:r>
            <a:endParaRPr lang="en-GB" sz="3200" b="1" dirty="0">
              <a:solidFill>
                <a:schemeClr val="accent1">
                  <a:lumMod val="75000"/>
                </a:schemeClr>
              </a:solidFill>
            </a:endParaRPr>
          </a:p>
        </p:txBody>
      </p:sp>
    </p:spTree>
    <p:extLst>
      <p:ext uri="{BB962C8B-B14F-4D97-AF65-F5344CB8AC3E}">
        <p14:creationId xmlns:p14="http://schemas.microsoft.com/office/powerpoint/2010/main" val="151963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87624" y="548680"/>
            <a:ext cx="7202776" cy="623664"/>
          </a:xfrm>
        </p:spPr>
        <p:txBody>
          <a:bodyPr/>
          <a:lstStyle/>
          <a:p>
            <a:r>
              <a:rPr lang="en-US" b="1" dirty="0" smtClean="0"/>
              <a:t>What do all these people have in common??</a:t>
            </a:r>
            <a:endParaRPr lang="en-US" b="1" dirty="0"/>
          </a:p>
        </p:txBody>
      </p:sp>
      <p:pic>
        <p:nvPicPr>
          <p:cNvPr id="4" name="Shape 157"/>
          <p:cNvPicPr preferRelativeResize="0"/>
          <p:nvPr/>
        </p:nvPicPr>
        <p:blipFill rotWithShape="1">
          <a:blip r:embed="rId2">
            <a:alphaModFix/>
          </a:blip>
          <a:srcRect/>
          <a:stretch/>
        </p:blipFill>
        <p:spPr>
          <a:xfrm>
            <a:off x="683568" y="1484784"/>
            <a:ext cx="2629800" cy="1477800"/>
          </a:xfrm>
          <a:prstGeom prst="rect">
            <a:avLst/>
          </a:prstGeom>
          <a:noFill/>
          <a:ln>
            <a:noFill/>
          </a:ln>
        </p:spPr>
      </p:pic>
      <p:pic>
        <p:nvPicPr>
          <p:cNvPr id="5" name="Shape 159"/>
          <p:cNvPicPr preferRelativeResize="0"/>
          <p:nvPr/>
        </p:nvPicPr>
        <p:blipFill rotWithShape="1">
          <a:blip r:embed="rId3">
            <a:alphaModFix/>
          </a:blip>
          <a:srcRect/>
          <a:stretch/>
        </p:blipFill>
        <p:spPr>
          <a:xfrm>
            <a:off x="3924899" y="1628800"/>
            <a:ext cx="1728225" cy="1737225"/>
          </a:xfrm>
          <a:prstGeom prst="rect">
            <a:avLst/>
          </a:prstGeom>
          <a:noFill/>
          <a:ln>
            <a:noFill/>
          </a:ln>
        </p:spPr>
      </p:pic>
      <p:pic>
        <p:nvPicPr>
          <p:cNvPr id="6" name="Shape 160"/>
          <p:cNvPicPr preferRelativeResize="0"/>
          <p:nvPr/>
        </p:nvPicPr>
        <p:blipFill rotWithShape="1">
          <a:blip r:embed="rId4">
            <a:alphaModFix/>
          </a:blip>
          <a:srcRect/>
          <a:stretch/>
        </p:blipFill>
        <p:spPr>
          <a:xfrm>
            <a:off x="6407025" y="1375787"/>
            <a:ext cx="1983375" cy="2243250"/>
          </a:xfrm>
          <a:prstGeom prst="rect">
            <a:avLst/>
          </a:prstGeom>
          <a:noFill/>
          <a:ln>
            <a:noFill/>
          </a:ln>
        </p:spPr>
      </p:pic>
      <p:pic>
        <p:nvPicPr>
          <p:cNvPr id="7" name="Shape 158"/>
          <p:cNvPicPr preferRelativeResize="0">
            <a:picLocks/>
          </p:cNvPicPr>
          <p:nvPr/>
        </p:nvPicPr>
        <p:blipFill rotWithShape="1">
          <a:blip r:embed="rId5">
            <a:alphaModFix/>
          </a:blip>
          <a:srcRect/>
          <a:stretch/>
        </p:blipFill>
        <p:spPr>
          <a:xfrm>
            <a:off x="882344" y="3358013"/>
            <a:ext cx="2232248" cy="1397839"/>
          </a:xfrm>
          <a:prstGeom prst="rect">
            <a:avLst/>
          </a:prstGeom>
          <a:noFill/>
          <a:ln>
            <a:noFill/>
          </a:ln>
        </p:spPr>
      </p:pic>
      <p:pic>
        <p:nvPicPr>
          <p:cNvPr id="8" name="Shape 161"/>
          <p:cNvPicPr preferRelativeResize="0"/>
          <p:nvPr/>
        </p:nvPicPr>
        <p:blipFill rotWithShape="1">
          <a:blip r:embed="rId6">
            <a:alphaModFix/>
          </a:blip>
          <a:srcRect/>
          <a:stretch/>
        </p:blipFill>
        <p:spPr>
          <a:xfrm>
            <a:off x="3529500" y="3827541"/>
            <a:ext cx="2877525" cy="1905299"/>
          </a:xfrm>
          <a:prstGeom prst="rect">
            <a:avLst/>
          </a:prstGeom>
          <a:noFill/>
          <a:ln>
            <a:noFill/>
          </a:ln>
        </p:spPr>
      </p:pic>
      <p:pic>
        <p:nvPicPr>
          <p:cNvPr id="9" name="Shape 162"/>
          <p:cNvPicPr preferRelativeResize="0"/>
          <p:nvPr/>
        </p:nvPicPr>
        <p:blipFill rotWithShape="1">
          <a:blip r:embed="rId7">
            <a:alphaModFix/>
          </a:blip>
          <a:srcRect/>
          <a:stretch/>
        </p:blipFill>
        <p:spPr>
          <a:xfrm>
            <a:off x="6649350" y="4365104"/>
            <a:ext cx="1498724" cy="1498725"/>
          </a:xfrm>
          <a:prstGeom prst="rect">
            <a:avLst/>
          </a:prstGeom>
          <a:noFill/>
          <a:ln>
            <a:noFill/>
          </a:ln>
        </p:spPr>
      </p:pic>
      <p:pic>
        <p:nvPicPr>
          <p:cNvPr id="10" name="Shape 163"/>
          <p:cNvPicPr preferRelativeResize="0"/>
          <p:nvPr/>
        </p:nvPicPr>
        <p:blipFill rotWithShape="1">
          <a:blip r:embed="rId8">
            <a:alphaModFix/>
          </a:blip>
          <a:srcRect/>
          <a:stretch/>
        </p:blipFill>
        <p:spPr>
          <a:xfrm>
            <a:off x="643088" y="5151281"/>
            <a:ext cx="2765250" cy="1380150"/>
          </a:xfrm>
          <a:prstGeom prst="rect">
            <a:avLst/>
          </a:prstGeom>
          <a:noFill/>
          <a:ln>
            <a:noFill/>
          </a:ln>
        </p:spPr>
      </p:pic>
    </p:spTree>
    <p:extLst>
      <p:ext uri="{BB962C8B-B14F-4D97-AF65-F5344CB8AC3E}">
        <p14:creationId xmlns:p14="http://schemas.microsoft.com/office/powerpoint/2010/main" val="28245505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hape 169"/>
          <p:cNvPicPr preferRelativeResize="0"/>
          <p:nvPr/>
        </p:nvPicPr>
        <p:blipFill rotWithShape="1">
          <a:blip r:embed="rId2">
            <a:alphaModFix/>
          </a:blip>
          <a:srcRect/>
          <a:stretch/>
        </p:blipFill>
        <p:spPr>
          <a:xfrm>
            <a:off x="1547664" y="548680"/>
            <a:ext cx="6120680" cy="3384376"/>
          </a:xfrm>
          <a:prstGeom prst="rect">
            <a:avLst/>
          </a:prstGeom>
          <a:noFill/>
          <a:ln>
            <a:noFill/>
          </a:ln>
        </p:spPr>
      </p:pic>
      <p:sp>
        <p:nvSpPr>
          <p:cNvPr id="3" name="TextBox 2"/>
          <p:cNvSpPr txBox="1"/>
          <p:nvPr/>
        </p:nvSpPr>
        <p:spPr>
          <a:xfrm>
            <a:off x="1259632" y="4371202"/>
            <a:ext cx="6696744" cy="1077218"/>
          </a:xfrm>
          <a:prstGeom prst="rect">
            <a:avLst/>
          </a:prstGeom>
          <a:noFill/>
          <a:ln>
            <a:solidFill>
              <a:schemeClr val="bg2"/>
            </a:solidFill>
          </a:ln>
        </p:spPr>
        <p:txBody>
          <a:bodyPr wrap="square" rtlCol="0" anchor="ctr" anchorCtr="1">
            <a:spAutoFit/>
          </a:bodyPr>
          <a:lstStyle/>
          <a:p>
            <a:pPr algn="ctr"/>
            <a:r>
              <a:rPr lang="en-GB" sz="3200" b="1" dirty="0" smtClean="0">
                <a:solidFill>
                  <a:schemeClr val="accent1">
                    <a:lumMod val="75000"/>
                  </a:schemeClr>
                </a:solidFill>
              </a:rPr>
              <a:t>What does the word ADDICT mean to you??</a:t>
            </a:r>
          </a:p>
        </p:txBody>
      </p:sp>
    </p:spTree>
    <p:extLst>
      <p:ext uri="{BB962C8B-B14F-4D97-AF65-F5344CB8AC3E}">
        <p14:creationId xmlns:p14="http://schemas.microsoft.com/office/powerpoint/2010/main" val="3770650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612099" y="2451100"/>
            <a:ext cx="6173808" cy="1143000"/>
          </a:xfrm>
        </p:spPr>
        <p:txBody>
          <a:bodyPr>
            <a:noAutofit/>
          </a:bodyPr>
          <a:lstStyle/>
          <a:p>
            <a:r>
              <a:rPr lang="en-GB" sz="2400" dirty="0" smtClean="0"/>
              <a:t>How do we define the phenomenon of ‘addiction’?</a:t>
            </a:r>
          </a:p>
          <a:p>
            <a:endParaRPr lang="en-GB" sz="2400" dirty="0"/>
          </a:p>
          <a:p>
            <a:r>
              <a:rPr lang="en-GB" sz="2400" dirty="0" smtClean="0"/>
              <a:t>What are the characteristics of addictions?</a:t>
            </a:r>
          </a:p>
          <a:p>
            <a:endParaRPr lang="en-GB" sz="2400" dirty="0"/>
          </a:p>
          <a:p>
            <a:r>
              <a:rPr lang="en-GB" sz="2400" dirty="0" smtClean="0"/>
              <a:t>Can anyone become addicted to </a:t>
            </a:r>
            <a:r>
              <a:rPr lang="en-GB" sz="2400" i="1" dirty="0" smtClean="0"/>
              <a:t>something</a:t>
            </a:r>
            <a:r>
              <a:rPr lang="en-GB" sz="2400" dirty="0" smtClean="0"/>
              <a:t>?</a:t>
            </a:r>
            <a:endParaRPr lang="en-GB" sz="2400" dirty="0"/>
          </a:p>
        </p:txBody>
      </p:sp>
      <p:sp>
        <p:nvSpPr>
          <p:cNvPr id="4" name="Rectangle 3"/>
          <p:cNvSpPr/>
          <p:nvPr/>
        </p:nvSpPr>
        <p:spPr>
          <a:xfrm>
            <a:off x="1195480" y="998835"/>
            <a:ext cx="7007046" cy="923330"/>
          </a:xfrm>
          <a:prstGeom prst="rect">
            <a:avLst/>
          </a:prstGeom>
          <a:noFill/>
        </p:spPr>
        <p:txBody>
          <a:bodyPr wrap="none" lIns="91440" tIns="45720" rIns="91440" bIns="45720">
            <a:spAutoFit/>
          </a:bodyPr>
          <a:lstStyle/>
          <a:p>
            <a:pPr algn="ctr"/>
            <a:r>
              <a:rPr lang="en-US" sz="5400" b="1" cap="none" spc="0" dirty="0" smtClean="0">
                <a:ln w="0"/>
                <a:solidFill>
                  <a:schemeClr val="accent1"/>
                </a:solidFill>
                <a:effectLst>
                  <a:outerShdw blurRad="38100" dist="25400" dir="5400000" algn="ctr" rotWithShape="0">
                    <a:srgbClr val="6E747A">
                      <a:alpha val="43000"/>
                    </a:srgbClr>
                  </a:outerShdw>
                </a:effectLst>
              </a:rPr>
              <a:t>What is ADDICTION?</a:t>
            </a:r>
            <a:endParaRPr lang="en-US" sz="5400" b="1"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484338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sz="2400" dirty="0" smtClean="0"/>
          </a:p>
          <a:p>
            <a:endParaRPr lang="en-GB" sz="2400" dirty="0"/>
          </a:p>
          <a:p>
            <a:r>
              <a:rPr lang="en-GB" sz="2400" dirty="0" smtClean="0"/>
              <a:t>Substance abuse?</a:t>
            </a:r>
          </a:p>
          <a:p>
            <a:endParaRPr lang="en-GB" sz="2400" dirty="0"/>
          </a:p>
          <a:p>
            <a:r>
              <a:rPr lang="en-GB" sz="2400" dirty="0" smtClean="0"/>
              <a:t>Do addictions only involve chemical substances?</a:t>
            </a:r>
            <a:endParaRPr lang="en-GB" sz="24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How do we define ‘addiction’?</a:t>
            </a:r>
            <a:endParaRPr lang="en-GB" sz="3200" b="1" dirty="0">
              <a:solidFill>
                <a:schemeClr val="accent1">
                  <a:lumMod val="75000"/>
                </a:schemeClr>
              </a:solidFill>
            </a:endParaRPr>
          </a:p>
        </p:txBody>
      </p:sp>
      <p:pic>
        <p:nvPicPr>
          <p:cNvPr id="4" name="Shape 189"/>
          <p:cNvPicPr preferRelativeResize="0"/>
          <p:nvPr/>
        </p:nvPicPr>
        <p:blipFill rotWithShape="1">
          <a:blip r:embed="rId3">
            <a:alphaModFix/>
            <a:duotone>
              <a:schemeClr val="accent3">
                <a:shade val="45000"/>
                <a:satMod val="135000"/>
              </a:schemeClr>
              <a:prstClr val="white"/>
            </a:duotone>
          </a:blip>
          <a:srcRect/>
          <a:stretch/>
        </p:blipFill>
        <p:spPr>
          <a:xfrm>
            <a:off x="5076056" y="1845940"/>
            <a:ext cx="1661653" cy="1639431"/>
          </a:xfrm>
          <a:prstGeom prst="rect">
            <a:avLst/>
          </a:prstGeom>
          <a:noFill/>
          <a:ln>
            <a:noFill/>
          </a:ln>
        </p:spPr>
      </p:pic>
      <p:sp>
        <p:nvSpPr>
          <p:cNvPr id="5" name="Cloud Callout 4"/>
          <p:cNvSpPr/>
          <p:nvPr/>
        </p:nvSpPr>
        <p:spPr>
          <a:xfrm>
            <a:off x="1475656" y="4869160"/>
            <a:ext cx="2448272" cy="1368152"/>
          </a:xfrm>
          <a:prstGeom prst="cloudCallou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b="1" dirty="0" smtClean="0">
                <a:solidFill>
                  <a:schemeClr val="accent1">
                    <a:lumMod val="75000"/>
                  </a:schemeClr>
                </a:solidFill>
              </a:rPr>
              <a:t>ABUSE?</a:t>
            </a:r>
            <a:endParaRPr lang="en-GB" b="1" dirty="0">
              <a:solidFill>
                <a:schemeClr val="accent1">
                  <a:lumMod val="75000"/>
                </a:schemeClr>
              </a:solidFill>
            </a:endParaRPr>
          </a:p>
        </p:txBody>
      </p:sp>
      <p:sp>
        <p:nvSpPr>
          <p:cNvPr id="6" name="Cloud Callout 5"/>
          <p:cNvSpPr/>
          <p:nvPr/>
        </p:nvSpPr>
        <p:spPr>
          <a:xfrm>
            <a:off x="4910270" y="4869160"/>
            <a:ext cx="3334138" cy="1368152"/>
          </a:xfrm>
          <a:prstGeom prst="cloudCallou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b="1" dirty="0" smtClean="0">
                <a:solidFill>
                  <a:schemeClr val="accent1">
                    <a:lumMod val="75000"/>
                  </a:schemeClr>
                </a:solidFill>
              </a:rPr>
              <a:t>DEPENDENCE?</a:t>
            </a:r>
            <a:endParaRPr lang="en-GB" b="1" dirty="0">
              <a:solidFill>
                <a:schemeClr val="accent1">
                  <a:lumMod val="75000"/>
                </a:schemeClr>
              </a:solidFill>
            </a:endParaRPr>
          </a:p>
        </p:txBody>
      </p:sp>
    </p:spTree>
    <p:extLst>
      <p:ext uri="{BB962C8B-B14F-4D97-AF65-F5344CB8AC3E}">
        <p14:creationId xmlns:p14="http://schemas.microsoft.com/office/powerpoint/2010/main" val="4082380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800" dirty="0" smtClean="0"/>
              <a:t>APA:</a:t>
            </a:r>
          </a:p>
          <a:p>
            <a:endParaRPr lang="en-GB" sz="2800" dirty="0"/>
          </a:p>
          <a:p>
            <a:pPr lvl="1"/>
            <a:r>
              <a:rPr lang="en-GB" sz="2400" dirty="0"/>
              <a:t>A condition in which the body must have a drug to avoid physical and psychological withdrawal symptoms. Addictions first stage is </a:t>
            </a:r>
            <a:r>
              <a:rPr lang="en-GB" sz="2400" b="1" dirty="0">
                <a:solidFill>
                  <a:schemeClr val="accent1">
                    <a:lumMod val="75000"/>
                  </a:schemeClr>
                </a:solidFill>
              </a:rPr>
              <a:t>dependence</a:t>
            </a:r>
            <a:r>
              <a:rPr lang="en-GB" sz="2400" dirty="0"/>
              <a:t>, during which the search for drugs dominates an individuals life. An addict eventually develops </a:t>
            </a:r>
            <a:r>
              <a:rPr lang="en-GB" sz="2400" b="1" dirty="0">
                <a:solidFill>
                  <a:schemeClr val="accent1">
                    <a:lumMod val="75000"/>
                  </a:schemeClr>
                </a:solidFill>
              </a:rPr>
              <a:t>tolerance</a:t>
            </a:r>
            <a:r>
              <a:rPr lang="en-GB" sz="2400" dirty="0"/>
              <a:t>, which forces the person to consume larger and larger doses of the drug to get the same effect.</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How do we define ‘addiction’?</a:t>
            </a:r>
            <a:endParaRPr lang="en-GB" sz="3200" b="1" dirty="0">
              <a:solidFill>
                <a:schemeClr val="accent1">
                  <a:lumMod val="75000"/>
                </a:schemeClr>
              </a:solidFill>
            </a:endParaRPr>
          </a:p>
        </p:txBody>
      </p:sp>
    </p:spTree>
    <p:extLst>
      <p:ext uri="{BB962C8B-B14F-4D97-AF65-F5344CB8AC3E}">
        <p14:creationId xmlns:p14="http://schemas.microsoft.com/office/powerpoint/2010/main" val="2878038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Contemporary addiction</a:t>
            </a:r>
            <a:endParaRPr lang="en-GB" sz="3200" b="1" dirty="0">
              <a:solidFill>
                <a:schemeClr val="accent1">
                  <a:lumMod val="75000"/>
                </a:schemeClr>
              </a:solidFill>
            </a:endParaRPr>
          </a:p>
        </p:txBody>
      </p:sp>
      <p:sp>
        <p:nvSpPr>
          <p:cNvPr id="3" name="Content Placeholder 2"/>
          <p:cNvSpPr>
            <a:spLocks noGrp="1"/>
          </p:cNvSpPr>
          <p:nvPr>
            <p:ph idx="1"/>
          </p:nvPr>
        </p:nvSpPr>
        <p:spPr/>
        <p:txBody>
          <a:bodyPr/>
          <a:lstStyle/>
          <a:p>
            <a:endParaRPr lang="en-GB" sz="2400" dirty="0" smtClean="0"/>
          </a:p>
          <a:p>
            <a:r>
              <a:rPr lang="en-GB" sz="2400" dirty="0" smtClean="0"/>
              <a:t>The term “Addiction” is now used more broadly to refer to a condition in which an individual feels a constant desire to use a specific type of substance, </a:t>
            </a:r>
            <a:r>
              <a:rPr lang="en-GB" sz="2400" b="1" i="1" dirty="0" smtClean="0">
                <a:solidFill>
                  <a:schemeClr val="accent1">
                    <a:lumMod val="75000"/>
                  </a:schemeClr>
                </a:solidFill>
              </a:rPr>
              <a:t>or engage in a certain activity</a:t>
            </a:r>
            <a:r>
              <a:rPr lang="en-GB" sz="2400" dirty="0" smtClean="0"/>
              <a:t>, despite potential harmful consequences.</a:t>
            </a:r>
          </a:p>
          <a:p>
            <a:endParaRPr lang="en-GB" dirty="0"/>
          </a:p>
          <a:p>
            <a:endParaRPr lang="en-GB" dirty="0"/>
          </a:p>
        </p:txBody>
      </p:sp>
    </p:spTree>
    <p:extLst>
      <p:ext uri="{BB962C8B-B14F-4D97-AF65-F5344CB8AC3E}">
        <p14:creationId xmlns:p14="http://schemas.microsoft.com/office/powerpoint/2010/main" val="2805269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Contemporary addiction</a:t>
            </a:r>
            <a:endParaRPr lang="en-GB" sz="3200" b="1" dirty="0">
              <a:solidFill>
                <a:schemeClr val="accent1">
                  <a:lumMod val="75000"/>
                </a:schemeClr>
              </a:solidFill>
            </a:endParaRPr>
          </a:p>
        </p:txBody>
      </p:sp>
      <p:sp>
        <p:nvSpPr>
          <p:cNvPr id="3" name="Content Placeholder 2"/>
          <p:cNvSpPr>
            <a:spLocks noGrp="1"/>
          </p:cNvSpPr>
          <p:nvPr>
            <p:ph idx="1"/>
          </p:nvPr>
        </p:nvSpPr>
        <p:spPr/>
        <p:txBody>
          <a:bodyPr/>
          <a:lstStyle/>
          <a:p>
            <a:endParaRPr lang="en-GB" sz="2400" dirty="0" smtClean="0"/>
          </a:p>
          <a:p>
            <a:r>
              <a:rPr lang="en-GB" sz="2400" u="sng" dirty="0" smtClean="0"/>
              <a:t>Oxford </a:t>
            </a:r>
            <a:r>
              <a:rPr lang="en-GB" sz="2400" u="sng" dirty="0"/>
              <a:t>dictionary:</a:t>
            </a:r>
          </a:p>
          <a:p>
            <a:pPr lvl="1"/>
            <a:r>
              <a:rPr lang="en-GB" sz="2000" dirty="0"/>
              <a:t>The fact or condition of being addicted to a particular substance or activity</a:t>
            </a:r>
          </a:p>
          <a:p>
            <a:pPr lvl="1"/>
            <a:endParaRPr lang="en-GB" sz="2000" dirty="0"/>
          </a:p>
          <a:p>
            <a:r>
              <a:rPr lang="en-GB" sz="2400" u="sng" dirty="0"/>
              <a:t>Medical dictionary:</a:t>
            </a:r>
          </a:p>
          <a:p>
            <a:pPr lvl="1"/>
            <a:r>
              <a:rPr lang="en-GB" sz="2000" dirty="0"/>
              <a:t>Addiction is a persistent compulsive dependence on a behaviour or substance</a:t>
            </a:r>
          </a:p>
          <a:p>
            <a:endParaRPr lang="en-GB" sz="2400" dirty="0"/>
          </a:p>
          <a:p>
            <a:endParaRPr lang="en-GB" dirty="0"/>
          </a:p>
        </p:txBody>
      </p:sp>
    </p:spTree>
    <p:extLst>
      <p:ext uri="{BB962C8B-B14F-4D97-AF65-F5344CB8AC3E}">
        <p14:creationId xmlns:p14="http://schemas.microsoft.com/office/powerpoint/2010/main" val="267124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42108" y="1828800"/>
            <a:ext cx="4191892" cy="4191000"/>
          </a:xfrm>
        </p:spPr>
        <p:txBody>
          <a:bodyPr>
            <a:normAutofit lnSpcReduction="10000"/>
          </a:bodyPr>
          <a:lstStyle/>
          <a:p>
            <a:r>
              <a:rPr lang="en-GB" sz="2400" b="1" dirty="0" smtClean="0"/>
              <a:t>Addiction:</a:t>
            </a:r>
          </a:p>
          <a:p>
            <a:pPr lvl="1"/>
            <a:r>
              <a:rPr lang="en-GB" sz="2000" dirty="0" smtClean="0"/>
              <a:t>To use compulsively or uncontrollably</a:t>
            </a:r>
          </a:p>
          <a:p>
            <a:pPr lvl="1"/>
            <a:endParaRPr lang="en-GB" sz="2000" dirty="0"/>
          </a:p>
          <a:p>
            <a:r>
              <a:rPr lang="en-GB" sz="2400" b="1" dirty="0" smtClean="0"/>
              <a:t>Abuse:</a:t>
            </a:r>
          </a:p>
          <a:p>
            <a:pPr lvl="1"/>
            <a:r>
              <a:rPr lang="en-GB" sz="2000" dirty="0" smtClean="0"/>
              <a:t>To use wrongly or improperly</a:t>
            </a:r>
          </a:p>
          <a:p>
            <a:pPr lvl="1"/>
            <a:endParaRPr lang="en-GB" sz="2000" dirty="0"/>
          </a:p>
          <a:p>
            <a:r>
              <a:rPr lang="en-GB" sz="2400" b="1" dirty="0" smtClean="0"/>
              <a:t>Habit:</a:t>
            </a:r>
          </a:p>
          <a:p>
            <a:pPr lvl="1"/>
            <a:r>
              <a:rPr lang="en-GB" sz="2000" dirty="0" smtClean="0"/>
              <a:t>A constant, often unconscious, inclination to perform some act, acquired through its frequent repetition </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Why addiction?</a:t>
            </a:r>
            <a:endParaRPr lang="en-GB" sz="3200" b="1" dirty="0">
              <a:solidFill>
                <a:schemeClr val="accent1">
                  <a:lumMod val="75000"/>
                </a:schemeClr>
              </a:solidFill>
            </a:endParaRPr>
          </a:p>
        </p:txBody>
      </p:sp>
      <p:sp>
        <p:nvSpPr>
          <p:cNvPr id="4" name="Left Arrow 3"/>
          <p:cNvSpPr/>
          <p:nvPr/>
        </p:nvSpPr>
        <p:spPr>
          <a:xfrm>
            <a:off x="4743496" y="2247900"/>
            <a:ext cx="977900" cy="469900"/>
          </a:xfrm>
          <a:prstGeom prst="lef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sp>
        <p:nvSpPr>
          <p:cNvPr id="5" name="TextBox 4"/>
          <p:cNvSpPr txBox="1"/>
          <p:nvPr/>
        </p:nvSpPr>
        <p:spPr>
          <a:xfrm>
            <a:off x="5854700" y="2077640"/>
            <a:ext cx="2781300" cy="3693319"/>
          </a:xfrm>
          <a:prstGeom prst="rect">
            <a:avLst/>
          </a:prstGeom>
          <a:noFill/>
          <a:ln>
            <a:solidFill>
              <a:schemeClr val="bg2"/>
            </a:solidFill>
          </a:ln>
        </p:spPr>
        <p:txBody>
          <a:bodyPr wrap="square" rtlCol="0" anchor="ctr" anchorCtr="1">
            <a:spAutoFit/>
          </a:bodyPr>
          <a:lstStyle/>
          <a:p>
            <a:r>
              <a:rPr lang="en-GB" b="1" i="1" dirty="0" smtClean="0"/>
              <a:t>Addiction liability? Addiction potential?</a:t>
            </a:r>
          </a:p>
          <a:p>
            <a:endParaRPr lang="en-GB" dirty="0"/>
          </a:p>
          <a:p>
            <a:pPr marL="285750" indent="-285750">
              <a:buFont typeface="Arial" panose="020B0604020202020204" pitchFamily="34" charset="0"/>
              <a:buChar char="•"/>
            </a:pPr>
            <a:r>
              <a:rPr lang="en-GB" dirty="0" smtClean="0"/>
              <a:t>The tendency to develop/produce an addiction?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Who has this potential?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Can anyone develop an addiction?</a:t>
            </a:r>
          </a:p>
        </p:txBody>
      </p:sp>
    </p:spTree>
    <p:extLst>
      <p:ext uri="{BB962C8B-B14F-4D97-AF65-F5344CB8AC3E}">
        <p14:creationId xmlns:p14="http://schemas.microsoft.com/office/powerpoint/2010/main" val="195513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140809" y="2132856"/>
          <a:ext cx="7204075" cy="1554480"/>
        </p:xfrm>
        <a:graphic>
          <a:graphicData uri="http://schemas.openxmlformats.org/drawingml/2006/table">
            <a:tbl>
              <a:tblPr firstRow="1" bandRow="1">
                <a:tableStyleId>{5C22544A-7EE6-4342-B048-85BDC9FD1C3A}</a:tableStyleId>
              </a:tblPr>
              <a:tblGrid>
                <a:gridCol w="7204075"/>
              </a:tblGrid>
              <a:tr h="370840">
                <a:tc>
                  <a:txBody>
                    <a:bodyPr/>
                    <a:lstStyle/>
                    <a:p>
                      <a:pPr algn="ctr"/>
                      <a:r>
                        <a:rPr lang="en-GB" sz="2400" dirty="0" smtClean="0">
                          <a:solidFill>
                            <a:schemeClr val="accent1">
                              <a:lumMod val="75000"/>
                            </a:schemeClr>
                          </a:solidFill>
                        </a:rPr>
                        <a:t>Drug use to the point where the body’s ‘normal’ state is the drugged state</a:t>
                      </a:r>
                    </a:p>
                    <a:p>
                      <a:pPr algn="ctr"/>
                      <a:endParaRPr lang="en-GB" sz="2400" dirty="0" smtClean="0">
                        <a:solidFill>
                          <a:schemeClr val="accent1">
                            <a:lumMod val="75000"/>
                          </a:schemeClr>
                        </a:solidFill>
                      </a:endParaRPr>
                    </a:p>
                    <a:p>
                      <a:pPr algn="ctr"/>
                      <a:r>
                        <a:rPr lang="en-GB" sz="2400" dirty="0" smtClean="0">
                          <a:solidFill>
                            <a:schemeClr val="accent1">
                              <a:lumMod val="75000"/>
                            </a:schemeClr>
                          </a:solidFill>
                        </a:rPr>
                        <a:t>So</a:t>
                      </a:r>
                      <a:r>
                        <a:rPr lang="en-GB" sz="2400" baseline="0" dirty="0" smtClean="0">
                          <a:solidFill>
                            <a:schemeClr val="accent1">
                              <a:lumMod val="75000"/>
                            </a:schemeClr>
                          </a:solidFill>
                        </a:rPr>
                        <a:t> the body requires the drug to feel normal</a:t>
                      </a:r>
                      <a:endParaRPr lang="en-GB" sz="2400" dirty="0">
                        <a:solidFill>
                          <a:schemeClr val="accent1">
                            <a:lumMod val="75000"/>
                          </a:schemeClr>
                        </a:solidFill>
                      </a:endParaRPr>
                    </a:p>
                  </a:txBody>
                  <a:tcPr>
                    <a:solidFill>
                      <a:schemeClr val="accent1">
                        <a:lumMod val="20000"/>
                        <a:lumOff val="80000"/>
                      </a:schemeClr>
                    </a:solidFill>
                  </a:tcPr>
                </a:tc>
              </a:tr>
            </a:tbl>
          </a:graphicData>
        </a:graphic>
      </p:graphicFrame>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Addiction…</a:t>
            </a:r>
            <a:endParaRPr lang="en-GB" sz="3200" b="1" dirty="0">
              <a:solidFill>
                <a:schemeClr val="accent1">
                  <a:lumMod val="75000"/>
                </a:schemeClr>
              </a:solidFill>
            </a:endParaRPr>
          </a:p>
        </p:txBody>
      </p:sp>
      <p:sp>
        <p:nvSpPr>
          <p:cNvPr id="5" name="TextBox 4"/>
          <p:cNvSpPr txBox="1"/>
          <p:nvPr/>
        </p:nvSpPr>
        <p:spPr>
          <a:xfrm flipH="1">
            <a:off x="827584" y="4725144"/>
            <a:ext cx="7517300" cy="1200329"/>
          </a:xfrm>
          <a:prstGeom prst="rect">
            <a:avLst/>
          </a:prstGeom>
          <a:noFill/>
          <a:ln>
            <a:solidFill>
              <a:schemeClr val="bg2"/>
            </a:solidFill>
          </a:ln>
        </p:spPr>
        <p:txBody>
          <a:bodyPr wrap="square" rtlCol="0" anchor="ctr" anchorCtr="1">
            <a:spAutoFit/>
          </a:bodyPr>
          <a:lstStyle/>
          <a:p>
            <a:r>
              <a:rPr lang="en-GB" dirty="0" smtClean="0"/>
              <a:t>* Addiction is a term that is rarely used nowadays because it implies that drug dependency is primarily a physical one, whereas in reality it is a complex mix of physical and psychological dependency</a:t>
            </a:r>
          </a:p>
        </p:txBody>
      </p:sp>
    </p:spTree>
    <p:extLst>
      <p:ext uri="{BB962C8B-B14F-4D97-AF65-F5344CB8AC3E}">
        <p14:creationId xmlns:p14="http://schemas.microsoft.com/office/powerpoint/2010/main" val="2524270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b="1" u="sng" dirty="0" smtClean="0">
                <a:solidFill>
                  <a:schemeClr val="accent1">
                    <a:lumMod val="75000"/>
                  </a:schemeClr>
                </a:solidFill>
              </a:rPr>
              <a:t>Substance abuse:</a:t>
            </a:r>
            <a:br>
              <a:rPr lang="en-GB" sz="2400" b="1" u="sng" dirty="0" smtClean="0">
                <a:solidFill>
                  <a:schemeClr val="accent1">
                    <a:lumMod val="75000"/>
                  </a:schemeClr>
                </a:solidFill>
              </a:rPr>
            </a:br>
            <a:endParaRPr lang="en-GB" sz="2400" b="1" u="sng" dirty="0" smtClean="0">
              <a:solidFill>
                <a:schemeClr val="accent1">
                  <a:lumMod val="75000"/>
                </a:schemeClr>
              </a:solidFill>
            </a:endParaRPr>
          </a:p>
          <a:p>
            <a:pPr lvl="1"/>
            <a:r>
              <a:rPr lang="en-GB" sz="2000" dirty="0" smtClean="0"/>
              <a:t>“a maladaptive pattern of substance use manifested by recurrent and significant adverse consequences related to repeated use of the substance”</a:t>
            </a:r>
          </a:p>
          <a:p>
            <a:pPr lvl="1"/>
            <a:endParaRPr lang="en-GB" sz="1800" i="1" dirty="0"/>
          </a:p>
          <a:p>
            <a:r>
              <a:rPr lang="en-GB" sz="2400" b="1" u="sng" dirty="0" smtClean="0">
                <a:solidFill>
                  <a:schemeClr val="accent1">
                    <a:lumMod val="75000"/>
                  </a:schemeClr>
                </a:solidFill>
              </a:rPr>
              <a:t>Substance dependency:</a:t>
            </a:r>
            <a:br>
              <a:rPr lang="en-GB" sz="2400" b="1" u="sng" dirty="0" smtClean="0">
                <a:solidFill>
                  <a:schemeClr val="accent1">
                    <a:lumMod val="75000"/>
                  </a:schemeClr>
                </a:solidFill>
              </a:rPr>
            </a:br>
            <a:endParaRPr lang="en-GB" sz="2400" b="1" u="sng" dirty="0" smtClean="0">
              <a:solidFill>
                <a:schemeClr val="accent1">
                  <a:lumMod val="75000"/>
                </a:schemeClr>
              </a:solidFill>
            </a:endParaRPr>
          </a:p>
          <a:p>
            <a:pPr lvl="1"/>
            <a:r>
              <a:rPr lang="en-GB" sz="2000" dirty="0" smtClean="0"/>
              <a:t>“a cluster of cognitive, behavioural and physiological symptoms indicating that the individual continues use of the substance despite significant substance-related problems”</a:t>
            </a:r>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Substance Abuse and Dependency…</a:t>
            </a:r>
            <a:endParaRPr lang="en-GB" sz="3200" b="1" dirty="0">
              <a:solidFill>
                <a:schemeClr val="accent1">
                  <a:lumMod val="75000"/>
                </a:schemeClr>
              </a:solidFill>
            </a:endParaRPr>
          </a:p>
        </p:txBody>
      </p:sp>
    </p:spTree>
    <p:extLst>
      <p:ext uri="{BB962C8B-B14F-4D97-AF65-F5344CB8AC3E}">
        <p14:creationId xmlns:p14="http://schemas.microsoft.com/office/powerpoint/2010/main" val="4164955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sz="2400" dirty="0"/>
              <a:t>Addictions cause </a:t>
            </a:r>
            <a:r>
              <a:rPr lang="en-GB" sz="2400" i="1" dirty="0"/>
              <a:t>Physical </a:t>
            </a:r>
            <a:r>
              <a:rPr lang="en-GB" sz="2400" dirty="0"/>
              <a:t>and </a:t>
            </a:r>
            <a:r>
              <a:rPr lang="en-GB" sz="2400" i="1" dirty="0"/>
              <a:t>Psychological </a:t>
            </a:r>
            <a:r>
              <a:rPr lang="en-GB" sz="2400" dirty="0"/>
              <a:t>dependency:</a:t>
            </a:r>
          </a:p>
          <a:p>
            <a:endParaRPr lang="en-GB" sz="2400" dirty="0">
              <a:solidFill>
                <a:schemeClr val="accent1">
                  <a:lumMod val="75000"/>
                </a:schemeClr>
              </a:solidFill>
            </a:endParaRPr>
          </a:p>
          <a:p>
            <a:pPr lvl="1"/>
            <a:r>
              <a:rPr lang="en-GB" sz="2000" b="1" dirty="0">
                <a:solidFill>
                  <a:schemeClr val="accent1">
                    <a:lumMod val="75000"/>
                  </a:schemeClr>
                </a:solidFill>
              </a:rPr>
              <a:t>Physical dependency </a:t>
            </a:r>
            <a:r>
              <a:rPr lang="en-GB" sz="2000" dirty="0">
                <a:solidFill>
                  <a:schemeClr val="accent1">
                    <a:lumMod val="75000"/>
                  </a:schemeClr>
                </a:solidFill>
              </a:rPr>
              <a:t>is defined by withdrawal symptoms that become present when substance use/participation in activity is discontinued</a:t>
            </a:r>
          </a:p>
          <a:p>
            <a:pPr lvl="1"/>
            <a:endParaRPr lang="en-GB" sz="2000" dirty="0">
              <a:solidFill>
                <a:schemeClr val="accent1">
                  <a:lumMod val="75000"/>
                </a:schemeClr>
              </a:solidFill>
            </a:endParaRPr>
          </a:p>
          <a:p>
            <a:pPr lvl="1"/>
            <a:r>
              <a:rPr lang="en-GB" sz="2000" b="1" dirty="0">
                <a:solidFill>
                  <a:schemeClr val="accent1">
                    <a:lumMod val="75000"/>
                  </a:schemeClr>
                </a:solidFill>
              </a:rPr>
              <a:t>Psychological dependency </a:t>
            </a:r>
            <a:r>
              <a:rPr lang="en-GB" sz="2000" dirty="0">
                <a:solidFill>
                  <a:schemeClr val="accent1">
                    <a:lumMod val="75000"/>
                  </a:schemeClr>
                </a:solidFill>
              </a:rPr>
              <a:t>is defined by the mental desire to experience the effects produced by the drug or </a:t>
            </a:r>
            <a:r>
              <a:rPr lang="en-GB" sz="2000" dirty="0" smtClean="0">
                <a:solidFill>
                  <a:schemeClr val="accent1">
                    <a:lumMod val="75000"/>
                  </a:schemeClr>
                </a:solidFill>
              </a:rPr>
              <a:t>activity</a:t>
            </a:r>
          </a:p>
          <a:p>
            <a:pPr lvl="1"/>
            <a:endParaRPr lang="en-GB" sz="2000" dirty="0">
              <a:solidFill>
                <a:schemeClr val="accent1">
                  <a:lumMod val="75000"/>
                </a:schemeClr>
              </a:solidFill>
            </a:endParaRPr>
          </a:p>
          <a:p>
            <a:r>
              <a:rPr lang="en-GB" sz="2150" dirty="0" smtClean="0"/>
              <a:t>Addictions that are dependency-specific may drive compulsive use, and therefore require different treatment strategies</a:t>
            </a:r>
            <a:endParaRPr lang="en-GB" sz="2150" dirty="0"/>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Dependence </a:t>
            </a:r>
            <a:endParaRPr lang="en-GB" sz="3200" b="1" dirty="0">
              <a:solidFill>
                <a:schemeClr val="accent1">
                  <a:lumMod val="75000"/>
                </a:schemeClr>
              </a:solidFill>
            </a:endParaRPr>
          </a:p>
        </p:txBody>
      </p:sp>
    </p:spTree>
    <p:extLst>
      <p:ext uri="{BB962C8B-B14F-4D97-AF65-F5344CB8AC3E}">
        <p14:creationId xmlns:p14="http://schemas.microsoft.com/office/powerpoint/2010/main" val="4013094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DSM-5</a:t>
            </a:r>
            <a:endParaRPr lang="en-GB" sz="3200" b="1" dirty="0">
              <a:solidFill>
                <a:schemeClr val="accent1">
                  <a:lumMod val="75000"/>
                </a:schemeClr>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068106574"/>
              </p:ext>
            </p:extLst>
          </p:nvPr>
        </p:nvGraphicFramePr>
        <p:xfrm>
          <a:off x="1141413" y="1828800"/>
          <a:ext cx="7204075" cy="419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3966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43708" y="2666999"/>
            <a:ext cx="6859786" cy="1689101"/>
          </a:xfrm>
          <a:solidFill>
            <a:schemeClr val="accent1">
              <a:lumMod val="20000"/>
              <a:lumOff val="80000"/>
            </a:schemeClr>
          </a:solidFill>
          <a:ln>
            <a:solidFill>
              <a:schemeClr val="accent1">
                <a:lumMod val="75000"/>
              </a:schemeClr>
            </a:solidFill>
          </a:ln>
        </p:spPr>
        <p:txBody>
          <a:bodyPr/>
          <a:lstStyle/>
          <a:p>
            <a:pPr algn="ctr"/>
            <a:r>
              <a:rPr lang="en-GB" b="1" dirty="0" smtClean="0">
                <a:solidFill>
                  <a:schemeClr val="accent1">
                    <a:lumMod val="75000"/>
                  </a:schemeClr>
                </a:solidFill>
              </a:rPr>
              <a:t>Substance disorders – diagnostic criteria</a:t>
            </a:r>
            <a:endParaRPr lang="en-GB" b="1" dirty="0">
              <a:solidFill>
                <a:schemeClr val="accent1">
                  <a:lumMod val="75000"/>
                </a:schemeClr>
              </a:solidFill>
            </a:endParaRPr>
          </a:p>
        </p:txBody>
      </p:sp>
    </p:spTree>
    <p:extLst>
      <p:ext uri="{BB962C8B-B14F-4D97-AF65-F5344CB8AC3E}">
        <p14:creationId xmlns:p14="http://schemas.microsoft.com/office/powerpoint/2010/main" val="13406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sz="2000" dirty="0" smtClean="0"/>
          </a:p>
          <a:p>
            <a:r>
              <a:rPr lang="en-GB" sz="2000" dirty="0" smtClean="0"/>
              <a:t>Regardless of the substance, the diagnosis of substance use disorder is based upon a pathological set of behaviours related to the use of that substance:</a:t>
            </a:r>
          </a:p>
          <a:p>
            <a:endParaRPr lang="en-GB" sz="2000" dirty="0" smtClean="0"/>
          </a:p>
          <a:p>
            <a:pPr marL="552268" lvl="1" indent="-342900">
              <a:buAutoNum type="arabicPeriod"/>
            </a:pPr>
            <a:r>
              <a:rPr lang="en-GB" sz="1650" dirty="0" smtClean="0"/>
              <a:t>Impaired control (1, 2, 3, 4)</a:t>
            </a:r>
          </a:p>
          <a:p>
            <a:pPr marL="552268" lvl="1" indent="-342900">
              <a:buAutoNum type="arabicPeriod"/>
            </a:pPr>
            <a:r>
              <a:rPr lang="en-GB" sz="1650" dirty="0" smtClean="0"/>
              <a:t>Social impairment (5, 6, 7)</a:t>
            </a:r>
          </a:p>
          <a:p>
            <a:pPr marL="552268" lvl="1" indent="-342900">
              <a:buAutoNum type="arabicPeriod"/>
            </a:pPr>
            <a:r>
              <a:rPr lang="en-GB" sz="1650" dirty="0" smtClean="0"/>
              <a:t>Risky use (8, 9)</a:t>
            </a:r>
          </a:p>
          <a:p>
            <a:pPr marL="552268" lvl="1" indent="-342900">
              <a:buAutoNum type="arabicPeriod"/>
            </a:pPr>
            <a:r>
              <a:rPr lang="en-GB" sz="1650" dirty="0" smtClean="0"/>
              <a:t>Pharmacological indicators (tolerance and withdrawal) (10, 11)</a:t>
            </a:r>
            <a:endParaRPr lang="en-GB" sz="165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Substance Abuse and Dependency</a:t>
            </a:r>
            <a:endParaRPr lang="en-GB" sz="3200" b="1" dirty="0">
              <a:solidFill>
                <a:schemeClr val="accent1">
                  <a:lumMod val="75000"/>
                </a:schemeClr>
              </a:solidFill>
            </a:endParaRPr>
          </a:p>
        </p:txBody>
      </p:sp>
    </p:spTree>
    <p:extLst>
      <p:ext uri="{BB962C8B-B14F-4D97-AF65-F5344CB8AC3E}">
        <p14:creationId xmlns:p14="http://schemas.microsoft.com/office/powerpoint/2010/main" val="3940573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sz="2400" b="1" dirty="0" smtClean="0">
                <a:solidFill>
                  <a:schemeClr val="accent1">
                    <a:lumMod val="75000"/>
                  </a:schemeClr>
                </a:solidFill>
              </a:rPr>
              <a:t>Substance-related and addictive disorders</a:t>
            </a:r>
          </a:p>
          <a:p>
            <a:endParaRPr lang="en-GB" dirty="0"/>
          </a:p>
          <a:p>
            <a:r>
              <a:rPr lang="en-GB" sz="2000" dirty="0" smtClean="0"/>
              <a:t>Gambling disorder is the only non-substance-related disorder that is included in this category.</a:t>
            </a:r>
          </a:p>
          <a:p>
            <a:endParaRPr lang="en-GB" sz="2000" dirty="0" smtClean="0"/>
          </a:p>
          <a:p>
            <a:r>
              <a:rPr lang="en-GB" sz="2000" dirty="0" smtClean="0"/>
              <a:t>Rationale for including a behavioural addiction in this section is that there is an abundance of scientific research that indicates engaging in gambling activity activates the same pleasure pathways in the brain as are activated by substances.</a:t>
            </a:r>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DSM-5</a:t>
            </a:r>
            <a:endParaRPr lang="en-GB" sz="3200" b="1" dirty="0">
              <a:solidFill>
                <a:schemeClr val="accent1">
                  <a:lumMod val="75000"/>
                </a:schemeClr>
              </a:solidFill>
            </a:endParaRPr>
          </a:p>
        </p:txBody>
      </p:sp>
    </p:spTree>
    <p:extLst>
      <p:ext uri="{BB962C8B-B14F-4D97-AF65-F5344CB8AC3E}">
        <p14:creationId xmlns:p14="http://schemas.microsoft.com/office/powerpoint/2010/main" val="109925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hat is addictio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69851"/>
            <a:ext cx="9170756" cy="5167423"/>
          </a:xfrm>
          <a:prstGeom prst="rect">
            <a:avLst/>
          </a:prstGeom>
        </p:spPr>
      </p:pic>
    </p:spTree>
    <p:extLst>
      <p:ext uri="{BB962C8B-B14F-4D97-AF65-F5344CB8AC3E}">
        <p14:creationId xmlns:p14="http://schemas.microsoft.com/office/powerpoint/2010/main" val="523927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342900" indent="-342900">
              <a:buFont typeface="+mj-lt"/>
              <a:buAutoNum type="arabicPeriod"/>
            </a:pPr>
            <a:r>
              <a:rPr lang="en-GB" sz="2400" dirty="0" smtClean="0"/>
              <a:t>Addiction doesn’t respect your background</a:t>
            </a:r>
          </a:p>
          <a:p>
            <a:pPr lvl="3">
              <a:buFont typeface="Arial" panose="020B0604020202020204" pitchFamily="34" charset="0"/>
              <a:buChar char="•"/>
            </a:pPr>
            <a:r>
              <a:rPr lang="en-GB" sz="2000" i="1" dirty="0" smtClean="0"/>
              <a:t>Age, gender, SES, rich or poor</a:t>
            </a:r>
          </a:p>
          <a:p>
            <a:pPr lvl="1">
              <a:buFont typeface="Arial" panose="020B0604020202020204" pitchFamily="34" charset="0"/>
              <a:buChar char="•"/>
            </a:pPr>
            <a:endParaRPr lang="en-GB" sz="2000" dirty="0" smtClean="0"/>
          </a:p>
          <a:p>
            <a:pPr marL="342900" indent="-342900">
              <a:buFont typeface="+mj-lt"/>
              <a:buAutoNum type="arabicPeriod"/>
            </a:pPr>
            <a:r>
              <a:rPr lang="en-GB" sz="2400" dirty="0" smtClean="0"/>
              <a:t>Addiction serves a purpose to the individual</a:t>
            </a:r>
          </a:p>
          <a:p>
            <a:pPr marL="342900" indent="-342900">
              <a:buFont typeface="+mj-lt"/>
              <a:buAutoNum type="arabicPeriod"/>
            </a:pPr>
            <a:endParaRPr lang="en-GB" sz="2400" dirty="0" smtClean="0"/>
          </a:p>
          <a:p>
            <a:pPr marL="342900" indent="-342900">
              <a:buFont typeface="+mj-lt"/>
              <a:buAutoNum type="arabicPeriod"/>
            </a:pPr>
            <a:r>
              <a:rPr lang="en-GB" sz="2400" dirty="0" smtClean="0"/>
              <a:t>All drugs of abuse share common features</a:t>
            </a:r>
          </a:p>
          <a:p>
            <a:pPr lvl="3">
              <a:buFont typeface="Arial" panose="020B0604020202020204" pitchFamily="34" charset="0"/>
              <a:buChar char="•"/>
            </a:pPr>
            <a:r>
              <a:rPr lang="en-GB" sz="2000" i="1" dirty="0" smtClean="0"/>
              <a:t>One of the most important is that they increase activity in the reward pathway or pleasure centre in the brain</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Messages from this video:</a:t>
            </a:r>
            <a:endParaRPr lang="en-GB" sz="3200" b="1" dirty="0">
              <a:solidFill>
                <a:schemeClr val="accent1">
                  <a:lumMod val="75000"/>
                </a:schemeClr>
              </a:solidFill>
            </a:endParaRPr>
          </a:p>
        </p:txBody>
      </p:sp>
    </p:spTree>
    <p:extLst>
      <p:ext uri="{BB962C8B-B14F-4D97-AF65-F5344CB8AC3E}">
        <p14:creationId xmlns:p14="http://schemas.microsoft.com/office/powerpoint/2010/main" val="143459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457200" indent="-457200">
              <a:buFont typeface="+mj-lt"/>
              <a:buAutoNum type="arabicPeriod" startAt="4"/>
            </a:pPr>
            <a:endParaRPr lang="en-GB" sz="2400" dirty="0" smtClean="0"/>
          </a:p>
          <a:p>
            <a:pPr marL="457200" indent="-457200">
              <a:buFont typeface="+mj-lt"/>
              <a:buAutoNum type="arabicPeriod" startAt="4"/>
            </a:pPr>
            <a:r>
              <a:rPr lang="en-GB" sz="2400" dirty="0" smtClean="0"/>
              <a:t>A </a:t>
            </a:r>
            <a:r>
              <a:rPr lang="en-GB" sz="2400" dirty="0"/>
              <a:t>hallmark of addiction is that it take precedent over all other needs, and time invested in great</a:t>
            </a:r>
          </a:p>
          <a:p>
            <a:pPr lvl="3">
              <a:buFont typeface="Arial" panose="020B0604020202020204" pitchFamily="34" charset="0"/>
              <a:buChar char="•"/>
            </a:pPr>
            <a:r>
              <a:rPr lang="en-GB" sz="2000" i="1" dirty="0"/>
              <a:t>Using the drug in itself</a:t>
            </a:r>
          </a:p>
          <a:p>
            <a:pPr lvl="3">
              <a:buFont typeface="Arial" panose="020B0604020202020204" pitchFamily="34" charset="0"/>
              <a:buChar char="•"/>
            </a:pPr>
            <a:r>
              <a:rPr lang="en-GB" sz="2000" i="1" dirty="0"/>
              <a:t>Experiencing the effects</a:t>
            </a:r>
          </a:p>
          <a:p>
            <a:pPr lvl="3">
              <a:buFont typeface="Arial" panose="020B0604020202020204" pitchFamily="34" charset="0"/>
              <a:buChar char="•"/>
            </a:pPr>
            <a:r>
              <a:rPr lang="en-GB" sz="2000" i="1" dirty="0"/>
              <a:t>Recovering from the </a:t>
            </a:r>
            <a:r>
              <a:rPr lang="en-GB" sz="2000" i="1" dirty="0" smtClean="0"/>
              <a:t>effects</a:t>
            </a:r>
          </a:p>
          <a:p>
            <a:pPr lvl="1">
              <a:buFont typeface="Arial" panose="020B0604020202020204" pitchFamily="34" charset="0"/>
              <a:buChar char="•"/>
            </a:pPr>
            <a:endParaRPr lang="en-GB" sz="2000" dirty="0"/>
          </a:p>
          <a:p>
            <a:pPr marL="342900" indent="-342900">
              <a:buFont typeface="+mj-lt"/>
              <a:buAutoNum type="arabicPeriod" startAt="4"/>
            </a:pPr>
            <a:r>
              <a:rPr lang="en-GB" sz="2400" dirty="0"/>
              <a:t>Addiction is ultimately characterised by compulsion</a:t>
            </a:r>
          </a:p>
          <a:p>
            <a:pPr lvl="3">
              <a:buFont typeface="Arial" panose="020B0604020202020204" pitchFamily="34" charset="0"/>
              <a:buChar char="•"/>
            </a:pPr>
            <a:r>
              <a:rPr lang="en-GB" sz="2000" i="1" dirty="0"/>
              <a:t>Feelings of craving or desire that build up when we just try to say ‘no’</a:t>
            </a:r>
          </a:p>
          <a:p>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Messages from this video:</a:t>
            </a:r>
            <a:endParaRPr lang="en-GB" sz="3200" b="1" dirty="0">
              <a:solidFill>
                <a:schemeClr val="accent1">
                  <a:lumMod val="75000"/>
                </a:schemeClr>
              </a:solidFill>
            </a:endParaRPr>
          </a:p>
        </p:txBody>
      </p:sp>
    </p:spTree>
    <p:extLst>
      <p:ext uri="{BB962C8B-B14F-4D97-AF65-F5344CB8AC3E}">
        <p14:creationId xmlns:p14="http://schemas.microsoft.com/office/powerpoint/2010/main" val="2757622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485096" y="4241800"/>
            <a:ext cx="6173808" cy="1066800"/>
          </a:xfrm>
        </p:spPr>
        <p:txBody>
          <a:bodyPr/>
          <a:lstStyle/>
          <a:p>
            <a:pPr algn="ctr"/>
            <a:r>
              <a:rPr lang="en-GB" dirty="0" smtClean="0"/>
              <a:t>Griffiths (2005)</a:t>
            </a:r>
            <a:endParaRPr lang="en-GB" dirty="0"/>
          </a:p>
        </p:txBody>
      </p:sp>
      <p:sp>
        <p:nvSpPr>
          <p:cNvPr id="3" name="Title 2"/>
          <p:cNvSpPr>
            <a:spLocks noGrp="1"/>
          </p:cNvSpPr>
          <p:nvPr>
            <p:ph type="ctrTitle"/>
          </p:nvPr>
        </p:nvSpPr>
        <p:spPr>
          <a:xfrm>
            <a:off x="1142107" y="2082800"/>
            <a:ext cx="6859786" cy="1816100"/>
          </a:xfrm>
          <a:solidFill>
            <a:schemeClr val="accent1">
              <a:lumMod val="20000"/>
              <a:lumOff val="80000"/>
            </a:schemeClr>
          </a:solidFill>
          <a:ln>
            <a:solidFill>
              <a:schemeClr val="accent1">
                <a:lumMod val="75000"/>
              </a:schemeClr>
            </a:solidFill>
          </a:ln>
        </p:spPr>
        <p:txBody>
          <a:bodyPr/>
          <a:lstStyle/>
          <a:p>
            <a:pPr algn="ctr"/>
            <a:r>
              <a:rPr lang="en-GB" b="1" dirty="0" smtClean="0">
                <a:solidFill>
                  <a:schemeClr val="accent1">
                    <a:lumMod val="75000"/>
                  </a:schemeClr>
                </a:solidFill>
              </a:rPr>
              <a:t>Characteristics of addictions</a:t>
            </a:r>
            <a:endParaRPr lang="en-GB" b="1" dirty="0">
              <a:solidFill>
                <a:schemeClr val="accent1">
                  <a:lumMod val="75000"/>
                </a:schemeClr>
              </a:solidFill>
            </a:endParaRPr>
          </a:p>
        </p:txBody>
      </p:sp>
    </p:spTree>
    <p:extLst>
      <p:ext uri="{BB962C8B-B14F-4D97-AF65-F5344CB8AC3E}">
        <p14:creationId xmlns:p14="http://schemas.microsoft.com/office/powerpoint/2010/main" val="1488981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Characteristics of addictions</a:t>
            </a:r>
            <a:endParaRPr lang="en-GB" sz="3200" b="1" dirty="0">
              <a:solidFill>
                <a:schemeClr val="accent1">
                  <a:lumMod val="75000"/>
                </a:schemeClr>
              </a:solidFill>
            </a:endParaRPr>
          </a:p>
        </p:txBody>
      </p:sp>
      <p:sp>
        <p:nvSpPr>
          <p:cNvPr id="4" name="Oval 3"/>
          <p:cNvSpPr/>
          <p:nvPr/>
        </p:nvSpPr>
        <p:spPr>
          <a:xfrm rot="20208085">
            <a:off x="524768" y="2121663"/>
            <a:ext cx="3987800" cy="13462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smtClean="0"/>
              <a:t>Is addiction a disease?</a:t>
            </a:r>
            <a:endParaRPr lang="en-GB" dirty="0"/>
          </a:p>
        </p:txBody>
      </p:sp>
      <p:sp>
        <p:nvSpPr>
          <p:cNvPr id="5" name="Oval 4"/>
          <p:cNvSpPr/>
          <p:nvPr/>
        </p:nvSpPr>
        <p:spPr>
          <a:xfrm rot="20756432">
            <a:off x="503545" y="4926105"/>
            <a:ext cx="3987800" cy="13462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Is addictive behaviour a choice?</a:t>
            </a:r>
            <a:endParaRPr lang="en-GB" dirty="0"/>
          </a:p>
        </p:txBody>
      </p:sp>
      <p:sp>
        <p:nvSpPr>
          <p:cNvPr id="6" name="Oval 5"/>
          <p:cNvSpPr/>
          <p:nvPr/>
        </p:nvSpPr>
        <p:spPr>
          <a:xfrm rot="293676">
            <a:off x="4666659" y="1975613"/>
            <a:ext cx="3987800" cy="13462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smtClean="0"/>
              <a:t>Why can’t people just say no?</a:t>
            </a:r>
            <a:endParaRPr lang="en-GB" dirty="0"/>
          </a:p>
        </p:txBody>
      </p:sp>
      <p:sp>
        <p:nvSpPr>
          <p:cNvPr id="7" name="Oval 6"/>
          <p:cNvSpPr/>
          <p:nvPr/>
        </p:nvSpPr>
        <p:spPr>
          <a:xfrm rot="227675">
            <a:off x="2749596" y="3338751"/>
            <a:ext cx="3987800" cy="13462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t>Are addicts simply people that lack moral strength and/or willpower</a:t>
            </a:r>
            <a:endParaRPr lang="en-GB" dirty="0"/>
          </a:p>
        </p:txBody>
      </p:sp>
      <p:sp>
        <p:nvSpPr>
          <p:cNvPr id="8" name="Oval 7"/>
          <p:cNvSpPr/>
          <p:nvPr/>
        </p:nvSpPr>
        <p:spPr>
          <a:xfrm rot="293676">
            <a:off x="4673937" y="4970406"/>
            <a:ext cx="3987800" cy="1516815"/>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smtClean="0"/>
              <a:t>Surely to stop an addiction all one needs to do is decide NOT to use anymore</a:t>
            </a:r>
            <a:endParaRPr lang="en-GB" dirty="0"/>
          </a:p>
        </p:txBody>
      </p:sp>
    </p:spTree>
    <p:extLst>
      <p:ext uri="{BB962C8B-B14F-4D97-AF65-F5344CB8AC3E}">
        <p14:creationId xmlns:p14="http://schemas.microsoft.com/office/powerpoint/2010/main" val="1901558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29408" y="1828800"/>
            <a:ext cx="7202776" cy="4191000"/>
          </a:xfrm>
        </p:spPr>
        <p:txBody>
          <a:bodyPr>
            <a:normAutofit lnSpcReduction="10000"/>
          </a:bodyPr>
          <a:lstStyle/>
          <a:p>
            <a:pPr marL="0" indent="0">
              <a:buNone/>
            </a:pPr>
            <a:r>
              <a:rPr lang="en-GB" sz="2400" b="1" i="1" dirty="0" smtClean="0">
                <a:solidFill>
                  <a:schemeClr val="accent1">
                    <a:lumMod val="75000"/>
                  </a:schemeClr>
                </a:solidFill>
              </a:rPr>
              <a:t>Salience</a:t>
            </a:r>
          </a:p>
          <a:p>
            <a:r>
              <a:rPr lang="en-GB" sz="2000" dirty="0" smtClean="0"/>
              <a:t>The activity/substance has a high level of importance in everyday life</a:t>
            </a:r>
          </a:p>
          <a:p>
            <a:endParaRPr lang="en-GB" sz="2400" dirty="0">
              <a:solidFill>
                <a:schemeClr val="accent1">
                  <a:lumMod val="75000"/>
                </a:schemeClr>
              </a:solidFill>
            </a:endParaRPr>
          </a:p>
          <a:p>
            <a:pPr marL="0" indent="0">
              <a:buNone/>
            </a:pPr>
            <a:r>
              <a:rPr lang="en-GB" sz="2400" b="1" i="1" dirty="0" smtClean="0">
                <a:solidFill>
                  <a:schemeClr val="accent1">
                    <a:lumMod val="75000"/>
                  </a:schemeClr>
                </a:solidFill>
              </a:rPr>
              <a:t>Mood modification</a:t>
            </a:r>
          </a:p>
          <a:p>
            <a:r>
              <a:rPr lang="en-GB" sz="2000" dirty="0" smtClean="0"/>
              <a:t>A change in subjective experiences. People may feel a ‘high’ or a ‘buzz’</a:t>
            </a:r>
          </a:p>
          <a:p>
            <a:endParaRPr lang="en-GB" sz="2400" dirty="0"/>
          </a:p>
          <a:p>
            <a:pPr marL="0" indent="0">
              <a:buNone/>
            </a:pPr>
            <a:r>
              <a:rPr lang="en-GB" sz="2400" b="1" i="1" dirty="0">
                <a:solidFill>
                  <a:schemeClr val="accent1">
                    <a:lumMod val="75000"/>
                  </a:schemeClr>
                </a:solidFill>
              </a:rPr>
              <a:t>Conflicts</a:t>
            </a:r>
          </a:p>
          <a:p>
            <a:r>
              <a:rPr lang="en-GB" sz="2000" dirty="0"/>
              <a:t>These can be intrapersonal or interpersonal</a:t>
            </a:r>
          </a:p>
          <a:p>
            <a:endParaRPr lang="en-GB" sz="1800" dirty="0" smtClean="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Core components:</a:t>
            </a:r>
            <a:endParaRPr lang="en-GB" sz="3200" b="1" dirty="0">
              <a:solidFill>
                <a:schemeClr val="accent1">
                  <a:lumMod val="75000"/>
                </a:schemeClr>
              </a:solidFill>
            </a:endParaRPr>
          </a:p>
        </p:txBody>
      </p:sp>
    </p:spTree>
    <p:extLst>
      <p:ext uri="{BB962C8B-B14F-4D97-AF65-F5344CB8AC3E}">
        <p14:creationId xmlns:p14="http://schemas.microsoft.com/office/powerpoint/2010/main" val="76256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sz="2400" dirty="0">
              <a:solidFill>
                <a:schemeClr val="accent1">
                  <a:lumMod val="75000"/>
                </a:schemeClr>
              </a:solidFill>
            </a:endParaRPr>
          </a:p>
          <a:p>
            <a:pPr marL="0" indent="0">
              <a:buNone/>
            </a:pPr>
            <a:r>
              <a:rPr lang="en-GB" sz="2400" b="1" i="1" dirty="0" smtClean="0">
                <a:solidFill>
                  <a:schemeClr val="accent1">
                    <a:lumMod val="75000"/>
                  </a:schemeClr>
                </a:solidFill>
              </a:rPr>
              <a:t>Relapse</a:t>
            </a:r>
          </a:p>
          <a:p>
            <a:r>
              <a:rPr lang="en-GB" sz="2000" dirty="0" smtClean="0"/>
              <a:t>After a period of control the addiction/addictive behaviour can manifest again</a:t>
            </a:r>
          </a:p>
          <a:p>
            <a:endParaRPr lang="en-GB" sz="2400" dirty="0"/>
          </a:p>
          <a:p>
            <a:pPr marL="0" indent="0">
              <a:buNone/>
            </a:pPr>
            <a:r>
              <a:rPr lang="en-GB" sz="2400" b="1" i="1" dirty="0" smtClean="0">
                <a:solidFill>
                  <a:schemeClr val="accent1">
                    <a:lumMod val="75000"/>
                  </a:schemeClr>
                </a:solidFill>
              </a:rPr>
              <a:t>Impaired self control</a:t>
            </a:r>
          </a:p>
          <a:p>
            <a:r>
              <a:rPr lang="en-GB" sz="2000" dirty="0" smtClean="0"/>
              <a:t>The inability to suppress urges</a:t>
            </a:r>
          </a:p>
          <a:p>
            <a:r>
              <a:rPr lang="en-GB" sz="2000" dirty="0" smtClean="0"/>
              <a:t>It becomes harder to say ‘no’ as time goes on and as the addiction develops</a:t>
            </a:r>
            <a:endParaRPr lang="en-GB" sz="1800" dirty="0" smtClean="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Core components:</a:t>
            </a:r>
            <a:endParaRPr lang="en-GB" sz="3200" b="1" dirty="0">
              <a:solidFill>
                <a:schemeClr val="accent1">
                  <a:lumMod val="75000"/>
                </a:schemeClr>
              </a:solidFill>
            </a:endParaRPr>
          </a:p>
        </p:txBody>
      </p:sp>
    </p:spTree>
    <p:extLst>
      <p:ext uri="{BB962C8B-B14F-4D97-AF65-F5344CB8AC3E}">
        <p14:creationId xmlns:p14="http://schemas.microsoft.com/office/powerpoint/2010/main" val="1009117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42108" y="1828800"/>
            <a:ext cx="3975992" cy="4191000"/>
          </a:xfrm>
        </p:spPr>
        <p:txBody>
          <a:bodyPr>
            <a:normAutofit/>
          </a:bodyPr>
          <a:lstStyle/>
          <a:p>
            <a:pPr marL="0" indent="0">
              <a:buNone/>
            </a:pPr>
            <a:endParaRPr lang="en-GB" sz="2400" b="1" i="1" dirty="0" smtClean="0">
              <a:solidFill>
                <a:schemeClr val="accent1">
                  <a:lumMod val="75000"/>
                </a:schemeClr>
              </a:solidFill>
            </a:endParaRPr>
          </a:p>
          <a:p>
            <a:pPr marL="0" indent="0">
              <a:buNone/>
            </a:pPr>
            <a:r>
              <a:rPr lang="en-GB" sz="2400" b="1" i="1" dirty="0" smtClean="0">
                <a:solidFill>
                  <a:schemeClr val="accent1">
                    <a:lumMod val="75000"/>
                  </a:schemeClr>
                </a:solidFill>
              </a:rPr>
              <a:t>Tolerance</a:t>
            </a:r>
          </a:p>
          <a:p>
            <a:r>
              <a:rPr lang="en-GB" sz="2000" dirty="0" smtClean="0"/>
              <a:t>Decreased sensitivity to the activity over time</a:t>
            </a:r>
          </a:p>
          <a:p>
            <a:pPr marL="0" indent="0">
              <a:buNone/>
            </a:pPr>
            <a:endParaRPr lang="en-GB" sz="2400" b="1" i="1" dirty="0">
              <a:solidFill>
                <a:schemeClr val="accent1">
                  <a:lumMod val="75000"/>
                </a:schemeClr>
              </a:solidFill>
            </a:endParaRPr>
          </a:p>
          <a:p>
            <a:pPr marL="0" indent="0">
              <a:buNone/>
            </a:pPr>
            <a:r>
              <a:rPr lang="en-GB" sz="2400" b="1" i="1" dirty="0" smtClean="0">
                <a:solidFill>
                  <a:schemeClr val="accent1">
                    <a:lumMod val="75000"/>
                  </a:schemeClr>
                </a:solidFill>
              </a:rPr>
              <a:t>Withdrawal symptoms</a:t>
            </a:r>
          </a:p>
          <a:p>
            <a:r>
              <a:rPr lang="en-GB" sz="2000" dirty="0" smtClean="0"/>
              <a:t>Unpleasant physical/psychological symptoms when the activity is reduced</a:t>
            </a:r>
            <a:endParaRPr lang="en-GB" sz="1800" dirty="0" smtClean="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Core components:</a:t>
            </a:r>
            <a:endParaRPr lang="en-GB" sz="3200" b="1" dirty="0">
              <a:solidFill>
                <a:schemeClr val="accent1">
                  <a:lumMod val="75000"/>
                </a:schemeClr>
              </a:solidFill>
            </a:endParaRPr>
          </a:p>
        </p:txBody>
      </p:sp>
      <p:sp>
        <p:nvSpPr>
          <p:cNvPr id="4" name="Rounded Rectangle 3"/>
          <p:cNvSpPr/>
          <p:nvPr/>
        </p:nvSpPr>
        <p:spPr>
          <a:xfrm>
            <a:off x="5575300" y="1993900"/>
            <a:ext cx="2603500" cy="38608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smtClean="0">
                <a:solidFill>
                  <a:schemeClr val="accent1">
                    <a:lumMod val="50000"/>
                  </a:schemeClr>
                </a:solidFill>
              </a:rPr>
              <a:t>Put together, these represent the biological components of addiction.</a:t>
            </a:r>
          </a:p>
          <a:p>
            <a:pPr algn="ctr"/>
            <a:endParaRPr lang="en-GB" dirty="0">
              <a:solidFill>
                <a:schemeClr val="accent1">
                  <a:lumMod val="50000"/>
                </a:schemeClr>
              </a:solidFill>
            </a:endParaRPr>
          </a:p>
          <a:p>
            <a:pPr algn="ctr"/>
            <a:r>
              <a:rPr lang="en-GB" dirty="0" smtClean="0">
                <a:solidFill>
                  <a:schemeClr val="accent1">
                    <a:lumMod val="50000"/>
                  </a:schemeClr>
                </a:solidFill>
              </a:rPr>
              <a:t>Contribute to physical dependence and physical addiction</a:t>
            </a:r>
          </a:p>
        </p:txBody>
      </p:sp>
    </p:spTree>
    <p:extLst>
      <p:ext uri="{BB962C8B-B14F-4D97-AF65-F5344CB8AC3E}">
        <p14:creationId xmlns:p14="http://schemas.microsoft.com/office/powerpoint/2010/main" val="2893382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Title 2"/>
          <p:cNvSpPr>
            <a:spLocks noGrp="1"/>
          </p:cNvSpPr>
          <p:nvPr>
            <p:ph type="ctrTitle"/>
          </p:nvPr>
        </p:nvSpPr>
        <p:spPr/>
        <p:txBody>
          <a:bodyPr/>
          <a:lstStyle/>
          <a:p>
            <a:pPr algn="ctr"/>
            <a:r>
              <a:rPr lang="en-GB" b="1" dirty="0" smtClean="0">
                <a:solidFill>
                  <a:schemeClr val="accent1">
                    <a:lumMod val="75000"/>
                  </a:schemeClr>
                </a:solidFill>
              </a:rPr>
              <a:t>Substance disorders – prevalence rates</a:t>
            </a:r>
            <a:endParaRPr lang="en-GB" b="1" dirty="0">
              <a:solidFill>
                <a:schemeClr val="accent1">
                  <a:lumMod val="75000"/>
                </a:schemeClr>
              </a:solidFill>
            </a:endParaRPr>
          </a:p>
        </p:txBody>
      </p:sp>
    </p:spTree>
    <p:extLst>
      <p:ext uri="{BB962C8B-B14F-4D97-AF65-F5344CB8AC3E}">
        <p14:creationId xmlns:p14="http://schemas.microsoft.com/office/powerpoint/2010/main" val="4024677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000" dirty="0" smtClean="0"/>
              <a:t>Rates vary significantly across countries depending on legal, moral and religious attitudes to drugs</a:t>
            </a:r>
          </a:p>
          <a:p>
            <a:endParaRPr lang="en-GB" sz="2000" dirty="0"/>
          </a:p>
          <a:p>
            <a:r>
              <a:rPr lang="en-GB" sz="2000" dirty="0" smtClean="0"/>
              <a:t>Lifetime prevalence rate for substance dependency in the US is 5.1% (Warner et al., 1005)</a:t>
            </a:r>
          </a:p>
          <a:p>
            <a:endParaRPr lang="en-GB" sz="2000" dirty="0"/>
          </a:p>
          <a:p>
            <a:r>
              <a:rPr lang="en-GB" sz="2000" dirty="0" smtClean="0"/>
              <a:t>In the US, 51% of 15 to 54 year olds reported having used illegal drugs</a:t>
            </a:r>
          </a:p>
          <a:p>
            <a:endParaRPr lang="en-GB" sz="2000" dirty="0"/>
          </a:p>
          <a:p>
            <a:r>
              <a:rPr lang="en-GB" sz="2000" dirty="0" smtClean="0"/>
              <a:t>Highly comorbid with other psychological disorders</a:t>
            </a:r>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The prevalence of substance use disorders</a:t>
            </a:r>
            <a:endParaRPr lang="en-GB" sz="3200" b="1" dirty="0">
              <a:solidFill>
                <a:schemeClr val="accent1">
                  <a:lumMod val="75000"/>
                </a:schemeClr>
              </a:solidFill>
            </a:endParaRPr>
          </a:p>
        </p:txBody>
      </p:sp>
    </p:spTree>
    <p:extLst>
      <p:ext uri="{BB962C8B-B14F-4D97-AF65-F5344CB8AC3E}">
        <p14:creationId xmlns:p14="http://schemas.microsoft.com/office/powerpoint/2010/main" val="1603370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Comorbidity</a:t>
            </a:r>
            <a:endParaRPr lang="en-GB" sz="3200" b="1" dirty="0">
              <a:solidFill>
                <a:schemeClr val="accent1">
                  <a:lumMod val="75000"/>
                </a:schemeClr>
              </a:solidFill>
            </a:endParaRPr>
          </a:p>
        </p:txBody>
      </p:sp>
      <p:graphicFrame>
        <p:nvGraphicFramePr>
          <p:cNvPr id="4" name="Content Placeholder 3"/>
          <p:cNvGraphicFramePr>
            <a:graphicFrameLocks/>
          </p:cNvGraphicFramePr>
          <p:nvPr>
            <p:extLst/>
          </p:nvPr>
        </p:nvGraphicFramePr>
        <p:xfrm>
          <a:off x="1112085" y="2348880"/>
          <a:ext cx="7204075" cy="2808312"/>
        </p:xfrm>
        <a:graphic>
          <a:graphicData uri="http://schemas.openxmlformats.org/drawingml/2006/table">
            <a:tbl>
              <a:tblPr firstRow="1" bandRow="1">
                <a:tableStyleId>{5C22544A-7EE6-4342-B048-85BDC9FD1C3A}</a:tableStyleId>
              </a:tblPr>
              <a:tblGrid>
                <a:gridCol w="7204075"/>
              </a:tblGrid>
              <a:tr h="2808312">
                <a:tc>
                  <a:txBody>
                    <a:bodyPr/>
                    <a:lstStyle/>
                    <a:p>
                      <a:pPr algn="ctr"/>
                      <a:r>
                        <a:rPr lang="en-GB" sz="2400" dirty="0" smtClean="0">
                          <a:solidFill>
                            <a:schemeClr val="accent1">
                              <a:lumMod val="75000"/>
                            </a:schemeClr>
                          </a:solidFill>
                        </a:rPr>
                        <a:t>The occurrence of two disorders or illnesses in the same person, either at the same time </a:t>
                      </a:r>
                      <a:r>
                        <a:rPr lang="en-GB" sz="2400" i="1" dirty="0" smtClean="0">
                          <a:solidFill>
                            <a:schemeClr val="accent1">
                              <a:lumMod val="75000"/>
                            </a:schemeClr>
                          </a:solidFill>
                        </a:rPr>
                        <a:t>(co-occurring comorbid conditions)</a:t>
                      </a:r>
                      <a:r>
                        <a:rPr lang="en-GB" sz="2400" dirty="0" smtClean="0">
                          <a:solidFill>
                            <a:schemeClr val="accent1">
                              <a:lumMod val="75000"/>
                            </a:schemeClr>
                          </a:solidFill>
                        </a:rPr>
                        <a:t> or with a time difference between the initial occurrence of one and the initial occurrence of the other </a:t>
                      </a:r>
                      <a:r>
                        <a:rPr lang="en-GB" sz="2400" i="1" dirty="0" smtClean="0">
                          <a:solidFill>
                            <a:schemeClr val="accent1">
                              <a:lumMod val="75000"/>
                            </a:schemeClr>
                          </a:solidFill>
                        </a:rPr>
                        <a:t>(sequentially comorbid conditions).</a:t>
                      </a:r>
                      <a:endParaRPr lang="en-GB" sz="2400" i="1" dirty="0">
                        <a:solidFill>
                          <a:schemeClr val="accent1">
                            <a:lumMod val="75000"/>
                          </a:schemeClr>
                        </a:solidFill>
                      </a:endParaRPr>
                    </a:p>
                  </a:txBody>
                  <a:tcPr anchor="ctr">
                    <a:solidFill>
                      <a:schemeClr val="accent1">
                        <a:lumMod val="20000"/>
                        <a:lumOff val="80000"/>
                      </a:schemeClr>
                    </a:solidFill>
                  </a:tcPr>
                </a:tc>
              </a:tr>
            </a:tbl>
          </a:graphicData>
        </a:graphic>
      </p:graphicFrame>
    </p:spTree>
    <p:extLst>
      <p:ext uri="{BB962C8B-B14F-4D97-AF65-F5344CB8AC3E}">
        <p14:creationId xmlns:p14="http://schemas.microsoft.com/office/powerpoint/2010/main" val="952839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127984" y="1916832"/>
          <a:ext cx="7204076" cy="3779520"/>
        </p:xfrm>
        <a:graphic>
          <a:graphicData uri="http://schemas.openxmlformats.org/drawingml/2006/table">
            <a:tbl>
              <a:tblPr firstRow="1" bandRow="1">
                <a:tableStyleId>{5C22544A-7EE6-4342-B048-85BDC9FD1C3A}</a:tableStyleId>
              </a:tblPr>
              <a:tblGrid>
                <a:gridCol w="3602038"/>
                <a:gridCol w="3602038"/>
              </a:tblGrid>
              <a:tr h="370840">
                <a:tc>
                  <a:txBody>
                    <a:bodyPr/>
                    <a:lstStyle/>
                    <a:p>
                      <a:pPr algn="ctr"/>
                      <a:r>
                        <a:rPr lang="en-GB" sz="1800" dirty="0" smtClean="0"/>
                        <a:t>Psychiatric Disorder</a:t>
                      </a:r>
                      <a:endParaRPr lang="en-GB" sz="1800" dirty="0"/>
                    </a:p>
                  </a:txBody>
                  <a:tcPr anchor="ctr"/>
                </a:tc>
                <a:tc>
                  <a:txBody>
                    <a:bodyPr/>
                    <a:lstStyle/>
                    <a:p>
                      <a:pPr algn="ctr"/>
                      <a:r>
                        <a:rPr lang="en-GB" sz="1800" dirty="0" smtClean="0"/>
                        <a:t>% of</a:t>
                      </a:r>
                      <a:r>
                        <a:rPr lang="en-GB" sz="1800" baseline="0" dirty="0" smtClean="0"/>
                        <a:t> individuals also diagnosed with a substance use disorder (SUD)</a:t>
                      </a:r>
                      <a:endParaRPr lang="en-GB" sz="1800" dirty="0"/>
                    </a:p>
                  </a:txBody>
                  <a:tcPr anchor="ctr"/>
                </a:tc>
              </a:tr>
              <a:tr h="370840">
                <a:tc>
                  <a:txBody>
                    <a:bodyPr/>
                    <a:lstStyle/>
                    <a:p>
                      <a:r>
                        <a:rPr lang="en-GB" sz="1800" dirty="0" smtClean="0"/>
                        <a:t>Bipolar disorder</a:t>
                      </a:r>
                      <a:endParaRPr lang="en-GB" sz="1800" dirty="0"/>
                    </a:p>
                  </a:txBody>
                  <a:tcPr/>
                </a:tc>
                <a:tc>
                  <a:txBody>
                    <a:bodyPr/>
                    <a:lstStyle/>
                    <a:p>
                      <a:pPr algn="ctr"/>
                      <a:r>
                        <a:rPr lang="en-GB" sz="1800" dirty="0" smtClean="0"/>
                        <a:t>60.7%</a:t>
                      </a:r>
                      <a:endParaRPr lang="en-GB" sz="1800" dirty="0"/>
                    </a:p>
                  </a:txBody>
                  <a:tcPr/>
                </a:tc>
              </a:tr>
              <a:tr h="370840">
                <a:tc>
                  <a:txBody>
                    <a:bodyPr/>
                    <a:lstStyle/>
                    <a:p>
                      <a:r>
                        <a:rPr lang="en-GB" sz="1800" dirty="0" smtClean="0"/>
                        <a:t>Major depression</a:t>
                      </a:r>
                      <a:endParaRPr lang="en-GB" sz="1800" dirty="0"/>
                    </a:p>
                  </a:txBody>
                  <a:tcPr/>
                </a:tc>
                <a:tc>
                  <a:txBody>
                    <a:bodyPr/>
                    <a:lstStyle/>
                    <a:p>
                      <a:pPr algn="ctr"/>
                      <a:r>
                        <a:rPr lang="en-GB" sz="1800" dirty="0" smtClean="0"/>
                        <a:t>18%</a:t>
                      </a:r>
                      <a:endParaRPr lang="en-GB" sz="1800" dirty="0"/>
                    </a:p>
                  </a:txBody>
                  <a:tcPr/>
                </a:tc>
              </a:tr>
              <a:tr h="370840">
                <a:tc>
                  <a:txBody>
                    <a:bodyPr/>
                    <a:lstStyle/>
                    <a:p>
                      <a:r>
                        <a:rPr lang="en-GB" sz="1800" dirty="0" smtClean="0"/>
                        <a:t>Obsessive-compulsive</a:t>
                      </a:r>
                      <a:r>
                        <a:rPr lang="en-GB" sz="1800" baseline="0" dirty="0" smtClean="0"/>
                        <a:t> disorder (OCD)</a:t>
                      </a:r>
                      <a:endParaRPr lang="en-GB" sz="1800" dirty="0"/>
                    </a:p>
                  </a:txBody>
                  <a:tcPr/>
                </a:tc>
                <a:tc>
                  <a:txBody>
                    <a:bodyPr/>
                    <a:lstStyle/>
                    <a:p>
                      <a:pPr algn="ctr"/>
                      <a:r>
                        <a:rPr lang="en-GB" sz="1800" dirty="0" smtClean="0"/>
                        <a:t>32.8%</a:t>
                      </a:r>
                      <a:endParaRPr lang="en-GB" sz="1800" dirty="0"/>
                    </a:p>
                  </a:txBody>
                  <a:tcPr/>
                </a:tc>
              </a:tr>
              <a:tr h="370840">
                <a:tc>
                  <a:txBody>
                    <a:bodyPr/>
                    <a:lstStyle/>
                    <a:p>
                      <a:r>
                        <a:rPr lang="en-GB" sz="1800" dirty="0" smtClean="0"/>
                        <a:t>Panic disorder</a:t>
                      </a:r>
                      <a:endParaRPr lang="en-GB" sz="1800" dirty="0"/>
                    </a:p>
                  </a:txBody>
                  <a:tcPr/>
                </a:tc>
                <a:tc>
                  <a:txBody>
                    <a:bodyPr/>
                    <a:lstStyle/>
                    <a:p>
                      <a:pPr algn="ctr"/>
                      <a:r>
                        <a:rPr lang="en-GB" sz="1800" dirty="0" smtClean="0"/>
                        <a:t>35.8%</a:t>
                      </a:r>
                      <a:endParaRPr lang="en-GB" sz="1800" dirty="0"/>
                    </a:p>
                  </a:txBody>
                  <a:tcPr/>
                </a:tc>
              </a:tr>
              <a:tr h="370840">
                <a:tc>
                  <a:txBody>
                    <a:bodyPr/>
                    <a:lstStyle/>
                    <a:p>
                      <a:r>
                        <a:rPr lang="en-GB" sz="1800" dirty="0" smtClean="0"/>
                        <a:t>Schizophrenia </a:t>
                      </a:r>
                      <a:endParaRPr lang="en-GB" sz="1800" dirty="0"/>
                    </a:p>
                  </a:txBody>
                  <a:tcPr/>
                </a:tc>
                <a:tc>
                  <a:txBody>
                    <a:bodyPr/>
                    <a:lstStyle/>
                    <a:p>
                      <a:pPr algn="ctr"/>
                      <a:r>
                        <a:rPr lang="en-GB" sz="1800" dirty="0" smtClean="0"/>
                        <a:t>47%</a:t>
                      </a:r>
                      <a:endParaRPr lang="en-GB" sz="1800" dirty="0"/>
                    </a:p>
                  </a:txBody>
                  <a:tcPr/>
                </a:tc>
              </a:tr>
              <a:tr h="370840">
                <a:tc>
                  <a:txBody>
                    <a:bodyPr/>
                    <a:lstStyle/>
                    <a:p>
                      <a:r>
                        <a:rPr lang="en-GB" sz="1800" dirty="0" smtClean="0"/>
                        <a:t>Bulimia nervosa</a:t>
                      </a:r>
                      <a:endParaRPr lang="en-GB" sz="1800" dirty="0"/>
                    </a:p>
                  </a:txBody>
                  <a:tcPr/>
                </a:tc>
                <a:tc>
                  <a:txBody>
                    <a:bodyPr/>
                    <a:lstStyle/>
                    <a:p>
                      <a:pPr algn="ctr"/>
                      <a:r>
                        <a:rPr lang="en-GB" sz="1800" dirty="0" smtClean="0"/>
                        <a:t>28%</a:t>
                      </a:r>
                      <a:endParaRPr lang="en-GB" sz="1800" dirty="0"/>
                    </a:p>
                  </a:txBody>
                  <a:tcPr/>
                </a:tc>
              </a:tr>
              <a:tr h="370840">
                <a:tc>
                  <a:txBody>
                    <a:bodyPr/>
                    <a:lstStyle/>
                    <a:p>
                      <a:r>
                        <a:rPr lang="en-GB" sz="1800" dirty="0" smtClean="0"/>
                        <a:t>Personality disorders</a:t>
                      </a:r>
                      <a:endParaRPr lang="en-GB" sz="1800" dirty="0"/>
                    </a:p>
                  </a:txBody>
                  <a:tcPr/>
                </a:tc>
                <a:tc>
                  <a:txBody>
                    <a:bodyPr/>
                    <a:lstStyle/>
                    <a:p>
                      <a:pPr algn="ctr"/>
                      <a:r>
                        <a:rPr lang="en-GB" sz="1800" dirty="0" smtClean="0"/>
                        <a:t>42%</a:t>
                      </a:r>
                      <a:endParaRPr lang="en-GB" sz="1800" dirty="0"/>
                    </a:p>
                  </a:txBody>
                  <a:tcPr/>
                </a:tc>
              </a:tr>
            </a:tbl>
          </a:graphicData>
        </a:graphic>
      </p:graphicFrame>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Comorbidity of Substance Use Disorders</a:t>
            </a:r>
            <a:endParaRPr lang="en-GB" sz="3200" b="1" dirty="0">
              <a:solidFill>
                <a:schemeClr val="accent1">
                  <a:lumMod val="75000"/>
                </a:schemeClr>
              </a:solidFill>
            </a:endParaRPr>
          </a:p>
        </p:txBody>
      </p:sp>
    </p:spTree>
    <p:extLst>
      <p:ext uri="{BB962C8B-B14F-4D97-AF65-F5344CB8AC3E}">
        <p14:creationId xmlns:p14="http://schemas.microsoft.com/office/powerpoint/2010/main" val="1759697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80208" y="1955801"/>
            <a:ext cx="6859786" cy="2819400"/>
          </a:xfrm>
          <a:solidFill>
            <a:schemeClr val="accent1">
              <a:lumMod val="20000"/>
              <a:lumOff val="80000"/>
            </a:schemeClr>
          </a:solidFill>
          <a:ln>
            <a:solidFill>
              <a:schemeClr val="accent1">
                <a:lumMod val="75000"/>
              </a:schemeClr>
            </a:solidFill>
          </a:ln>
        </p:spPr>
        <p:txBody>
          <a:bodyPr/>
          <a:lstStyle/>
          <a:p>
            <a:pPr algn="ctr"/>
            <a:r>
              <a:rPr lang="en-GB" b="1" dirty="0" smtClean="0">
                <a:solidFill>
                  <a:schemeClr val="accent1">
                    <a:lumMod val="75000"/>
                  </a:schemeClr>
                </a:solidFill>
              </a:rPr>
              <a:t>What are the effects on the reward pathway/pleasure centre?</a:t>
            </a:r>
            <a:endParaRPr lang="en-GB" b="1" dirty="0">
              <a:solidFill>
                <a:schemeClr val="accent1">
                  <a:lumMod val="75000"/>
                </a:schemeClr>
              </a:solidFill>
            </a:endParaRPr>
          </a:p>
        </p:txBody>
      </p:sp>
    </p:spTree>
    <p:extLst>
      <p:ext uri="{BB962C8B-B14F-4D97-AF65-F5344CB8AC3E}">
        <p14:creationId xmlns:p14="http://schemas.microsoft.com/office/powerpoint/2010/main" val="1955971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06900" y="1828800"/>
            <a:ext cx="3937984" cy="4191000"/>
          </a:xfrm>
        </p:spPr>
        <p:txBody>
          <a:bodyPr>
            <a:noAutofit/>
          </a:bodyPr>
          <a:lstStyle/>
          <a:p>
            <a:r>
              <a:rPr lang="en-GB" sz="1800" dirty="0" smtClean="0"/>
              <a:t>The reward pathway is located in the limbic system in the brain </a:t>
            </a:r>
            <a:endParaRPr lang="en-GB" sz="1800" dirty="0"/>
          </a:p>
          <a:p>
            <a:endParaRPr lang="en-GB" sz="1800" dirty="0" smtClean="0"/>
          </a:p>
          <a:p>
            <a:r>
              <a:rPr lang="en-GB" sz="1800" dirty="0" smtClean="0"/>
              <a:t>The limbic region specialises in emotion</a:t>
            </a:r>
          </a:p>
          <a:p>
            <a:endParaRPr lang="en-GB" sz="1800" dirty="0"/>
          </a:p>
          <a:p>
            <a:r>
              <a:rPr lang="en-GB" sz="1800" dirty="0" smtClean="0"/>
              <a:t>The pathway of neurons that pass through the limbic region to the frontal cortex is called the reward pathway</a:t>
            </a:r>
          </a:p>
          <a:p>
            <a:endParaRPr lang="en-GB" sz="1800" dirty="0"/>
          </a:p>
          <a:p>
            <a:r>
              <a:rPr lang="en-GB" sz="1800" dirty="0" smtClean="0"/>
              <a:t>If/when information passes through the reward pathway, we feel happy and euphoric</a:t>
            </a:r>
          </a:p>
          <a:p>
            <a:endParaRPr lang="en-GB" sz="1800" dirty="0"/>
          </a:p>
          <a:p>
            <a:endParaRPr lang="en-GB" sz="1800" b="1" dirty="0" smtClean="0"/>
          </a:p>
        </p:txBody>
      </p:sp>
      <p:sp>
        <p:nvSpPr>
          <p:cNvPr id="3" name="Title 2"/>
          <p:cNvSpPr>
            <a:spLocks noGrp="1"/>
          </p:cNvSpPr>
          <p:nvPr>
            <p:ph type="title"/>
          </p:nvPr>
        </p:nvSpPr>
        <p:spPr/>
        <p:txBody>
          <a:bodyPr>
            <a:normAutofit/>
          </a:bodyPr>
          <a:lstStyle/>
          <a:p>
            <a:r>
              <a:rPr lang="en-GB" sz="3200" b="1" smtClean="0">
                <a:solidFill>
                  <a:schemeClr val="accent1">
                    <a:lumMod val="75000"/>
                  </a:schemeClr>
                </a:solidFill>
              </a:rPr>
              <a:t>What is the reward pathway?</a:t>
            </a:r>
            <a:endParaRPr lang="en-GB" sz="3200" b="1" dirty="0">
              <a:solidFill>
                <a:schemeClr val="accent1">
                  <a:lumMod val="7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l="3906" r="5469"/>
          <a:stretch>
            <a:fillRect/>
          </a:stretch>
        </p:blipFill>
        <p:spPr bwMode="auto">
          <a:xfrm>
            <a:off x="584201" y="1904598"/>
            <a:ext cx="3683000" cy="4267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1142108" y="3371649"/>
            <a:ext cx="2336800" cy="1333500"/>
          </a:xfrm>
          <a:prstGeom prst="ellipse">
            <a:avLst/>
          </a:prstGeom>
          <a:noFill/>
          <a:ln w="38100">
            <a:solidFill>
              <a:srgbClr val="7030A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2081478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06900" y="1828800"/>
            <a:ext cx="3937984" cy="4191000"/>
          </a:xfrm>
        </p:spPr>
        <p:txBody>
          <a:bodyPr>
            <a:normAutofit/>
          </a:bodyPr>
          <a:lstStyle/>
          <a:p>
            <a:r>
              <a:rPr lang="en-GB" sz="2000" dirty="0" smtClean="0"/>
              <a:t>The reward pathway connects with the part of the brain, therefore, where we process information, make decisions, and where we make new memories.</a:t>
            </a:r>
          </a:p>
          <a:p>
            <a:endParaRPr lang="en-GB" sz="2000" dirty="0"/>
          </a:p>
          <a:p>
            <a:r>
              <a:rPr lang="en-GB" sz="2000" dirty="0" smtClean="0"/>
              <a:t>These decisions and memories are then given an emotional meaning</a:t>
            </a:r>
            <a:endParaRPr lang="en-GB" sz="2000" dirty="0"/>
          </a:p>
          <a:p>
            <a:endParaRPr lang="en-GB" sz="2000" b="1" dirty="0" smtClean="0"/>
          </a:p>
        </p:txBody>
      </p:sp>
      <p:sp>
        <p:nvSpPr>
          <p:cNvPr id="3" name="Title 2"/>
          <p:cNvSpPr>
            <a:spLocks noGrp="1"/>
          </p:cNvSpPr>
          <p:nvPr>
            <p:ph type="title"/>
          </p:nvPr>
        </p:nvSpPr>
        <p:spPr/>
        <p:txBody>
          <a:bodyPr>
            <a:normAutofit/>
          </a:bodyPr>
          <a:lstStyle/>
          <a:p>
            <a:r>
              <a:rPr lang="en-GB" sz="3200" b="1" smtClean="0">
                <a:solidFill>
                  <a:schemeClr val="accent1">
                    <a:lumMod val="75000"/>
                  </a:schemeClr>
                </a:solidFill>
              </a:rPr>
              <a:t>What is the reward pathway?</a:t>
            </a:r>
            <a:endParaRPr lang="en-GB" sz="3200" b="1" dirty="0">
              <a:solidFill>
                <a:schemeClr val="accent1">
                  <a:lumMod val="7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l="3906" r="5469"/>
          <a:stretch>
            <a:fillRect/>
          </a:stretch>
        </p:blipFill>
        <p:spPr bwMode="auto">
          <a:xfrm>
            <a:off x="584201" y="1904598"/>
            <a:ext cx="3683000" cy="4267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1142108" y="3371649"/>
            <a:ext cx="2336800" cy="1333500"/>
          </a:xfrm>
          <a:prstGeom prst="ellipse">
            <a:avLst/>
          </a:prstGeom>
          <a:noFill/>
          <a:ln w="38100">
            <a:solidFill>
              <a:srgbClr val="7030A0"/>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1218527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06900" y="2108200"/>
            <a:ext cx="3937984" cy="3911600"/>
          </a:xfrm>
        </p:spPr>
        <p:txBody>
          <a:bodyPr>
            <a:normAutofit/>
          </a:bodyPr>
          <a:lstStyle/>
          <a:p>
            <a:r>
              <a:rPr lang="en-GB" sz="2000" dirty="0" smtClean="0"/>
              <a:t>The reward pathway consists </a:t>
            </a:r>
            <a:r>
              <a:rPr lang="en-GB" sz="2000" dirty="0"/>
              <a:t>of the </a:t>
            </a:r>
            <a:r>
              <a:rPr lang="en-GB" sz="2000" b="1" dirty="0">
                <a:solidFill>
                  <a:schemeClr val="accent1">
                    <a:lumMod val="75000"/>
                  </a:schemeClr>
                </a:solidFill>
              </a:rPr>
              <a:t>nucleus </a:t>
            </a:r>
            <a:r>
              <a:rPr lang="en-GB" sz="2000" b="1" dirty="0" err="1">
                <a:solidFill>
                  <a:schemeClr val="accent1">
                    <a:lumMod val="75000"/>
                  </a:schemeClr>
                </a:solidFill>
              </a:rPr>
              <a:t>accumbens</a:t>
            </a:r>
            <a:r>
              <a:rPr lang="en-GB" sz="2000" b="1" dirty="0">
                <a:solidFill>
                  <a:schemeClr val="accent1">
                    <a:lumMod val="75000"/>
                  </a:schemeClr>
                </a:solidFill>
              </a:rPr>
              <a:t>, ventral tegmental area (VTA) and the prefrontal cortex.</a:t>
            </a:r>
          </a:p>
          <a:p>
            <a:endParaRPr lang="en-GB" sz="2000" b="1" dirty="0"/>
          </a:p>
          <a:p>
            <a:r>
              <a:rPr lang="en-GB" sz="2000" dirty="0"/>
              <a:t>The neurons of the VTA contain </a:t>
            </a:r>
            <a:r>
              <a:rPr lang="en-GB" sz="2000" b="1" dirty="0">
                <a:solidFill>
                  <a:schemeClr val="accent1">
                    <a:lumMod val="75000"/>
                  </a:schemeClr>
                </a:solidFill>
              </a:rPr>
              <a:t>dopamine</a:t>
            </a:r>
            <a:r>
              <a:rPr lang="en-GB" sz="2000" dirty="0"/>
              <a:t> which is released into the nucleus </a:t>
            </a:r>
            <a:r>
              <a:rPr lang="en-GB" sz="2000" dirty="0" err="1"/>
              <a:t>accumbens</a:t>
            </a:r>
            <a:r>
              <a:rPr lang="en-GB" sz="2000" dirty="0"/>
              <a:t> and prefrontal cortex in response </a:t>
            </a:r>
            <a:r>
              <a:rPr lang="en-GB" sz="2000" dirty="0" smtClean="0"/>
              <a:t>to </a:t>
            </a:r>
            <a:r>
              <a:rPr lang="en-GB" sz="2000" i="1" dirty="0" smtClean="0">
                <a:solidFill>
                  <a:schemeClr val="accent1">
                    <a:lumMod val="75000"/>
                  </a:schemeClr>
                </a:solidFill>
              </a:rPr>
              <a:t>natural reward stimuli</a:t>
            </a:r>
            <a:r>
              <a:rPr lang="en-GB" sz="2000" dirty="0" smtClean="0"/>
              <a:t> </a:t>
            </a:r>
            <a:r>
              <a:rPr lang="en-GB" sz="2000" dirty="0"/>
              <a:t>or </a:t>
            </a:r>
            <a:r>
              <a:rPr lang="en-GB" sz="2000" i="1" dirty="0">
                <a:solidFill>
                  <a:schemeClr val="accent1">
                    <a:lumMod val="75000"/>
                  </a:schemeClr>
                </a:solidFill>
              </a:rPr>
              <a:t>artificial reward </a:t>
            </a:r>
            <a:r>
              <a:rPr lang="en-GB" sz="2000" i="1" dirty="0" smtClean="0">
                <a:solidFill>
                  <a:schemeClr val="accent1">
                    <a:lumMod val="75000"/>
                  </a:schemeClr>
                </a:solidFill>
              </a:rPr>
              <a:t>stimuli</a:t>
            </a:r>
            <a:endParaRPr lang="en-GB" sz="2000" i="1" dirty="0">
              <a:solidFill>
                <a:schemeClr val="accent1">
                  <a:lumMod val="75000"/>
                </a:schemeClr>
              </a:solidFill>
            </a:endParaRPr>
          </a:p>
          <a:p>
            <a:endParaRPr lang="en-GB" sz="2000" b="1" dirty="0" smtClean="0"/>
          </a:p>
        </p:txBody>
      </p:sp>
      <p:sp>
        <p:nvSpPr>
          <p:cNvPr id="3" name="Title 2"/>
          <p:cNvSpPr>
            <a:spLocks noGrp="1"/>
          </p:cNvSpPr>
          <p:nvPr>
            <p:ph type="title"/>
          </p:nvPr>
        </p:nvSpPr>
        <p:spPr/>
        <p:txBody>
          <a:bodyPr>
            <a:normAutofit/>
          </a:bodyPr>
          <a:lstStyle/>
          <a:p>
            <a:r>
              <a:rPr lang="en-GB" sz="3200" b="1" smtClean="0">
                <a:solidFill>
                  <a:schemeClr val="accent1">
                    <a:lumMod val="75000"/>
                  </a:schemeClr>
                </a:solidFill>
              </a:rPr>
              <a:t>What is the reward pathway?</a:t>
            </a:r>
            <a:endParaRPr lang="en-GB" sz="3200" b="1" dirty="0">
              <a:solidFill>
                <a:schemeClr val="accent1">
                  <a:lumMod val="75000"/>
                </a:schemeClr>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r="7031"/>
          <a:stretch>
            <a:fillRect/>
          </a:stretch>
        </p:blipFill>
        <p:spPr bwMode="auto">
          <a:xfrm>
            <a:off x="722313" y="2019300"/>
            <a:ext cx="3519487" cy="421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4577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1413" y="520700"/>
            <a:ext cx="7202776" cy="1143000"/>
          </a:xfrm>
        </p:spPr>
        <p:txBody>
          <a:bodyPr>
            <a:normAutofit/>
          </a:bodyPr>
          <a:lstStyle/>
          <a:p>
            <a:r>
              <a:rPr lang="en-GB" sz="3200" b="1" dirty="0" smtClean="0">
                <a:solidFill>
                  <a:schemeClr val="accent1">
                    <a:lumMod val="75000"/>
                  </a:schemeClr>
                </a:solidFill>
              </a:rPr>
              <a:t>Orbitofrontal cortex</a:t>
            </a:r>
            <a:endParaRPr lang="en-GB" sz="3200" b="1" dirty="0">
              <a:solidFill>
                <a:schemeClr val="accent1">
                  <a:lumMod val="75000"/>
                </a:schemeClr>
              </a:solidFill>
            </a:endParaRPr>
          </a:p>
        </p:txBody>
      </p:sp>
      <p:pic>
        <p:nvPicPr>
          <p:cNvPr id="6" name="Content Placeholder 5"/>
          <p:cNvPicPr>
            <a:picLocks noGrp="1" noChangeAspect="1"/>
          </p:cNvPicPr>
          <p:nvPr>
            <p:ph idx="1"/>
          </p:nvPr>
        </p:nvPicPr>
        <p:blipFill>
          <a:blip r:embed="rId2"/>
          <a:stretch>
            <a:fillRect/>
          </a:stretch>
        </p:blipFill>
        <p:spPr>
          <a:xfrm>
            <a:off x="628650" y="1984375"/>
            <a:ext cx="3803650" cy="1981068"/>
          </a:xfrm>
          <a:prstGeom prst="rect">
            <a:avLst/>
          </a:prstGeom>
        </p:spPr>
      </p:pic>
      <p:sp>
        <p:nvSpPr>
          <p:cNvPr id="7" name="TextBox 6"/>
          <p:cNvSpPr txBox="1"/>
          <p:nvPr/>
        </p:nvSpPr>
        <p:spPr>
          <a:xfrm>
            <a:off x="4851689" y="1980284"/>
            <a:ext cx="3390900" cy="3970318"/>
          </a:xfrm>
          <a:prstGeom prst="rect">
            <a:avLst/>
          </a:prstGeom>
          <a:noFill/>
          <a:ln>
            <a:solidFill>
              <a:schemeClr val="bg2"/>
            </a:solidFill>
          </a:ln>
        </p:spPr>
        <p:txBody>
          <a:bodyPr wrap="square" rtlCol="0" anchor="ctr" anchorCtr="1">
            <a:spAutoFit/>
          </a:bodyPr>
          <a:lstStyle/>
          <a:p>
            <a:r>
              <a:rPr lang="en-GB" dirty="0" smtClean="0"/>
              <a:t>Part of the prefrontal cortex</a:t>
            </a:r>
          </a:p>
          <a:p>
            <a:endParaRPr lang="en-GB" dirty="0"/>
          </a:p>
          <a:p>
            <a:r>
              <a:rPr lang="en-GB" dirty="0" smtClean="0"/>
              <a:t>Involved in some critical human functions, including social awareness, control of mood, drive, responsibility, </a:t>
            </a:r>
            <a:r>
              <a:rPr lang="en-GB" dirty="0" err="1" smtClean="0"/>
              <a:t>etc</a:t>
            </a:r>
            <a:endParaRPr lang="en-GB" dirty="0" smtClean="0"/>
          </a:p>
          <a:p>
            <a:endParaRPr lang="en-GB" dirty="0"/>
          </a:p>
          <a:p>
            <a:r>
              <a:rPr lang="en-GB" dirty="0" smtClean="0"/>
              <a:t>Clinical studies show that there is an increase in activity in the orbitofrontal cortex when drug addicts are exposed to drug associated stimuli</a:t>
            </a:r>
            <a:endParaRPr lang="en-GB" dirty="0" smtClean="0"/>
          </a:p>
        </p:txBody>
      </p:sp>
      <p:sp>
        <p:nvSpPr>
          <p:cNvPr id="8" name="TextBox 7"/>
          <p:cNvSpPr txBox="1"/>
          <p:nvPr/>
        </p:nvSpPr>
        <p:spPr>
          <a:xfrm>
            <a:off x="828675" y="4196276"/>
            <a:ext cx="3403600" cy="1754326"/>
          </a:xfrm>
          <a:prstGeom prst="rect">
            <a:avLst/>
          </a:prstGeom>
          <a:noFill/>
          <a:ln>
            <a:solidFill>
              <a:schemeClr val="bg2"/>
            </a:solidFill>
          </a:ln>
        </p:spPr>
        <p:txBody>
          <a:bodyPr wrap="square" rtlCol="0" anchor="ctr" anchorCtr="1">
            <a:spAutoFit/>
          </a:bodyPr>
          <a:lstStyle/>
          <a:p>
            <a:r>
              <a:rPr lang="en-GB" dirty="0" smtClean="0"/>
              <a:t>Nucleus </a:t>
            </a:r>
            <a:r>
              <a:rPr lang="en-GB" dirty="0" err="1" smtClean="0"/>
              <a:t>accumbens</a:t>
            </a:r>
            <a:r>
              <a:rPr lang="en-GB" dirty="0" smtClean="0"/>
              <a:t> projects to the OC</a:t>
            </a:r>
          </a:p>
          <a:p>
            <a:endParaRPr lang="en-GB" dirty="0"/>
          </a:p>
          <a:p>
            <a:r>
              <a:rPr lang="en-GB" dirty="0" smtClean="0"/>
              <a:t>The OC also receives </a:t>
            </a:r>
            <a:r>
              <a:rPr lang="en-GB" dirty="0" smtClean="0"/>
              <a:t>direct projections from dopamine cells in the VTA</a:t>
            </a:r>
            <a:endParaRPr lang="en-GB" dirty="0" smtClean="0"/>
          </a:p>
        </p:txBody>
      </p:sp>
    </p:spTree>
    <p:extLst>
      <p:ext uri="{BB962C8B-B14F-4D97-AF65-F5344CB8AC3E}">
        <p14:creationId xmlns:p14="http://schemas.microsoft.com/office/powerpoint/2010/main" val="2222786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42108" y="1828800"/>
            <a:ext cx="3709292" cy="4191000"/>
          </a:xfrm>
        </p:spPr>
        <p:txBody>
          <a:bodyPr>
            <a:normAutofit lnSpcReduction="10000"/>
          </a:bodyPr>
          <a:lstStyle/>
          <a:p>
            <a:r>
              <a:rPr lang="en-GB" sz="2000" dirty="0" smtClean="0"/>
              <a:t>Natural rewarding stimuli:</a:t>
            </a:r>
          </a:p>
          <a:p>
            <a:pPr lvl="1"/>
            <a:r>
              <a:rPr lang="en-GB" sz="1800" dirty="0" smtClean="0"/>
              <a:t>Food, sex, water, nurture, love</a:t>
            </a:r>
          </a:p>
          <a:p>
            <a:pPr lvl="1"/>
            <a:endParaRPr lang="en-GB" sz="1800" dirty="0"/>
          </a:p>
          <a:p>
            <a:r>
              <a:rPr lang="en-GB" sz="2000" dirty="0" smtClean="0"/>
              <a:t>Artificial rewarding stimuli:</a:t>
            </a:r>
          </a:p>
          <a:p>
            <a:pPr lvl="1"/>
            <a:r>
              <a:rPr lang="en-GB" sz="1800" dirty="0" smtClean="0"/>
              <a:t>E.g., drugs</a:t>
            </a:r>
          </a:p>
          <a:p>
            <a:pPr lvl="1"/>
            <a:endParaRPr lang="en-GB" sz="1800" dirty="0"/>
          </a:p>
          <a:p>
            <a:r>
              <a:rPr lang="en-GB" sz="2000" dirty="0" smtClean="0"/>
              <a:t>Both types of rewarding stimuli result in ‘pleasure’ information (dopamine) travelling from the VTA to the nucleus </a:t>
            </a:r>
            <a:r>
              <a:rPr lang="en-GB" sz="2000" dirty="0" err="1" smtClean="0"/>
              <a:t>accumbens</a:t>
            </a:r>
            <a:r>
              <a:rPr lang="en-GB" sz="2000" dirty="0" smtClean="0"/>
              <a:t> and then up to the prefrontal cortex.</a:t>
            </a:r>
          </a:p>
          <a:p>
            <a:endParaRPr lang="en-GB" sz="2000" dirty="0"/>
          </a:p>
          <a:p>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What is the reward pathway?</a:t>
            </a:r>
            <a:endParaRPr lang="en-GB" sz="3200" b="1" dirty="0">
              <a:solidFill>
                <a:schemeClr val="accent1">
                  <a:lumMod val="75000"/>
                </a:schemeClr>
              </a:solidFill>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r="7031"/>
          <a:stretch>
            <a:fillRect/>
          </a:stretch>
        </p:blipFill>
        <p:spPr bwMode="auto">
          <a:xfrm>
            <a:off x="5048889" y="1790499"/>
            <a:ext cx="3650612" cy="4267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3456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a:t>Stimulation of the reward pathway produces highly pleasurable sensations, providing positive reinforcement which promotes further drug </a:t>
            </a:r>
            <a:r>
              <a:rPr lang="en-GB" sz="2000" dirty="0" smtClean="0"/>
              <a:t>use</a:t>
            </a:r>
          </a:p>
          <a:p>
            <a:endParaRPr lang="en-GB" sz="2000" dirty="0"/>
          </a:p>
          <a:p>
            <a:r>
              <a:rPr lang="en-GB" sz="2000" dirty="0" smtClean="0"/>
              <a:t>Dopamine is the neurotransmitter in charge of pleasure</a:t>
            </a:r>
          </a:p>
          <a:p>
            <a:endParaRPr lang="en-GB" sz="2000" dirty="0"/>
          </a:p>
          <a:p>
            <a:r>
              <a:rPr lang="en-GB" sz="2000" dirty="0" smtClean="0"/>
              <a:t>Dopamine is a monoamine</a:t>
            </a:r>
          </a:p>
          <a:p>
            <a:pPr lvl="1"/>
            <a:r>
              <a:rPr lang="en-GB" sz="1850" dirty="0" smtClean="0"/>
              <a:t>Responsible for changes in mood</a:t>
            </a:r>
          </a:p>
          <a:p>
            <a:pPr lvl="1"/>
            <a:endParaRPr lang="en-GB" sz="1850" dirty="0"/>
          </a:p>
          <a:p>
            <a:r>
              <a:rPr lang="en-GB" sz="2000" dirty="0" smtClean="0"/>
              <a:t>Dopamine is ultimately the fuel for intentional behaviours, and the fuel for desire</a:t>
            </a:r>
            <a:endParaRPr lang="en-GB" sz="2000" dirty="0"/>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Reward pathway</a:t>
            </a:r>
            <a:endParaRPr lang="en-GB" sz="3200" b="1" dirty="0">
              <a:solidFill>
                <a:schemeClr val="accent1">
                  <a:lumMod val="75000"/>
                </a:schemeClr>
              </a:solidFill>
            </a:endParaRPr>
          </a:p>
        </p:txBody>
      </p:sp>
    </p:spTree>
    <p:extLst>
      <p:ext uri="{BB962C8B-B14F-4D97-AF65-F5344CB8AC3E}">
        <p14:creationId xmlns:p14="http://schemas.microsoft.com/office/powerpoint/2010/main" val="1340371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smtClean="0"/>
              <a:t>Dopamine production is turned on when we’re cued by a stimulus paired with a reward</a:t>
            </a:r>
          </a:p>
          <a:p>
            <a:endParaRPr lang="en-GB" sz="2000" dirty="0" smtClean="0"/>
          </a:p>
          <a:p>
            <a:pPr marL="0" indent="0">
              <a:buNone/>
            </a:pPr>
            <a:endParaRPr lang="en-GB" sz="2000" dirty="0"/>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Reward pathway</a:t>
            </a:r>
            <a:endParaRPr lang="en-GB" sz="3200" b="1" dirty="0">
              <a:solidFill>
                <a:schemeClr val="accent1">
                  <a:lumMod val="75000"/>
                </a:schemeClr>
              </a:solidFill>
            </a:endParaRPr>
          </a:p>
        </p:txBody>
      </p:sp>
      <p:sp>
        <p:nvSpPr>
          <p:cNvPr id="4" name="AutoShape 2" descr="Image result for stea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532016" y="2925564"/>
            <a:ext cx="2095500" cy="1847850"/>
          </a:xfrm>
          <a:prstGeom prst="rect">
            <a:avLst/>
          </a:prstGeom>
        </p:spPr>
      </p:pic>
      <p:sp>
        <p:nvSpPr>
          <p:cNvPr id="6" name="AutoShape 4" descr="Image result for knife and for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stretch>
            <a:fillRect/>
          </a:stretch>
        </p:blipFill>
        <p:spPr>
          <a:xfrm>
            <a:off x="3583780" y="2614611"/>
            <a:ext cx="1743075" cy="2619375"/>
          </a:xfrm>
          <a:prstGeom prst="rect">
            <a:avLst/>
          </a:prstGeom>
        </p:spPr>
      </p:pic>
      <p:pic>
        <p:nvPicPr>
          <p:cNvPr id="8" name="Picture 7"/>
          <p:cNvPicPr>
            <a:picLocks noChangeAspect="1"/>
          </p:cNvPicPr>
          <p:nvPr/>
        </p:nvPicPr>
        <p:blipFill>
          <a:blip r:embed="rId4"/>
          <a:stretch>
            <a:fillRect/>
          </a:stretch>
        </p:blipFill>
        <p:spPr>
          <a:xfrm>
            <a:off x="6174964" y="3101975"/>
            <a:ext cx="2466975" cy="1847850"/>
          </a:xfrm>
          <a:prstGeom prst="rect">
            <a:avLst/>
          </a:prstGeom>
        </p:spPr>
      </p:pic>
      <p:sp>
        <p:nvSpPr>
          <p:cNvPr id="9" name="TextBox 8"/>
          <p:cNvSpPr txBox="1"/>
          <p:nvPr/>
        </p:nvSpPr>
        <p:spPr>
          <a:xfrm>
            <a:off x="2921000" y="3595759"/>
            <a:ext cx="431800" cy="707886"/>
          </a:xfrm>
          <a:prstGeom prst="rect">
            <a:avLst/>
          </a:prstGeom>
          <a:noFill/>
          <a:ln>
            <a:solidFill>
              <a:schemeClr val="bg2"/>
            </a:solidFill>
          </a:ln>
        </p:spPr>
        <p:txBody>
          <a:bodyPr wrap="square" rtlCol="0" anchor="ctr" anchorCtr="1">
            <a:spAutoFit/>
          </a:bodyPr>
          <a:lstStyle/>
          <a:p>
            <a:r>
              <a:rPr lang="en-GB" sz="4000" dirty="0" smtClean="0"/>
              <a:t>+</a:t>
            </a:r>
          </a:p>
        </p:txBody>
      </p:sp>
      <p:sp>
        <p:nvSpPr>
          <p:cNvPr id="10" name="TextBox 9"/>
          <p:cNvSpPr txBox="1"/>
          <p:nvPr/>
        </p:nvSpPr>
        <p:spPr>
          <a:xfrm>
            <a:off x="5375756" y="3570355"/>
            <a:ext cx="431800" cy="707886"/>
          </a:xfrm>
          <a:prstGeom prst="rect">
            <a:avLst/>
          </a:prstGeom>
          <a:noFill/>
          <a:ln>
            <a:solidFill>
              <a:schemeClr val="bg2"/>
            </a:solidFill>
          </a:ln>
        </p:spPr>
        <p:txBody>
          <a:bodyPr wrap="square" rtlCol="0" anchor="ctr" anchorCtr="1">
            <a:spAutoFit/>
          </a:bodyPr>
          <a:lstStyle/>
          <a:p>
            <a:r>
              <a:rPr lang="en-GB" sz="4000" dirty="0"/>
              <a:t>=</a:t>
            </a:r>
            <a:endParaRPr lang="en-GB" sz="4000" dirty="0" smtClean="0"/>
          </a:p>
        </p:txBody>
      </p:sp>
      <p:sp>
        <p:nvSpPr>
          <p:cNvPr id="11" name="TextBox 10"/>
          <p:cNvSpPr txBox="1"/>
          <p:nvPr/>
        </p:nvSpPr>
        <p:spPr>
          <a:xfrm>
            <a:off x="594915" y="4854871"/>
            <a:ext cx="1943100" cy="923330"/>
          </a:xfrm>
          <a:prstGeom prst="rect">
            <a:avLst/>
          </a:prstGeom>
          <a:noFill/>
          <a:ln>
            <a:solidFill>
              <a:schemeClr val="bg2"/>
            </a:solidFill>
          </a:ln>
        </p:spPr>
        <p:txBody>
          <a:bodyPr wrap="square" rtlCol="0" anchor="ctr" anchorCtr="1">
            <a:spAutoFit/>
          </a:bodyPr>
          <a:lstStyle/>
          <a:p>
            <a:pPr algn="ctr"/>
            <a:r>
              <a:rPr lang="en-GB" dirty="0" smtClean="0"/>
              <a:t>Stimulus</a:t>
            </a:r>
          </a:p>
          <a:p>
            <a:pPr algn="ctr"/>
            <a:endParaRPr lang="en-GB" dirty="0"/>
          </a:p>
          <a:p>
            <a:pPr algn="ctr"/>
            <a:r>
              <a:rPr lang="en-GB" dirty="0" smtClean="0"/>
              <a:t>(food)</a:t>
            </a:r>
          </a:p>
        </p:txBody>
      </p:sp>
      <p:sp>
        <p:nvSpPr>
          <p:cNvPr id="12" name="TextBox 11"/>
          <p:cNvSpPr txBox="1"/>
          <p:nvPr/>
        </p:nvSpPr>
        <p:spPr>
          <a:xfrm>
            <a:off x="3483767" y="5165228"/>
            <a:ext cx="1943100" cy="923330"/>
          </a:xfrm>
          <a:prstGeom prst="rect">
            <a:avLst/>
          </a:prstGeom>
          <a:noFill/>
          <a:ln>
            <a:solidFill>
              <a:schemeClr val="bg2"/>
            </a:solidFill>
          </a:ln>
        </p:spPr>
        <p:txBody>
          <a:bodyPr wrap="square" rtlCol="0" anchor="ctr" anchorCtr="1">
            <a:spAutoFit/>
          </a:bodyPr>
          <a:lstStyle/>
          <a:p>
            <a:pPr algn="ctr"/>
            <a:r>
              <a:rPr lang="en-GB" dirty="0" smtClean="0"/>
              <a:t>Reward </a:t>
            </a:r>
          </a:p>
          <a:p>
            <a:endParaRPr lang="en-GB" dirty="0"/>
          </a:p>
          <a:p>
            <a:pPr algn="ctr"/>
            <a:r>
              <a:rPr lang="en-GB" dirty="0" smtClean="0"/>
              <a:t>(eat food)</a:t>
            </a:r>
          </a:p>
        </p:txBody>
      </p:sp>
      <p:sp>
        <p:nvSpPr>
          <p:cNvPr id="13" name="TextBox 12"/>
          <p:cNvSpPr txBox="1"/>
          <p:nvPr/>
        </p:nvSpPr>
        <p:spPr>
          <a:xfrm>
            <a:off x="6401784" y="5165229"/>
            <a:ext cx="1943100" cy="923330"/>
          </a:xfrm>
          <a:prstGeom prst="rect">
            <a:avLst/>
          </a:prstGeom>
          <a:noFill/>
          <a:ln>
            <a:solidFill>
              <a:schemeClr val="bg2"/>
            </a:solidFill>
          </a:ln>
        </p:spPr>
        <p:txBody>
          <a:bodyPr wrap="square" rtlCol="0" anchor="ctr" anchorCtr="1">
            <a:spAutoFit/>
          </a:bodyPr>
          <a:lstStyle/>
          <a:p>
            <a:pPr algn="ctr"/>
            <a:r>
              <a:rPr lang="en-GB" dirty="0" smtClean="0"/>
              <a:t>Dopamine production turned on</a:t>
            </a:r>
          </a:p>
        </p:txBody>
      </p:sp>
    </p:spTree>
    <p:extLst>
      <p:ext uri="{BB962C8B-B14F-4D97-AF65-F5344CB8AC3E}">
        <p14:creationId xmlns:p14="http://schemas.microsoft.com/office/powerpoint/2010/main" val="643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sz="2400" dirty="0" smtClean="0"/>
              <a:t>Three main dopamine pathways:</a:t>
            </a:r>
          </a:p>
          <a:p>
            <a:pPr lvl="2"/>
            <a:endParaRPr lang="en-GB" sz="2000" dirty="0"/>
          </a:p>
          <a:p>
            <a:pPr lvl="2"/>
            <a:r>
              <a:rPr lang="en-GB" sz="2000" b="1" dirty="0" err="1" smtClean="0">
                <a:solidFill>
                  <a:schemeClr val="accent1">
                    <a:lumMod val="75000"/>
                  </a:schemeClr>
                </a:solidFill>
              </a:rPr>
              <a:t>Nisgrostriatial</a:t>
            </a:r>
            <a:r>
              <a:rPr lang="en-GB" sz="2000" b="1" dirty="0" smtClean="0">
                <a:solidFill>
                  <a:schemeClr val="accent1">
                    <a:lumMod val="75000"/>
                  </a:schemeClr>
                </a:solidFill>
              </a:rPr>
              <a:t> pathway:</a:t>
            </a:r>
          </a:p>
          <a:p>
            <a:pPr lvl="3"/>
            <a:r>
              <a:rPr lang="en-GB" sz="1600" dirty="0" smtClean="0"/>
              <a:t>Important in movement and behaviours</a:t>
            </a:r>
          </a:p>
          <a:p>
            <a:pPr lvl="3"/>
            <a:r>
              <a:rPr lang="en-GB" sz="1600" dirty="0" smtClean="0"/>
              <a:t>When this doesn’t work properly, we see stereotyped behaviours and movements disorders such as Parkinson’s</a:t>
            </a:r>
          </a:p>
          <a:p>
            <a:pPr lvl="3"/>
            <a:endParaRPr lang="en-GB" sz="1600" dirty="0"/>
          </a:p>
          <a:p>
            <a:pPr lvl="2"/>
            <a:r>
              <a:rPr lang="en-GB" sz="2000" b="1" dirty="0" smtClean="0">
                <a:solidFill>
                  <a:schemeClr val="accent1">
                    <a:lumMod val="75000"/>
                  </a:schemeClr>
                </a:solidFill>
              </a:rPr>
              <a:t>Mesolimbic pathway:</a:t>
            </a:r>
          </a:p>
          <a:p>
            <a:pPr lvl="3"/>
            <a:r>
              <a:rPr lang="en-GB" sz="1600" dirty="0" smtClean="0"/>
              <a:t>Associated with emotions and control of behaviour</a:t>
            </a:r>
          </a:p>
          <a:p>
            <a:pPr lvl="3"/>
            <a:r>
              <a:rPr lang="en-GB" sz="1600" dirty="0" smtClean="0"/>
              <a:t>The ultimate reward pathway</a:t>
            </a:r>
          </a:p>
          <a:p>
            <a:pPr lvl="3"/>
            <a:r>
              <a:rPr lang="en-GB" sz="1600" dirty="0" smtClean="0"/>
              <a:t>From midbrain to nucleus </a:t>
            </a:r>
            <a:r>
              <a:rPr lang="en-GB" sz="1600" dirty="0" err="1" smtClean="0"/>
              <a:t>accumbens</a:t>
            </a:r>
            <a:endParaRPr lang="en-GB" sz="1600" dirty="0" smtClean="0"/>
          </a:p>
          <a:p>
            <a:pPr lvl="3"/>
            <a:endParaRPr lang="en-GB" sz="1600" dirty="0"/>
          </a:p>
          <a:p>
            <a:pPr lvl="2"/>
            <a:r>
              <a:rPr lang="en-GB" sz="2000" b="1" dirty="0" err="1" smtClean="0">
                <a:solidFill>
                  <a:schemeClr val="accent1">
                    <a:lumMod val="75000"/>
                  </a:schemeClr>
                </a:solidFill>
              </a:rPr>
              <a:t>Mesocortical</a:t>
            </a:r>
            <a:r>
              <a:rPr lang="en-GB" sz="2000" b="1" dirty="0" smtClean="0">
                <a:solidFill>
                  <a:schemeClr val="accent1">
                    <a:lumMod val="75000"/>
                  </a:schemeClr>
                </a:solidFill>
              </a:rPr>
              <a:t> pathway:</a:t>
            </a:r>
          </a:p>
          <a:p>
            <a:pPr lvl="3"/>
            <a:r>
              <a:rPr lang="en-GB" sz="1600" dirty="0" smtClean="0"/>
              <a:t>Associated with higher level thoughts of planning and deciding</a:t>
            </a:r>
          </a:p>
          <a:p>
            <a:pPr lvl="3"/>
            <a:r>
              <a:rPr lang="en-GB" sz="1600" dirty="0" smtClean="0"/>
              <a:t>From midbrain to prefrontal cortex (amongst other parts)</a:t>
            </a:r>
            <a:endParaRPr lang="en-GB" sz="16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Dopamine and the reward centre</a:t>
            </a:r>
            <a:endParaRPr lang="en-GB" sz="3200" b="1" dirty="0">
              <a:solidFill>
                <a:schemeClr val="accent1">
                  <a:lumMod val="75000"/>
                </a:schemeClr>
              </a:solidFill>
            </a:endParaRPr>
          </a:p>
        </p:txBody>
      </p:sp>
    </p:spTree>
    <p:extLst>
      <p:ext uri="{BB962C8B-B14F-4D97-AF65-F5344CB8AC3E}">
        <p14:creationId xmlns:p14="http://schemas.microsoft.com/office/powerpoint/2010/main" val="1620905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2914" y="368300"/>
            <a:ext cx="7663385" cy="6314018"/>
          </a:xfrm>
          <a:prstGeom prst="rect">
            <a:avLst/>
          </a:prstGeom>
        </p:spPr>
      </p:pic>
    </p:spTree>
    <p:extLst>
      <p:ext uri="{BB962C8B-B14F-4D97-AF65-F5344CB8AC3E}">
        <p14:creationId xmlns:p14="http://schemas.microsoft.com/office/powerpoint/2010/main" val="967370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000" dirty="0" smtClean="0"/>
              <a:t>The most addictive drugs are plant based, and the chemicals these plants produce so closely mimic dopamine that the brain think it is receiving the equivalent of massive amounts of dopamine, thus increasing pleasure and ‘reward’</a:t>
            </a:r>
          </a:p>
          <a:p>
            <a:endParaRPr lang="en-GB" sz="2000" dirty="0"/>
          </a:p>
          <a:p>
            <a:r>
              <a:rPr lang="en-GB" sz="2000" dirty="0" smtClean="0"/>
              <a:t>Addictive drugs are also biochemically quite different.</a:t>
            </a:r>
          </a:p>
          <a:p>
            <a:pPr lvl="1"/>
            <a:r>
              <a:rPr lang="en-GB" sz="1800" dirty="0" smtClean="0"/>
              <a:t>They can activate different neurotransmitter systems</a:t>
            </a:r>
          </a:p>
          <a:p>
            <a:pPr lvl="1"/>
            <a:r>
              <a:rPr lang="en-GB" sz="1800" dirty="0" smtClean="0"/>
              <a:t>They can produce different psychoactive effects</a:t>
            </a:r>
          </a:p>
          <a:p>
            <a:pPr lvl="1"/>
            <a:r>
              <a:rPr lang="en-GB" sz="1800" dirty="0" smtClean="0"/>
              <a:t>But all either stimulate dopamine release (e.g., heroin, nicotine) or enhance dopamine action (e.g., cocaine) in nucleus </a:t>
            </a:r>
            <a:r>
              <a:rPr lang="en-GB" sz="1800" dirty="0" err="1" smtClean="0"/>
              <a:t>accumbens</a:t>
            </a:r>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Dopamine and addiction</a:t>
            </a:r>
            <a:endParaRPr lang="en-GB" sz="3200" b="1" dirty="0">
              <a:solidFill>
                <a:schemeClr val="accent1">
                  <a:lumMod val="75000"/>
                </a:schemeClr>
              </a:solidFill>
            </a:endParaRPr>
          </a:p>
        </p:txBody>
      </p:sp>
      <p:sp>
        <p:nvSpPr>
          <p:cNvPr id="4" name="AutoShape 2" descr="Image result for reward and addiction dopamine mesolimbi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b="1"/>
          </a:p>
        </p:txBody>
      </p:sp>
    </p:spTree>
    <p:extLst>
      <p:ext uri="{BB962C8B-B14F-4D97-AF65-F5344CB8AC3E}">
        <p14:creationId xmlns:p14="http://schemas.microsoft.com/office/powerpoint/2010/main" val="550930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2108" y="2514601"/>
            <a:ext cx="6859786" cy="1739899"/>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Substance/chemical addictions</a:t>
            </a:r>
            <a:endParaRPr lang="en-GB" b="1" dirty="0">
              <a:solidFill>
                <a:schemeClr val="accent1">
                  <a:lumMod val="75000"/>
                </a:schemeClr>
              </a:solidFill>
            </a:endParaRPr>
          </a:p>
        </p:txBody>
      </p:sp>
    </p:spTree>
    <p:extLst>
      <p:ext uri="{BB962C8B-B14F-4D97-AF65-F5344CB8AC3E}">
        <p14:creationId xmlns:p14="http://schemas.microsoft.com/office/powerpoint/2010/main" val="3623240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dirty="0" smtClean="0"/>
              <a:t>A drug can be defined as any substance, other than food, that affects either our bodies or our minds in some way – a substance that has a physiological effect when ingested or otherwise introduced into the body</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Problems associated with regular substance use</a:t>
            </a:r>
            <a:endParaRPr lang="en-GB" sz="3200" b="1"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3015093" y="3717032"/>
            <a:ext cx="3456806" cy="1945847"/>
          </a:xfrm>
          <a:prstGeom prst="rect">
            <a:avLst/>
          </a:prstGeom>
        </p:spPr>
      </p:pic>
    </p:spTree>
    <p:extLst>
      <p:ext uri="{BB962C8B-B14F-4D97-AF65-F5344CB8AC3E}">
        <p14:creationId xmlns:p14="http://schemas.microsoft.com/office/powerpoint/2010/main" val="2121732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dirty="0" smtClean="0"/>
              <a:t>In Westernised cultures, ‘drugs’ are almost a normal part of daily life</a:t>
            </a:r>
          </a:p>
          <a:p>
            <a:endParaRPr lang="en-GB" sz="2400" dirty="0"/>
          </a:p>
          <a:p>
            <a:pPr lvl="1"/>
            <a:r>
              <a:rPr lang="en-GB" sz="2250" dirty="0"/>
              <a:t> </a:t>
            </a:r>
            <a:r>
              <a:rPr lang="en-GB" sz="2250" dirty="0" smtClean="0"/>
              <a:t>Caffeine in tea/coffee</a:t>
            </a:r>
          </a:p>
          <a:p>
            <a:pPr lvl="1"/>
            <a:r>
              <a:rPr lang="en-GB" sz="2250" dirty="0"/>
              <a:t> </a:t>
            </a:r>
            <a:r>
              <a:rPr lang="en-GB" sz="2250" dirty="0" smtClean="0"/>
              <a:t>Nicotine in cigarettes</a:t>
            </a:r>
          </a:p>
          <a:p>
            <a:pPr lvl="1"/>
            <a:r>
              <a:rPr lang="en-GB" sz="2250" dirty="0"/>
              <a:t> </a:t>
            </a:r>
            <a:r>
              <a:rPr lang="en-GB" sz="2250" dirty="0" smtClean="0"/>
              <a:t>Paracetamol to reduce pain</a:t>
            </a:r>
          </a:p>
          <a:p>
            <a:pPr lvl="1"/>
            <a:r>
              <a:rPr lang="en-GB" sz="2250" dirty="0"/>
              <a:t> </a:t>
            </a:r>
            <a:r>
              <a:rPr lang="en-GB" sz="2250" dirty="0" smtClean="0"/>
              <a:t>Dieting pills</a:t>
            </a:r>
          </a:p>
          <a:p>
            <a:pPr lvl="1"/>
            <a:r>
              <a:rPr lang="en-GB" sz="2250" dirty="0" smtClean="0"/>
              <a:t>Alcohol and sleeping pills</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Problems associated with regular substance use</a:t>
            </a:r>
            <a:endParaRPr lang="en-GB" sz="3200" b="1" dirty="0">
              <a:solidFill>
                <a:schemeClr val="accent1">
                  <a:lumMod val="75000"/>
                </a:schemeClr>
              </a:solidFill>
            </a:endParaRPr>
          </a:p>
        </p:txBody>
      </p:sp>
    </p:spTree>
    <p:extLst>
      <p:ext uri="{BB962C8B-B14F-4D97-AF65-F5344CB8AC3E}">
        <p14:creationId xmlns:p14="http://schemas.microsoft.com/office/powerpoint/2010/main" val="1676747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sz="2400" dirty="0" smtClean="0"/>
              <a:t>Many drugs have short-term benefits but long-term negative physical and psychological effects</a:t>
            </a:r>
          </a:p>
          <a:p>
            <a:pPr lvl="1"/>
            <a:r>
              <a:rPr lang="en-GB" sz="2250" dirty="0" smtClean="0"/>
              <a:t>E.g., alcohol</a:t>
            </a:r>
          </a:p>
          <a:p>
            <a:pPr lvl="1"/>
            <a:endParaRPr lang="en-GB" sz="2250" dirty="0"/>
          </a:p>
          <a:p>
            <a:r>
              <a:rPr lang="en-GB" sz="2400" dirty="0" smtClean="0"/>
              <a:t>People can become either psychologically or physically addicted to a drug</a:t>
            </a:r>
          </a:p>
          <a:p>
            <a:pPr lvl="1"/>
            <a:r>
              <a:rPr lang="en-GB" sz="2250" dirty="0" smtClean="0"/>
              <a:t>Develop to other drugs when it no longer has the original benefits</a:t>
            </a:r>
          </a:p>
          <a:p>
            <a:endParaRPr lang="en-GB" sz="2400" dirty="0"/>
          </a:p>
          <a:p>
            <a:r>
              <a:rPr lang="en-GB" sz="2400" dirty="0" smtClean="0"/>
              <a:t>Regular drug use can blight social, educational and occupational functioning</a:t>
            </a:r>
          </a:p>
          <a:p>
            <a:pPr lvl="1"/>
            <a:r>
              <a:rPr lang="en-GB" sz="2250" dirty="0" smtClean="0"/>
              <a:t>E.g., cocaine, hallucinogens, solvents</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Problems associated with regular substance use</a:t>
            </a:r>
            <a:endParaRPr lang="en-GB" sz="3200" b="1" dirty="0">
              <a:solidFill>
                <a:schemeClr val="accent1">
                  <a:lumMod val="75000"/>
                </a:schemeClr>
              </a:solidFill>
            </a:endParaRPr>
          </a:p>
        </p:txBody>
      </p:sp>
    </p:spTree>
    <p:extLst>
      <p:ext uri="{BB962C8B-B14F-4D97-AF65-F5344CB8AC3E}">
        <p14:creationId xmlns:p14="http://schemas.microsoft.com/office/powerpoint/2010/main" val="884094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dirty="0" smtClean="0"/>
              <a:t>Significant burden to NHS services (e.g., car accident, overdosing, cancer, binge drinking, </a:t>
            </a:r>
            <a:r>
              <a:rPr lang="en-GB" sz="2400" dirty="0" err="1" smtClean="0"/>
              <a:t>etc</a:t>
            </a:r>
            <a:r>
              <a:rPr lang="en-GB" sz="2400" dirty="0" smtClean="0"/>
              <a:t>)</a:t>
            </a:r>
          </a:p>
          <a:p>
            <a:endParaRPr lang="en-GB" sz="2400" dirty="0"/>
          </a:p>
          <a:p>
            <a:r>
              <a:rPr lang="en-GB" sz="2400" dirty="0" smtClean="0"/>
              <a:t>So, why do we still continue to ingest drugs?</a:t>
            </a:r>
            <a:endParaRPr lang="en-GB" sz="2250" dirty="0" smtClean="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Problems associated with regular substance use</a:t>
            </a:r>
            <a:endParaRPr lang="en-GB" sz="3200" b="1" dirty="0">
              <a:solidFill>
                <a:schemeClr val="accent1">
                  <a:lumMod val="75000"/>
                </a:schemeClr>
              </a:solidFill>
            </a:endParaRPr>
          </a:p>
        </p:txBody>
      </p:sp>
      <p:pic>
        <p:nvPicPr>
          <p:cNvPr id="5" name="Picture 4"/>
          <p:cNvPicPr>
            <a:picLocks noChangeAspect="1"/>
          </p:cNvPicPr>
          <p:nvPr/>
        </p:nvPicPr>
        <p:blipFill>
          <a:blip r:embed="rId2"/>
          <a:stretch>
            <a:fillRect/>
          </a:stretch>
        </p:blipFill>
        <p:spPr>
          <a:xfrm>
            <a:off x="3389312" y="4170362"/>
            <a:ext cx="2009775" cy="2276475"/>
          </a:xfrm>
          <a:prstGeom prst="rect">
            <a:avLst/>
          </a:prstGeom>
        </p:spPr>
      </p:pic>
    </p:spTree>
    <p:extLst>
      <p:ext uri="{BB962C8B-B14F-4D97-AF65-F5344CB8AC3E}">
        <p14:creationId xmlns:p14="http://schemas.microsoft.com/office/powerpoint/2010/main" val="1692878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180208" y="3136900"/>
            <a:ext cx="6173808" cy="1143000"/>
          </a:xfrm>
        </p:spPr>
        <p:txBody>
          <a:bodyPr>
            <a:noAutofit/>
          </a:bodyPr>
          <a:lstStyle/>
          <a:p>
            <a:r>
              <a:rPr lang="en-GB" sz="2400" dirty="0" smtClean="0"/>
              <a:t>Fall roughly across three categories:</a:t>
            </a:r>
          </a:p>
          <a:p>
            <a:endParaRPr lang="en-GB" sz="2400" dirty="0"/>
          </a:p>
          <a:p>
            <a:pPr marL="685891" lvl="1" indent="-342900">
              <a:buFont typeface="+mj-lt"/>
              <a:buAutoNum type="arabicPeriod"/>
            </a:pPr>
            <a:r>
              <a:rPr lang="en-GB" sz="2400" dirty="0" smtClean="0"/>
              <a:t>Stimulants</a:t>
            </a:r>
          </a:p>
          <a:p>
            <a:pPr marL="685891" lvl="1" indent="-342900">
              <a:buFont typeface="+mj-lt"/>
              <a:buAutoNum type="arabicPeriod"/>
            </a:pPr>
            <a:endParaRPr lang="en-GB" sz="2400" dirty="0" smtClean="0"/>
          </a:p>
          <a:p>
            <a:pPr marL="685891" lvl="1" indent="-342900">
              <a:buFont typeface="+mj-lt"/>
              <a:buAutoNum type="arabicPeriod"/>
            </a:pPr>
            <a:r>
              <a:rPr lang="en-GB" sz="2400" dirty="0" smtClean="0"/>
              <a:t>Sedatives</a:t>
            </a:r>
          </a:p>
          <a:p>
            <a:pPr marL="685891" lvl="1" indent="-342900">
              <a:buFont typeface="+mj-lt"/>
              <a:buAutoNum type="arabicPeriod"/>
            </a:pPr>
            <a:endParaRPr lang="en-GB" sz="2400" dirty="0" smtClean="0"/>
          </a:p>
          <a:p>
            <a:pPr marL="685891" lvl="1" indent="-342900">
              <a:buFont typeface="+mj-lt"/>
              <a:buAutoNum type="arabicPeriod"/>
            </a:pPr>
            <a:r>
              <a:rPr lang="en-GB" sz="2400" dirty="0" smtClean="0"/>
              <a:t>Hallucinogens  </a:t>
            </a:r>
            <a:endParaRPr lang="en-GB" sz="2400" dirty="0"/>
          </a:p>
        </p:txBody>
      </p:sp>
      <p:sp>
        <p:nvSpPr>
          <p:cNvPr id="3" name="Title 2"/>
          <p:cNvSpPr>
            <a:spLocks noGrp="1"/>
          </p:cNvSpPr>
          <p:nvPr>
            <p:ph type="title"/>
          </p:nvPr>
        </p:nvSpPr>
        <p:spPr>
          <a:xfrm>
            <a:off x="1180208" y="1447801"/>
            <a:ext cx="6859786" cy="1028699"/>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Drugs of abuse</a:t>
            </a:r>
            <a:endParaRPr lang="en-GB" b="1" dirty="0">
              <a:solidFill>
                <a:schemeClr val="accent1">
                  <a:lumMod val="75000"/>
                </a:schemeClr>
              </a:solidFill>
            </a:endParaRPr>
          </a:p>
        </p:txBody>
      </p:sp>
    </p:spTree>
    <p:extLst>
      <p:ext uri="{BB962C8B-B14F-4D97-AF65-F5344CB8AC3E}">
        <p14:creationId xmlns:p14="http://schemas.microsoft.com/office/powerpoint/2010/main" val="109047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342900" indent="-342900" algn="ctr">
              <a:buAutoNum type="arabicPeriod"/>
            </a:pPr>
            <a:r>
              <a:rPr lang="en-GB" sz="2400" b="1" u="sng" dirty="0" smtClean="0">
                <a:solidFill>
                  <a:schemeClr val="accent1">
                    <a:lumMod val="75000"/>
                  </a:schemeClr>
                </a:solidFill>
              </a:rPr>
              <a:t>STIMULANTS</a:t>
            </a:r>
          </a:p>
          <a:p>
            <a:pPr marL="342900" indent="-342900">
              <a:buAutoNum type="arabicPeriod"/>
            </a:pPr>
            <a:endParaRPr lang="en-GB" sz="2000" dirty="0"/>
          </a:p>
          <a:p>
            <a:r>
              <a:rPr lang="en-GB" sz="2000" dirty="0" smtClean="0"/>
              <a:t>Substances that increase central nervous system activity and increase blood pressure and heart rate</a:t>
            </a:r>
          </a:p>
          <a:p>
            <a:endParaRPr lang="en-GB" sz="1800" dirty="0"/>
          </a:p>
          <a:p>
            <a:r>
              <a:rPr lang="en-GB" sz="1800" dirty="0" smtClean="0"/>
              <a:t>E.g.,</a:t>
            </a:r>
          </a:p>
          <a:p>
            <a:pPr lvl="1"/>
            <a:r>
              <a:rPr lang="en-GB" sz="1800" dirty="0" smtClean="0"/>
              <a:t>Amphetamines</a:t>
            </a:r>
          </a:p>
          <a:p>
            <a:pPr lvl="1"/>
            <a:r>
              <a:rPr lang="en-GB" sz="1800" dirty="0" smtClean="0"/>
              <a:t>Cocaine</a:t>
            </a:r>
          </a:p>
          <a:p>
            <a:pPr lvl="1"/>
            <a:r>
              <a:rPr lang="en-GB" sz="1800" dirty="0" smtClean="0"/>
              <a:t>Caffeine </a:t>
            </a:r>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Characteristics of specific substance abuse disorders</a:t>
            </a:r>
            <a:endParaRPr lang="en-GB" sz="3200" b="1"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6516216" y="5368839"/>
            <a:ext cx="1994719" cy="884390"/>
          </a:xfrm>
          <a:prstGeom prst="rect">
            <a:avLst/>
          </a:prstGeom>
        </p:spPr>
      </p:pic>
      <p:pic>
        <p:nvPicPr>
          <p:cNvPr id="5" name="Picture 4"/>
          <p:cNvPicPr>
            <a:picLocks noChangeAspect="1"/>
          </p:cNvPicPr>
          <p:nvPr/>
        </p:nvPicPr>
        <p:blipFill>
          <a:blip r:embed="rId3"/>
          <a:stretch>
            <a:fillRect/>
          </a:stretch>
        </p:blipFill>
        <p:spPr>
          <a:xfrm>
            <a:off x="3419872" y="4548711"/>
            <a:ext cx="1087562" cy="1640257"/>
          </a:xfrm>
          <a:prstGeom prst="rect">
            <a:avLst/>
          </a:prstGeom>
        </p:spPr>
      </p:pic>
      <p:pic>
        <p:nvPicPr>
          <p:cNvPr id="6" name="Picture 5"/>
          <p:cNvPicPr>
            <a:picLocks noChangeAspect="1"/>
          </p:cNvPicPr>
          <p:nvPr/>
        </p:nvPicPr>
        <p:blipFill>
          <a:blip r:embed="rId4"/>
          <a:stretch>
            <a:fillRect/>
          </a:stretch>
        </p:blipFill>
        <p:spPr>
          <a:xfrm>
            <a:off x="5004048" y="4108545"/>
            <a:ext cx="2125960" cy="1001217"/>
          </a:xfrm>
          <a:prstGeom prst="rect">
            <a:avLst/>
          </a:prstGeom>
        </p:spPr>
      </p:pic>
    </p:spTree>
    <p:extLst>
      <p:ext uri="{BB962C8B-B14F-4D97-AF65-F5344CB8AC3E}">
        <p14:creationId xmlns:p14="http://schemas.microsoft.com/office/powerpoint/2010/main" val="3783972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657052" y="392710"/>
            <a:ext cx="8280920" cy="1143000"/>
          </a:xfrm>
        </p:spPr>
        <p:txBody>
          <a:bodyPr>
            <a:normAutofit/>
          </a:bodyPr>
          <a:lstStyle/>
          <a:p>
            <a:pPr algn="ctr"/>
            <a:r>
              <a:rPr lang="en-GB" sz="4400" b="1" dirty="0" smtClean="0">
                <a:solidFill>
                  <a:schemeClr val="accent1">
                    <a:lumMod val="75000"/>
                  </a:schemeClr>
                </a:solidFill>
              </a:rPr>
              <a:t>Stimulant Use Disorders</a:t>
            </a:r>
            <a:endParaRPr lang="en-GB" sz="4400" b="1" dirty="0">
              <a:solidFill>
                <a:schemeClr val="accent1">
                  <a:lumMod val="75000"/>
                </a:schemeClr>
              </a:solidFill>
            </a:endParaRPr>
          </a:p>
        </p:txBody>
      </p:sp>
      <p:sp>
        <p:nvSpPr>
          <p:cNvPr id="3" name="Title 2"/>
          <p:cNvSpPr>
            <a:spLocks noGrp="1"/>
          </p:cNvSpPr>
          <p:nvPr>
            <p:ph type="title"/>
          </p:nvPr>
        </p:nvSpPr>
        <p:spPr>
          <a:xfrm>
            <a:off x="1286123" y="2109068"/>
            <a:ext cx="6859786" cy="4056236"/>
          </a:xfrm>
        </p:spPr>
        <p:txBody>
          <a:bodyPr/>
          <a:lstStyle/>
          <a:p>
            <a:r>
              <a:rPr lang="en-GB" sz="2000" dirty="0"/>
              <a:t/>
            </a:r>
            <a:br>
              <a:rPr lang="en-GB" sz="2000" dirty="0"/>
            </a:br>
            <a:endParaRPr lang="en-GB" sz="2000" dirty="0"/>
          </a:p>
        </p:txBody>
      </p:sp>
      <p:sp>
        <p:nvSpPr>
          <p:cNvPr id="6" name="TextBox 5"/>
          <p:cNvSpPr txBox="1"/>
          <p:nvPr/>
        </p:nvSpPr>
        <p:spPr>
          <a:xfrm>
            <a:off x="689844" y="1257730"/>
            <a:ext cx="2376264" cy="3139321"/>
          </a:xfrm>
          <a:prstGeom prst="rect">
            <a:avLst/>
          </a:prstGeom>
          <a:noFill/>
          <a:ln w="6350">
            <a:solidFill>
              <a:schemeClr val="accent4">
                <a:lumMod val="75000"/>
              </a:schemeClr>
            </a:solidFill>
          </a:ln>
        </p:spPr>
        <p:txBody>
          <a:bodyPr wrap="square" rtlCol="0" anchor="ctr" anchorCtr="1">
            <a:spAutoFit/>
          </a:bodyPr>
          <a:lstStyle/>
          <a:p>
            <a:pPr algn="ctr"/>
            <a:r>
              <a:rPr lang="en-GB" b="1" dirty="0" smtClean="0">
                <a:solidFill>
                  <a:schemeClr val="accent4">
                    <a:lumMod val="75000"/>
                  </a:schemeClr>
                </a:solidFill>
              </a:rPr>
              <a:t>Cocaine</a:t>
            </a:r>
          </a:p>
          <a:p>
            <a:endParaRPr lang="en-GB" dirty="0"/>
          </a:p>
          <a:p>
            <a:pPr marL="285750" indent="-285750">
              <a:buFont typeface="Arial" panose="020B0604020202020204" pitchFamily="34" charset="0"/>
              <a:buChar char="•"/>
            </a:pPr>
            <a:r>
              <a:rPr lang="en-GB" dirty="0" smtClean="0">
                <a:solidFill>
                  <a:schemeClr val="accent4">
                    <a:lumMod val="75000"/>
                  </a:schemeClr>
                </a:solidFill>
              </a:rPr>
              <a:t>Lifetime prevalence rate in developed countries = 1-3%</a:t>
            </a:r>
          </a:p>
          <a:p>
            <a:pPr marL="285750" indent="-285750">
              <a:buFont typeface="Arial" panose="020B0604020202020204" pitchFamily="34" charset="0"/>
              <a:buChar char="•"/>
            </a:pPr>
            <a:endParaRPr lang="en-GB" dirty="0" smtClean="0">
              <a:solidFill>
                <a:schemeClr val="accent4">
                  <a:lumMod val="75000"/>
                </a:schemeClr>
              </a:solidFill>
            </a:endParaRPr>
          </a:p>
          <a:p>
            <a:pPr marL="285750" indent="-285750">
              <a:buFont typeface="Arial" panose="020B0604020202020204" pitchFamily="34" charset="0"/>
              <a:buChar char="•"/>
            </a:pPr>
            <a:r>
              <a:rPr lang="en-GB" dirty="0" smtClean="0">
                <a:solidFill>
                  <a:schemeClr val="accent4">
                    <a:lumMod val="75000"/>
                  </a:schemeClr>
                </a:solidFill>
              </a:rPr>
              <a:t>Use by young adults in the UK aged 15-34 is around 4%</a:t>
            </a:r>
          </a:p>
        </p:txBody>
      </p:sp>
      <p:sp>
        <p:nvSpPr>
          <p:cNvPr id="9" name="TextBox 8"/>
          <p:cNvSpPr txBox="1"/>
          <p:nvPr/>
        </p:nvSpPr>
        <p:spPr>
          <a:xfrm>
            <a:off x="3258148" y="1257730"/>
            <a:ext cx="2444275" cy="4031873"/>
          </a:xfrm>
          <a:prstGeom prst="rect">
            <a:avLst/>
          </a:prstGeom>
          <a:noFill/>
          <a:ln>
            <a:solidFill>
              <a:schemeClr val="bg2"/>
            </a:solidFill>
          </a:ln>
        </p:spPr>
        <p:txBody>
          <a:bodyPr wrap="square" rtlCol="0" anchor="ctr" anchorCtr="1">
            <a:spAutoFit/>
          </a:bodyPr>
          <a:lstStyle/>
          <a:p>
            <a:pPr algn="ctr"/>
            <a:r>
              <a:rPr lang="en-GB" b="1" dirty="0" smtClean="0">
                <a:solidFill>
                  <a:schemeClr val="accent1">
                    <a:lumMod val="75000"/>
                  </a:schemeClr>
                </a:solidFill>
              </a:rPr>
              <a:t>Amphetamines</a:t>
            </a:r>
          </a:p>
          <a:p>
            <a:endParaRPr lang="en-GB" sz="1600" dirty="0"/>
          </a:p>
          <a:p>
            <a:pPr marL="285750" indent="-285750">
              <a:buFont typeface="Arial" panose="020B0604020202020204" pitchFamily="34" charset="0"/>
              <a:buChar char="•"/>
            </a:pPr>
            <a:r>
              <a:rPr lang="en-GB" sz="1600" dirty="0" smtClean="0">
                <a:solidFill>
                  <a:schemeClr val="accent1">
                    <a:lumMod val="75000"/>
                  </a:schemeClr>
                </a:solidFill>
              </a:rPr>
              <a:t>Worldwide, amphetamine-type stimulants (ex. Ecstasy) have an estimated prev. of 0.3-1.2%</a:t>
            </a:r>
          </a:p>
          <a:p>
            <a:pPr marL="285750" indent="-285750">
              <a:buFont typeface="Arial" panose="020B0604020202020204" pitchFamily="34" charset="0"/>
              <a:buChar char="•"/>
            </a:pPr>
            <a:endParaRPr lang="en-GB" sz="1600" dirty="0" smtClean="0">
              <a:solidFill>
                <a:schemeClr val="accent1">
                  <a:lumMod val="75000"/>
                </a:schemeClr>
              </a:solidFill>
            </a:endParaRPr>
          </a:p>
          <a:p>
            <a:pPr marL="285750" indent="-285750">
              <a:buFont typeface="Arial" panose="020B0604020202020204" pitchFamily="34" charset="0"/>
              <a:buChar char="•"/>
            </a:pPr>
            <a:r>
              <a:rPr lang="en-GB" sz="1600" dirty="0" smtClean="0">
                <a:solidFill>
                  <a:schemeClr val="accent1">
                    <a:lumMod val="75000"/>
                  </a:schemeClr>
                </a:solidFill>
              </a:rPr>
              <a:t>Second most widely used type of drug</a:t>
            </a:r>
          </a:p>
          <a:p>
            <a:pPr marL="285750" indent="-285750">
              <a:buFont typeface="Arial" panose="020B0604020202020204" pitchFamily="34" charset="0"/>
              <a:buChar char="•"/>
            </a:pPr>
            <a:endParaRPr lang="en-GB" sz="1600" dirty="0">
              <a:solidFill>
                <a:schemeClr val="accent1">
                  <a:lumMod val="75000"/>
                </a:schemeClr>
              </a:solidFill>
            </a:endParaRPr>
          </a:p>
          <a:p>
            <a:pPr marL="285750" indent="-285750">
              <a:buFont typeface="Arial" panose="020B0604020202020204" pitchFamily="34" charset="0"/>
              <a:buChar char="•"/>
            </a:pPr>
            <a:r>
              <a:rPr lang="en-GB" sz="1600" dirty="0" smtClean="0">
                <a:solidFill>
                  <a:schemeClr val="accent1">
                    <a:lumMod val="75000"/>
                  </a:schemeClr>
                </a:solidFill>
              </a:rPr>
              <a:t>Lifetime prevalence rate of A use disorders is 1.5%</a:t>
            </a:r>
          </a:p>
        </p:txBody>
      </p:sp>
      <p:sp>
        <p:nvSpPr>
          <p:cNvPr id="10" name="TextBox 9"/>
          <p:cNvSpPr txBox="1"/>
          <p:nvPr/>
        </p:nvSpPr>
        <p:spPr>
          <a:xfrm>
            <a:off x="5878935" y="1245030"/>
            <a:ext cx="2804315" cy="4708981"/>
          </a:xfrm>
          <a:prstGeom prst="rect">
            <a:avLst/>
          </a:prstGeom>
          <a:noFill/>
          <a:ln>
            <a:solidFill>
              <a:schemeClr val="bg2"/>
            </a:solidFill>
          </a:ln>
        </p:spPr>
        <p:txBody>
          <a:bodyPr wrap="square" rtlCol="0" anchor="ctr" anchorCtr="1">
            <a:spAutoFit/>
          </a:bodyPr>
          <a:lstStyle/>
          <a:p>
            <a:pPr algn="ctr"/>
            <a:r>
              <a:rPr lang="en-GB" sz="1600" b="1" dirty="0" smtClean="0">
                <a:solidFill>
                  <a:srgbClr val="7030A0"/>
                </a:solidFill>
              </a:rPr>
              <a:t>Caffeine</a:t>
            </a:r>
          </a:p>
          <a:p>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85% of the worlds population take caffeine in some form</a:t>
            </a:r>
          </a:p>
          <a:p>
            <a:pPr marL="742950" lvl="1" indent="-285750">
              <a:buFont typeface="Arial" panose="020B0604020202020204" pitchFamily="34" charset="0"/>
              <a:buChar char="•"/>
            </a:pPr>
            <a:r>
              <a:rPr lang="en-GB" sz="1400" dirty="0" smtClean="0">
                <a:solidFill>
                  <a:srgbClr val="7030A0"/>
                </a:solidFill>
              </a:rPr>
              <a:t>Tea, coffee, chocolate, </a:t>
            </a:r>
            <a:r>
              <a:rPr lang="en-GB" sz="1400" dirty="0" err="1" smtClean="0">
                <a:solidFill>
                  <a:srgbClr val="7030A0"/>
                </a:solidFill>
              </a:rPr>
              <a:t>etc</a:t>
            </a:r>
            <a:endParaRPr lang="en-GB" sz="1400" dirty="0" smtClean="0">
              <a:solidFill>
                <a:srgbClr val="7030A0"/>
              </a:solidFill>
            </a:endParaRP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Caffeine is a CNS stimulant that increases alertness and combats fatigue</a:t>
            </a: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Can lead to caffeine intoxication and withdrawal</a:t>
            </a: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Caffeine disorder new to DSM-5</a:t>
            </a:r>
          </a:p>
        </p:txBody>
      </p:sp>
    </p:spTree>
    <p:extLst>
      <p:ext uri="{BB962C8B-B14F-4D97-AF65-F5344CB8AC3E}">
        <p14:creationId xmlns:p14="http://schemas.microsoft.com/office/powerpoint/2010/main" val="320216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657052" y="392710"/>
            <a:ext cx="8280920" cy="1143000"/>
          </a:xfrm>
        </p:spPr>
        <p:txBody>
          <a:bodyPr>
            <a:normAutofit/>
          </a:bodyPr>
          <a:lstStyle/>
          <a:p>
            <a:pPr algn="ctr"/>
            <a:r>
              <a:rPr lang="en-GB" sz="4400" b="1" dirty="0" smtClean="0">
                <a:solidFill>
                  <a:schemeClr val="accent1">
                    <a:lumMod val="75000"/>
                  </a:schemeClr>
                </a:solidFill>
              </a:rPr>
              <a:t>Stimulant Use Disorders</a:t>
            </a:r>
            <a:endParaRPr lang="en-GB" sz="4400" b="1" dirty="0">
              <a:solidFill>
                <a:schemeClr val="accent1">
                  <a:lumMod val="75000"/>
                </a:schemeClr>
              </a:solidFill>
            </a:endParaRPr>
          </a:p>
        </p:txBody>
      </p:sp>
      <p:sp>
        <p:nvSpPr>
          <p:cNvPr id="3" name="Title 2"/>
          <p:cNvSpPr>
            <a:spLocks noGrp="1"/>
          </p:cNvSpPr>
          <p:nvPr>
            <p:ph type="title"/>
          </p:nvPr>
        </p:nvSpPr>
        <p:spPr>
          <a:xfrm>
            <a:off x="1286123" y="2109068"/>
            <a:ext cx="6859786" cy="4056236"/>
          </a:xfrm>
        </p:spPr>
        <p:txBody>
          <a:bodyPr/>
          <a:lstStyle/>
          <a:p>
            <a:r>
              <a:rPr lang="en-GB" sz="2000" dirty="0"/>
              <a:t/>
            </a:r>
            <a:br>
              <a:rPr lang="en-GB" sz="2000" dirty="0"/>
            </a:br>
            <a:endParaRPr lang="en-GB" sz="2000" dirty="0"/>
          </a:p>
        </p:txBody>
      </p:sp>
      <p:sp>
        <p:nvSpPr>
          <p:cNvPr id="6" name="TextBox 5"/>
          <p:cNvSpPr txBox="1"/>
          <p:nvPr/>
        </p:nvSpPr>
        <p:spPr>
          <a:xfrm>
            <a:off x="689844" y="1257730"/>
            <a:ext cx="2376264" cy="3139321"/>
          </a:xfrm>
          <a:prstGeom prst="rect">
            <a:avLst/>
          </a:prstGeom>
          <a:noFill/>
          <a:ln w="76200">
            <a:solidFill>
              <a:schemeClr val="accent4">
                <a:lumMod val="75000"/>
              </a:schemeClr>
            </a:solidFill>
          </a:ln>
        </p:spPr>
        <p:txBody>
          <a:bodyPr wrap="square" rtlCol="0" anchor="ctr" anchorCtr="1">
            <a:spAutoFit/>
          </a:bodyPr>
          <a:lstStyle/>
          <a:p>
            <a:pPr algn="ctr"/>
            <a:r>
              <a:rPr lang="en-GB" b="1" dirty="0" smtClean="0">
                <a:solidFill>
                  <a:schemeClr val="accent4">
                    <a:lumMod val="75000"/>
                  </a:schemeClr>
                </a:solidFill>
              </a:rPr>
              <a:t>Cocaine</a:t>
            </a:r>
          </a:p>
          <a:p>
            <a:endParaRPr lang="en-GB" b="1" dirty="0"/>
          </a:p>
          <a:p>
            <a:pPr marL="285750" indent="-285750">
              <a:buFont typeface="Arial" panose="020B0604020202020204" pitchFamily="34" charset="0"/>
              <a:buChar char="•"/>
            </a:pPr>
            <a:r>
              <a:rPr lang="en-GB" b="1" dirty="0" smtClean="0">
                <a:solidFill>
                  <a:schemeClr val="accent4">
                    <a:lumMod val="75000"/>
                  </a:schemeClr>
                </a:solidFill>
              </a:rPr>
              <a:t>Lifetime prevalence rate in developed countries = 1-3%</a:t>
            </a:r>
          </a:p>
          <a:p>
            <a:pPr marL="285750" indent="-285750">
              <a:buFont typeface="Arial" panose="020B0604020202020204" pitchFamily="34" charset="0"/>
              <a:buChar char="•"/>
            </a:pPr>
            <a:endParaRPr lang="en-GB" b="1" dirty="0" smtClean="0">
              <a:solidFill>
                <a:schemeClr val="accent4">
                  <a:lumMod val="75000"/>
                </a:schemeClr>
              </a:solidFill>
            </a:endParaRPr>
          </a:p>
          <a:p>
            <a:pPr marL="285750" indent="-285750">
              <a:buFont typeface="Arial" panose="020B0604020202020204" pitchFamily="34" charset="0"/>
              <a:buChar char="•"/>
            </a:pPr>
            <a:r>
              <a:rPr lang="en-GB" b="1" dirty="0" smtClean="0">
                <a:solidFill>
                  <a:schemeClr val="accent4">
                    <a:lumMod val="75000"/>
                  </a:schemeClr>
                </a:solidFill>
              </a:rPr>
              <a:t>Use by young adults in the UK aged 15-34 is around 4%</a:t>
            </a:r>
          </a:p>
        </p:txBody>
      </p:sp>
      <p:sp>
        <p:nvSpPr>
          <p:cNvPr id="9" name="TextBox 8"/>
          <p:cNvSpPr txBox="1"/>
          <p:nvPr/>
        </p:nvSpPr>
        <p:spPr>
          <a:xfrm>
            <a:off x="3258148" y="1257730"/>
            <a:ext cx="2444275" cy="4031873"/>
          </a:xfrm>
          <a:prstGeom prst="rect">
            <a:avLst/>
          </a:prstGeom>
          <a:noFill/>
          <a:ln>
            <a:solidFill>
              <a:schemeClr val="bg2"/>
            </a:solidFill>
          </a:ln>
        </p:spPr>
        <p:txBody>
          <a:bodyPr wrap="square" rtlCol="0" anchor="ctr" anchorCtr="1">
            <a:spAutoFit/>
          </a:bodyPr>
          <a:lstStyle/>
          <a:p>
            <a:pPr algn="ctr"/>
            <a:r>
              <a:rPr lang="en-GB" b="1" dirty="0" smtClean="0">
                <a:solidFill>
                  <a:schemeClr val="accent1">
                    <a:lumMod val="75000"/>
                  </a:schemeClr>
                </a:solidFill>
              </a:rPr>
              <a:t>Amphetamines</a:t>
            </a:r>
          </a:p>
          <a:p>
            <a:endParaRPr lang="en-GB" sz="1600" dirty="0"/>
          </a:p>
          <a:p>
            <a:pPr marL="285750" indent="-285750">
              <a:buFont typeface="Arial" panose="020B0604020202020204" pitchFamily="34" charset="0"/>
              <a:buChar char="•"/>
            </a:pPr>
            <a:r>
              <a:rPr lang="en-GB" sz="1600" dirty="0" smtClean="0">
                <a:solidFill>
                  <a:schemeClr val="accent1">
                    <a:lumMod val="75000"/>
                  </a:schemeClr>
                </a:solidFill>
              </a:rPr>
              <a:t>Worldwide, amphetamine-type stimulants (ex. Ecstasy) have an estimated prev. of 0.3-1.2%</a:t>
            </a:r>
          </a:p>
          <a:p>
            <a:pPr marL="285750" indent="-285750">
              <a:buFont typeface="Arial" panose="020B0604020202020204" pitchFamily="34" charset="0"/>
              <a:buChar char="•"/>
            </a:pPr>
            <a:endParaRPr lang="en-GB" sz="1600" dirty="0" smtClean="0">
              <a:solidFill>
                <a:schemeClr val="accent1">
                  <a:lumMod val="75000"/>
                </a:schemeClr>
              </a:solidFill>
            </a:endParaRPr>
          </a:p>
          <a:p>
            <a:pPr marL="285750" indent="-285750">
              <a:buFont typeface="Arial" panose="020B0604020202020204" pitchFamily="34" charset="0"/>
              <a:buChar char="•"/>
            </a:pPr>
            <a:r>
              <a:rPr lang="en-GB" sz="1600" dirty="0" smtClean="0">
                <a:solidFill>
                  <a:schemeClr val="accent1">
                    <a:lumMod val="75000"/>
                  </a:schemeClr>
                </a:solidFill>
              </a:rPr>
              <a:t>Second most widely used type of drug</a:t>
            </a:r>
          </a:p>
          <a:p>
            <a:pPr marL="285750" indent="-285750">
              <a:buFont typeface="Arial" panose="020B0604020202020204" pitchFamily="34" charset="0"/>
              <a:buChar char="•"/>
            </a:pPr>
            <a:endParaRPr lang="en-GB" sz="1600" dirty="0">
              <a:solidFill>
                <a:schemeClr val="accent1">
                  <a:lumMod val="75000"/>
                </a:schemeClr>
              </a:solidFill>
            </a:endParaRPr>
          </a:p>
          <a:p>
            <a:pPr marL="285750" indent="-285750">
              <a:buFont typeface="Arial" panose="020B0604020202020204" pitchFamily="34" charset="0"/>
              <a:buChar char="•"/>
            </a:pPr>
            <a:r>
              <a:rPr lang="en-GB" sz="1600" dirty="0" smtClean="0">
                <a:solidFill>
                  <a:schemeClr val="accent1">
                    <a:lumMod val="75000"/>
                  </a:schemeClr>
                </a:solidFill>
              </a:rPr>
              <a:t>Lifetime prevalence rate of A use disorders is 1.5%</a:t>
            </a:r>
          </a:p>
        </p:txBody>
      </p:sp>
      <p:sp>
        <p:nvSpPr>
          <p:cNvPr id="10" name="TextBox 9"/>
          <p:cNvSpPr txBox="1"/>
          <p:nvPr/>
        </p:nvSpPr>
        <p:spPr>
          <a:xfrm>
            <a:off x="5878935" y="1245030"/>
            <a:ext cx="2804315" cy="4708981"/>
          </a:xfrm>
          <a:prstGeom prst="rect">
            <a:avLst/>
          </a:prstGeom>
          <a:noFill/>
          <a:ln>
            <a:solidFill>
              <a:schemeClr val="bg2"/>
            </a:solidFill>
          </a:ln>
        </p:spPr>
        <p:txBody>
          <a:bodyPr wrap="square" rtlCol="0" anchor="ctr" anchorCtr="1">
            <a:spAutoFit/>
          </a:bodyPr>
          <a:lstStyle/>
          <a:p>
            <a:pPr algn="ctr"/>
            <a:r>
              <a:rPr lang="en-GB" sz="1600" b="1" dirty="0" smtClean="0">
                <a:solidFill>
                  <a:srgbClr val="7030A0"/>
                </a:solidFill>
              </a:rPr>
              <a:t>Caffeine</a:t>
            </a:r>
          </a:p>
          <a:p>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85% of the worlds population take caffeine in some form</a:t>
            </a:r>
          </a:p>
          <a:p>
            <a:pPr marL="742950" lvl="1" indent="-285750">
              <a:buFont typeface="Arial" panose="020B0604020202020204" pitchFamily="34" charset="0"/>
              <a:buChar char="•"/>
            </a:pPr>
            <a:r>
              <a:rPr lang="en-GB" sz="1400" dirty="0" smtClean="0">
                <a:solidFill>
                  <a:srgbClr val="7030A0"/>
                </a:solidFill>
              </a:rPr>
              <a:t>Tea, coffee, chocolate, </a:t>
            </a:r>
            <a:r>
              <a:rPr lang="en-GB" sz="1400" dirty="0" err="1" smtClean="0">
                <a:solidFill>
                  <a:srgbClr val="7030A0"/>
                </a:solidFill>
              </a:rPr>
              <a:t>etc</a:t>
            </a:r>
            <a:endParaRPr lang="en-GB" sz="1400" dirty="0" smtClean="0">
              <a:solidFill>
                <a:srgbClr val="7030A0"/>
              </a:solidFill>
            </a:endParaRP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Caffeine is a CNS stimulant that increases alertness and combats fatigue</a:t>
            </a: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Can lead to caffeine intoxication and withdrawal</a:t>
            </a:r>
          </a:p>
          <a:p>
            <a:pPr marL="285750" indent="-285750">
              <a:buFont typeface="Arial" panose="020B0604020202020204" pitchFamily="34" charset="0"/>
              <a:buChar char="•"/>
            </a:pPr>
            <a:endParaRPr lang="en-GB" sz="1600" dirty="0">
              <a:solidFill>
                <a:srgbClr val="7030A0"/>
              </a:solidFill>
            </a:endParaRPr>
          </a:p>
          <a:p>
            <a:pPr marL="285750" indent="-285750">
              <a:buFont typeface="Arial" panose="020B0604020202020204" pitchFamily="34" charset="0"/>
              <a:buChar char="•"/>
            </a:pPr>
            <a:r>
              <a:rPr lang="en-GB" sz="1600" dirty="0" smtClean="0">
                <a:solidFill>
                  <a:srgbClr val="7030A0"/>
                </a:solidFill>
              </a:rPr>
              <a:t>Caffeine disorder new to DSM-5</a:t>
            </a:r>
          </a:p>
        </p:txBody>
      </p:sp>
    </p:spTree>
    <p:extLst>
      <p:ext uri="{BB962C8B-B14F-4D97-AF65-F5344CB8AC3E}">
        <p14:creationId xmlns:p14="http://schemas.microsoft.com/office/powerpoint/2010/main" val="34647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5696" y="2996952"/>
            <a:ext cx="5672079" cy="3176364"/>
          </a:xfrm>
          <a:prstGeom prst="rect">
            <a:avLst/>
          </a:prstGeom>
        </p:spPr>
      </p:pic>
      <p:sp>
        <p:nvSpPr>
          <p:cNvPr id="3" name="Text Placeholder 1"/>
          <p:cNvSpPr txBox="1">
            <a:spLocks/>
          </p:cNvSpPr>
          <p:nvPr/>
        </p:nvSpPr>
        <p:spPr>
          <a:xfrm>
            <a:off x="531275" y="1820313"/>
            <a:ext cx="8280920" cy="1143000"/>
          </a:xfrm>
          <a:prstGeom prst="rect">
            <a:avLst/>
          </a:prstGeom>
        </p:spPr>
        <p:txBody>
          <a:bodyPr>
            <a:normAutofit/>
          </a:bodyPr>
          <a:lstStyle>
            <a:lvl1pPr marL="167923" indent="-167923" algn="l" defTabSz="685983" rtl="0" eaLnBrk="1" latinLnBrk="0" hangingPunct="1">
              <a:lnSpc>
                <a:spcPct val="90000"/>
              </a:lnSpc>
              <a:spcBef>
                <a:spcPts val="1350"/>
              </a:spcBef>
              <a:buClr>
                <a:schemeClr val="accent2"/>
              </a:buClr>
              <a:buFont typeface="Arial" pitchFamily="34" charset="0"/>
              <a:buChar char="•"/>
              <a:defRPr sz="1500" kern="1200">
                <a:solidFill>
                  <a:schemeClr val="tx1"/>
                </a:solidFill>
                <a:latin typeface="+mn-lt"/>
                <a:ea typeface="+mn-ea"/>
                <a:cs typeface="+mn-cs"/>
              </a:defRPr>
            </a:lvl1pPr>
            <a:lvl2pPr marL="377291" indent="-167923" algn="l" defTabSz="685983" rtl="0" eaLnBrk="1" latinLnBrk="0" hangingPunct="1">
              <a:lnSpc>
                <a:spcPct val="90000"/>
              </a:lnSpc>
              <a:spcBef>
                <a:spcPts val="600"/>
              </a:spcBef>
              <a:buClr>
                <a:schemeClr val="accent2"/>
              </a:buClr>
              <a:buFont typeface="Arial" pitchFamily="34" charset="0"/>
              <a:buChar char="–"/>
              <a:defRPr sz="1350" kern="1200">
                <a:solidFill>
                  <a:schemeClr val="tx1"/>
                </a:solidFill>
                <a:latin typeface="+mn-lt"/>
                <a:ea typeface="+mn-ea"/>
                <a:cs typeface="+mn-cs"/>
              </a:defRPr>
            </a:lvl2pPr>
            <a:lvl3pPr marL="556171" indent="-128622" algn="l" defTabSz="685983" rtl="0" eaLnBrk="1" latinLnBrk="0" hangingPunct="1">
              <a:lnSpc>
                <a:spcPct val="90000"/>
              </a:lnSpc>
              <a:spcBef>
                <a:spcPts val="450"/>
              </a:spcBef>
              <a:buClr>
                <a:schemeClr val="accent2"/>
              </a:buClr>
              <a:buFont typeface="Arial" pitchFamily="34" charset="0"/>
              <a:buChar char="•"/>
              <a:defRPr sz="1200" kern="1200">
                <a:solidFill>
                  <a:schemeClr val="tx1"/>
                </a:solidFill>
                <a:latin typeface="+mn-lt"/>
                <a:ea typeface="+mn-ea"/>
                <a:cs typeface="+mn-cs"/>
              </a:defRPr>
            </a:lvl3pPr>
            <a:lvl4pPr marL="725284"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4pPr>
            <a:lvl5pPr marL="906308"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5pPr>
            <a:lvl6pPr marL="1083853"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6pPr>
            <a:lvl7pPr marL="1262208"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7pPr>
            <a:lvl8pPr marL="1440564"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8pPr>
            <a:lvl9pPr marL="1618920"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9pPr>
          </a:lstStyle>
          <a:p>
            <a:pPr marL="0" indent="0" algn="ctr">
              <a:buNone/>
            </a:pPr>
            <a:r>
              <a:rPr lang="en-GB" sz="4400" b="1" dirty="0" smtClean="0">
                <a:solidFill>
                  <a:schemeClr val="accent1">
                    <a:lumMod val="75000"/>
                  </a:schemeClr>
                </a:solidFill>
              </a:rPr>
              <a:t>Cocaine</a:t>
            </a:r>
            <a:endParaRPr lang="en-GB" sz="4400" b="1" dirty="0">
              <a:solidFill>
                <a:schemeClr val="accent1">
                  <a:lumMod val="75000"/>
                </a:schemeClr>
              </a:solidFill>
            </a:endParaRPr>
          </a:p>
        </p:txBody>
      </p:sp>
    </p:spTree>
    <p:extLst>
      <p:ext uri="{BB962C8B-B14F-4D97-AF65-F5344CB8AC3E}">
        <p14:creationId xmlns:p14="http://schemas.microsoft.com/office/powerpoint/2010/main" val="176830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000" dirty="0" smtClean="0"/>
              <a:t>A natural stimulant derived from the coca plant</a:t>
            </a:r>
          </a:p>
          <a:p>
            <a:endParaRPr lang="en-GB" sz="2000" dirty="0"/>
          </a:p>
          <a:p>
            <a:r>
              <a:rPr lang="en-GB" sz="2000" dirty="0" smtClean="0"/>
              <a:t>Can be injected, snorted or in some forms smoked (crack cocaine)</a:t>
            </a:r>
          </a:p>
          <a:p>
            <a:endParaRPr lang="en-GB" sz="2000" dirty="0"/>
          </a:p>
          <a:p>
            <a:r>
              <a:rPr lang="en-GB" sz="2000" dirty="0" smtClean="0"/>
              <a:t>Makes users feel excited and energised</a:t>
            </a:r>
          </a:p>
          <a:p>
            <a:endParaRPr lang="en-GB" sz="2000" dirty="0"/>
          </a:p>
          <a:p>
            <a:r>
              <a:rPr lang="en-GB" sz="2000" dirty="0" smtClean="0"/>
              <a:t>Main effects caused by cocaine blocking the reuptake of dopamine in the brain</a:t>
            </a:r>
            <a:endParaRPr lang="en-GB" sz="2000" dirty="0"/>
          </a:p>
          <a:p>
            <a:pPr lvl="1"/>
            <a:r>
              <a:rPr lang="en-GB" sz="1800" dirty="0" smtClean="0"/>
              <a:t>This facilitates neural activity and results in feelings of pleasure and confidence</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Cocaine</a:t>
            </a:r>
            <a:endParaRPr lang="en-GB" sz="3200" b="1" dirty="0">
              <a:solidFill>
                <a:schemeClr val="accent1">
                  <a:lumMod val="75000"/>
                </a:schemeClr>
              </a:solidFill>
            </a:endParaRPr>
          </a:p>
        </p:txBody>
      </p:sp>
    </p:spTree>
    <p:extLst>
      <p:ext uri="{BB962C8B-B14F-4D97-AF65-F5344CB8AC3E}">
        <p14:creationId xmlns:p14="http://schemas.microsoft.com/office/powerpoint/2010/main" val="3421171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000" dirty="0" smtClean="0"/>
              <a:t>Cocaine causes tolerance and severe withdrawal symptoms</a:t>
            </a:r>
          </a:p>
          <a:p>
            <a:r>
              <a:rPr lang="en-GB" sz="2000" dirty="0" smtClean="0"/>
              <a:t>High doses can cause cocaine intoxication where the individual becomes anxious, angry and may have psychotic episodes</a:t>
            </a:r>
          </a:p>
          <a:p>
            <a:r>
              <a:rPr lang="en-GB" sz="2000" dirty="0" smtClean="0"/>
              <a:t>Physical effects of intoxication include:</a:t>
            </a:r>
          </a:p>
          <a:p>
            <a:pPr lvl="2"/>
            <a:r>
              <a:rPr lang="en-GB" sz="1800" dirty="0" smtClean="0"/>
              <a:t>Increased blood pressure and heart rate</a:t>
            </a:r>
          </a:p>
          <a:p>
            <a:pPr lvl="2"/>
            <a:r>
              <a:rPr lang="en-GB" sz="1800" dirty="0" smtClean="0"/>
              <a:t>Perspiration</a:t>
            </a:r>
          </a:p>
          <a:p>
            <a:pPr lvl="2"/>
            <a:r>
              <a:rPr lang="en-GB" sz="1800" dirty="0" smtClean="0"/>
              <a:t>Chills</a:t>
            </a:r>
          </a:p>
          <a:p>
            <a:pPr lvl="2"/>
            <a:r>
              <a:rPr lang="en-GB" sz="1800" dirty="0" smtClean="0"/>
              <a:t>Nausea</a:t>
            </a:r>
          </a:p>
          <a:p>
            <a:pPr lvl="2"/>
            <a:endParaRPr lang="en-GB" sz="1600" dirty="0"/>
          </a:p>
          <a:p>
            <a:r>
              <a:rPr lang="en-GB" sz="2000" dirty="0" smtClean="0"/>
              <a:t>Chronic used can cause long-term irritability, paranoid thinking, and disturbances of eating and sleeping</a:t>
            </a: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Cocaine intoxication</a:t>
            </a:r>
            <a:endParaRPr lang="en-GB" sz="3200" b="1" dirty="0">
              <a:solidFill>
                <a:schemeClr val="accent1">
                  <a:lumMod val="75000"/>
                </a:schemeClr>
              </a:solidFill>
            </a:endParaRPr>
          </a:p>
        </p:txBody>
      </p:sp>
    </p:spTree>
    <p:extLst>
      <p:ext uri="{BB962C8B-B14F-4D97-AF65-F5344CB8AC3E}">
        <p14:creationId xmlns:p14="http://schemas.microsoft.com/office/powerpoint/2010/main" val="1844873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000" dirty="0" smtClean="0"/>
              <a:t>Effects last for only 30 minutes, so there is a need for frequent use to maintain the ‘rush’</a:t>
            </a:r>
          </a:p>
          <a:p>
            <a:endParaRPr lang="en-GB" sz="2000" dirty="0"/>
          </a:p>
          <a:p>
            <a:r>
              <a:rPr lang="en-GB" sz="2000" b="1" u="sng" dirty="0" smtClean="0">
                <a:solidFill>
                  <a:schemeClr val="accent1">
                    <a:lumMod val="75000"/>
                  </a:schemeClr>
                </a:solidFill>
              </a:rPr>
              <a:t>Dependency</a:t>
            </a:r>
            <a:r>
              <a:rPr lang="en-GB" sz="2000" dirty="0" smtClean="0"/>
              <a:t> occurs when user finds it difficult to resist whenever it is available</a:t>
            </a:r>
          </a:p>
          <a:p>
            <a:pPr lvl="1"/>
            <a:r>
              <a:rPr lang="en-GB" sz="1800" dirty="0" smtClean="0"/>
              <a:t>This leads to neglect of important responsibilities (work, family, relationships)</a:t>
            </a:r>
          </a:p>
          <a:p>
            <a:pPr lvl="1"/>
            <a:endParaRPr lang="en-GB" sz="1800" dirty="0"/>
          </a:p>
          <a:p>
            <a:r>
              <a:rPr lang="en-GB" sz="2000" b="1" u="sng" dirty="0" smtClean="0">
                <a:solidFill>
                  <a:schemeClr val="accent1">
                    <a:lumMod val="75000"/>
                  </a:schemeClr>
                </a:solidFill>
              </a:rPr>
              <a:t>Tolerance</a:t>
            </a:r>
            <a:r>
              <a:rPr lang="en-GB" sz="2000" dirty="0" smtClean="0"/>
              <a:t> occurs with repeated use making larger doses necessary</a:t>
            </a:r>
          </a:p>
          <a:p>
            <a:r>
              <a:rPr lang="en-GB" sz="2000" dirty="0" smtClean="0"/>
              <a:t>Erratic behaviour, social isolation, and sexual dysfunction are regular characteristics of long-term dependency</a:t>
            </a:r>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Cocaine use disorder</a:t>
            </a:r>
            <a:endParaRPr lang="en-GB" sz="3200" b="1" dirty="0">
              <a:solidFill>
                <a:schemeClr val="accent1">
                  <a:lumMod val="75000"/>
                </a:schemeClr>
              </a:solidFill>
            </a:endParaRPr>
          </a:p>
        </p:txBody>
      </p:sp>
    </p:spTree>
    <p:extLst>
      <p:ext uri="{BB962C8B-B14F-4D97-AF65-F5344CB8AC3E}">
        <p14:creationId xmlns:p14="http://schemas.microsoft.com/office/powerpoint/2010/main" val="2553860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GB" sz="2000" dirty="0" smtClean="0"/>
          </a:p>
          <a:p>
            <a:r>
              <a:rPr lang="en-GB" sz="2000" dirty="0" smtClean="0"/>
              <a:t>Adversely effects cognitive functioning and health</a:t>
            </a:r>
          </a:p>
          <a:p>
            <a:endParaRPr lang="en-GB" sz="2000" dirty="0"/>
          </a:p>
          <a:p>
            <a:r>
              <a:rPr lang="en-GB" sz="2000" dirty="0" smtClean="0"/>
              <a:t>Can cause development deficits in the offspring of pregnant cocaine users</a:t>
            </a:r>
          </a:p>
          <a:p>
            <a:endParaRPr lang="en-GB" sz="2000" dirty="0"/>
          </a:p>
          <a:p>
            <a:r>
              <a:rPr lang="en-GB" sz="2000" dirty="0" smtClean="0"/>
              <a:t>Can cause cardiac problems because of its effects on blood pressure and heart rate</a:t>
            </a:r>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The costs of cocaine dependency</a:t>
            </a:r>
            <a:endParaRPr lang="en-GB" sz="3200" b="1" dirty="0">
              <a:solidFill>
                <a:schemeClr val="accent1">
                  <a:lumMod val="75000"/>
                </a:schemeClr>
              </a:solidFill>
            </a:endParaRPr>
          </a:p>
        </p:txBody>
      </p:sp>
    </p:spTree>
    <p:extLst>
      <p:ext uri="{BB962C8B-B14F-4D97-AF65-F5344CB8AC3E}">
        <p14:creationId xmlns:p14="http://schemas.microsoft.com/office/powerpoint/2010/main" val="230618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sz="2400" b="1" dirty="0" smtClean="0">
                <a:solidFill>
                  <a:schemeClr val="accent1">
                    <a:lumMod val="75000"/>
                  </a:schemeClr>
                </a:solidFill>
              </a:rPr>
              <a:t>2. </a:t>
            </a:r>
            <a:r>
              <a:rPr lang="en-GB" sz="2400" b="1" u="sng" dirty="0" smtClean="0">
                <a:solidFill>
                  <a:schemeClr val="accent1">
                    <a:lumMod val="75000"/>
                  </a:schemeClr>
                </a:solidFill>
              </a:rPr>
              <a:t>SEDATIVES</a:t>
            </a:r>
          </a:p>
          <a:p>
            <a:pPr marL="0" indent="0" algn="ctr">
              <a:buNone/>
            </a:pPr>
            <a:endParaRPr lang="en-GB" sz="2400" b="1" u="sng" dirty="0">
              <a:solidFill>
                <a:schemeClr val="accent1">
                  <a:lumMod val="75000"/>
                </a:schemeClr>
              </a:solidFill>
            </a:endParaRPr>
          </a:p>
          <a:p>
            <a:r>
              <a:rPr lang="en-GB" sz="2000" dirty="0" smtClean="0"/>
              <a:t>Central nervous system depressants which slow the activity of the body, reduce its responsiveness, and reduce pain, tension and anxiety</a:t>
            </a:r>
          </a:p>
          <a:p>
            <a:endParaRPr lang="en-GB" sz="1800" dirty="0"/>
          </a:p>
          <a:p>
            <a:r>
              <a:rPr lang="en-GB" sz="1800" dirty="0" smtClean="0"/>
              <a:t>E.g.,</a:t>
            </a:r>
          </a:p>
          <a:p>
            <a:pPr lvl="1"/>
            <a:r>
              <a:rPr lang="en-GB" sz="1800" dirty="0" smtClean="0"/>
              <a:t>Alcohol</a:t>
            </a:r>
          </a:p>
          <a:p>
            <a:pPr lvl="1"/>
            <a:r>
              <a:rPr lang="en-GB" sz="1800" dirty="0" smtClean="0"/>
              <a:t>Heroin</a:t>
            </a:r>
          </a:p>
          <a:p>
            <a:pPr lvl="1"/>
            <a:r>
              <a:rPr lang="en-GB" sz="1800" dirty="0" smtClean="0"/>
              <a:t>Barbiturates </a:t>
            </a:r>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Characteristics of specific substance abuse disorders</a:t>
            </a:r>
            <a:endParaRPr lang="en-GB" sz="3200" b="1" dirty="0">
              <a:solidFill>
                <a:schemeClr val="accent1">
                  <a:lumMod val="75000"/>
                </a:schemeClr>
              </a:solidFill>
            </a:endParaRPr>
          </a:p>
        </p:txBody>
      </p:sp>
      <p:pic>
        <p:nvPicPr>
          <p:cNvPr id="7" name="Picture 6"/>
          <p:cNvPicPr>
            <a:picLocks noChangeAspect="1"/>
          </p:cNvPicPr>
          <p:nvPr/>
        </p:nvPicPr>
        <p:blipFill>
          <a:blip r:embed="rId3"/>
          <a:stretch>
            <a:fillRect/>
          </a:stretch>
        </p:blipFill>
        <p:spPr>
          <a:xfrm>
            <a:off x="3419872" y="4492013"/>
            <a:ext cx="2016224" cy="1680187"/>
          </a:xfrm>
          <a:prstGeom prst="rect">
            <a:avLst/>
          </a:prstGeom>
        </p:spPr>
      </p:pic>
      <p:pic>
        <p:nvPicPr>
          <p:cNvPr id="8" name="Picture 7"/>
          <p:cNvPicPr>
            <a:picLocks noChangeAspect="1"/>
          </p:cNvPicPr>
          <p:nvPr/>
        </p:nvPicPr>
        <p:blipFill>
          <a:blip r:embed="rId4"/>
          <a:stretch>
            <a:fillRect/>
          </a:stretch>
        </p:blipFill>
        <p:spPr>
          <a:xfrm>
            <a:off x="6372200" y="4396085"/>
            <a:ext cx="1781175" cy="1781175"/>
          </a:xfrm>
          <a:prstGeom prst="rect">
            <a:avLst/>
          </a:prstGeom>
        </p:spPr>
      </p:pic>
    </p:spTree>
    <p:extLst>
      <p:ext uri="{BB962C8B-B14F-4D97-AF65-F5344CB8AC3E}">
        <p14:creationId xmlns:p14="http://schemas.microsoft.com/office/powerpoint/2010/main" val="4280137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p:cNvSpPr txBox="1">
            <a:spLocks/>
          </p:cNvSpPr>
          <p:nvPr/>
        </p:nvSpPr>
        <p:spPr>
          <a:xfrm>
            <a:off x="539552" y="476672"/>
            <a:ext cx="8280920" cy="1143000"/>
          </a:xfrm>
          <a:prstGeom prst="rect">
            <a:avLst/>
          </a:prstGeom>
        </p:spPr>
        <p:txBody>
          <a:bodyPr>
            <a:normAutofit/>
          </a:bodyPr>
          <a:lstStyle>
            <a:lvl1pPr marL="167923" indent="-167923" algn="l" defTabSz="685983" rtl="0" eaLnBrk="1" latinLnBrk="0" hangingPunct="1">
              <a:lnSpc>
                <a:spcPct val="90000"/>
              </a:lnSpc>
              <a:spcBef>
                <a:spcPts val="1350"/>
              </a:spcBef>
              <a:buClr>
                <a:schemeClr val="accent2"/>
              </a:buClr>
              <a:buFont typeface="Arial" pitchFamily="34" charset="0"/>
              <a:buChar char="•"/>
              <a:defRPr sz="1500" kern="1200">
                <a:solidFill>
                  <a:schemeClr val="tx1"/>
                </a:solidFill>
                <a:latin typeface="+mn-lt"/>
                <a:ea typeface="+mn-ea"/>
                <a:cs typeface="+mn-cs"/>
              </a:defRPr>
            </a:lvl1pPr>
            <a:lvl2pPr marL="377291" indent="-167923" algn="l" defTabSz="685983" rtl="0" eaLnBrk="1" latinLnBrk="0" hangingPunct="1">
              <a:lnSpc>
                <a:spcPct val="90000"/>
              </a:lnSpc>
              <a:spcBef>
                <a:spcPts val="600"/>
              </a:spcBef>
              <a:buClr>
                <a:schemeClr val="accent2"/>
              </a:buClr>
              <a:buFont typeface="Arial" pitchFamily="34" charset="0"/>
              <a:buChar char="–"/>
              <a:defRPr sz="1350" kern="1200">
                <a:solidFill>
                  <a:schemeClr val="tx1"/>
                </a:solidFill>
                <a:latin typeface="+mn-lt"/>
                <a:ea typeface="+mn-ea"/>
                <a:cs typeface="+mn-cs"/>
              </a:defRPr>
            </a:lvl2pPr>
            <a:lvl3pPr marL="556171" indent="-128622" algn="l" defTabSz="685983" rtl="0" eaLnBrk="1" latinLnBrk="0" hangingPunct="1">
              <a:lnSpc>
                <a:spcPct val="90000"/>
              </a:lnSpc>
              <a:spcBef>
                <a:spcPts val="450"/>
              </a:spcBef>
              <a:buClr>
                <a:schemeClr val="accent2"/>
              </a:buClr>
              <a:buFont typeface="Arial" pitchFamily="34" charset="0"/>
              <a:buChar char="•"/>
              <a:defRPr sz="1200" kern="1200">
                <a:solidFill>
                  <a:schemeClr val="tx1"/>
                </a:solidFill>
                <a:latin typeface="+mn-lt"/>
                <a:ea typeface="+mn-ea"/>
                <a:cs typeface="+mn-cs"/>
              </a:defRPr>
            </a:lvl3pPr>
            <a:lvl4pPr marL="725284"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4pPr>
            <a:lvl5pPr marL="906308" indent="-129813" algn="l" defTabSz="685983" rtl="0" eaLnBrk="1" latinLnBrk="0" hangingPunct="1">
              <a:lnSpc>
                <a:spcPct val="90000"/>
              </a:lnSpc>
              <a:spcBef>
                <a:spcPts val="450"/>
              </a:spcBef>
              <a:buClr>
                <a:schemeClr val="accent2"/>
              </a:buClr>
              <a:buFont typeface="Arial" pitchFamily="34" charset="0"/>
              <a:buChar char="•"/>
              <a:defRPr sz="1050" kern="1200">
                <a:solidFill>
                  <a:schemeClr val="tx1"/>
                </a:solidFill>
                <a:latin typeface="+mn-lt"/>
                <a:ea typeface="+mn-ea"/>
                <a:cs typeface="+mn-cs"/>
              </a:defRPr>
            </a:lvl5pPr>
            <a:lvl6pPr marL="1083853"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6pPr>
            <a:lvl7pPr marL="1262208"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7pPr>
            <a:lvl8pPr marL="1440564"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8pPr>
            <a:lvl9pPr marL="1618920" indent="-130337" algn="l" defTabSz="685983" rtl="0" eaLnBrk="1" latinLnBrk="0" hangingPunct="1">
              <a:lnSpc>
                <a:spcPct val="90000"/>
              </a:lnSpc>
              <a:spcBef>
                <a:spcPts val="450"/>
              </a:spcBef>
              <a:buFont typeface="Arial" pitchFamily="34" charset="0"/>
              <a:buChar char="•"/>
              <a:defRPr sz="1050" kern="1200">
                <a:solidFill>
                  <a:schemeClr val="tx1"/>
                </a:solidFill>
                <a:latin typeface="+mn-lt"/>
                <a:ea typeface="+mn-ea"/>
                <a:cs typeface="+mn-cs"/>
              </a:defRPr>
            </a:lvl9pPr>
          </a:lstStyle>
          <a:p>
            <a:pPr marL="0" indent="0" algn="ctr">
              <a:buNone/>
            </a:pPr>
            <a:r>
              <a:rPr lang="en-GB" sz="4400" b="1" dirty="0" smtClean="0">
                <a:solidFill>
                  <a:schemeClr val="accent1">
                    <a:lumMod val="75000"/>
                  </a:schemeClr>
                </a:solidFill>
              </a:rPr>
              <a:t>Opiates</a:t>
            </a:r>
            <a:endParaRPr lang="en-GB" sz="4400" b="1" dirty="0">
              <a:solidFill>
                <a:schemeClr val="accent1">
                  <a:lumMod val="75000"/>
                </a:schemeClr>
              </a:solidFill>
            </a:endParaRPr>
          </a:p>
        </p:txBody>
      </p:sp>
      <p:pic>
        <p:nvPicPr>
          <p:cNvPr id="2" name="Picture 1"/>
          <p:cNvPicPr>
            <a:picLocks noChangeAspect="1"/>
          </p:cNvPicPr>
          <p:nvPr/>
        </p:nvPicPr>
        <p:blipFill>
          <a:blip r:embed="rId3"/>
          <a:stretch>
            <a:fillRect/>
          </a:stretch>
        </p:blipFill>
        <p:spPr>
          <a:xfrm>
            <a:off x="2100858" y="1484784"/>
            <a:ext cx="5158308" cy="2678352"/>
          </a:xfrm>
          <a:prstGeom prst="rect">
            <a:avLst/>
          </a:prstGeom>
        </p:spPr>
      </p:pic>
      <p:sp>
        <p:nvSpPr>
          <p:cNvPr id="5" name="Rounded Rectangle 4"/>
          <p:cNvSpPr/>
          <p:nvPr/>
        </p:nvSpPr>
        <p:spPr>
          <a:xfrm>
            <a:off x="519634" y="4557460"/>
            <a:ext cx="158417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Heroin</a:t>
            </a:r>
            <a:endParaRPr lang="en-GB" dirty="0"/>
          </a:p>
        </p:txBody>
      </p:sp>
      <p:sp>
        <p:nvSpPr>
          <p:cNvPr id="6" name="Rounded Rectangle 5"/>
          <p:cNvSpPr/>
          <p:nvPr/>
        </p:nvSpPr>
        <p:spPr>
          <a:xfrm>
            <a:off x="1597348" y="5433764"/>
            <a:ext cx="158417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Morphine </a:t>
            </a:r>
            <a:endParaRPr lang="en-GB" dirty="0"/>
          </a:p>
        </p:txBody>
      </p:sp>
      <p:sp>
        <p:nvSpPr>
          <p:cNvPr id="7" name="Rounded Rectangle 6"/>
          <p:cNvSpPr/>
          <p:nvPr/>
        </p:nvSpPr>
        <p:spPr>
          <a:xfrm>
            <a:off x="2699792" y="4555620"/>
            <a:ext cx="158417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Codeine </a:t>
            </a:r>
            <a:endParaRPr lang="en-GB" dirty="0"/>
          </a:p>
        </p:txBody>
      </p:sp>
      <p:sp>
        <p:nvSpPr>
          <p:cNvPr id="8" name="Rounded Rectangle 7"/>
          <p:cNvSpPr/>
          <p:nvPr/>
        </p:nvSpPr>
        <p:spPr>
          <a:xfrm>
            <a:off x="6156176" y="5433764"/>
            <a:ext cx="158417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Fentanyl </a:t>
            </a:r>
            <a:endParaRPr lang="en-GB" dirty="0"/>
          </a:p>
        </p:txBody>
      </p:sp>
      <p:sp>
        <p:nvSpPr>
          <p:cNvPr id="9" name="Rounded Rectangle 8"/>
          <p:cNvSpPr/>
          <p:nvPr/>
        </p:nvSpPr>
        <p:spPr>
          <a:xfrm>
            <a:off x="7092280" y="4555620"/>
            <a:ext cx="158417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Oxycodone</a:t>
            </a:r>
            <a:endParaRPr lang="en-GB" dirty="0"/>
          </a:p>
        </p:txBody>
      </p:sp>
      <p:sp>
        <p:nvSpPr>
          <p:cNvPr id="10" name="Rounded Rectangle 9"/>
          <p:cNvSpPr/>
          <p:nvPr/>
        </p:nvSpPr>
        <p:spPr>
          <a:xfrm>
            <a:off x="3773004" y="5433764"/>
            <a:ext cx="1814016"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Hydrocodone </a:t>
            </a:r>
            <a:endParaRPr lang="en-GB" dirty="0"/>
          </a:p>
        </p:txBody>
      </p:sp>
      <p:sp>
        <p:nvSpPr>
          <p:cNvPr id="11" name="Rounded Rectangle 10"/>
          <p:cNvSpPr/>
          <p:nvPr/>
        </p:nvSpPr>
        <p:spPr>
          <a:xfrm>
            <a:off x="4918050" y="4555620"/>
            <a:ext cx="1742182" cy="576064"/>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err="1" smtClean="0"/>
              <a:t>Oxymorphone</a:t>
            </a:r>
            <a:endParaRPr lang="en-GB" dirty="0"/>
          </a:p>
        </p:txBody>
      </p:sp>
    </p:spTree>
    <p:extLst>
      <p:ext uri="{BB962C8B-B14F-4D97-AF65-F5344CB8AC3E}">
        <p14:creationId xmlns:p14="http://schemas.microsoft.com/office/powerpoint/2010/main" val="3597984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000" dirty="0" smtClean="0"/>
              <a:t>Opiates consist of opium – taken from the sap of the opium poppy – and its derivatives</a:t>
            </a:r>
          </a:p>
          <a:p>
            <a:r>
              <a:rPr lang="en-GB" sz="2000" dirty="0" smtClean="0"/>
              <a:t>Increases the production of endorphins</a:t>
            </a:r>
          </a:p>
          <a:p>
            <a:r>
              <a:rPr lang="en-GB" sz="2000" dirty="0" smtClean="0"/>
              <a:t>13-21 million people worldwide take opiates (WHO, 2010)</a:t>
            </a:r>
          </a:p>
          <a:p>
            <a:r>
              <a:rPr lang="en-GB" sz="2000" dirty="0" smtClean="0"/>
              <a:t>In 2009-2010, there was an estimated 306,000 adult opiate or crack cocaine users in England (National Treatment Agency for Substance Misuse, 2011)</a:t>
            </a:r>
          </a:p>
          <a:p>
            <a:endParaRPr lang="en-GB" sz="2000" dirty="0"/>
          </a:p>
          <a:p>
            <a:r>
              <a:rPr lang="en-GB" sz="2000" dirty="0" smtClean="0"/>
              <a:t>Heroin is currently the most widely used of the opiates</a:t>
            </a:r>
            <a:endParaRPr lang="en-GB" sz="20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Prevalence of opiate use</a:t>
            </a:r>
            <a:endParaRPr lang="en-GB" sz="3200" b="1" dirty="0">
              <a:solidFill>
                <a:schemeClr val="accent1">
                  <a:lumMod val="75000"/>
                </a:schemeClr>
              </a:solidFill>
            </a:endParaRPr>
          </a:p>
        </p:txBody>
      </p:sp>
    </p:spTree>
    <p:extLst>
      <p:ext uri="{BB962C8B-B14F-4D97-AF65-F5344CB8AC3E}">
        <p14:creationId xmlns:p14="http://schemas.microsoft.com/office/powerpoint/2010/main" val="2210327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400" b="1" u="sng" dirty="0" smtClean="0">
                <a:solidFill>
                  <a:schemeClr val="accent1">
                    <a:lumMod val="75000"/>
                  </a:schemeClr>
                </a:solidFill>
              </a:rPr>
              <a:t>Tolerance</a:t>
            </a:r>
            <a:r>
              <a:rPr lang="en-GB" sz="2400" b="1" u="sng" dirty="0" smtClean="0"/>
              <a:t> </a:t>
            </a:r>
            <a:r>
              <a:rPr lang="en-GB" sz="2400" dirty="0" smtClean="0"/>
              <a:t>builds up rapidly and users begin to experience severe withdrawal effects very soon</a:t>
            </a:r>
          </a:p>
          <a:p>
            <a:endParaRPr lang="en-GB" sz="2400" dirty="0" smtClean="0"/>
          </a:p>
          <a:p>
            <a:r>
              <a:rPr lang="en-GB" sz="2400" b="1" u="sng" dirty="0" smtClean="0">
                <a:solidFill>
                  <a:schemeClr val="accent1">
                    <a:lumMod val="75000"/>
                  </a:schemeClr>
                </a:solidFill>
              </a:rPr>
              <a:t>Withdrawal symptoms</a:t>
            </a:r>
            <a:r>
              <a:rPr lang="en-GB" sz="2400" dirty="0" smtClean="0">
                <a:solidFill>
                  <a:schemeClr val="accent1">
                    <a:lumMod val="75000"/>
                  </a:schemeClr>
                </a:solidFill>
              </a:rPr>
              <a:t> </a:t>
            </a:r>
            <a:r>
              <a:rPr lang="en-GB" sz="2400" dirty="0" smtClean="0"/>
              <a:t>include:</a:t>
            </a:r>
          </a:p>
          <a:p>
            <a:pPr lvl="1"/>
            <a:r>
              <a:rPr lang="en-GB" sz="2000" dirty="0" smtClean="0"/>
              <a:t>Anxiety</a:t>
            </a:r>
          </a:p>
          <a:p>
            <a:pPr lvl="1"/>
            <a:r>
              <a:rPr lang="en-GB" sz="2000" dirty="0" smtClean="0"/>
              <a:t>Restlessness</a:t>
            </a:r>
          </a:p>
          <a:p>
            <a:pPr lvl="1"/>
            <a:r>
              <a:rPr lang="en-GB" sz="2000" dirty="0" smtClean="0"/>
              <a:t>Muscle aches</a:t>
            </a:r>
          </a:p>
          <a:p>
            <a:pPr lvl="1"/>
            <a:r>
              <a:rPr lang="en-GB" sz="2000" dirty="0" smtClean="0"/>
              <a:t>Increased sensitivity to pain</a:t>
            </a:r>
          </a:p>
          <a:p>
            <a:pPr lvl="1"/>
            <a:r>
              <a:rPr lang="en-GB" sz="2000" dirty="0" smtClean="0"/>
              <a:t>Renewed cravings for the drug</a:t>
            </a:r>
          </a:p>
          <a:p>
            <a:pPr lvl="1"/>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Opiate use disorder</a:t>
            </a:r>
            <a:endParaRPr lang="en-GB" sz="3200" b="1" dirty="0">
              <a:solidFill>
                <a:schemeClr val="accent1">
                  <a:lumMod val="75000"/>
                </a:schemeClr>
              </a:solidFill>
            </a:endParaRPr>
          </a:p>
        </p:txBody>
      </p:sp>
    </p:spTree>
    <p:extLst>
      <p:ext uri="{BB962C8B-B14F-4D97-AF65-F5344CB8AC3E}">
        <p14:creationId xmlns:p14="http://schemas.microsoft.com/office/powerpoint/2010/main" val="4081174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400" dirty="0"/>
              <a:t>Opiate dependency is indicated by compulsive, prolonged </a:t>
            </a:r>
            <a:r>
              <a:rPr lang="en-GB" sz="2400" dirty="0" smtClean="0"/>
              <a:t>administration</a:t>
            </a:r>
          </a:p>
          <a:p>
            <a:endParaRPr lang="en-GB" sz="2400" dirty="0"/>
          </a:p>
          <a:p>
            <a:r>
              <a:rPr lang="en-GB" sz="2400" dirty="0"/>
              <a:t>However, some users can control use and have been labelled </a:t>
            </a:r>
            <a:r>
              <a:rPr lang="en-GB" sz="2400" i="1" u="sng" dirty="0"/>
              <a:t>controlled drug users</a:t>
            </a:r>
            <a:r>
              <a:rPr lang="en-GB" sz="2400" u="sng" dirty="0"/>
              <a:t> </a:t>
            </a:r>
            <a:r>
              <a:rPr lang="en-GB" sz="2400" dirty="0"/>
              <a:t>or </a:t>
            </a:r>
            <a:r>
              <a:rPr lang="en-GB" sz="2400" i="1" u="sng" dirty="0"/>
              <a:t>unobtrusive heroin users </a:t>
            </a:r>
            <a:r>
              <a:rPr lang="en-GB" sz="2400" dirty="0"/>
              <a:t>(</a:t>
            </a:r>
            <a:r>
              <a:rPr lang="en-GB" sz="2400" dirty="0" err="1"/>
              <a:t>Shewan</a:t>
            </a:r>
            <a:r>
              <a:rPr lang="en-GB" sz="2400" dirty="0"/>
              <a:t> &amp; </a:t>
            </a:r>
            <a:r>
              <a:rPr lang="en-GB" sz="2400" dirty="0" err="1"/>
              <a:t>Delgarno</a:t>
            </a:r>
            <a:r>
              <a:rPr lang="en-GB" sz="2400" dirty="0"/>
              <a:t>, 2005)</a:t>
            </a:r>
          </a:p>
          <a:p>
            <a:endParaRPr lang="en-GB" sz="2400" dirty="0"/>
          </a:p>
        </p:txBody>
      </p:sp>
      <p:sp>
        <p:nvSpPr>
          <p:cNvPr id="3" name="Title 2"/>
          <p:cNvSpPr>
            <a:spLocks noGrp="1"/>
          </p:cNvSpPr>
          <p:nvPr>
            <p:ph type="title"/>
          </p:nvPr>
        </p:nvSpPr>
        <p:spPr/>
        <p:txBody>
          <a:bodyPr>
            <a:normAutofit/>
          </a:bodyPr>
          <a:lstStyle/>
          <a:p>
            <a:r>
              <a:rPr lang="en-GB" sz="3200" b="1" dirty="0">
                <a:solidFill>
                  <a:schemeClr val="accent1">
                    <a:lumMod val="75000"/>
                  </a:schemeClr>
                </a:solidFill>
              </a:rPr>
              <a:t>Opiate use disorder</a:t>
            </a:r>
            <a:endParaRPr lang="en-GB" sz="3200" dirty="0"/>
          </a:p>
        </p:txBody>
      </p:sp>
    </p:spTree>
    <p:extLst>
      <p:ext uri="{BB962C8B-B14F-4D97-AF65-F5344CB8AC3E}">
        <p14:creationId xmlns:p14="http://schemas.microsoft.com/office/powerpoint/2010/main" val="277297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400" dirty="0"/>
              <a:t>Opiate dependency is associated with:</a:t>
            </a:r>
          </a:p>
          <a:p>
            <a:pPr lvl="1"/>
            <a:r>
              <a:rPr lang="en-GB" sz="2000" dirty="0"/>
              <a:t>The risk of accidental overdose</a:t>
            </a:r>
          </a:p>
          <a:p>
            <a:pPr lvl="1"/>
            <a:r>
              <a:rPr lang="en-GB" sz="2000" dirty="0"/>
              <a:t>Using street heroin that contains lethal additives</a:t>
            </a:r>
          </a:p>
          <a:p>
            <a:pPr lvl="1"/>
            <a:r>
              <a:rPr lang="en-GB" sz="2000" dirty="0"/>
              <a:t>The risk of contracting HIV or hepatitis from needle </a:t>
            </a:r>
            <a:r>
              <a:rPr lang="en-GB" sz="2000" dirty="0" smtClean="0"/>
              <a:t>sharing</a:t>
            </a:r>
          </a:p>
          <a:p>
            <a:pPr lvl="1"/>
            <a:endParaRPr lang="en-GB" sz="2000" dirty="0"/>
          </a:p>
          <a:p>
            <a:r>
              <a:rPr lang="en-GB" sz="2400" dirty="0"/>
              <a:t>In a long term study of US heroin addicts, 28% had died before the age of 40 years (</a:t>
            </a:r>
            <a:r>
              <a:rPr lang="en-GB" sz="2400" dirty="0" err="1"/>
              <a:t>Hser</a:t>
            </a:r>
            <a:r>
              <a:rPr lang="en-GB" sz="2400" dirty="0"/>
              <a:t> et al., 1993)</a:t>
            </a:r>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The costs of opiate dependency</a:t>
            </a:r>
            <a:endParaRPr lang="en-GB" sz="3200" b="1" dirty="0">
              <a:solidFill>
                <a:schemeClr val="accent1">
                  <a:lumMod val="75000"/>
                </a:schemeClr>
              </a:solidFill>
            </a:endParaRPr>
          </a:p>
        </p:txBody>
      </p:sp>
    </p:spTree>
    <p:extLst>
      <p:ext uri="{BB962C8B-B14F-4D97-AF65-F5344CB8AC3E}">
        <p14:creationId xmlns:p14="http://schemas.microsoft.com/office/powerpoint/2010/main" val="3521880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Heroin use</a:t>
            </a:r>
            <a:endParaRPr lang="en-GB" sz="3200" b="1"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GB" sz="2000" dirty="0" smtClean="0"/>
              <a:t>The most widely used form of the opiate drug</a:t>
            </a:r>
          </a:p>
          <a:p>
            <a:endParaRPr lang="en-GB" sz="2000" dirty="0"/>
          </a:p>
          <a:p>
            <a:r>
              <a:rPr lang="en-GB" sz="2000" dirty="0" smtClean="0"/>
              <a:t>Profound feelings of warmth, relaxation and euphoria</a:t>
            </a:r>
          </a:p>
          <a:p>
            <a:pPr lvl="1"/>
            <a:r>
              <a:rPr lang="en-GB" sz="1800" dirty="0" smtClean="0"/>
              <a:t>4-6 hours before individual experiences ‘come down’ symptoms</a:t>
            </a:r>
          </a:p>
          <a:p>
            <a:pPr lvl="1"/>
            <a:endParaRPr lang="en-GB" sz="1800" dirty="0"/>
          </a:p>
          <a:p>
            <a:r>
              <a:rPr lang="en-GB" sz="2000" dirty="0" smtClean="0"/>
              <a:t>Once dependent on heroin, withdrawal usually begins about 8 hours after an injection</a:t>
            </a:r>
          </a:p>
          <a:p>
            <a:pPr lvl="1"/>
            <a:r>
              <a:rPr lang="en-GB" sz="1800" dirty="0" smtClean="0"/>
              <a:t>Muscle pain, sweats and uncontrollable yawning</a:t>
            </a:r>
          </a:p>
          <a:p>
            <a:pPr lvl="1"/>
            <a:r>
              <a:rPr lang="en-GB" sz="1800" dirty="0" smtClean="0"/>
              <a:t>After 36 hours, symptoms worsen and can include uncontrollable muscle twitching, cramps and a rise in heart rate</a:t>
            </a:r>
          </a:p>
          <a:p>
            <a:endParaRPr lang="en-GB" sz="2000" dirty="0"/>
          </a:p>
          <a:p>
            <a:endParaRPr lang="en-GB" sz="2000" dirty="0"/>
          </a:p>
        </p:txBody>
      </p:sp>
    </p:spTree>
    <p:extLst>
      <p:ext uri="{BB962C8B-B14F-4D97-AF65-F5344CB8AC3E}">
        <p14:creationId xmlns:p14="http://schemas.microsoft.com/office/powerpoint/2010/main" val="3322693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7212" y="2204864"/>
            <a:ext cx="5981253" cy="4474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585912" y="2281064"/>
            <a:ext cx="4762872" cy="4525963"/>
          </a:xfrm>
        </p:spPr>
        <p:txBody>
          <a:bodyPr>
            <a:normAutofit/>
          </a:bodyPr>
          <a:lstStyle/>
          <a:p>
            <a:r>
              <a:rPr lang="en-GB" sz="2000" dirty="0" smtClean="0"/>
              <a:t>Opioid receptors are found within the central nervous system and peripheral tissues</a:t>
            </a:r>
          </a:p>
          <a:p>
            <a:endParaRPr lang="en-GB" sz="2000" dirty="0"/>
          </a:p>
          <a:p>
            <a:r>
              <a:rPr lang="en-GB" sz="2000" dirty="0" smtClean="0"/>
              <a:t>Most of the</a:t>
            </a:r>
            <a:br>
              <a:rPr lang="en-GB" sz="2000" dirty="0" smtClean="0"/>
            </a:br>
            <a:r>
              <a:rPr lang="en-GB" sz="2000" dirty="0" smtClean="0"/>
              <a:t>most common</a:t>
            </a:r>
            <a:br>
              <a:rPr lang="en-GB" sz="2000" dirty="0" smtClean="0"/>
            </a:br>
            <a:r>
              <a:rPr lang="en-GB" sz="2000" dirty="0" smtClean="0"/>
              <a:t>opioids are</a:t>
            </a:r>
            <a:br>
              <a:rPr lang="en-GB" sz="2000" dirty="0" smtClean="0"/>
            </a:br>
            <a:r>
              <a:rPr lang="en-GB" sz="2000" dirty="0" smtClean="0"/>
              <a:t>agonists</a:t>
            </a:r>
          </a:p>
          <a:p>
            <a:pPr lvl="1"/>
            <a:r>
              <a:rPr lang="en-GB" sz="1850" dirty="0" smtClean="0"/>
              <a:t>Bind to receptors </a:t>
            </a:r>
            <a:br>
              <a:rPr lang="en-GB" sz="1850" dirty="0" smtClean="0"/>
            </a:br>
            <a:r>
              <a:rPr lang="en-GB" sz="1850" dirty="0" smtClean="0"/>
              <a:t>of cells and </a:t>
            </a:r>
            <a:br>
              <a:rPr lang="en-GB" sz="1850" dirty="0" smtClean="0"/>
            </a:br>
            <a:r>
              <a:rPr lang="en-GB" sz="1850" dirty="0" smtClean="0"/>
              <a:t>trigger response </a:t>
            </a:r>
            <a:br>
              <a:rPr lang="en-GB" sz="1850" dirty="0" smtClean="0"/>
            </a:br>
            <a:r>
              <a:rPr lang="en-GB" sz="1850" dirty="0" smtClean="0"/>
              <a:t>by that cell</a:t>
            </a:r>
          </a:p>
          <a:p>
            <a:endParaRPr lang="en-GB" sz="2000" dirty="0" smtClean="0"/>
          </a:p>
          <a:p>
            <a:endParaRPr lang="en-GB" sz="2000" dirty="0"/>
          </a:p>
          <a:p>
            <a:pPr lvl="1"/>
            <a:endParaRPr lang="en-GB" sz="1800" dirty="0"/>
          </a:p>
        </p:txBody>
      </p:sp>
      <p:sp>
        <p:nvSpPr>
          <p:cNvPr id="6" name="Title 1"/>
          <p:cNvSpPr txBox="1">
            <a:spLocks/>
          </p:cNvSpPr>
          <p:nvPr/>
        </p:nvSpPr>
        <p:spPr>
          <a:xfrm>
            <a:off x="1294508" y="685800"/>
            <a:ext cx="7202776" cy="1143000"/>
          </a:xfrm>
          <a:prstGeom prst="rect">
            <a:avLst/>
          </a:prstGeom>
        </p:spPr>
        <p:txBody>
          <a:bodyPr vert="horz" lIns="91440" tIns="45720" rIns="91440" bIns="45720" rtlCol="0" anchor="b">
            <a:normAutofit/>
          </a:bodyPr>
          <a:lstStyle>
            <a:lvl1pPr algn="l" defTabSz="685983" rtl="0" eaLnBrk="1" latinLnBrk="0" hangingPunct="1">
              <a:lnSpc>
                <a:spcPct val="90000"/>
              </a:lnSpc>
              <a:spcBef>
                <a:spcPct val="0"/>
              </a:spcBef>
              <a:buNone/>
              <a:defRPr sz="2401" kern="1200">
                <a:solidFill>
                  <a:schemeClr val="tx2"/>
                </a:solidFill>
                <a:latin typeface="+mj-lt"/>
                <a:ea typeface="+mj-ea"/>
                <a:cs typeface="+mj-cs"/>
              </a:defRPr>
            </a:lvl1pPr>
          </a:lstStyle>
          <a:p>
            <a:r>
              <a:rPr lang="en-GB" sz="3200" b="1" smtClean="0">
                <a:solidFill>
                  <a:schemeClr val="accent1">
                    <a:lumMod val="75000"/>
                  </a:schemeClr>
                </a:solidFill>
              </a:rPr>
              <a:t>Heroin use</a:t>
            </a:r>
            <a:endParaRPr lang="en-GB" sz="3200" b="1" dirty="0">
              <a:solidFill>
                <a:schemeClr val="accent1">
                  <a:lumMod val="75000"/>
                </a:schemeClr>
              </a:solidFill>
            </a:endParaRPr>
          </a:p>
        </p:txBody>
      </p:sp>
    </p:spTree>
    <p:extLst>
      <p:ext uri="{BB962C8B-B14F-4D97-AF65-F5344CB8AC3E}">
        <p14:creationId xmlns:p14="http://schemas.microsoft.com/office/powerpoint/2010/main" val="2032760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Heroin addiction</a:t>
            </a:r>
            <a:endParaRPr lang="en-GB" sz="3200" b="1"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GB" sz="2400" dirty="0" smtClean="0"/>
              <a:t>Three receptors:</a:t>
            </a:r>
          </a:p>
          <a:p>
            <a:pPr lvl="1"/>
            <a:r>
              <a:rPr lang="en-GB" sz="2000" dirty="0" smtClean="0"/>
              <a:t>Mu</a:t>
            </a:r>
          </a:p>
          <a:p>
            <a:pPr lvl="1"/>
            <a:r>
              <a:rPr lang="en-GB" sz="2000" dirty="0" smtClean="0"/>
              <a:t>Delta</a:t>
            </a:r>
          </a:p>
          <a:p>
            <a:pPr lvl="1"/>
            <a:r>
              <a:rPr lang="en-GB" sz="2000" dirty="0" smtClean="0"/>
              <a:t>Kappa</a:t>
            </a:r>
          </a:p>
          <a:p>
            <a:pPr lvl="1"/>
            <a:endParaRPr lang="en-GB" sz="2000" dirty="0"/>
          </a:p>
          <a:p>
            <a:r>
              <a:rPr lang="en-GB" sz="2400" dirty="0" smtClean="0"/>
              <a:t>All three produce analgesia when an opiate binds to them, however activation of the KAPPA receptors does not produce as much physical dependence as activation of the MU receptors</a:t>
            </a:r>
          </a:p>
          <a:p>
            <a:endParaRPr lang="en-GB" sz="2400" dirty="0"/>
          </a:p>
        </p:txBody>
      </p:sp>
    </p:spTree>
    <p:extLst>
      <p:ext uri="{BB962C8B-B14F-4D97-AF65-F5344CB8AC3E}">
        <p14:creationId xmlns:p14="http://schemas.microsoft.com/office/powerpoint/2010/main" val="52726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sz="2400" b="1" dirty="0" smtClean="0">
                <a:solidFill>
                  <a:schemeClr val="accent1">
                    <a:lumMod val="75000"/>
                  </a:schemeClr>
                </a:solidFill>
              </a:rPr>
              <a:t>3. </a:t>
            </a:r>
            <a:r>
              <a:rPr lang="en-GB" sz="2400" b="1" u="sng" dirty="0" smtClean="0">
                <a:solidFill>
                  <a:schemeClr val="accent1">
                    <a:lumMod val="75000"/>
                  </a:schemeClr>
                </a:solidFill>
              </a:rPr>
              <a:t>HALLUCINOGENS</a:t>
            </a:r>
          </a:p>
          <a:p>
            <a:pPr marL="0" indent="0" algn="ctr">
              <a:buNone/>
            </a:pPr>
            <a:endParaRPr lang="en-GB" sz="2400" b="1" u="sng" dirty="0" smtClean="0">
              <a:solidFill>
                <a:schemeClr val="accent1">
                  <a:lumMod val="75000"/>
                </a:schemeClr>
              </a:solidFill>
            </a:endParaRPr>
          </a:p>
          <a:p>
            <a:r>
              <a:rPr lang="en-GB" sz="1800" dirty="0" smtClean="0"/>
              <a:t>Psychoactive drugs which affects the user’s perceptions. They may either sharpen the individuals sensory abilities or create sensory illusions of hallucinations </a:t>
            </a:r>
          </a:p>
          <a:p>
            <a:endParaRPr lang="en-GB" sz="1800" dirty="0"/>
          </a:p>
          <a:p>
            <a:r>
              <a:rPr lang="en-GB" sz="1800" dirty="0" smtClean="0"/>
              <a:t>E.g.,</a:t>
            </a:r>
          </a:p>
          <a:p>
            <a:pPr lvl="1"/>
            <a:r>
              <a:rPr lang="en-GB" sz="1600" dirty="0" smtClean="0"/>
              <a:t>LSD</a:t>
            </a:r>
          </a:p>
          <a:p>
            <a:pPr lvl="1"/>
            <a:r>
              <a:rPr lang="en-GB" sz="1600" dirty="0" smtClean="0"/>
              <a:t>Ketamine</a:t>
            </a:r>
          </a:p>
          <a:p>
            <a:pPr lvl="1"/>
            <a:r>
              <a:rPr lang="en-GB" sz="1600" dirty="0" smtClean="0"/>
              <a:t>Magic mushrooms</a:t>
            </a:r>
            <a:endParaRPr lang="en-GB" sz="16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Characteristics of specific substance abuse disorders</a:t>
            </a:r>
            <a:endParaRPr lang="en-GB" sz="3200" b="1" dirty="0">
              <a:solidFill>
                <a:schemeClr val="accent1">
                  <a:lumMod val="75000"/>
                </a:schemeClr>
              </a:solidFill>
            </a:endParaRPr>
          </a:p>
        </p:txBody>
      </p:sp>
      <p:pic>
        <p:nvPicPr>
          <p:cNvPr id="4" name="Picture 3"/>
          <p:cNvPicPr>
            <a:picLocks noChangeAspect="1"/>
          </p:cNvPicPr>
          <p:nvPr/>
        </p:nvPicPr>
        <p:blipFill>
          <a:blip r:embed="rId3"/>
          <a:stretch>
            <a:fillRect/>
          </a:stretch>
        </p:blipFill>
        <p:spPr>
          <a:xfrm>
            <a:off x="6681779" y="3924300"/>
            <a:ext cx="1669157" cy="1001494"/>
          </a:xfrm>
          <a:prstGeom prst="rect">
            <a:avLst/>
          </a:prstGeom>
        </p:spPr>
      </p:pic>
      <p:pic>
        <p:nvPicPr>
          <p:cNvPr id="5" name="Picture 4"/>
          <p:cNvPicPr>
            <a:picLocks noChangeAspect="1"/>
          </p:cNvPicPr>
          <p:nvPr/>
        </p:nvPicPr>
        <p:blipFill>
          <a:blip r:embed="rId4"/>
          <a:stretch>
            <a:fillRect/>
          </a:stretch>
        </p:blipFill>
        <p:spPr>
          <a:xfrm>
            <a:off x="3779912" y="4625631"/>
            <a:ext cx="1368152" cy="1337917"/>
          </a:xfrm>
          <a:prstGeom prst="rect">
            <a:avLst/>
          </a:prstGeom>
        </p:spPr>
      </p:pic>
      <p:pic>
        <p:nvPicPr>
          <p:cNvPr id="6" name="Picture 5"/>
          <p:cNvPicPr>
            <a:picLocks noChangeAspect="1"/>
          </p:cNvPicPr>
          <p:nvPr/>
        </p:nvPicPr>
        <p:blipFill>
          <a:blip r:embed="rId5"/>
          <a:stretch>
            <a:fillRect/>
          </a:stretch>
        </p:blipFill>
        <p:spPr>
          <a:xfrm>
            <a:off x="5652120" y="5294589"/>
            <a:ext cx="1523802" cy="1026078"/>
          </a:xfrm>
          <a:prstGeom prst="rect">
            <a:avLst/>
          </a:prstGeom>
        </p:spPr>
      </p:pic>
    </p:spTree>
    <p:extLst>
      <p:ext uri="{BB962C8B-B14F-4D97-AF65-F5344CB8AC3E}">
        <p14:creationId xmlns:p14="http://schemas.microsoft.com/office/powerpoint/2010/main" val="621409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a:t>Arguably the first of the widely used psychedelic drugs</a:t>
            </a:r>
          </a:p>
          <a:p>
            <a:r>
              <a:rPr lang="en-GB" sz="2000" dirty="0"/>
              <a:t>Taken as tablets or capsules, starts to take effect after 30-90 minutes</a:t>
            </a:r>
          </a:p>
          <a:p>
            <a:r>
              <a:rPr lang="en-GB" sz="2000" dirty="0"/>
              <a:t>Produces sharpened perceptions, but can cause hallucinations, including distorted perceptions of space and time</a:t>
            </a:r>
          </a:p>
          <a:p>
            <a:r>
              <a:rPr lang="en-GB" sz="2000" dirty="0"/>
              <a:t>Can also exaggerate negative emotions causing ‘bad trips’</a:t>
            </a:r>
          </a:p>
          <a:p>
            <a:r>
              <a:rPr lang="en-GB" sz="2000" dirty="0"/>
              <a:t>Has its effects by influencing neurons in the brain that normally control visual information and emotion</a:t>
            </a:r>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Lysergic Acid Diethylamide (LSD)</a:t>
            </a:r>
            <a:endParaRPr lang="en-GB" sz="3200" b="1" dirty="0">
              <a:solidFill>
                <a:schemeClr val="accent1">
                  <a:lumMod val="75000"/>
                </a:schemeClr>
              </a:solidFill>
            </a:endParaRPr>
          </a:p>
        </p:txBody>
      </p:sp>
    </p:spTree>
    <p:extLst>
      <p:ext uri="{BB962C8B-B14F-4D97-AF65-F5344CB8AC3E}">
        <p14:creationId xmlns:p14="http://schemas.microsoft.com/office/powerpoint/2010/main" val="131189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sz="2000" dirty="0"/>
              <a:t>Most hallucinogens have an extended duration of action causing individuals with hallucinogen dependency to spend many days recovering from a single </a:t>
            </a:r>
            <a:r>
              <a:rPr lang="en-GB" sz="2000" dirty="0" smtClean="0"/>
              <a:t>dose</a:t>
            </a:r>
          </a:p>
          <a:p>
            <a:endParaRPr lang="en-GB" sz="2000" dirty="0"/>
          </a:p>
          <a:p>
            <a:r>
              <a:rPr lang="en-GB" sz="2000" dirty="0"/>
              <a:t>Some hallucinogens such as MDMA are associated with ‘hangover’ </a:t>
            </a:r>
            <a:r>
              <a:rPr lang="en-GB" sz="2000" dirty="0" smtClean="0"/>
              <a:t>symptoms</a:t>
            </a:r>
          </a:p>
          <a:p>
            <a:endParaRPr lang="en-GB" sz="2000" dirty="0"/>
          </a:p>
          <a:p>
            <a:r>
              <a:rPr lang="en-GB" sz="2000" dirty="0"/>
              <a:t>Hangover symptoms include insomnia, fatigue, drowsiness, headaches, and sore jaw muscles from teeth </a:t>
            </a:r>
            <a:r>
              <a:rPr lang="en-GB" sz="2000" dirty="0" smtClean="0"/>
              <a:t>clenching</a:t>
            </a:r>
          </a:p>
          <a:p>
            <a:endParaRPr lang="en-GB" sz="2000" dirty="0"/>
          </a:p>
          <a:p>
            <a:r>
              <a:rPr lang="en-GB" sz="2000" dirty="0"/>
              <a:t>Dependency associated with </a:t>
            </a:r>
            <a:r>
              <a:rPr lang="en-GB" sz="2000" dirty="0" smtClean="0"/>
              <a:t>psychiatric </a:t>
            </a:r>
            <a:r>
              <a:rPr lang="en-GB" sz="2000" dirty="0"/>
              <a:t>disorders</a:t>
            </a:r>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LSD abuse and dependency</a:t>
            </a:r>
            <a:endParaRPr lang="en-GB" sz="3200" b="1" dirty="0">
              <a:solidFill>
                <a:schemeClr val="accent1">
                  <a:lumMod val="75000"/>
                </a:schemeClr>
              </a:solidFill>
            </a:endParaRPr>
          </a:p>
        </p:txBody>
      </p:sp>
    </p:spTree>
    <p:extLst>
      <p:ext uri="{BB962C8B-B14F-4D97-AF65-F5344CB8AC3E}">
        <p14:creationId xmlns:p14="http://schemas.microsoft.com/office/powerpoint/2010/main" val="3519074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Substance overlap between categories</a:t>
            </a:r>
            <a:endParaRPr lang="en-GB" sz="3200" b="1" dirty="0">
              <a:solidFill>
                <a:schemeClr val="accent1">
                  <a:lumMod val="75000"/>
                </a:schemeClr>
              </a:solidFill>
            </a:endParaRPr>
          </a:p>
        </p:txBody>
      </p:sp>
      <p:pic>
        <p:nvPicPr>
          <p:cNvPr id="4" name="Picture 4" descr="08-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9058" y="2060848"/>
            <a:ext cx="4968875" cy="4176712"/>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568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2108" y="2514601"/>
            <a:ext cx="6859786" cy="1473199"/>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Can anyone develop an addiction?</a:t>
            </a:r>
            <a:endParaRPr lang="en-GB" b="1" dirty="0">
              <a:solidFill>
                <a:schemeClr val="accent1">
                  <a:lumMod val="75000"/>
                </a:schemeClr>
              </a:solidFill>
            </a:endParaRPr>
          </a:p>
        </p:txBody>
      </p:sp>
    </p:spTree>
    <p:extLst>
      <p:ext uri="{BB962C8B-B14F-4D97-AF65-F5344CB8AC3E}">
        <p14:creationId xmlns:p14="http://schemas.microsoft.com/office/powerpoint/2010/main" val="105859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a:t>Aetiology of substance dependency has to be viewed in developmental terms</a:t>
            </a:r>
          </a:p>
          <a:p>
            <a:endParaRPr lang="en-GB" sz="2000" dirty="0"/>
          </a:p>
          <a:p>
            <a:r>
              <a:rPr lang="en-GB" sz="2000" dirty="0"/>
              <a:t>Most individuals who become substance dependent go through three developmental stages:</a:t>
            </a:r>
          </a:p>
          <a:p>
            <a:endParaRPr lang="en-GB" sz="2400" dirty="0"/>
          </a:p>
          <a:p>
            <a:endParaRPr lang="en-GB"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Aetiology of substance abuse and dependency</a:t>
            </a:r>
            <a:endParaRPr lang="en-GB" sz="3200" b="1" dirty="0">
              <a:solidFill>
                <a:schemeClr val="accent1">
                  <a:lumMod val="75000"/>
                </a:schemeClr>
              </a:solidFill>
            </a:endParaRPr>
          </a:p>
        </p:txBody>
      </p:sp>
      <p:graphicFrame>
        <p:nvGraphicFramePr>
          <p:cNvPr id="4" name="Diagram 3"/>
          <p:cNvGraphicFramePr/>
          <p:nvPr>
            <p:extLst>
              <p:ext uri="{D42A27DB-BD31-4B8C-83A1-F6EECF244321}">
                <p14:modId xmlns:p14="http://schemas.microsoft.com/office/powerpoint/2010/main" val="3421344866"/>
              </p:ext>
            </p:extLst>
          </p:nvPr>
        </p:nvGraphicFramePr>
        <p:xfrm>
          <a:off x="990600" y="3771900"/>
          <a:ext cx="7354284" cy="248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1321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2108" y="2514601"/>
            <a:ext cx="6859786" cy="1066799"/>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Experimentation </a:t>
            </a:r>
            <a:endParaRPr lang="en-GB" b="1" dirty="0">
              <a:solidFill>
                <a:schemeClr val="accent1">
                  <a:lumMod val="75000"/>
                </a:schemeClr>
              </a:solidFill>
            </a:endParaRPr>
          </a:p>
        </p:txBody>
      </p:sp>
    </p:spTree>
    <p:extLst>
      <p:ext uri="{BB962C8B-B14F-4D97-AF65-F5344CB8AC3E}">
        <p14:creationId xmlns:p14="http://schemas.microsoft.com/office/powerpoint/2010/main" val="3689475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457200" indent="-457200">
              <a:buAutoNum type="arabicPeriod"/>
            </a:pPr>
            <a:endParaRPr lang="en-GB" sz="2000" dirty="0"/>
          </a:p>
          <a:p>
            <a:r>
              <a:rPr lang="en-GB" sz="2000" dirty="0" smtClean="0"/>
              <a:t>Based on:</a:t>
            </a:r>
          </a:p>
          <a:p>
            <a:endParaRPr lang="en-GB" sz="2000" dirty="0" smtClean="0"/>
          </a:p>
          <a:p>
            <a:pPr lvl="1"/>
            <a:r>
              <a:rPr lang="en-GB" sz="1850" dirty="0" smtClean="0">
                <a:effectLst>
                  <a:outerShdw blurRad="38100" dist="38100" dir="2700000" algn="tl">
                    <a:srgbClr val="000000">
                      <a:alpha val="43137"/>
                    </a:srgbClr>
                  </a:outerShdw>
                </a:effectLst>
              </a:rPr>
              <a:t>Availability</a:t>
            </a:r>
          </a:p>
          <a:p>
            <a:pPr lvl="1"/>
            <a:endParaRPr lang="en-GB" sz="1850" dirty="0" smtClean="0">
              <a:solidFill>
                <a:schemeClr val="bg1">
                  <a:lumMod val="75000"/>
                </a:schemeClr>
              </a:solidFill>
            </a:endParaRPr>
          </a:p>
          <a:p>
            <a:pPr lvl="1"/>
            <a:r>
              <a:rPr lang="en-GB" sz="1850" dirty="0" smtClean="0">
                <a:solidFill>
                  <a:schemeClr val="bg1">
                    <a:lumMod val="75000"/>
                  </a:schemeClr>
                </a:solidFill>
              </a:rPr>
              <a:t>Familial factors</a:t>
            </a:r>
          </a:p>
          <a:p>
            <a:pPr lvl="1"/>
            <a:endParaRPr lang="en-GB" sz="1850" dirty="0" smtClean="0">
              <a:solidFill>
                <a:schemeClr val="bg1">
                  <a:lumMod val="75000"/>
                </a:schemeClr>
              </a:solidFill>
            </a:endParaRPr>
          </a:p>
          <a:p>
            <a:pPr lvl="1"/>
            <a:r>
              <a:rPr lang="en-GB" sz="1850" dirty="0" smtClean="0">
                <a:solidFill>
                  <a:schemeClr val="bg1">
                    <a:lumMod val="75000"/>
                  </a:schemeClr>
                </a:solidFill>
              </a:rPr>
              <a:t>Peer group influences</a:t>
            </a:r>
          </a:p>
          <a:p>
            <a:pPr lvl="1"/>
            <a:endParaRPr lang="en-GB" sz="1850" dirty="0" smtClean="0">
              <a:solidFill>
                <a:schemeClr val="bg1">
                  <a:lumMod val="75000"/>
                </a:schemeClr>
              </a:solidFill>
            </a:endParaRPr>
          </a:p>
          <a:p>
            <a:pPr lvl="1"/>
            <a:r>
              <a:rPr lang="en-GB" sz="1850" dirty="0" smtClean="0">
                <a:solidFill>
                  <a:schemeClr val="bg1">
                    <a:lumMod val="75000"/>
                  </a:schemeClr>
                </a:solidFill>
              </a:rPr>
              <a:t>Media influences</a:t>
            </a:r>
            <a:endParaRPr lang="en-GB" sz="1850" dirty="0">
              <a:solidFill>
                <a:schemeClr val="bg1">
                  <a:lumMod val="75000"/>
                </a:schemeClr>
              </a:solidFill>
            </a:endParaRP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Experimentation </a:t>
            </a:r>
            <a:endParaRPr lang="en-GB" sz="3200" b="1" dirty="0">
              <a:solidFill>
                <a:schemeClr val="accent1">
                  <a:lumMod val="75000"/>
                </a:schemeClr>
              </a:solidFill>
            </a:endParaRPr>
          </a:p>
        </p:txBody>
      </p:sp>
      <p:sp>
        <p:nvSpPr>
          <p:cNvPr id="4" name="Rounded Rectangle 3"/>
          <p:cNvSpPr/>
          <p:nvPr/>
        </p:nvSpPr>
        <p:spPr>
          <a:xfrm>
            <a:off x="5260794" y="4811204"/>
            <a:ext cx="3096344" cy="1368152"/>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Inverse relationship between first use and cost (Stead and Lancaster, 2005)</a:t>
            </a:r>
            <a:endParaRPr lang="en-GB" dirty="0"/>
          </a:p>
        </p:txBody>
      </p:sp>
      <p:cxnSp>
        <p:nvCxnSpPr>
          <p:cNvPr id="6" name="Straight Arrow Connector 5"/>
          <p:cNvCxnSpPr/>
          <p:nvPr/>
        </p:nvCxnSpPr>
        <p:spPr>
          <a:xfrm>
            <a:off x="3085232" y="3255640"/>
            <a:ext cx="201622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60794" y="2654790"/>
            <a:ext cx="3096344" cy="1368152"/>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Availability of drug/substance will influence time of first use</a:t>
            </a:r>
            <a:endParaRPr lang="en-GB" dirty="0"/>
          </a:p>
        </p:txBody>
      </p:sp>
      <p:cxnSp>
        <p:nvCxnSpPr>
          <p:cNvPr id="9" name="Straight Arrow Connector 8"/>
          <p:cNvCxnSpPr/>
          <p:nvPr/>
        </p:nvCxnSpPr>
        <p:spPr>
          <a:xfrm>
            <a:off x="6804248" y="4166220"/>
            <a:ext cx="6127" cy="502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63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GB" sz="2000" dirty="0"/>
          </a:p>
          <a:p>
            <a:r>
              <a:rPr lang="en-GB" sz="2000" dirty="0" smtClean="0"/>
              <a:t>Based on:</a:t>
            </a:r>
          </a:p>
          <a:p>
            <a:endParaRPr lang="en-GB" sz="2000" dirty="0" smtClean="0"/>
          </a:p>
          <a:p>
            <a:pPr lvl="1"/>
            <a:r>
              <a:rPr lang="en-GB" sz="1850" dirty="0" smtClean="0">
                <a:solidFill>
                  <a:schemeClr val="bg1">
                    <a:lumMod val="75000"/>
                  </a:schemeClr>
                </a:solidFill>
              </a:rPr>
              <a:t>Availability</a:t>
            </a:r>
          </a:p>
          <a:p>
            <a:pPr lvl="1"/>
            <a:endParaRPr lang="en-GB" sz="1850" dirty="0" smtClean="0"/>
          </a:p>
          <a:p>
            <a:pPr lvl="1"/>
            <a:r>
              <a:rPr lang="en-GB" sz="1850" dirty="0" smtClean="0">
                <a:effectLst>
                  <a:outerShdw blurRad="38100" dist="38100" dir="2700000" algn="tl">
                    <a:srgbClr val="000000">
                      <a:alpha val="43137"/>
                    </a:srgbClr>
                  </a:outerShdw>
                </a:effectLst>
              </a:rPr>
              <a:t>Familial factors</a:t>
            </a:r>
          </a:p>
          <a:p>
            <a:pPr lvl="1"/>
            <a:endParaRPr lang="en-GB" sz="1850" dirty="0" smtClean="0"/>
          </a:p>
          <a:p>
            <a:pPr lvl="1"/>
            <a:r>
              <a:rPr lang="en-GB" sz="1850" dirty="0" smtClean="0">
                <a:solidFill>
                  <a:schemeClr val="bg1">
                    <a:lumMod val="75000"/>
                  </a:schemeClr>
                </a:solidFill>
              </a:rPr>
              <a:t>Peer group influences</a:t>
            </a:r>
          </a:p>
          <a:p>
            <a:pPr lvl="1"/>
            <a:endParaRPr lang="en-GB" sz="1850" dirty="0" smtClean="0">
              <a:solidFill>
                <a:schemeClr val="bg1">
                  <a:lumMod val="75000"/>
                </a:schemeClr>
              </a:solidFill>
            </a:endParaRPr>
          </a:p>
          <a:p>
            <a:pPr lvl="1"/>
            <a:r>
              <a:rPr lang="en-GB" sz="1850" dirty="0" smtClean="0">
                <a:solidFill>
                  <a:schemeClr val="bg1">
                    <a:lumMod val="75000"/>
                  </a:schemeClr>
                </a:solidFill>
              </a:rPr>
              <a:t>Media influences</a:t>
            </a:r>
            <a:endParaRPr lang="en-GB" sz="1850" dirty="0">
              <a:solidFill>
                <a:schemeClr val="bg1">
                  <a:lumMod val="75000"/>
                </a:schemeClr>
              </a:solidFill>
            </a:endParaRP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Experimentation </a:t>
            </a:r>
            <a:endParaRPr lang="en-GB" sz="3200" b="1" dirty="0">
              <a:solidFill>
                <a:schemeClr val="accent1">
                  <a:lumMod val="75000"/>
                </a:schemeClr>
              </a:solidFill>
            </a:endParaRPr>
          </a:p>
        </p:txBody>
      </p:sp>
      <p:sp>
        <p:nvSpPr>
          <p:cNvPr id="4" name="Rounded Rectangle 3"/>
          <p:cNvSpPr/>
          <p:nvPr/>
        </p:nvSpPr>
        <p:spPr>
          <a:xfrm>
            <a:off x="4932040" y="2281740"/>
            <a:ext cx="3617904" cy="2659428"/>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Early substance use determined by 2 factors:</a:t>
            </a:r>
          </a:p>
          <a:p>
            <a:pPr algn="ctr"/>
            <a:endParaRPr lang="en-GB" dirty="0"/>
          </a:p>
          <a:p>
            <a:pPr marL="342900" indent="-342900" algn="ctr">
              <a:buAutoNum type="arabicPeriod"/>
            </a:pPr>
            <a:r>
              <a:rPr lang="en-GB" dirty="0" smtClean="0"/>
              <a:t>Whether substance is regularly used by other family members</a:t>
            </a:r>
          </a:p>
          <a:p>
            <a:pPr marL="342900" indent="-342900" algn="ctr">
              <a:buAutoNum type="arabicPeriod"/>
            </a:pPr>
            <a:r>
              <a:rPr lang="en-GB" dirty="0" smtClean="0"/>
              <a:t>Where the family environment is problematic</a:t>
            </a:r>
            <a:endParaRPr lang="en-GB" dirty="0"/>
          </a:p>
        </p:txBody>
      </p:sp>
      <p:sp>
        <p:nvSpPr>
          <p:cNvPr id="5" name="Rounded Rectangle 4"/>
          <p:cNvSpPr/>
          <p:nvPr/>
        </p:nvSpPr>
        <p:spPr>
          <a:xfrm>
            <a:off x="5192820" y="5287572"/>
            <a:ext cx="3096344" cy="1368152"/>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Neglectful parenting increased early use of alcohol, cigarettes and cannabis</a:t>
            </a:r>
            <a:endParaRPr lang="en-GB" dirty="0"/>
          </a:p>
        </p:txBody>
      </p:sp>
      <p:cxnSp>
        <p:nvCxnSpPr>
          <p:cNvPr id="6" name="Straight Arrow Connector 5"/>
          <p:cNvCxnSpPr/>
          <p:nvPr/>
        </p:nvCxnSpPr>
        <p:spPr>
          <a:xfrm>
            <a:off x="3445272" y="3979912"/>
            <a:ext cx="13681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961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GB" sz="2000" dirty="0"/>
          </a:p>
          <a:p>
            <a:r>
              <a:rPr lang="en-GB" sz="2000" dirty="0" smtClean="0"/>
              <a:t>Based on:</a:t>
            </a:r>
          </a:p>
          <a:p>
            <a:endParaRPr lang="en-GB" sz="2000" dirty="0" smtClean="0"/>
          </a:p>
          <a:p>
            <a:pPr lvl="1"/>
            <a:r>
              <a:rPr lang="en-GB" sz="1850" dirty="0" smtClean="0">
                <a:solidFill>
                  <a:schemeClr val="bg1">
                    <a:lumMod val="75000"/>
                  </a:schemeClr>
                </a:solidFill>
              </a:rPr>
              <a:t>Availability</a:t>
            </a:r>
          </a:p>
          <a:p>
            <a:pPr lvl="1"/>
            <a:endParaRPr lang="en-GB" sz="1850" dirty="0" smtClean="0"/>
          </a:p>
          <a:p>
            <a:pPr lvl="1"/>
            <a:r>
              <a:rPr lang="en-GB" sz="1850" dirty="0" smtClean="0">
                <a:solidFill>
                  <a:schemeClr val="bg1">
                    <a:lumMod val="75000"/>
                  </a:schemeClr>
                </a:solidFill>
              </a:rPr>
              <a:t>Familial factors</a:t>
            </a:r>
          </a:p>
          <a:p>
            <a:pPr lvl="1"/>
            <a:endParaRPr lang="en-GB" sz="1850" dirty="0" smtClean="0"/>
          </a:p>
          <a:p>
            <a:pPr lvl="1"/>
            <a:r>
              <a:rPr lang="en-GB" sz="1850" dirty="0" smtClean="0">
                <a:effectLst>
                  <a:outerShdw blurRad="38100" dist="38100" dir="2700000" algn="tl">
                    <a:srgbClr val="000000">
                      <a:alpha val="43137"/>
                    </a:srgbClr>
                  </a:outerShdw>
                </a:effectLst>
              </a:rPr>
              <a:t>Peer group influences</a:t>
            </a:r>
          </a:p>
          <a:p>
            <a:pPr lvl="1"/>
            <a:endParaRPr lang="en-GB" sz="1850" dirty="0" smtClean="0">
              <a:solidFill>
                <a:schemeClr val="bg1">
                  <a:lumMod val="75000"/>
                </a:schemeClr>
              </a:solidFill>
            </a:endParaRPr>
          </a:p>
          <a:p>
            <a:pPr lvl="1"/>
            <a:r>
              <a:rPr lang="en-GB" sz="1850" dirty="0" smtClean="0">
                <a:solidFill>
                  <a:schemeClr val="bg1">
                    <a:lumMod val="75000"/>
                  </a:schemeClr>
                </a:solidFill>
              </a:rPr>
              <a:t>Media influences</a:t>
            </a:r>
            <a:endParaRPr lang="en-GB" sz="1850" dirty="0">
              <a:solidFill>
                <a:schemeClr val="bg1">
                  <a:lumMod val="75000"/>
                </a:schemeClr>
              </a:solidFill>
            </a:endParaRP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Experimentation </a:t>
            </a:r>
            <a:endParaRPr lang="en-GB" sz="3200" b="1" dirty="0">
              <a:solidFill>
                <a:schemeClr val="accent1">
                  <a:lumMod val="75000"/>
                </a:schemeClr>
              </a:solidFill>
            </a:endParaRPr>
          </a:p>
        </p:txBody>
      </p:sp>
      <p:sp>
        <p:nvSpPr>
          <p:cNvPr id="4" name="Rounded Rectangle 3"/>
          <p:cNvSpPr/>
          <p:nvPr/>
        </p:nvSpPr>
        <p:spPr>
          <a:xfrm>
            <a:off x="5192820" y="1976512"/>
            <a:ext cx="3152064" cy="1627100"/>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Adolescents will start using drugs to self-categorise themselves as a member of a particular group</a:t>
            </a:r>
            <a:endParaRPr lang="en-GB" dirty="0"/>
          </a:p>
        </p:txBody>
      </p:sp>
      <p:sp>
        <p:nvSpPr>
          <p:cNvPr id="5" name="Rounded Rectangle 4"/>
          <p:cNvSpPr/>
          <p:nvPr/>
        </p:nvSpPr>
        <p:spPr>
          <a:xfrm>
            <a:off x="5192820" y="4594348"/>
            <a:ext cx="3096344" cy="1498532"/>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Once an individual becomes a regular user, this will also influence the social groups they will mix with</a:t>
            </a:r>
            <a:endParaRPr lang="en-GB" dirty="0"/>
          </a:p>
        </p:txBody>
      </p:sp>
      <p:cxnSp>
        <p:nvCxnSpPr>
          <p:cNvPr id="8" name="Straight Arrow Connector 7"/>
          <p:cNvCxnSpPr/>
          <p:nvPr/>
        </p:nvCxnSpPr>
        <p:spPr>
          <a:xfrm flipV="1">
            <a:off x="4203700" y="3356992"/>
            <a:ext cx="872356" cy="12150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6760100" y="3717912"/>
            <a:ext cx="8752" cy="724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6303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457200" indent="-457200">
              <a:buAutoNum type="arabicPeriod"/>
            </a:pPr>
            <a:endParaRPr lang="en-GB" sz="2000" dirty="0"/>
          </a:p>
          <a:p>
            <a:r>
              <a:rPr lang="en-GB" sz="2000" dirty="0" smtClean="0"/>
              <a:t>Based on:</a:t>
            </a:r>
          </a:p>
          <a:p>
            <a:endParaRPr lang="en-GB" sz="2000" dirty="0" smtClean="0"/>
          </a:p>
          <a:p>
            <a:pPr lvl="1"/>
            <a:r>
              <a:rPr lang="en-GB" sz="1850" dirty="0" smtClean="0">
                <a:solidFill>
                  <a:schemeClr val="bg1">
                    <a:lumMod val="75000"/>
                  </a:schemeClr>
                </a:solidFill>
              </a:rPr>
              <a:t>Availability</a:t>
            </a:r>
          </a:p>
          <a:p>
            <a:pPr lvl="1"/>
            <a:endParaRPr lang="en-GB" sz="1850" dirty="0" smtClean="0"/>
          </a:p>
          <a:p>
            <a:pPr lvl="1"/>
            <a:r>
              <a:rPr lang="en-GB" sz="1850" dirty="0" smtClean="0">
                <a:solidFill>
                  <a:schemeClr val="bg1">
                    <a:lumMod val="75000"/>
                  </a:schemeClr>
                </a:solidFill>
              </a:rPr>
              <a:t>Familial factors</a:t>
            </a:r>
          </a:p>
          <a:p>
            <a:pPr lvl="1"/>
            <a:endParaRPr lang="en-GB" sz="1850" dirty="0" smtClean="0"/>
          </a:p>
          <a:p>
            <a:pPr lvl="1"/>
            <a:r>
              <a:rPr lang="en-GB" sz="1850" dirty="0" smtClean="0">
                <a:solidFill>
                  <a:schemeClr val="bg1">
                    <a:lumMod val="65000"/>
                  </a:schemeClr>
                </a:solidFill>
              </a:rPr>
              <a:t>Peer group influences</a:t>
            </a:r>
          </a:p>
          <a:p>
            <a:pPr lvl="1"/>
            <a:endParaRPr lang="en-GB" sz="1850" dirty="0" smtClean="0">
              <a:solidFill>
                <a:schemeClr val="bg1">
                  <a:lumMod val="75000"/>
                </a:schemeClr>
              </a:solidFill>
            </a:endParaRPr>
          </a:p>
          <a:p>
            <a:pPr lvl="1"/>
            <a:r>
              <a:rPr lang="en-GB" sz="1850" dirty="0" smtClean="0">
                <a:effectLst>
                  <a:outerShdw blurRad="38100" dist="38100" dir="2700000" algn="tl">
                    <a:srgbClr val="000000">
                      <a:alpha val="43137"/>
                    </a:srgbClr>
                  </a:outerShdw>
                </a:effectLst>
              </a:rPr>
              <a:t>Media influences</a:t>
            </a:r>
            <a:endParaRPr lang="en-GB" sz="1850" dirty="0">
              <a:effectLst>
                <a:outerShdw blurRad="38100" dist="38100" dir="2700000" algn="tl">
                  <a:srgbClr val="000000">
                    <a:alpha val="43137"/>
                  </a:srgbClr>
                </a:outerShdw>
              </a:effectLst>
            </a:endParaRPr>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Experimentation </a:t>
            </a:r>
            <a:endParaRPr lang="en-GB" sz="3200" b="1" dirty="0">
              <a:solidFill>
                <a:schemeClr val="accent1">
                  <a:lumMod val="75000"/>
                </a:schemeClr>
              </a:solidFill>
            </a:endParaRPr>
          </a:p>
        </p:txBody>
      </p:sp>
      <p:sp>
        <p:nvSpPr>
          <p:cNvPr id="4" name="Rounded Rectangle 3"/>
          <p:cNvSpPr/>
          <p:nvPr/>
        </p:nvSpPr>
        <p:spPr>
          <a:xfrm>
            <a:off x="5207008" y="1972332"/>
            <a:ext cx="3152064" cy="1863576"/>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Substance abuse in young adolescents is significantly affected by advertising and exposure to the product in media contexts</a:t>
            </a:r>
            <a:endParaRPr lang="en-GB" dirty="0"/>
          </a:p>
        </p:txBody>
      </p:sp>
      <p:sp>
        <p:nvSpPr>
          <p:cNvPr id="5" name="Rounded Rectangle 4"/>
          <p:cNvSpPr/>
          <p:nvPr/>
        </p:nvSpPr>
        <p:spPr>
          <a:xfrm>
            <a:off x="5192820" y="4665960"/>
            <a:ext cx="3096344" cy="1753320"/>
          </a:xfrm>
          <a:prstGeom prst="roundRect">
            <a:avLst/>
          </a:prstGeom>
          <a:noFill/>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Banning advertising of a product (e.g., cigarettes) has been shown to significantly decrease adolescent use</a:t>
            </a:r>
            <a:endParaRPr lang="en-GB" dirty="0"/>
          </a:p>
        </p:txBody>
      </p:sp>
      <p:cxnSp>
        <p:nvCxnSpPr>
          <p:cNvPr id="8" name="Straight Arrow Connector 7"/>
          <p:cNvCxnSpPr/>
          <p:nvPr/>
        </p:nvCxnSpPr>
        <p:spPr>
          <a:xfrm flipV="1">
            <a:off x="3860800" y="3356992"/>
            <a:ext cx="1215256" cy="17992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732240" y="3937496"/>
            <a:ext cx="8752" cy="5509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9701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42108" y="2514601"/>
            <a:ext cx="6859786" cy="1066799"/>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Regular Use </a:t>
            </a:r>
            <a:endParaRPr lang="en-GB" b="1" dirty="0">
              <a:solidFill>
                <a:schemeClr val="accent1">
                  <a:lumMod val="75000"/>
                </a:schemeClr>
              </a:solidFill>
            </a:endParaRPr>
          </a:p>
        </p:txBody>
      </p:sp>
    </p:spTree>
    <p:extLst>
      <p:ext uri="{BB962C8B-B14F-4D97-AF65-F5344CB8AC3E}">
        <p14:creationId xmlns:p14="http://schemas.microsoft.com/office/powerpoint/2010/main" val="1798540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Regular use</a:t>
            </a:r>
            <a:endParaRPr lang="en-GB" sz="3200" b="1" dirty="0">
              <a:solidFill>
                <a:schemeClr val="accent1">
                  <a:lumMod val="75000"/>
                </a:scheme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028768845"/>
              </p:ext>
            </p:extLst>
          </p:nvPr>
        </p:nvGraphicFramePr>
        <p:xfrm>
          <a:off x="1575144" y="2578362"/>
          <a:ext cx="6336704" cy="3749040"/>
        </p:xfrm>
        <a:graphic>
          <a:graphicData uri="http://schemas.openxmlformats.org/drawingml/2006/table">
            <a:tbl>
              <a:tblPr firstRow="1" bandRow="1">
                <a:tableStyleId>{5C22544A-7EE6-4342-B048-85BDC9FD1C3A}</a:tableStyleId>
              </a:tblPr>
              <a:tblGrid>
                <a:gridCol w="6336704"/>
              </a:tblGrid>
              <a:tr h="370840">
                <a:tc>
                  <a:txBody>
                    <a:bodyPr/>
                    <a:lstStyle/>
                    <a:p>
                      <a:pPr marL="342900" indent="-342900">
                        <a:buFont typeface="Arial" panose="020B0604020202020204" pitchFamily="34" charset="0"/>
                        <a:buChar char="•"/>
                      </a:pPr>
                      <a:r>
                        <a:rPr lang="en-GB" sz="2000" b="0" dirty="0" smtClean="0">
                          <a:solidFill>
                            <a:schemeClr val="accent1">
                              <a:lumMod val="75000"/>
                            </a:schemeClr>
                          </a:solidFill>
                        </a:rPr>
                        <a:t>Impact on reward</a:t>
                      </a:r>
                      <a:r>
                        <a:rPr lang="en-GB" sz="2000" b="0" baseline="0" dirty="0" smtClean="0">
                          <a:solidFill>
                            <a:schemeClr val="accent1">
                              <a:lumMod val="75000"/>
                            </a:schemeClr>
                          </a:solidFill>
                        </a:rPr>
                        <a:t> pathways</a:t>
                      </a:r>
                      <a:br>
                        <a:rPr lang="en-GB" sz="2000" b="0" baseline="0" dirty="0" smtClean="0">
                          <a:solidFill>
                            <a:schemeClr val="accent1">
                              <a:lumMod val="75000"/>
                            </a:schemeClr>
                          </a:solidFill>
                        </a:rPr>
                      </a:b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One main reason for using drugs is that they have important mood-altering effects</a:t>
                      </a:r>
                      <a:br>
                        <a:rPr lang="en-GB" sz="2000" b="0" baseline="0" dirty="0" smtClean="0">
                          <a:solidFill>
                            <a:schemeClr val="accent1">
                              <a:lumMod val="75000"/>
                            </a:schemeClr>
                          </a:solidFill>
                        </a:rPr>
                      </a:b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Most drugs of abuse either relieve negative mood or create euphoria and feelings of well-being</a:t>
                      </a:r>
                      <a:br>
                        <a:rPr lang="en-GB" sz="2000" b="0" baseline="0" dirty="0" smtClean="0">
                          <a:solidFill>
                            <a:schemeClr val="accent1">
                              <a:lumMod val="75000"/>
                            </a:schemeClr>
                          </a:solidFill>
                        </a:rPr>
                      </a:b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However, these mood-altering effects are more complicated than they may appear to the user (e.g., alcohol myopia)</a:t>
                      </a:r>
                      <a:endParaRPr lang="en-GB" sz="2000" b="0" dirty="0">
                        <a:solidFill>
                          <a:schemeClr val="accent1">
                            <a:lumMod val="75000"/>
                          </a:schemeClr>
                        </a:solidFill>
                      </a:endParaRPr>
                    </a:p>
                  </a:txBody>
                  <a:tcPr>
                    <a:solidFill>
                      <a:schemeClr val="accent3">
                        <a:lumMod val="20000"/>
                        <a:lumOff val="80000"/>
                      </a:schemeClr>
                    </a:solidFill>
                  </a:tcPr>
                </a:tc>
              </a:tr>
            </a:tbl>
          </a:graphicData>
        </a:graphic>
      </p:graphicFrame>
      <p:sp>
        <p:nvSpPr>
          <p:cNvPr id="7" name="TextBox 6"/>
          <p:cNvSpPr txBox="1"/>
          <p:nvPr/>
        </p:nvSpPr>
        <p:spPr>
          <a:xfrm>
            <a:off x="2883852" y="1880608"/>
            <a:ext cx="3719288" cy="461665"/>
          </a:xfrm>
          <a:prstGeom prst="rect">
            <a:avLst/>
          </a:prstGeom>
          <a:noFill/>
          <a:ln>
            <a:solidFill>
              <a:schemeClr val="bg2"/>
            </a:solidFill>
          </a:ln>
        </p:spPr>
        <p:txBody>
          <a:bodyPr wrap="none" rtlCol="0" anchor="ctr" anchorCtr="1">
            <a:spAutoFit/>
          </a:bodyPr>
          <a:lstStyle/>
          <a:p>
            <a:r>
              <a:rPr lang="en-GB" sz="2400" i="1" u="sng"/>
              <a:t>Mood-alteration effects</a:t>
            </a:r>
            <a:endParaRPr lang="en-GB" sz="2400" i="1" u="sng" dirty="0"/>
          </a:p>
        </p:txBody>
      </p:sp>
    </p:spTree>
    <p:extLst>
      <p:ext uri="{BB962C8B-B14F-4D97-AF65-F5344CB8AC3E}">
        <p14:creationId xmlns:p14="http://schemas.microsoft.com/office/powerpoint/2010/main" val="3286625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Regular use</a:t>
            </a:r>
            <a:endParaRPr lang="en-GB" sz="3200" b="1" dirty="0">
              <a:solidFill>
                <a:schemeClr val="accent1">
                  <a:lumMod val="75000"/>
                </a:scheme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4086724510"/>
              </p:ext>
            </p:extLst>
          </p:nvPr>
        </p:nvGraphicFramePr>
        <p:xfrm>
          <a:off x="1431128" y="2323480"/>
          <a:ext cx="6624736" cy="4053840"/>
        </p:xfrm>
        <a:graphic>
          <a:graphicData uri="http://schemas.openxmlformats.org/drawingml/2006/table">
            <a:tbl>
              <a:tblPr firstRow="1" bandRow="1">
                <a:tableStyleId>{5C22544A-7EE6-4342-B048-85BDC9FD1C3A}</a:tableStyleId>
              </a:tblPr>
              <a:tblGrid>
                <a:gridCol w="6624736"/>
              </a:tblGrid>
              <a:tr h="370840">
                <a:tc>
                  <a:txBody>
                    <a:bodyPr/>
                    <a:lstStyle/>
                    <a:p>
                      <a:pPr marL="342900" indent="-342900">
                        <a:buFont typeface="Arial" panose="020B0604020202020204" pitchFamily="34" charset="0"/>
                        <a:buChar char="•"/>
                      </a:pPr>
                      <a:r>
                        <a:rPr lang="en-GB" sz="2000" b="0" dirty="0" smtClean="0">
                          <a:solidFill>
                            <a:schemeClr val="accent1">
                              <a:lumMod val="75000"/>
                            </a:schemeClr>
                          </a:solidFill>
                        </a:rPr>
                        <a:t>When individuals are suffering</a:t>
                      </a:r>
                      <a:r>
                        <a:rPr lang="en-GB" sz="2000" b="0" baseline="0" dirty="0" smtClean="0">
                          <a:solidFill>
                            <a:schemeClr val="accent1">
                              <a:lumMod val="75000"/>
                            </a:schemeClr>
                          </a:solidFill>
                        </a:rPr>
                        <a:t> more severe adjustment and coping problems, substance use can act as a means of self-medication</a:t>
                      </a:r>
                    </a:p>
                    <a:p>
                      <a:pPr marL="342900" indent="-342900">
                        <a:buFont typeface="Arial" panose="020B0604020202020204" pitchFamily="34" charset="0"/>
                        <a:buChar char="•"/>
                      </a:pP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Supported by the fact that substance abuse and dependency are highly comorbid with other psychiatric disorders</a:t>
                      </a:r>
                    </a:p>
                    <a:p>
                      <a:pPr marL="342900" indent="-342900">
                        <a:buFont typeface="Arial" panose="020B0604020202020204" pitchFamily="34" charset="0"/>
                        <a:buChar char="•"/>
                      </a:pP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Anxiety disorders and depression tend to pre-date SUD’s</a:t>
                      </a:r>
                    </a:p>
                    <a:p>
                      <a:pPr marL="342900" indent="-342900">
                        <a:buFont typeface="Arial" panose="020B0604020202020204" pitchFamily="34" charset="0"/>
                        <a:buChar char="•"/>
                      </a:pP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Substance abusers frequently cite self-medication as a reason for using drugs</a:t>
                      </a:r>
                      <a:endParaRPr lang="en-GB" sz="2000" b="0" dirty="0">
                        <a:solidFill>
                          <a:schemeClr val="accent1">
                            <a:lumMod val="75000"/>
                          </a:schemeClr>
                        </a:solidFill>
                      </a:endParaRPr>
                    </a:p>
                  </a:txBody>
                  <a:tcPr>
                    <a:solidFill>
                      <a:schemeClr val="accent3">
                        <a:lumMod val="20000"/>
                        <a:lumOff val="80000"/>
                      </a:schemeClr>
                    </a:solidFill>
                  </a:tcPr>
                </a:tc>
              </a:tr>
            </a:tbl>
          </a:graphicData>
        </a:graphic>
      </p:graphicFrame>
      <p:sp>
        <p:nvSpPr>
          <p:cNvPr id="7" name="TextBox 6"/>
          <p:cNvSpPr txBox="1"/>
          <p:nvPr/>
        </p:nvSpPr>
        <p:spPr>
          <a:xfrm>
            <a:off x="3481772" y="1676400"/>
            <a:ext cx="2523448" cy="461665"/>
          </a:xfrm>
          <a:prstGeom prst="rect">
            <a:avLst/>
          </a:prstGeom>
          <a:noFill/>
          <a:ln>
            <a:solidFill>
              <a:schemeClr val="bg2"/>
            </a:solidFill>
          </a:ln>
        </p:spPr>
        <p:txBody>
          <a:bodyPr wrap="none" rtlCol="0" anchor="ctr" anchorCtr="1">
            <a:spAutoFit/>
          </a:bodyPr>
          <a:lstStyle/>
          <a:p>
            <a:r>
              <a:rPr lang="en-GB" sz="2400" i="1" u="sng" dirty="0" smtClean="0"/>
              <a:t>Self-medication</a:t>
            </a:r>
            <a:endParaRPr lang="en-GB" sz="2400" i="1" u="sng" dirty="0"/>
          </a:p>
        </p:txBody>
      </p:sp>
    </p:spTree>
    <p:extLst>
      <p:ext uri="{BB962C8B-B14F-4D97-AF65-F5344CB8AC3E}">
        <p14:creationId xmlns:p14="http://schemas.microsoft.com/office/powerpoint/2010/main" val="1709321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Regular use</a:t>
            </a:r>
            <a:endParaRPr lang="en-GB" sz="3200" b="1" dirty="0">
              <a:solidFill>
                <a:schemeClr val="accent1">
                  <a:lumMod val="75000"/>
                </a:scheme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760696075"/>
              </p:ext>
            </p:extLst>
          </p:nvPr>
        </p:nvGraphicFramePr>
        <p:xfrm>
          <a:off x="1431128" y="3230739"/>
          <a:ext cx="6624736" cy="1615440"/>
        </p:xfrm>
        <a:graphic>
          <a:graphicData uri="http://schemas.openxmlformats.org/drawingml/2006/table">
            <a:tbl>
              <a:tblPr firstRow="1" bandRow="1">
                <a:tableStyleId>{5C22544A-7EE6-4342-B048-85BDC9FD1C3A}</a:tableStyleId>
              </a:tblPr>
              <a:tblGrid>
                <a:gridCol w="6624736"/>
              </a:tblGrid>
              <a:tr h="370840">
                <a:tc>
                  <a:txBody>
                    <a:bodyPr/>
                    <a:lstStyle/>
                    <a:p>
                      <a:pPr marL="342900" indent="-342900">
                        <a:buFont typeface="Arial" panose="020B0604020202020204" pitchFamily="34" charset="0"/>
                        <a:buChar char="•"/>
                      </a:pPr>
                      <a:r>
                        <a:rPr lang="en-GB" sz="2000" b="0" dirty="0" smtClean="0">
                          <a:solidFill>
                            <a:schemeClr val="accent1">
                              <a:lumMod val="75000"/>
                            </a:schemeClr>
                          </a:solidFill>
                        </a:rPr>
                        <a:t>Many substance</a:t>
                      </a:r>
                      <a:r>
                        <a:rPr lang="en-GB" sz="2000" b="0" baseline="0" dirty="0" smtClean="0">
                          <a:solidFill>
                            <a:schemeClr val="accent1">
                              <a:lumMod val="75000"/>
                            </a:schemeClr>
                          </a:solidFill>
                        </a:rPr>
                        <a:t> users develop expectations that the substance will have positive effects</a:t>
                      </a:r>
                    </a:p>
                    <a:p>
                      <a:pPr marL="342900" indent="-342900">
                        <a:buFont typeface="Arial" panose="020B0604020202020204" pitchFamily="34" charset="0"/>
                        <a:buChar char="•"/>
                      </a:pP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Many substance users also develop erroneous beliefs that the substance they use is harmless</a:t>
                      </a:r>
                      <a:endParaRPr lang="en-GB" sz="2000" b="0" dirty="0">
                        <a:solidFill>
                          <a:schemeClr val="accent1">
                            <a:lumMod val="75000"/>
                          </a:schemeClr>
                        </a:solidFill>
                      </a:endParaRPr>
                    </a:p>
                  </a:txBody>
                  <a:tcPr>
                    <a:solidFill>
                      <a:schemeClr val="accent3">
                        <a:lumMod val="20000"/>
                        <a:lumOff val="80000"/>
                      </a:schemeClr>
                    </a:solidFill>
                  </a:tcPr>
                </a:tc>
              </a:tr>
            </a:tbl>
          </a:graphicData>
        </a:graphic>
      </p:graphicFrame>
      <p:sp>
        <p:nvSpPr>
          <p:cNvPr id="7" name="TextBox 6"/>
          <p:cNvSpPr txBox="1"/>
          <p:nvPr/>
        </p:nvSpPr>
        <p:spPr>
          <a:xfrm>
            <a:off x="2871830" y="1883061"/>
            <a:ext cx="3743332" cy="830997"/>
          </a:xfrm>
          <a:prstGeom prst="rect">
            <a:avLst/>
          </a:prstGeom>
          <a:noFill/>
          <a:ln>
            <a:solidFill>
              <a:schemeClr val="bg2"/>
            </a:solidFill>
          </a:ln>
        </p:spPr>
        <p:txBody>
          <a:bodyPr wrap="none" rtlCol="0" anchor="ctr" anchorCtr="1">
            <a:spAutoFit/>
          </a:bodyPr>
          <a:lstStyle/>
          <a:p>
            <a:pPr algn="ctr"/>
            <a:r>
              <a:rPr lang="en-GB" sz="2400" i="1" u="sng" dirty="0" smtClean="0"/>
              <a:t>Long-term expectations</a:t>
            </a:r>
            <a:br>
              <a:rPr lang="en-GB" sz="2400" i="1" u="sng" dirty="0" smtClean="0"/>
            </a:br>
            <a:r>
              <a:rPr lang="en-GB" sz="2400" i="1" u="sng" dirty="0" smtClean="0"/>
              <a:t>and beliefs</a:t>
            </a:r>
            <a:endParaRPr lang="en-GB" sz="2400" i="1" u="sng" dirty="0"/>
          </a:p>
        </p:txBody>
      </p:sp>
    </p:spTree>
    <p:extLst>
      <p:ext uri="{BB962C8B-B14F-4D97-AF65-F5344CB8AC3E}">
        <p14:creationId xmlns:p14="http://schemas.microsoft.com/office/powerpoint/2010/main" val="1869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Regular use</a:t>
            </a:r>
            <a:endParaRPr lang="en-GB" sz="3200" b="1" dirty="0">
              <a:solidFill>
                <a:schemeClr val="accent1">
                  <a:lumMod val="75000"/>
                </a:scheme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451622922"/>
              </p:ext>
            </p:extLst>
          </p:nvPr>
        </p:nvGraphicFramePr>
        <p:xfrm>
          <a:off x="1431128" y="3014839"/>
          <a:ext cx="6624736" cy="2225040"/>
        </p:xfrm>
        <a:graphic>
          <a:graphicData uri="http://schemas.openxmlformats.org/drawingml/2006/table">
            <a:tbl>
              <a:tblPr firstRow="1" bandRow="1">
                <a:tableStyleId>{5C22544A-7EE6-4342-B048-85BDC9FD1C3A}</a:tableStyleId>
              </a:tblPr>
              <a:tblGrid>
                <a:gridCol w="6624736"/>
              </a:tblGrid>
              <a:tr h="370840">
                <a:tc>
                  <a:txBody>
                    <a:bodyPr/>
                    <a:lstStyle/>
                    <a:p>
                      <a:pPr marL="342900" indent="-342900">
                        <a:buFont typeface="Arial" panose="020B0604020202020204" pitchFamily="34" charset="0"/>
                        <a:buChar char="•"/>
                      </a:pPr>
                      <a:r>
                        <a:rPr lang="en-GB" sz="2000" b="0" dirty="0" smtClean="0">
                          <a:solidFill>
                            <a:schemeClr val="accent1">
                              <a:lumMod val="75000"/>
                            </a:schemeClr>
                          </a:solidFill>
                        </a:rPr>
                        <a:t>Cultural differences in frequency of drug use may mediate the transition from first use to regular use (e.g.,</a:t>
                      </a:r>
                      <a:r>
                        <a:rPr lang="en-GB" sz="2000" b="0" baseline="0" dirty="0" smtClean="0">
                          <a:solidFill>
                            <a:schemeClr val="accent1">
                              <a:lumMod val="75000"/>
                            </a:schemeClr>
                          </a:solidFill>
                        </a:rPr>
                        <a:t> alcohol consumption in wine-drinking societies)</a:t>
                      </a:r>
                    </a:p>
                    <a:p>
                      <a:pPr marL="342900" indent="-342900">
                        <a:buFont typeface="Arial" panose="020B0604020202020204" pitchFamily="34" charset="0"/>
                        <a:buChar char="•"/>
                      </a:pPr>
                      <a:endParaRPr lang="en-GB" sz="2000" b="0" baseline="0" dirty="0" smtClean="0">
                        <a:solidFill>
                          <a:schemeClr val="accent1">
                            <a:lumMod val="75000"/>
                          </a:schemeClr>
                        </a:solidFill>
                      </a:endParaRPr>
                    </a:p>
                    <a:p>
                      <a:pPr marL="342900" indent="-342900">
                        <a:buFont typeface="Arial" panose="020B0604020202020204" pitchFamily="34" charset="0"/>
                        <a:buChar char="•"/>
                      </a:pPr>
                      <a:r>
                        <a:rPr lang="en-GB" sz="2000" b="0" baseline="0" dirty="0" smtClean="0">
                          <a:solidFill>
                            <a:schemeClr val="accent1">
                              <a:lumMod val="75000"/>
                            </a:schemeClr>
                          </a:solidFill>
                        </a:rPr>
                        <a:t>There are also cultural differences in beliefs about the effects of drugs</a:t>
                      </a:r>
                      <a:endParaRPr lang="en-GB" sz="2000" b="0" dirty="0">
                        <a:solidFill>
                          <a:schemeClr val="accent1">
                            <a:lumMod val="75000"/>
                          </a:schemeClr>
                        </a:solidFill>
                      </a:endParaRPr>
                    </a:p>
                  </a:txBody>
                  <a:tcPr>
                    <a:solidFill>
                      <a:schemeClr val="accent3">
                        <a:lumMod val="20000"/>
                        <a:lumOff val="80000"/>
                      </a:schemeClr>
                    </a:solidFill>
                  </a:tcPr>
                </a:tc>
              </a:tr>
            </a:tbl>
          </a:graphicData>
        </a:graphic>
      </p:graphicFrame>
      <p:sp>
        <p:nvSpPr>
          <p:cNvPr id="7" name="TextBox 6"/>
          <p:cNvSpPr txBox="1"/>
          <p:nvPr/>
        </p:nvSpPr>
        <p:spPr>
          <a:xfrm>
            <a:off x="3459330" y="1877604"/>
            <a:ext cx="2568332" cy="461665"/>
          </a:xfrm>
          <a:prstGeom prst="rect">
            <a:avLst/>
          </a:prstGeom>
          <a:noFill/>
          <a:ln>
            <a:solidFill>
              <a:schemeClr val="bg2"/>
            </a:solidFill>
          </a:ln>
        </p:spPr>
        <p:txBody>
          <a:bodyPr wrap="none" rtlCol="0" anchor="ctr" anchorCtr="1">
            <a:spAutoFit/>
          </a:bodyPr>
          <a:lstStyle/>
          <a:p>
            <a:pPr algn="ctr"/>
            <a:r>
              <a:rPr lang="en-GB" sz="2400" i="1" u="sng" dirty="0" smtClean="0"/>
              <a:t>Cultural context</a:t>
            </a:r>
            <a:endParaRPr lang="en-GB" sz="2400" i="1" u="sng" dirty="0"/>
          </a:p>
        </p:txBody>
      </p:sp>
    </p:spTree>
    <p:extLst>
      <p:ext uri="{BB962C8B-B14F-4D97-AF65-F5344CB8AC3E}">
        <p14:creationId xmlns:p14="http://schemas.microsoft.com/office/powerpoint/2010/main" val="3400808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8308" y="2171701"/>
            <a:ext cx="6859786" cy="1600200"/>
          </a:xfrm>
          <a:solidFill>
            <a:schemeClr val="accent1">
              <a:lumMod val="20000"/>
              <a:lumOff val="80000"/>
            </a:schemeClr>
          </a:solidFill>
          <a:ln>
            <a:solidFill>
              <a:srgbClr val="0070C0"/>
            </a:solidFill>
          </a:ln>
        </p:spPr>
        <p:txBody>
          <a:bodyPr/>
          <a:lstStyle/>
          <a:p>
            <a:pPr algn="ctr"/>
            <a:r>
              <a:rPr lang="en-GB" b="1" dirty="0" smtClean="0">
                <a:solidFill>
                  <a:schemeClr val="accent1">
                    <a:lumMod val="75000"/>
                  </a:schemeClr>
                </a:solidFill>
              </a:rPr>
              <a:t>Abuse and dependence</a:t>
            </a:r>
            <a:endParaRPr lang="en-GB" b="1" dirty="0">
              <a:solidFill>
                <a:schemeClr val="accent1">
                  <a:lumMod val="75000"/>
                </a:schemeClr>
              </a:solidFill>
            </a:endParaRPr>
          </a:p>
        </p:txBody>
      </p:sp>
    </p:spTree>
    <p:extLst>
      <p:ext uri="{BB962C8B-B14F-4D97-AF65-F5344CB8AC3E}">
        <p14:creationId xmlns:p14="http://schemas.microsoft.com/office/powerpoint/2010/main" val="263688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400" b="1" i="1" u="sng" dirty="0" smtClean="0">
                <a:solidFill>
                  <a:schemeClr val="accent4">
                    <a:lumMod val="75000"/>
                  </a:schemeClr>
                </a:solidFill>
              </a:rPr>
              <a:t>Genetic Predisposition</a:t>
            </a:r>
          </a:p>
          <a:p>
            <a:r>
              <a:rPr lang="en-GB" sz="2000" dirty="0" smtClean="0"/>
              <a:t>A number of genetic factors may make individuals prone to substance abuse and dependency</a:t>
            </a:r>
          </a:p>
          <a:p>
            <a:endParaRPr lang="en-GB" sz="2000" dirty="0" smtClean="0"/>
          </a:p>
          <a:p>
            <a:r>
              <a:rPr lang="en-GB" sz="2000" dirty="0" smtClean="0"/>
              <a:t>Twin studies suggest inherited factors in cannabis abuse, nicotine dependency, and drug abuse generally</a:t>
            </a:r>
          </a:p>
          <a:p>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Abuse and dependence</a:t>
            </a:r>
            <a:endParaRPr lang="en-GB" sz="3200" b="1"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3257596" y="4941168"/>
            <a:ext cx="2971800" cy="1543050"/>
          </a:xfrm>
          <a:prstGeom prst="rect">
            <a:avLst/>
          </a:prstGeom>
        </p:spPr>
      </p:pic>
    </p:spTree>
    <p:extLst>
      <p:ext uri="{BB962C8B-B14F-4D97-AF65-F5344CB8AC3E}">
        <p14:creationId xmlns:p14="http://schemas.microsoft.com/office/powerpoint/2010/main" val="316644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400" b="1" i="1" u="sng" dirty="0" smtClean="0">
                <a:solidFill>
                  <a:schemeClr val="accent4">
                    <a:lumMod val="75000"/>
                  </a:schemeClr>
                </a:solidFill>
              </a:rPr>
              <a:t>Genetic Predisposition</a:t>
            </a:r>
          </a:p>
          <a:p>
            <a:r>
              <a:rPr lang="en-GB" sz="2000" dirty="0" smtClean="0"/>
              <a:t> Genetic factors may interact with environmental factors to cause dependency (e.g., alcohol dependency)</a:t>
            </a:r>
          </a:p>
          <a:p>
            <a:endParaRPr lang="en-GB" sz="2000" dirty="0"/>
          </a:p>
          <a:p>
            <a:r>
              <a:rPr lang="en-GB" sz="2000" dirty="0" smtClean="0"/>
              <a:t>Inheritance of specific genes may influence substance dependency by influencing the physiological experience of the drug (e.g., Wall et al., 2001)</a:t>
            </a:r>
          </a:p>
          <a:p>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Abuse and dependence</a:t>
            </a:r>
            <a:endParaRPr lang="en-GB" sz="3200" b="1"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3257596" y="4941168"/>
            <a:ext cx="2971800" cy="1543050"/>
          </a:xfrm>
          <a:prstGeom prst="rect">
            <a:avLst/>
          </a:prstGeom>
        </p:spPr>
      </p:pic>
    </p:spTree>
    <p:extLst>
      <p:ext uri="{BB962C8B-B14F-4D97-AF65-F5344CB8AC3E}">
        <p14:creationId xmlns:p14="http://schemas.microsoft.com/office/powerpoint/2010/main" val="2059023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400" b="1" i="1" u="sng" dirty="0" smtClean="0">
                <a:solidFill>
                  <a:schemeClr val="accent4">
                    <a:lumMod val="75000"/>
                  </a:schemeClr>
                </a:solidFill>
              </a:rPr>
              <a:t>Long-term substance-induced cognitive deficits</a:t>
            </a:r>
          </a:p>
          <a:p>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Abuse and dependence</a:t>
            </a:r>
            <a:endParaRPr lang="en-GB" sz="3200" b="1" dirty="0">
              <a:solidFill>
                <a:schemeClr val="accent1">
                  <a:lumMod val="75000"/>
                </a:schemeClr>
              </a:solidFill>
            </a:endParaRPr>
          </a:p>
        </p:txBody>
      </p:sp>
      <p:pic>
        <p:nvPicPr>
          <p:cNvPr id="5" name="Picture 4"/>
          <p:cNvPicPr>
            <a:picLocks noChangeAspect="1"/>
          </p:cNvPicPr>
          <p:nvPr/>
        </p:nvPicPr>
        <p:blipFill>
          <a:blip r:embed="rId2"/>
          <a:stretch>
            <a:fillRect/>
          </a:stretch>
        </p:blipFill>
        <p:spPr>
          <a:xfrm>
            <a:off x="6249384" y="3068960"/>
            <a:ext cx="2095500" cy="2181225"/>
          </a:xfrm>
          <a:prstGeom prst="rect">
            <a:avLst/>
          </a:prstGeom>
        </p:spPr>
      </p:pic>
      <p:sp>
        <p:nvSpPr>
          <p:cNvPr id="6" name="TextBox 5"/>
          <p:cNvSpPr txBox="1"/>
          <p:nvPr/>
        </p:nvSpPr>
        <p:spPr>
          <a:xfrm>
            <a:off x="611560" y="2849701"/>
            <a:ext cx="5328592" cy="3170099"/>
          </a:xfrm>
          <a:prstGeom prst="rect">
            <a:avLst/>
          </a:prstGeom>
          <a:noFill/>
          <a:ln>
            <a:solidFill>
              <a:schemeClr val="bg2"/>
            </a:solidFill>
          </a:ln>
        </p:spPr>
        <p:txBody>
          <a:bodyPr wrap="square" rtlCol="0" anchor="ctr" anchorCtr="1">
            <a:spAutoFit/>
          </a:bodyPr>
          <a:lstStyle/>
          <a:p>
            <a:pPr marL="285750" indent="-285750">
              <a:buFont typeface="Arial" panose="020B0604020202020204" pitchFamily="34" charset="0"/>
              <a:buChar char="•"/>
            </a:pPr>
            <a:r>
              <a:rPr lang="en-GB" sz="2000" dirty="0" smtClean="0"/>
              <a:t>Regular use of some drugs may cause long-term cognitive and behavioural deficits (</a:t>
            </a:r>
            <a:r>
              <a:rPr lang="en-GB" sz="2000" dirty="0" err="1" smtClean="0"/>
              <a:t>Iversen</a:t>
            </a:r>
            <a:r>
              <a:rPr lang="en-GB" sz="2000" dirty="0" smtClean="0"/>
              <a:t>, 2005)</a:t>
            </a:r>
          </a:p>
          <a:p>
            <a:pPr marL="285750" indent="-285750">
              <a:buFont typeface="Arial" panose="020B0604020202020204" pitchFamily="34" charset="0"/>
              <a:buChar char="•"/>
            </a:pPr>
            <a:r>
              <a:rPr lang="en-GB" sz="2000" dirty="0" smtClean="0"/>
              <a:t>Long-term deficits may adversely affect judgement resulting in continued long-term substance abuse</a:t>
            </a:r>
          </a:p>
          <a:p>
            <a:pPr marL="285750" indent="-285750">
              <a:buFont typeface="Arial" panose="020B0604020202020204" pitchFamily="34" charset="0"/>
              <a:buChar char="•"/>
            </a:pPr>
            <a:r>
              <a:rPr lang="en-GB" sz="2000" dirty="0" smtClean="0"/>
              <a:t>Some neuropsychological evidence that drugs such as cocaine can cause long-term damage to the brains of regular users (Little et al., 2003)</a:t>
            </a:r>
          </a:p>
        </p:txBody>
      </p:sp>
      <p:sp>
        <p:nvSpPr>
          <p:cNvPr id="7" name="AutoShape 2" descr="Image result for cognitive deficit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144060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400" b="1" i="1" u="sng" dirty="0" smtClean="0">
                <a:solidFill>
                  <a:schemeClr val="accent4">
                    <a:lumMod val="75000"/>
                  </a:schemeClr>
                </a:solidFill>
              </a:rPr>
              <a:t>Concurrent psychiatric diagnoses</a:t>
            </a:r>
          </a:p>
          <a:p>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Abuse and dependence</a:t>
            </a:r>
            <a:endParaRPr lang="en-GB" sz="3200" b="1" dirty="0">
              <a:solidFill>
                <a:schemeClr val="accent1">
                  <a:lumMod val="75000"/>
                </a:schemeClr>
              </a:solidFill>
            </a:endParaRPr>
          </a:p>
        </p:txBody>
      </p:sp>
      <p:sp>
        <p:nvSpPr>
          <p:cNvPr id="6" name="TextBox 5"/>
          <p:cNvSpPr txBox="1"/>
          <p:nvPr/>
        </p:nvSpPr>
        <p:spPr>
          <a:xfrm>
            <a:off x="876833" y="2417981"/>
            <a:ext cx="7733324" cy="2739211"/>
          </a:xfrm>
          <a:prstGeom prst="rect">
            <a:avLst/>
          </a:prstGeom>
          <a:noFill/>
          <a:ln>
            <a:solidFill>
              <a:schemeClr val="bg2"/>
            </a:solidFill>
          </a:ln>
        </p:spPr>
        <p:txBody>
          <a:bodyPr wrap="square" rtlCol="0" anchor="ctr" anchorCtr="1">
            <a:spAutoFit/>
          </a:bodyPr>
          <a:lstStyle/>
          <a:p>
            <a:pPr marL="285750" indent="-285750">
              <a:buFont typeface="Arial" panose="020B0604020202020204" pitchFamily="34" charset="0"/>
              <a:buChar char="•"/>
            </a:pPr>
            <a:r>
              <a:rPr lang="en-GB" sz="2000" dirty="0" smtClean="0"/>
              <a:t>Treatment outcomes for substance abuse and dependency are significantly worse in those with concurrent psychiatric disorders</a:t>
            </a:r>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Those with psychiatric disorders:</a:t>
            </a:r>
          </a:p>
          <a:p>
            <a:pPr marL="742950" lvl="1" indent="-285750">
              <a:buFont typeface="Arial" panose="020B0604020202020204" pitchFamily="34" charset="0"/>
              <a:buChar char="•"/>
            </a:pPr>
            <a:r>
              <a:rPr lang="en-GB" dirty="0" smtClean="0"/>
              <a:t>May face more stressors than those without (so causing more substance abuse)</a:t>
            </a:r>
          </a:p>
          <a:p>
            <a:pPr marL="742950" lvl="1" indent="-285750">
              <a:buFont typeface="Arial" panose="020B0604020202020204" pitchFamily="34" charset="0"/>
              <a:buChar char="•"/>
            </a:pPr>
            <a:r>
              <a:rPr lang="en-GB" dirty="0" smtClean="0"/>
              <a:t>Are less likely to consider drugs problematic or may lack the motivation to abstain (</a:t>
            </a:r>
            <a:r>
              <a:rPr lang="en-GB" dirty="0" err="1" smtClean="0"/>
              <a:t>Ramo</a:t>
            </a:r>
            <a:r>
              <a:rPr lang="en-GB" dirty="0" smtClean="0"/>
              <a:t> et al., 2005)</a:t>
            </a:r>
          </a:p>
        </p:txBody>
      </p:sp>
      <p:sp>
        <p:nvSpPr>
          <p:cNvPr id="7" name="AutoShape 2" descr="Image result for cognitive deficit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2776583" y="5438775"/>
            <a:ext cx="3933825" cy="1162050"/>
          </a:xfrm>
          <a:prstGeom prst="rect">
            <a:avLst/>
          </a:prstGeom>
        </p:spPr>
      </p:pic>
    </p:spTree>
    <p:extLst>
      <p:ext uri="{BB962C8B-B14F-4D97-AF65-F5344CB8AC3E}">
        <p14:creationId xmlns:p14="http://schemas.microsoft.com/office/powerpoint/2010/main" val="3308803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GB" sz="2400" b="1" i="1" u="sng" dirty="0" smtClean="0">
                <a:solidFill>
                  <a:schemeClr val="accent4">
                    <a:lumMod val="75000"/>
                  </a:schemeClr>
                </a:solidFill>
              </a:rPr>
              <a:t>Poverty</a:t>
            </a:r>
            <a:endParaRPr lang="en-GB" sz="1800" dirty="0"/>
          </a:p>
        </p:txBody>
      </p:sp>
      <p:sp>
        <p:nvSpPr>
          <p:cNvPr id="3" name="Title 2"/>
          <p:cNvSpPr>
            <a:spLocks noGrp="1"/>
          </p:cNvSpPr>
          <p:nvPr>
            <p:ph type="title"/>
          </p:nvPr>
        </p:nvSpPr>
        <p:spPr/>
        <p:txBody>
          <a:bodyPr>
            <a:normAutofit/>
          </a:bodyPr>
          <a:lstStyle/>
          <a:p>
            <a:r>
              <a:rPr lang="en-GB" sz="3200" b="1" dirty="0" smtClean="0">
                <a:solidFill>
                  <a:schemeClr val="accent1">
                    <a:lumMod val="75000"/>
                  </a:schemeClr>
                </a:solidFill>
              </a:rPr>
              <a:t>Abuse and dependence</a:t>
            </a:r>
            <a:endParaRPr lang="en-GB" sz="3200" b="1" dirty="0">
              <a:solidFill>
                <a:schemeClr val="accent1">
                  <a:lumMod val="75000"/>
                </a:schemeClr>
              </a:solidFill>
            </a:endParaRPr>
          </a:p>
        </p:txBody>
      </p:sp>
      <p:sp>
        <p:nvSpPr>
          <p:cNvPr id="6" name="TextBox 5"/>
          <p:cNvSpPr txBox="1"/>
          <p:nvPr/>
        </p:nvSpPr>
        <p:spPr>
          <a:xfrm>
            <a:off x="876833" y="2420888"/>
            <a:ext cx="7733324" cy="2554545"/>
          </a:xfrm>
          <a:prstGeom prst="rect">
            <a:avLst/>
          </a:prstGeom>
          <a:noFill/>
          <a:ln>
            <a:solidFill>
              <a:schemeClr val="bg2"/>
            </a:solidFill>
          </a:ln>
        </p:spPr>
        <p:txBody>
          <a:bodyPr wrap="square" rtlCol="0" anchor="ctr" anchorCtr="1">
            <a:spAutoFit/>
          </a:bodyPr>
          <a:lstStyle/>
          <a:p>
            <a:pPr marL="285750" indent="-285750">
              <a:buFont typeface="Arial" panose="020B0604020202020204" pitchFamily="34" charset="0"/>
              <a:buChar char="•"/>
            </a:pPr>
            <a:r>
              <a:rPr lang="en-GB" sz="2000" dirty="0" smtClean="0"/>
              <a:t>Socioeconomic factors are important in determining whether someone will use drugs</a:t>
            </a:r>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Conditions such as unemployment, no other forms of recreation, little hope of education fulfilment, and environments that revere drug dealing as a high-status profession are all likely to influence continued substance use</a:t>
            </a:r>
            <a:endParaRPr lang="en-GB" dirty="0" smtClean="0"/>
          </a:p>
        </p:txBody>
      </p:sp>
      <p:sp>
        <p:nvSpPr>
          <p:cNvPr id="7" name="AutoShape 2" descr="Image result for cognitive deficit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87325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heme1" id="{76E0ACF3-2F1A-450F-9A85-BB971039D7BE}" vid="{169F36A5-8B30-4D36-90DD-D843060AF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0</TotalTime>
  <Words>4454</Words>
  <Application>Microsoft Office PowerPoint</Application>
  <PresentationFormat>On-screen Show (4:3)</PresentationFormat>
  <Paragraphs>640</Paragraphs>
  <Slides>85</Slides>
  <Notes>23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85</vt:i4>
      </vt:variant>
    </vt:vector>
  </HeadingPairs>
  <TitlesOfParts>
    <vt:vector size="90" baseType="lpstr">
      <vt:lpstr>굴림</vt:lpstr>
      <vt:lpstr>Arial</vt:lpstr>
      <vt:lpstr>Calibri</vt:lpstr>
      <vt:lpstr>Century Gothic</vt:lpstr>
      <vt:lpstr>Theme1</vt:lpstr>
      <vt:lpstr>Applied Psychology</vt:lpstr>
      <vt:lpstr>Lecture outline</vt:lpstr>
      <vt:lpstr>What do all these people have in common??</vt:lpstr>
      <vt:lpstr>PowerPoint Presentation</vt:lpstr>
      <vt:lpstr>PowerPoint Presentation</vt:lpstr>
      <vt:lpstr>How do we define ‘addiction’?</vt:lpstr>
      <vt:lpstr>How do we define ‘addiction’?</vt:lpstr>
      <vt:lpstr>Contemporary addiction</vt:lpstr>
      <vt:lpstr>Contemporary addiction</vt:lpstr>
      <vt:lpstr>Why addiction?</vt:lpstr>
      <vt:lpstr>Addiction…</vt:lpstr>
      <vt:lpstr>Substance Abuse and Dependency…</vt:lpstr>
      <vt:lpstr>Dependence </vt:lpstr>
      <vt:lpstr>DSM-5</vt:lpstr>
      <vt:lpstr>Substance disorders – diagnostic criteria</vt:lpstr>
      <vt:lpstr>Substance Abuse and Dependency</vt:lpstr>
      <vt:lpstr>DSM-5</vt:lpstr>
      <vt:lpstr>PowerPoint Presentation</vt:lpstr>
      <vt:lpstr>Messages from this video:</vt:lpstr>
      <vt:lpstr>Messages from this video:</vt:lpstr>
      <vt:lpstr>Characteristics of addictions</vt:lpstr>
      <vt:lpstr>Characteristics of addictions</vt:lpstr>
      <vt:lpstr>Core components:</vt:lpstr>
      <vt:lpstr>Core components:</vt:lpstr>
      <vt:lpstr>Core components:</vt:lpstr>
      <vt:lpstr>Substance disorders – prevalence rates</vt:lpstr>
      <vt:lpstr>The prevalence of substance use disorders</vt:lpstr>
      <vt:lpstr>Comorbidity</vt:lpstr>
      <vt:lpstr>Comorbidity of Substance Use Disorders</vt:lpstr>
      <vt:lpstr>What are the effects on the reward pathway/pleasure centre?</vt:lpstr>
      <vt:lpstr>What is the reward pathway?</vt:lpstr>
      <vt:lpstr>What is the reward pathway?</vt:lpstr>
      <vt:lpstr>What is the reward pathway?</vt:lpstr>
      <vt:lpstr>Orbitofrontal cortex</vt:lpstr>
      <vt:lpstr>What is the reward pathway?</vt:lpstr>
      <vt:lpstr>Reward pathway</vt:lpstr>
      <vt:lpstr>Reward pathway</vt:lpstr>
      <vt:lpstr>Dopamine and the reward centre</vt:lpstr>
      <vt:lpstr>PowerPoint Presentation</vt:lpstr>
      <vt:lpstr>Dopamine and addiction</vt:lpstr>
      <vt:lpstr>Substance/chemical addictions</vt:lpstr>
      <vt:lpstr>Problems associated with regular substance use</vt:lpstr>
      <vt:lpstr>Problems associated with regular substance use</vt:lpstr>
      <vt:lpstr>Problems associated with regular substance use</vt:lpstr>
      <vt:lpstr>Problems associated with regular substance use</vt:lpstr>
      <vt:lpstr>Drugs of abuse</vt:lpstr>
      <vt:lpstr>Characteristics of specific substance abuse disorders</vt:lpstr>
      <vt:lpstr> </vt:lpstr>
      <vt:lpstr> </vt:lpstr>
      <vt:lpstr>PowerPoint Presentation</vt:lpstr>
      <vt:lpstr>Cocaine</vt:lpstr>
      <vt:lpstr>Cocaine intoxication</vt:lpstr>
      <vt:lpstr>Cocaine use disorder</vt:lpstr>
      <vt:lpstr>The costs of cocaine dependency</vt:lpstr>
      <vt:lpstr>Characteristics of specific substance abuse disorders</vt:lpstr>
      <vt:lpstr>PowerPoint Presentation</vt:lpstr>
      <vt:lpstr>Prevalence of opiate use</vt:lpstr>
      <vt:lpstr>Opiate use disorder</vt:lpstr>
      <vt:lpstr>Opiate use disorder</vt:lpstr>
      <vt:lpstr>The costs of opiate dependency</vt:lpstr>
      <vt:lpstr>Heroin use</vt:lpstr>
      <vt:lpstr>PowerPoint Presentation</vt:lpstr>
      <vt:lpstr>Heroin addiction</vt:lpstr>
      <vt:lpstr>Characteristics of specific substance abuse disorders</vt:lpstr>
      <vt:lpstr>Lysergic Acid Diethylamide (LSD)</vt:lpstr>
      <vt:lpstr>LSD abuse and dependency</vt:lpstr>
      <vt:lpstr>Substance overlap between categories</vt:lpstr>
      <vt:lpstr>Can anyone develop an addiction?</vt:lpstr>
      <vt:lpstr>Aetiology of substance abuse and dependency</vt:lpstr>
      <vt:lpstr>Experimentation </vt:lpstr>
      <vt:lpstr>Experimentation </vt:lpstr>
      <vt:lpstr>Experimentation </vt:lpstr>
      <vt:lpstr>Experimentation </vt:lpstr>
      <vt:lpstr>Experimentation </vt:lpstr>
      <vt:lpstr>Regular Use </vt:lpstr>
      <vt:lpstr>Regular use</vt:lpstr>
      <vt:lpstr>Regular use</vt:lpstr>
      <vt:lpstr>Regular use</vt:lpstr>
      <vt:lpstr>Regular use</vt:lpstr>
      <vt:lpstr>Abuse and dependence</vt:lpstr>
      <vt:lpstr>Abuse and dependence</vt:lpstr>
      <vt:lpstr>Abuse and dependence</vt:lpstr>
      <vt:lpstr>Abuse and dependence</vt:lpstr>
      <vt:lpstr>Abuse and dependence</vt:lpstr>
      <vt:lpstr>Abuse and dependence</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2018-03-08T09:15:21Z</dcterms:created>
  <dcterms:modified xsi:type="dcterms:W3CDTF">2018-03-08T14:32:59Z</dcterms:modified>
</cp:coreProperties>
</file>