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349" r:id="rId2"/>
    <p:sldId id="359" r:id="rId3"/>
    <p:sldId id="351" r:id="rId4"/>
    <p:sldId id="374" r:id="rId5"/>
    <p:sldId id="373" r:id="rId6"/>
    <p:sldId id="361" r:id="rId7"/>
    <p:sldId id="337" r:id="rId8"/>
    <p:sldId id="267" r:id="rId9"/>
    <p:sldId id="264" r:id="rId10"/>
    <p:sldId id="302" r:id="rId11"/>
    <p:sldId id="268" r:id="rId12"/>
    <p:sldId id="270" r:id="rId13"/>
    <p:sldId id="272" r:id="rId14"/>
    <p:sldId id="271" r:id="rId15"/>
    <p:sldId id="277" r:id="rId16"/>
    <p:sldId id="278" r:id="rId17"/>
    <p:sldId id="282" r:id="rId18"/>
    <p:sldId id="354" r:id="rId19"/>
    <p:sldId id="355" r:id="rId20"/>
    <p:sldId id="284" r:id="rId21"/>
    <p:sldId id="341" r:id="rId22"/>
    <p:sldId id="338" r:id="rId23"/>
    <p:sldId id="287" r:id="rId24"/>
    <p:sldId id="289" r:id="rId25"/>
    <p:sldId id="291" r:id="rId26"/>
    <p:sldId id="342" r:id="rId27"/>
    <p:sldId id="294" r:id="rId28"/>
    <p:sldId id="343" r:id="rId29"/>
    <p:sldId id="296" r:id="rId30"/>
    <p:sldId id="336" r:id="rId31"/>
    <p:sldId id="344" r:id="rId32"/>
    <p:sldId id="360" r:id="rId33"/>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26" autoAdjust="0"/>
    <p:restoredTop sz="95897" autoAdjust="0"/>
  </p:normalViewPr>
  <p:slideViewPr>
    <p:cSldViewPr>
      <p:cViewPr varScale="1">
        <p:scale>
          <a:sx n="109" d="100"/>
          <a:sy n="109" d="100"/>
        </p:scale>
        <p:origin x="1568" y="184"/>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07/10/2021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10/7/21</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6</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Note for Coordinators – Please have Moodle open in a different window so that you may – </a:t>
            </a:r>
          </a:p>
          <a:p>
            <a:pPr marL="228600" indent="-228600">
              <a:spcBef>
                <a:spcPct val="0"/>
              </a:spcBef>
              <a:buAutoNum type="arabicPeriod"/>
            </a:pPr>
            <a:r>
              <a:rPr lang="en-GB" dirty="0"/>
              <a:t>Click on the induction video</a:t>
            </a:r>
          </a:p>
          <a:p>
            <a:pPr marL="228600" indent="-228600">
              <a:spcBef>
                <a:spcPct val="0"/>
              </a:spcBef>
              <a:buAutoNum type="arabicPeriod"/>
            </a:pPr>
            <a:r>
              <a:rPr lang="en-GB" dirty="0"/>
              <a:t>Show learners the range of videos that are available (they are all linked to Moodle)</a:t>
            </a:r>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7</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12</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a:t>5 – 10 mins  ask the group to contribute, small groups go round everyone larger groups either pick a few out or ask for people to put hands up (virtually). </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14</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16</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19</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20</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21</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23</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27</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28</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29</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32</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07/10/2021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07/10/2021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07/10/2021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07/10/2021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07/10/2021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07/10/2021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07/10/2021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07/10/2021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07/10/2021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07/10/2021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07/10/2021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mailto:a.fillery-travis@uwtsd.ac.uk" TargetMode="Externa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5.xml"/><Relationship Id="rId6" Type="http://schemas.openxmlformats.org/officeDocument/2006/relationships/hyperlink" Target="mailto:ITServiceDesk@uwtsd.ac.uk" TargetMode="External"/><Relationship Id="rId5" Type="http://schemas.openxmlformats.org/officeDocument/2006/relationships/hyperlink" Target="mailto:hwb@uwtsd.ac.uk" TargetMode="External"/><Relationship Id="rId4" Type="http://schemas.openxmlformats.org/officeDocument/2006/relationships/hyperlink" Target="mailto:1234567@student.uwtsd.ac.uk"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mailto:rhifmyfyriwr@myfyriwr.ydds.ac.uk" TargetMode="External"/><Relationship Id="rId7" Type="http://schemas.openxmlformats.org/officeDocument/2006/relationships/image" Target="../media/image8.png"/><Relationship Id="rId2" Type="http://schemas.openxmlformats.org/officeDocument/2006/relationships/hyperlink" Target="http://www.pcydds.ac.uk/moodle" TargetMode="External"/><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hyperlink" Target="mailto:ITServiceDesk@ydds.ac.uk" TargetMode="External"/><Relationship Id="rId4" Type="http://schemas.openxmlformats.org/officeDocument/2006/relationships/hyperlink" Target="mailto:hwb@pcydds.ac.uk"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en-GB" sz="2800" b="1" kern="0" dirty="0" err="1">
                <a:solidFill>
                  <a:schemeClr val="bg1"/>
                </a:solidFill>
                <a:latin typeface="Calibri" panose="020F0502020204030204" pitchFamily="34" charset="0"/>
                <a:cs typeface="Calibri" panose="020F0502020204030204" pitchFamily="34" charset="0"/>
              </a:rPr>
              <a:t>Croeso</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Brifysgol</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Cymru</a:t>
            </a:r>
            <a:r>
              <a:rPr lang="en-GB" sz="2800" b="1" kern="0" dirty="0">
                <a:solidFill>
                  <a:schemeClr val="bg1"/>
                </a:solidFill>
                <a:latin typeface="Calibri" panose="020F0502020204030204" pitchFamily="34" charset="0"/>
                <a:cs typeface="Calibri" panose="020F0502020204030204" pitchFamily="34" charset="0"/>
              </a:rPr>
              <a:t> Y </a:t>
            </a:r>
            <a:r>
              <a:rPr lang="en-GB" sz="2800" b="1" kern="0" dirty="0" err="1">
                <a:solidFill>
                  <a:schemeClr val="bg1"/>
                </a:solidFill>
                <a:latin typeface="Calibri" panose="020F0502020204030204" pitchFamily="34" charset="0"/>
                <a:cs typeface="Calibri" panose="020F0502020204030204" pitchFamily="34" charset="0"/>
              </a:rPr>
              <a:t>Drindod</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Dewi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Cyflwyniad</a:t>
            </a:r>
            <a:r>
              <a:rPr lang="en-GB" sz="4400" b="1" kern="0" dirty="0">
                <a:solidFill>
                  <a:schemeClr val="bg1"/>
                </a:solidFill>
                <a:latin typeface="Arial"/>
                <a:cs typeface="+mj-cs"/>
              </a:rPr>
              <a:t> </a:t>
            </a:r>
            <a:r>
              <a:rPr lang="en-GB" sz="4400" b="1" kern="0" dirty="0" err="1">
                <a:solidFill>
                  <a:schemeClr val="bg1"/>
                </a:solidFill>
                <a:latin typeface="Arial"/>
                <a:cs typeface="+mj-cs"/>
              </a:rPr>
              <a:t>i</a:t>
            </a:r>
            <a:r>
              <a:rPr lang="en-GB" sz="4400" b="1" kern="0" dirty="0">
                <a:solidFill>
                  <a:schemeClr val="bg1"/>
                </a:solidFill>
                <a:latin typeface="Arial"/>
                <a:cs typeface="+mj-cs"/>
              </a:rPr>
              <a:t> PCYDD</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Chyfarwyddwr</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 / </a:t>
            </a:r>
            <a:r>
              <a:rPr lang="en-GB" sz="2300" i="1" dirty="0"/>
              <a:t>Lecturer and Programme Director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 / </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Dr Annette Fillery-Travis </a:t>
            </a:r>
            <a:r>
              <a:rPr lang="en-GB" sz="2300" dirty="0"/>
              <a:t>– </a:t>
            </a:r>
            <a:r>
              <a:rPr lang="en-GB" sz="2300" dirty="0" err="1"/>
              <a:t>Pennaeth</a:t>
            </a:r>
            <a:r>
              <a:rPr lang="en-GB" sz="2300" i="1" dirty="0"/>
              <a:t> </a:t>
            </a:r>
            <a:r>
              <a:rPr lang="en-GB" sz="2300" i="1" dirty="0" err="1"/>
              <a:t>Academi</a:t>
            </a:r>
            <a:r>
              <a:rPr lang="en-GB" sz="2300" i="1" dirty="0"/>
              <a:t> </a:t>
            </a:r>
            <a:r>
              <a:rPr lang="en-GB" sz="2300" i="1" dirty="0" err="1"/>
              <a:t>Cymru</a:t>
            </a:r>
            <a:r>
              <a:rPr lang="en-GB" sz="2300" i="1" dirty="0"/>
              <a:t> </a:t>
            </a:r>
            <a:r>
              <a:rPr lang="en-GB" sz="2300" i="1" dirty="0" err="1"/>
              <a:t>ar</a:t>
            </a:r>
            <a:r>
              <a:rPr lang="en-GB" sz="2300" i="1" dirty="0"/>
              <a:t> </a:t>
            </a:r>
            <a:r>
              <a:rPr lang="en-GB" sz="2300" i="1" dirty="0" err="1"/>
              <a:t>gyfer</a:t>
            </a:r>
            <a:r>
              <a:rPr lang="en-GB" sz="2300" i="1" dirty="0"/>
              <a:t> </a:t>
            </a:r>
            <a:r>
              <a:rPr lang="en-GB" sz="2300" i="1" dirty="0" err="1"/>
              <a:t>Arfer</a:t>
            </a:r>
            <a:r>
              <a:rPr lang="en-GB" sz="2300" i="1" dirty="0"/>
              <a:t> </a:t>
            </a:r>
            <a:r>
              <a:rPr lang="en-GB" sz="2300" i="1" dirty="0" err="1"/>
              <a:t>Proffesiynol</a:t>
            </a:r>
            <a:r>
              <a:rPr lang="en-GB" sz="2300" i="1" dirty="0"/>
              <a:t> ac </a:t>
            </a:r>
            <a:r>
              <a:rPr lang="en-GB" sz="2300" i="1" dirty="0" err="1"/>
              <a:t>Ymchwil</a:t>
            </a:r>
            <a:r>
              <a:rPr lang="en-GB" sz="2300" i="1" dirty="0"/>
              <a:t> </a:t>
            </a:r>
            <a:r>
              <a:rPr lang="en-GB" sz="2300" i="1" dirty="0" err="1"/>
              <a:t>Cymhwysol</a:t>
            </a:r>
            <a:r>
              <a:rPr lang="en-GB" sz="2300" i="1" dirty="0"/>
              <a:t> / Wales Academy for Professional Practice and Applied Research </a:t>
            </a:r>
          </a:p>
          <a:p>
            <a:pPr marL="0" indent="0" fontAlgn="auto">
              <a:spcAft>
                <a:spcPts val="0"/>
              </a:spcAft>
              <a:buFont typeface="Arial" pitchFamily="34" charset="0"/>
              <a:buNone/>
              <a:defRPr/>
            </a:pPr>
            <a:r>
              <a:rPr lang="en-GB" sz="2300" dirty="0">
                <a:hlinkClick r:id="rId5"/>
              </a:rPr>
              <a:t>a.fillery-travis@uwtsd.ac.uk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2151776" y="260649"/>
            <a:ext cx="5851321" cy="1008112"/>
          </a:xfrm>
        </p:spPr>
        <p:txBody>
          <a:bodyPr anchor="ctr">
            <a:normAutofit/>
          </a:bodyPr>
          <a:lstStyle/>
          <a:p>
            <a:r>
              <a:rPr lang="en-GB" dirty="0"/>
              <a:t>Reminder for learners</a:t>
            </a:r>
          </a:p>
        </p:txBody>
      </p:sp>
      <p:sp>
        <p:nvSpPr>
          <p:cNvPr id="8" name="Text Placeholder 2">
            <a:extLst>
              <a:ext uri="{FF2B5EF4-FFF2-40B4-BE49-F238E27FC236}">
                <a16:creationId xmlns:a16="http://schemas.microsoft.com/office/drawing/2014/main" id="{A8470500-4292-4FFF-A378-DE7FC96C52AC}"/>
              </a:ext>
            </a:extLst>
          </p:cNvPr>
          <p:cNvSpPr>
            <a:spLocks noGrp="1"/>
          </p:cNvSpPr>
          <p:nvPr>
            <p:ph type="body" idx="1"/>
          </p:nvPr>
        </p:nvSpPr>
        <p:spPr>
          <a:xfrm>
            <a:off x="314353" y="4914900"/>
            <a:ext cx="4183035" cy="571500"/>
          </a:xfrm>
        </p:spPr>
        <p:txBody>
          <a:bodyPr/>
          <a:lstStyle/>
          <a:p>
            <a:r>
              <a:rPr lang="en-US" dirty="0"/>
              <a:t>www.pcydds.ac.uk/moodle</a:t>
            </a:r>
          </a:p>
        </p:txBody>
      </p:sp>
      <p:sp>
        <p:nvSpPr>
          <p:cNvPr id="10" name="Text Placeholder 3">
            <a:extLst>
              <a:ext uri="{FF2B5EF4-FFF2-40B4-BE49-F238E27FC236}">
                <a16:creationId xmlns:a16="http://schemas.microsoft.com/office/drawing/2014/main" id="{CF4C7728-091B-4E54-A956-CC48D86987D6}"/>
              </a:ext>
            </a:extLst>
          </p:cNvPr>
          <p:cNvSpPr>
            <a:spLocks noGrp="1"/>
          </p:cNvSpPr>
          <p:nvPr>
            <p:ph type="body" sz="half" idx="3"/>
          </p:nvPr>
        </p:nvSpPr>
        <p:spPr>
          <a:xfrm>
            <a:off x="4645027" y="4914900"/>
            <a:ext cx="4041775" cy="571500"/>
          </a:xfrm>
        </p:spPr>
        <p:txBody>
          <a:bodyPr/>
          <a:lstStyle/>
          <a:p>
            <a:r>
              <a:rPr lang="en-US" dirty="0"/>
              <a:t>www.uwtsd.ac.uk/moodle</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quarter" idx="2"/>
          </p:nvPr>
        </p:nvSpPr>
        <p:spPr>
          <a:xfrm>
            <a:off x="457200" y="1940472"/>
            <a:ext cx="4632821" cy="2956322"/>
          </a:xfrm>
        </p:spPr>
        <p:txBody>
          <a:bodyPr wrap="square" anchor="t">
            <a:normAutofit fontScale="47500" lnSpcReduction="20000"/>
          </a:bodyPr>
          <a:lstStyle/>
          <a:p>
            <a:pPr>
              <a:lnSpc>
                <a:spcPct val="90000"/>
              </a:lnSpc>
            </a:pPr>
            <a:r>
              <a:rPr lang="en-GB" sz="2550" dirty="0"/>
              <a:t>Prior to/after each workshop please access the resources available on Moodle </a:t>
            </a:r>
          </a:p>
          <a:p>
            <a:pPr marL="82153" indent="0">
              <a:lnSpc>
                <a:spcPct val="90000"/>
              </a:lnSpc>
              <a:buNone/>
            </a:pPr>
            <a:r>
              <a:rPr lang="en-GB" sz="2550" dirty="0"/>
              <a:t>	</a:t>
            </a:r>
            <a:r>
              <a:rPr lang="en-GB" sz="2550" dirty="0">
                <a:hlinkClick r:id="rId2"/>
              </a:rPr>
              <a:t>www.uwtsd.ac.uk/moodle</a:t>
            </a:r>
            <a:r>
              <a:rPr lang="en-GB" sz="2550" dirty="0"/>
              <a:t> </a:t>
            </a:r>
          </a:p>
          <a:p>
            <a:pPr marL="214313" indent="-214313">
              <a:lnSpc>
                <a:spcPct val="107000"/>
              </a:lnSpc>
              <a:spcAft>
                <a:spcPts val="600"/>
              </a:spcAft>
            </a:pPr>
            <a:r>
              <a:rPr lang="en-GB" sz="2550" dirty="0"/>
              <a:t>The Username needs to be in the following format -          </a:t>
            </a:r>
            <a:r>
              <a:rPr lang="en-GB" sz="2550" u="sng" dirty="0">
                <a:solidFill>
                  <a:schemeClr val="accent1"/>
                </a:solidFill>
              </a:rPr>
              <a:t>student</a:t>
            </a:r>
            <a:r>
              <a:rPr lang="en-GB" sz="2550" u="sng" dirty="0">
                <a:solidFill>
                  <a:schemeClr val="accent1"/>
                </a:solidFill>
                <a:hlinkClick r:id="rId3">
                  <a:extLst>
                    <a:ext uri="{A12FA001-AC4F-418D-AE19-62706E023703}">
                      <ahyp:hlinkClr xmlns:ahyp="http://schemas.microsoft.com/office/drawing/2018/hyperlinkcolor" val="tx"/>
                    </a:ext>
                  </a:extLst>
                </a:hlinkClick>
              </a:rPr>
              <a:t>nu</a:t>
            </a:r>
            <a:r>
              <a:rPr lang="en-GB" sz="2550" dirty="0">
                <a:solidFill>
                  <a:schemeClr val="accent1"/>
                </a:solidFill>
                <a:hlinkClick r:id="rId3">
                  <a:extLst>
                    <a:ext uri="{A12FA001-AC4F-418D-AE19-62706E023703}">
                      <ahyp:hlinkClr xmlns:ahyp="http://schemas.microsoft.com/office/drawing/2018/hyperlinkcolor" val="tx"/>
                    </a:ext>
                  </a:extLst>
                </a:hlinkClick>
              </a:rPr>
              <a:t>mber@student.uwtsd.ac.uk</a:t>
            </a:r>
            <a:r>
              <a:rPr lang="en-GB" sz="2550" dirty="0">
                <a:solidFill>
                  <a:schemeClr val="accent1"/>
                </a:solidFill>
              </a:rPr>
              <a:t>     </a:t>
            </a:r>
            <a:r>
              <a:rPr lang="en-GB" sz="255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55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9" indent="0">
              <a:lnSpc>
                <a:spcPct val="107000"/>
              </a:lnSpc>
              <a:spcAft>
                <a:spcPts val="600"/>
              </a:spcAft>
              <a:buNone/>
            </a:pPr>
            <a:r>
              <a:rPr lang="en-GB" sz="2550" dirty="0" err="1"/>
              <a:t>eg.</a:t>
            </a:r>
            <a:r>
              <a:rPr lang="en-GB" sz="2550" dirty="0"/>
              <a:t>  If your student number is 1234567, you need to enter your Username as:- </a:t>
            </a:r>
          </a:p>
          <a:p>
            <a:pPr marL="151209" indent="0">
              <a:lnSpc>
                <a:spcPct val="107000"/>
              </a:lnSpc>
              <a:spcAft>
                <a:spcPts val="600"/>
              </a:spcAft>
              <a:buNone/>
            </a:pPr>
            <a:r>
              <a:rPr lang="en-GB" sz="2550" dirty="0">
                <a:hlinkClick r:id="rId4">
                  <a:extLst>
                    <a:ext uri="{A12FA001-AC4F-418D-AE19-62706E023703}">
                      <ahyp:hlinkClr xmlns:ahyp="http://schemas.microsoft.com/office/drawing/2018/hyperlinkcolor" val="tx"/>
                    </a:ext>
                  </a:extLst>
                </a:hlinkClick>
              </a:rPr>
              <a:t>1234567@student.uwtsd.ac.uk</a:t>
            </a:r>
            <a:r>
              <a:rPr lang="en-GB" sz="2550" dirty="0"/>
              <a:t>  </a:t>
            </a:r>
            <a:r>
              <a:rPr lang="en-GB" sz="2550" dirty="0">
                <a:latin typeface="Calibri" panose="020F0502020204030204" pitchFamily="34" charset="0"/>
                <a:ea typeface="Times New Roman" panose="02020603050405020304" pitchFamily="18" charset="0"/>
                <a:cs typeface="Arial" panose="020B0604020202020204" pitchFamily="34" charset="0"/>
              </a:rPr>
              <a:t>  </a:t>
            </a:r>
            <a:endParaRPr lang="en-GB" sz="2550" dirty="0">
              <a:latin typeface="Calibri" panose="020F0502020204030204" pitchFamily="34" charset="0"/>
              <a:ea typeface="DengXian" panose="02010600030101010101" pitchFamily="2" charset="-122"/>
              <a:cs typeface="Arial" panose="020B0604020202020204" pitchFamily="34" charset="0"/>
            </a:endParaRPr>
          </a:p>
          <a:p>
            <a:pPr>
              <a:lnSpc>
                <a:spcPct val="90000"/>
              </a:lnSpc>
            </a:pPr>
            <a:endParaRPr lang="en-GB" sz="2550" dirty="0"/>
          </a:p>
          <a:p>
            <a:pPr>
              <a:lnSpc>
                <a:spcPct val="90000"/>
              </a:lnSpc>
            </a:pPr>
            <a:r>
              <a:rPr lang="en-GB" sz="2550" dirty="0"/>
              <a:t>If you experience any issues with your student account password please contact the HWB team (</a:t>
            </a:r>
            <a:r>
              <a:rPr lang="en-GB" sz="2550" dirty="0">
                <a:hlinkClick r:id="rId5"/>
              </a:rPr>
              <a:t>hwb@uwtsd.ac.uk</a:t>
            </a:r>
            <a:r>
              <a:rPr lang="en-GB" sz="2550" dirty="0"/>
              <a:t>)</a:t>
            </a:r>
          </a:p>
          <a:p>
            <a:pPr>
              <a:lnSpc>
                <a:spcPct val="90000"/>
              </a:lnSpc>
            </a:pPr>
            <a:endParaRPr lang="en-GB" sz="2550" dirty="0"/>
          </a:p>
          <a:p>
            <a:pPr>
              <a:lnSpc>
                <a:spcPct val="90000"/>
              </a:lnSpc>
            </a:pPr>
            <a:r>
              <a:rPr lang="en-GB" sz="2550" dirty="0"/>
              <a:t>We also have an IT Service Desk Team who offer 24/7/365 days a year support:-               </a:t>
            </a:r>
          </a:p>
          <a:p>
            <a:pPr marL="82153" indent="0">
              <a:lnSpc>
                <a:spcPct val="90000"/>
              </a:lnSpc>
              <a:buNone/>
            </a:pPr>
            <a:r>
              <a:rPr lang="en-GB" sz="2550" dirty="0"/>
              <a:t>	Phone: 0300-500-5055 or 	</a:t>
            </a:r>
            <a:r>
              <a:rPr lang="en-GB" sz="2550" dirty="0">
                <a:hlinkClick r:id="rId6"/>
              </a:rPr>
              <a:t>ITServiceDesk@uwtsd.ac.uk</a:t>
            </a:r>
            <a:endParaRPr lang="en-GB" sz="2550" dirty="0"/>
          </a:p>
          <a:p>
            <a:pPr marL="82153" indent="0">
              <a:lnSpc>
                <a:spcPct val="90000"/>
              </a:lnSpc>
              <a:buNone/>
            </a:pPr>
            <a:endParaRPr lang="en-GB" sz="1125" dirty="0"/>
          </a:p>
          <a:p>
            <a:pPr marL="82153" indent="0">
              <a:lnSpc>
                <a:spcPct val="90000"/>
              </a:lnSpc>
              <a:buNone/>
            </a:pPr>
            <a:endParaRPr lang="en-GB" sz="1125"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7"/>
          <a:stretch>
            <a:fillRect/>
          </a:stretch>
        </p:blipFill>
        <p:spPr>
          <a:xfrm>
            <a:off x="5446651" y="1940471"/>
            <a:ext cx="2556446" cy="2606376"/>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8">
            <a:extLst>
              <a:ext uri="{28A0092B-C50C-407E-A947-70E740481C1C}">
                <a14:useLocalDpi xmlns:a14="http://schemas.microsoft.com/office/drawing/2010/main" val="0"/>
              </a:ext>
            </a:extLst>
          </a:blip>
          <a:srcRect/>
          <a:stretch>
            <a:fillRect/>
          </a:stretch>
        </p:blipFill>
        <p:spPr bwMode="auto">
          <a:xfrm>
            <a:off x="314353" y="1169908"/>
            <a:ext cx="1566878" cy="571500"/>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2151776" y="116633"/>
            <a:ext cx="5948616" cy="1254968"/>
          </a:xfrm>
        </p:spPr>
        <p:txBody>
          <a:bodyPr anchor="ctr">
            <a:normAutofit fontScale="90000"/>
          </a:bodyPr>
          <a:lstStyle/>
          <a:p>
            <a:r>
              <a:rPr lang="cy-GB" dirty="0"/>
              <a:t>Nodyn atgoffa ar gyfer dysgwyr</a:t>
            </a:r>
          </a:p>
        </p:txBody>
      </p:sp>
      <p:sp>
        <p:nvSpPr>
          <p:cNvPr id="8" name="Text Placeholder 2">
            <a:extLst>
              <a:ext uri="{FF2B5EF4-FFF2-40B4-BE49-F238E27FC236}">
                <a16:creationId xmlns:a16="http://schemas.microsoft.com/office/drawing/2014/main" id="{A8470500-4292-4FFF-A378-DE7FC96C52AC}"/>
              </a:ext>
            </a:extLst>
          </p:cNvPr>
          <p:cNvSpPr>
            <a:spLocks noGrp="1"/>
          </p:cNvSpPr>
          <p:nvPr>
            <p:ph type="body" idx="1"/>
          </p:nvPr>
        </p:nvSpPr>
        <p:spPr>
          <a:xfrm>
            <a:off x="179512" y="4914900"/>
            <a:ext cx="4317876" cy="571500"/>
          </a:xfrm>
        </p:spPr>
        <p:txBody>
          <a:bodyPr/>
          <a:lstStyle/>
          <a:p>
            <a:r>
              <a:rPr lang="en-US" dirty="0"/>
              <a:t>www.pcydds.ac.uk/moodle</a:t>
            </a:r>
          </a:p>
        </p:txBody>
      </p:sp>
      <p:sp>
        <p:nvSpPr>
          <p:cNvPr id="10" name="Text Placeholder 3">
            <a:extLst>
              <a:ext uri="{FF2B5EF4-FFF2-40B4-BE49-F238E27FC236}">
                <a16:creationId xmlns:a16="http://schemas.microsoft.com/office/drawing/2014/main" id="{CF4C7728-091B-4E54-A956-CC48D86987D6}"/>
              </a:ext>
            </a:extLst>
          </p:cNvPr>
          <p:cNvSpPr>
            <a:spLocks noGrp="1"/>
          </p:cNvSpPr>
          <p:nvPr>
            <p:ph type="body" sz="half" idx="3"/>
          </p:nvPr>
        </p:nvSpPr>
        <p:spPr>
          <a:xfrm>
            <a:off x="4645027" y="4914900"/>
            <a:ext cx="4041775" cy="571500"/>
          </a:xfrm>
        </p:spPr>
        <p:txBody>
          <a:bodyPr/>
          <a:lstStyle/>
          <a:p>
            <a:r>
              <a:rPr lang="en-US" dirty="0"/>
              <a:t>www.uwtsd.ac.uk/moodle</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quarter" idx="2"/>
          </p:nvPr>
        </p:nvSpPr>
        <p:spPr>
          <a:xfrm>
            <a:off x="457200" y="1940472"/>
            <a:ext cx="4632821" cy="2956322"/>
          </a:xfrm>
        </p:spPr>
        <p:txBody>
          <a:bodyPr wrap="square" anchor="t">
            <a:normAutofit fontScale="40000" lnSpcReduction="20000"/>
          </a:bodyPr>
          <a:lstStyle/>
          <a:p>
            <a:pPr>
              <a:lnSpc>
                <a:spcPct val="90000"/>
              </a:lnSpc>
            </a:pPr>
            <a:r>
              <a:rPr lang="cy-GB" sz="2550" dirty="0"/>
              <a:t>Cyn/ar ôl pob gweithdy, ewch I’r adnoddau sydd ar gael ar Moodle os gwelwch yn dda </a:t>
            </a:r>
          </a:p>
          <a:p>
            <a:pPr marL="82153" indent="0">
              <a:lnSpc>
                <a:spcPct val="90000"/>
              </a:lnSpc>
              <a:buNone/>
            </a:pPr>
            <a:r>
              <a:rPr lang="cy-GB" sz="2550" dirty="0"/>
              <a:t>	</a:t>
            </a:r>
            <a:r>
              <a:rPr lang="cy-GB" sz="2550" dirty="0">
                <a:hlinkClick r:id="rId2"/>
              </a:rPr>
              <a:t>www.pcydds.ac.uk/moodle</a:t>
            </a:r>
            <a:r>
              <a:rPr lang="cy-GB" sz="2550" dirty="0"/>
              <a:t> </a:t>
            </a:r>
          </a:p>
          <a:p>
            <a:pPr marL="214313" indent="-214313">
              <a:lnSpc>
                <a:spcPct val="107000"/>
              </a:lnSpc>
              <a:spcAft>
                <a:spcPts val="600"/>
              </a:spcAft>
            </a:pPr>
            <a:r>
              <a:rPr lang="cy-GB" sz="2550" dirty="0"/>
              <a:t>Rhaid i’r Enw Defnyddiwr fod yn y fformat canlynol -          </a:t>
            </a:r>
            <a:r>
              <a:rPr lang="cy-GB" sz="2550" dirty="0">
                <a:hlinkClick r:id="rId3"/>
              </a:rPr>
              <a:t>rhifmyfyriwr@myfyriwr.ydds.ac.uk</a:t>
            </a:r>
            <a:r>
              <a:rPr lang="cy-GB" sz="2550" dirty="0">
                <a:solidFill>
                  <a:schemeClr val="accent1"/>
                </a:solidFill>
              </a:rPr>
              <a:t>    </a:t>
            </a:r>
            <a:r>
              <a:rPr lang="cy-GB" sz="255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255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9" indent="0">
              <a:lnSpc>
                <a:spcPct val="107000"/>
              </a:lnSpc>
              <a:spcAft>
                <a:spcPts val="600"/>
              </a:spcAft>
              <a:buNone/>
            </a:pPr>
            <a:r>
              <a:rPr lang="cy-GB" sz="2550" dirty="0"/>
              <a:t>e.e. Os oes gennych y rhif myfyriwr 1234567, bydd angen i chi roi eich Enw Defnyddiwr i mewn fel a ganlyn:-</a:t>
            </a:r>
          </a:p>
          <a:p>
            <a:pPr marL="151209" indent="0">
              <a:lnSpc>
                <a:spcPct val="107000"/>
              </a:lnSpc>
              <a:spcAft>
                <a:spcPts val="600"/>
              </a:spcAft>
              <a:buNone/>
            </a:pPr>
            <a:r>
              <a:rPr lang="cy-GB" sz="2550" dirty="0">
                <a:hlinkClick r:id="rId3"/>
              </a:rPr>
              <a:t>1234567@myfyriwr.ydds.ac.uk</a:t>
            </a:r>
            <a:r>
              <a:rPr lang="cy-GB" sz="2550" dirty="0">
                <a:solidFill>
                  <a:schemeClr val="accent1"/>
                </a:solidFill>
              </a:rPr>
              <a:t>    </a:t>
            </a:r>
            <a:r>
              <a:rPr lang="cy-GB" sz="255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2550" dirty="0">
              <a:latin typeface="Calibri" panose="020F0502020204030204" pitchFamily="34" charset="0"/>
              <a:ea typeface="DengXian" panose="02010600030101010101" pitchFamily="2" charset="-122"/>
              <a:cs typeface="Arial" panose="020B0604020202020204" pitchFamily="34" charset="0"/>
            </a:endParaRPr>
          </a:p>
          <a:p>
            <a:pPr>
              <a:lnSpc>
                <a:spcPct val="90000"/>
              </a:lnSpc>
            </a:pPr>
            <a:endParaRPr lang="cy-GB" sz="2550" dirty="0"/>
          </a:p>
          <a:p>
            <a:pPr>
              <a:lnSpc>
                <a:spcPct val="90000"/>
              </a:lnSpc>
            </a:pPr>
            <a:r>
              <a:rPr lang="cy-GB" sz="2550" dirty="0"/>
              <a:t>Os ydych yn cael unrhyw drafferthion gyda’ch cyfrinair ar gyfer eich cyfrif myfyriwr, cysylltwch â’r tîm HWB os gwelwch yn dda (</a:t>
            </a:r>
            <a:r>
              <a:rPr lang="cy-GB" sz="2550" dirty="0">
                <a:hlinkClick r:id="rId4"/>
              </a:rPr>
              <a:t>hwb@pcydds.ac.uk</a:t>
            </a:r>
            <a:r>
              <a:rPr lang="cy-GB" sz="2550" dirty="0"/>
              <a:t>)</a:t>
            </a:r>
          </a:p>
          <a:p>
            <a:pPr>
              <a:lnSpc>
                <a:spcPct val="90000"/>
              </a:lnSpc>
            </a:pPr>
            <a:endParaRPr lang="cy-GB" sz="2550" dirty="0"/>
          </a:p>
          <a:p>
            <a:pPr>
              <a:lnSpc>
                <a:spcPct val="90000"/>
              </a:lnSpc>
            </a:pPr>
            <a:r>
              <a:rPr lang="cy-GB" sz="2550" dirty="0"/>
              <a:t>Mae gennym hefyd Ddesg Wasanaeth TG sy’n cynnig cymorth  24/7/365 diwrnod y flwyddyn:-               </a:t>
            </a:r>
          </a:p>
          <a:p>
            <a:pPr marL="82153" indent="0">
              <a:lnSpc>
                <a:spcPct val="90000"/>
              </a:lnSpc>
              <a:buNone/>
            </a:pPr>
            <a:r>
              <a:rPr lang="cy-GB" sz="2550" dirty="0"/>
              <a:t>	Ffoniwch: 0300-500-5055 neu cysylltwch ag 	</a:t>
            </a:r>
            <a:r>
              <a:rPr lang="cy-GB" sz="2550">
                <a:hlinkClick r:id="rId5"/>
              </a:rPr>
              <a:t>ITServiceDesk@ydds.</a:t>
            </a:r>
            <a:r>
              <a:rPr lang="cy-GB" sz="2550" dirty="0">
                <a:hlinkClick r:id="rId5"/>
              </a:rPr>
              <a:t>ac.uk</a:t>
            </a:r>
            <a:endParaRPr lang="cy-GB" sz="2550" dirty="0"/>
          </a:p>
          <a:p>
            <a:pPr marL="82153" indent="0">
              <a:lnSpc>
                <a:spcPct val="90000"/>
              </a:lnSpc>
              <a:buNone/>
            </a:pPr>
            <a:endParaRPr lang="cy-GB" sz="1125" dirty="0"/>
          </a:p>
          <a:p>
            <a:pPr marL="82153" indent="0">
              <a:lnSpc>
                <a:spcPct val="90000"/>
              </a:lnSpc>
              <a:buNone/>
            </a:pPr>
            <a:endParaRPr lang="en-GB" sz="1125"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6"/>
          <a:stretch>
            <a:fillRect/>
          </a:stretch>
        </p:blipFill>
        <p:spPr>
          <a:xfrm>
            <a:off x="6444208" y="1743967"/>
            <a:ext cx="2556446" cy="2606376"/>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314353" y="1169908"/>
            <a:ext cx="1566878" cy="571500"/>
          </a:xfrm>
          <a:prstGeom prst="rect">
            <a:avLst/>
          </a:prstGeom>
          <a:noFill/>
          <a:ln>
            <a:noFill/>
          </a:ln>
        </p:spPr>
      </p:pic>
    </p:spTree>
    <p:extLst>
      <p:ext uri="{BB962C8B-B14F-4D97-AF65-F5344CB8AC3E}">
        <p14:creationId xmlns:p14="http://schemas.microsoft.com/office/powerpoint/2010/main" val="2015288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idx="1"/>
          </p:nvPr>
        </p:nvSpPr>
        <p:spPr/>
        <p:txBody>
          <a:bodyPr/>
          <a:lstStyle/>
          <a:p>
            <a:r>
              <a:rPr lang="en-US" dirty="0"/>
              <a:t>These short videos can be accessed via Moodle. </a:t>
            </a:r>
          </a:p>
        </p:txBody>
      </p:sp>
    </p:spTree>
    <p:extLst>
      <p:ext uri="{BB962C8B-B14F-4D97-AF65-F5344CB8AC3E}">
        <p14:creationId xmlns:p14="http://schemas.microsoft.com/office/powerpoint/2010/main" val="4131700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dirty="0" err="1">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dirty="0" err="1">
                <a:latin typeface="Arial" charset="0"/>
              </a:rPr>
              <a:t>Canllawiau</a:t>
            </a:r>
            <a:endParaRPr lang="en-GB" sz="2400" b="1" dirty="0">
              <a:latin typeface="Arial" charset="0"/>
            </a:endParaRPr>
          </a:p>
          <a:p>
            <a:r>
              <a:rPr lang="en-GB" sz="2200" dirty="0" err="1">
                <a:latin typeface="Arial" charset="0"/>
              </a:rPr>
              <a:t>Cyflwyno’r</a:t>
            </a:r>
            <a:r>
              <a:rPr lang="en-GB" sz="2200" dirty="0">
                <a:latin typeface="Arial" charset="0"/>
              </a:rPr>
              <a:t> </a:t>
            </a:r>
            <a:r>
              <a:rPr lang="en-GB" sz="2200" dirty="0" err="1">
                <a:latin typeface="Arial" charset="0"/>
              </a:rPr>
              <a:t>portffolio</a:t>
            </a:r>
            <a:r>
              <a:rPr lang="en-GB" sz="2200" dirty="0">
                <a:latin typeface="Arial" charset="0"/>
              </a:rPr>
              <a:t> </a:t>
            </a:r>
          </a:p>
          <a:p>
            <a:r>
              <a:rPr lang="en-GB" sz="2200" dirty="0" err="1">
                <a:latin typeface="Arial" charset="0"/>
              </a:rPr>
              <a:t>Asesiad</a:t>
            </a:r>
            <a:r>
              <a:rPr lang="en-GB" sz="2200" dirty="0">
                <a:latin typeface="Arial" charset="0"/>
              </a:rPr>
              <a:t> </a:t>
            </a:r>
          </a:p>
          <a:p>
            <a:r>
              <a:rPr lang="en-GB" sz="2200" dirty="0" err="1">
                <a:latin typeface="Arial" charset="0"/>
              </a:rPr>
              <a:t>Datganiad</a:t>
            </a:r>
            <a:r>
              <a:rPr lang="en-GB" sz="2200" dirty="0">
                <a:latin typeface="Arial" charset="0"/>
              </a:rPr>
              <a:t> </a:t>
            </a:r>
            <a:r>
              <a:rPr lang="en-GB" sz="2200" dirty="0" err="1">
                <a:latin typeface="Arial" charset="0"/>
              </a:rPr>
              <a:t>cyfrinachedd</a:t>
            </a:r>
            <a:r>
              <a:rPr lang="en-GB" sz="2200" dirty="0">
                <a:latin typeface="Arial" charset="0"/>
              </a:rPr>
              <a:t> </a:t>
            </a:r>
          </a:p>
          <a:p>
            <a:r>
              <a:rPr lang="en-GB" sz="2200" dirty="0" err="1">
                <a:latin typeface="Arial" charset="0"/>
              </a:rPr>
              <a:t>Dyslecsia</a:t>
            </a:r>
            <a:r>
              <a:rPr lang="en-GB" sz="2200" dirty="0">
                <a:latin typeface="Arial" charset="0"/>
              </a:rPr>
              <a:t> ac </a:t>
            </a:r>
            <a:r>
              <a:rPr lang="en-GB" sz="2200" dirty="0" err="1">
                <a:latin typeface="Arial" charset="0"/>
              </a:rPr>
              <a:t>amgylchiadau</a:t>
            </a:r>
            <a:r>
              <a:rPr lang="en-GB" sz="2200" dirty="0">
                <a:latin typeface="Arial" charset="0"/>
              </a:rPr>
              <a:t> </a:t>
            </a:r>
            <a:r>
              <a:rPr lang="en-GB" sz="2200" dirty="0" err="1">
                <a:latin typeface="Arial" charset="0"/>
              </a:rPr>
              <a:t>arbennig</a:t>
            </a:r>
            <a:endParaRPr lang="en-GB" sz="2200" dirty="0">
              <a:latin typeface="Arial" charset="0"/>
            </a:endParaRP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20000"/>
          </a:bodyPr>
          <a:lstStyle/>
          <a:p>
            <a:pPr marL="0" indent="0" fontAlgn="auto">
              <a:spcBef>
                <a:spcPct val="100000"/>
              </a:spcBef>
              <a:spcAft>
                <a:spcPts val="0"/>
              </a:spcAft>
              <a:buFontTx/>
              <a:buNone/>
              <a:defRPr/>
            </a:pPr>
            <a:r>
              <a:rPr lang="en-GB" sz="2400" b="1" dirty="0" err="1">
                <a:solidFill>
                  <a:srgbClr val="00B0F0"/>
                </a:solidFill>
                <a:latin typeface="Arial" charset="0"/>
              </a:rPr>
              <a:t>Portffolio</a:t>
            </a:r>
            <a:r>
              <a:rPr lang="en-GB" sz="2400" b="1" dirty="0">
                <a:solidFill>
                  <a:srgbClr val="00B0F0"/>
                </a:solidFill>
                <a:latin typeface="Arial" charset="0"/>
              </a:rPr>
              <a:t> </a:t>
            </a:r>
            <a:r>
              <a:rPr lang="en-GB" sz="2400" b="1" dirty="0" err="1">
                <a:solidFill>
                  <a:srgbClr val="00B0F0"/>
                </a:solidFill>
                <a:latin typeface="Arial" charset="0"/>
              </a:rPr>
              <a:t>yn</a:t>
            </a:r>
            <a:r>
              <a:rPr lang="en-GB" sz="2400" b="1" dirty="0">
                <a:solidFill>
                  <a:srgbClr val="00B0F0"/>
                </a:solidFill>
                <a:latin typeface="Arial" charset="0"/>
              </a:rPr>
              <a:t> </a:t>
            </a:r>
            <a:r>
              <a:rPr lang="en-GB" sz="2400" b="1" dirty="0" err="1">
                <a:solidFill>
                  <a:srgbClr val="00B0F0"/>
                </a:solidFill>
                <a:latin typeface="Arial" charset="0"/>
              </a:rPr>
              <a:t>seiliedig</a:t>
            </a:r>
            <a:r>
              <a:rPr lang="en-GB" sz="2400" b="1" dirty="0">
                <a:solidFill>
                  <a:srgbClr val="00B0F0"/>
                </a:solidFill>
                <a:latin typeface="Arial" charset="0"/>
              </a:rPr>
              <a:t>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ofynion</a:t>
            </a:r>
            <a:r>
              <a:rPr lang="en-GB" sz="2400" b="1" dirty="0">
                <a:solidFill>
                  <a:srgbClr val="00B0F0"/>
                </a:solidFill>
                <a:latin typeface="Arial" charset="0"/>
              </a:rPr>
              <a:t> </a:t>
            </a:r>
            <a:r>
              <a:rPr lang="en-GB" sz="2400" b="1" dirty="0" err="1">
                <a:solidFill>
                  <a:srgbClr val="00B0F0"/>
                </a:solidFill>
                <a:latin typeface="Arial" charset="0"/>
              </a:rPr>
              <a:t>Gofal</a:t>
            </a:r>
            <a:r>
              <a:rPr lang="en-GB" sz="2400" b="1" dirty="0">
                <a:solidFill>
                  <a:srgbClr val="00B0F0"/>
                </a:solidFill>
                <a:latin typeface="Arial" charset="0"/>
              </a:rPr>
              <a:t> </a:t>
            </a:r>
            <a:r>
              <a:rPr lang="en-GB" sz="2400" b="1" dirty="0" err="1">
                <a:solidFill>
                  <a:srgbClr val="00B0F0"/>
                </a:solidFill>
                <a:latin typeface="Arial" charset="0"/>
              </a:rPr>
              <a:t>Cymdeithasol</a:t>
            </a:r>
            <a:r>
              <a:rPr lang="en-GB" sz="2400" b="1" dirty="0">
                <a:solidFill>
                  <a:srgbClr val="00B0F0"/>
                </a:solidFill>
                <a:latin typeface="Arial" charset="0"/>
              </a:rPr>
              <a:t> Cymru </a:t>
            </a:r>
            <a:r>
              <a:rPr lang="en-GB" sz="2400" b="1" dirty="0" err="1">
                <a:solidFill>
                  <a:srgbClr val="00B0F0"/>
                </a:solidFill>
                <a:latin typeface="Arial" charset="0"/>
              </a:rPr>
              <a:t>a’r</a:t>
            </a:r>
            <a:r>
              <a:rPr lang="en-GB" sz="2400" b="1" dirty="0">
                <a:solidFill>
                  <a:srgbClr val="00B0F0"/>
                </a:solidFill>
                <a:latin typeface="Arial" charset="0"/>
              </a:rPr>
              <a:t> </a:t>
            </a:r>
            <a:r>
              <a:rPr lang="en-GB" sz="2400" b="1" dirty="0" err="1">
                <a:solidFill>
                  <a:srgbClr val="00B0F0"/>
                </a:solidFill>
                <a:latin typeface="Arial" charset="0"/>
              </a:rPr>
              <a:t>Safonau</a:t>
            </a:r>
            <a:r>
              <a:rPr lang="en-GB" sz="2400" b="1" dirty="0">
                <a:solidFill>
                  <a:srgbClr val="00B0F0"/>
                </a:solidFill>
                <a:latin typeface="Arial" charset="0"/>
              </a:rPr>
              <a:t> </a:t>
            </a:r>
            <a:r>
              <a:rPr lang="en-GB" sz="2400" b="1" dirty="0" err="1">
                <a:solidFill>
                  <a:srgbClr val="00B0F0"/>
                </a:solidFill>
                <a:latin typeface="Arial" charset="0"/>
              </a:rPr>
              <a:t>Galwedigaethol</a:t>
            </a:r>
            <a:r>
              <a:rPr lang="en-GB" sz="2400" b="1" dirty="0">
                <a:solidFill>
                  <a:srgbClr val="00B0F0"/>
                </a:solidFill>
                <a:latin typeface="Arial" charset="0"/>
              </a:rPr>
              <a:t> </a:t>
            </a:r>
            <a:r>
              <a:rPr lang="en-GB" sz="2400" b="1" dirty="0" err="1">
                <a:solidFill>
                  <a:srgbClr val="00B0F0"/>
                </a:solidFill>
                <a:latin typeface="Arial" charset="0"/>
              </a:rPr>
              <a:t>Cenedlaethol</a:t>
            </a:r>
            <a:endParaRPr lang="en-GB" sz="2400" b="1" dirty="0">
              <a:solidFill>
                <a:srgbClr val="00B0F0"/>
              </a:solidFill>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Dadansoddi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ymyriadau</a:t>
            </a:r>
            <a:r>
              <a:rPr lang="en-GB" sz="2400" dirty="0">
                <a:latin typeface="Arial" panose="020B0604020202020204" pitchFamily="34" charset="0"/>
                <a:cs typeface="Arial" panose="020B0604020202020204" pitchFamily="34" charset="0"/>
              </a:rPr>
              <a:t> </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Cydweithio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r>
              <a:rPr lang="en-GB" sz="2400" dirty="0">
                <a:latin typeface="Arial" panose="020B0604020202020204" pitchFamily="34" charset="0"/>
                <a:cs typeface="Arial" panose="020B0604020202020204" pitchFamily="34" charset="0"/>
              </a:rPr>
              <a:t>;</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Ymyriad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chymhwyso</a:t>
            </a:r>
            <a:r>
              <a:rPr lang="en-GB" sz="2400" dirty="0">
                <a:latin typeface="Arial" panose="020B0604020202020204" pitchFamily="34" charset="0"/>
                <a:cs typeface="Arial" panose="020B0604020202020204" pitchFamily="34" charset="0"/>
              </a:rPr>
              <a:t> barn </a:t>
            </a:r>
            <a:r>
              <a:rPr lang="en-GB" sz="2400" dirty="0" err="1">
                <a:latin typeface="Arial" panose="020B0604020202020204" pitchFamily="34" charset="0"/>
                <a:cs typeface="Arial" panose="020B0604020202020204" pitchFamily="34" charset="0"/>
              </a:rPr>
              <a:t>broffesiynol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sefyllfaoedd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gymhleth</a:t>
            </a:r>
            <a:r>
              <a:rPr lang="en-GB" sz="2400" dirty="0">
                <a:latin typeface="Arial" panose="020B0604020202020204" pitchFamily="34" charset="0"/>
                <a:cs typeface="Arial" panose="020B0604020202020204" pitchFamily="34"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4000" dirty="0" err="1">
                <a:latin typeface="Arial" charset="0"/>
              </a:rPr>
              <a:t>Tudalen</a:t>
            </a:r>
            <a:r>
              <a:rPr lang="en-GB" sz="4000" dirty="0">
                <a:latin typeface="Arial" charset="0"/>
              </a:rPr>
              <a:t> </a:t>
            </a:r>
            <a:r>
              <a:rPr lang="en-GB" sz="4000" dirty="0" err="1">
                <a:latin typeface="Arial" charset="0"/>
              </a:rPr>
              <a:t>Cynnwys</a:t>
            </a:r>
            <a:r>
              <a:rPr lang="en-GB" sz="4000" dirty="0">
                <a:latin typeface="Arial" charset="0"/>
              </a:rPr>
              <a:t> / Contents Page</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Rhestr</a:t>
            </a:r>
            <a:r>
              <a:rPr lang="en-GB" dirty="0">
                <a:latin typeface="Arial" charset="0"/>
              </a:rPr>
              <a:t> </a:t>
            </a:r>
            <a:r>
              <a:rPr lang="en-GB" dirty="0" err="1">
                <a:latin typeface="Arial" charset="0"/>
              </a:rPr>
              <a:t>cynnwys</a:t>
            </a:r>
            <a:r>
              <a:rPr lang="en-GB" dirty="0">
                <a:latin typeface="Arial" charset="0"/>
              </a:rPr>
              <a:t> </a:t>
            </a:r>
            <a:r>
              <a:rPr lang="en-GB" dirty="0" err="1">
                <a:latin typeface="Arial" charset="0"/>
              </a:rPr>
              <a:t>portffolio</a:t>
            </a:r>
            <a:r>
              <a:rPr lang="en-GB" dirty="0">
                <a:latin typeface="Arial" charset="0"/>
              </a:rPr>
              <a:t> (Tud.5)</a:t>
            </a:r>
          </a:p>
          <a:p>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a:t>
            </a:r>
            <a:r>
              <a:rPr lang="en-GB" dirty="0" err="1">
                <a:latin typeface="Arial" charset="0"/>
              </a:rPr>
              <a:t>portffolio</a:t>
            </a:r>
            <a:r>
              <a:rPr lang="en-GB" dirty="0">
                <a:latin typeface="Arial" charset="0"/>
              </a:rPr>
              <a:t>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List of portfolio content (Page 5)</a:t>
            </a:r>
          </a:p>
          <a:p>
            <a:r>
              <a:rPr lang="en-GB" dirty="0">
                <a:latin typeface="Arial" charset="0"/>
              </a:rPr>
              <a:t>Useful as a tool at the end to ensure your portfolio is complete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dirty="0" err="1">
                <a:latin typeface="Arial" charset="0"/>
              </a:rPr>
              <a:t>Adolygiad</a:t>
            </a:r>
            <a:r>
              <a:rPr lang="en-GB" dirty="0">
                <a:latin typeface="Arial" charset="0"/>
              </a:rPr>
              <a:t> </a:t>
            </a:r>
            <a:r>
              <a:rPr lang="en-GB" dirty="0" err="1">
                <a:latin typeface="Arial" charset="0"/>
              </a:rPr>
              <a:t>Datblygiadol</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1"/>
            <a:ext cx="8229600" cy="1296144"/>
          </a:xfrm>
        </p:spPr>
        <p:txBody>
          <a:bodyPr/>
          <a:lstStyle/>
          <a:p>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t>
            </a:r>
            <a:r>
              <a:rPr lang="en-GB" sz="3600" dirty="0" err="1">
                <a:latin typeface="Arial" charset="0"/>
              </a:rPr>
              <a:t>Tasg</a:t>
            </a:r>
            <a:r>
              <a:rPr lang="en-GB" sz="3600" dirty="0">
                <a:latin typeface="Arial" charset="0"/>
              </a:rPr>
              <a:t> 1</a:t>
            </a:r>
            <a:br>
              <a:rPr lang="en-GB" sz="3600" dirty="0">
                <a:latin typeface="Arial" charset="0"/>
              </a:rPr>
            </a:br>
            <a:r>
              <a:rPr lang="en-GB" sz="3600" dirty="0">
                <a:latin typeface="Arial" charset="0"/>
              </a:rPr>
              <a:t>Developmental Review Task 1 </a:t>
            </a:r>
          </a:p>
        </p:txBody>
      </p:sp>
      <p:sp>
        <p:nvSpPr>
          <p:cNvPr id="31746" name="Rectangle 5"/>
          <p:cNvSpPr>
            <a:spLocks noGrp="1" noChangeArrowheads="1"/>
          </p:cNvSpPr>
          <p:nvPr>
            <p:ph type="body" sz="half" idx="1"/>
          </p:nvPr>
        </p:nvSpPr>
        <p:spPr>
          <a:xfrm>
            <a:off x="472393" y="1494105"/>
            <a:ext cx="4038600" cy="3989388"/>
          </a:xfrm>
        </p:spPr>
        <p:txBody>
          <a:bodyPr/>
          <a:lstStyle/>
          <a:p>
            <a:pPr>
              <a:buFont typeface="Arial" charset="0"/>
              <a:buNone/>
            </a:pPr>
            <a:r>
              <a:rPr lang="en-GB" sz="2400" dirty="0" err="1"/>
              <a:t>Tasg</a:t>
            </a:r>
            <a:r>
              <a:rPr lang="en-GB" sz="2400" dirty="0"/>
              <a:t> 1 </a:t>
            </a:r>
            <a:r>
              <a:rPr lang="en-GB" sz="2400" dirty="0" err="1"/>
              <a:t>rhan</a:t>
            </a:r>
            <a:r>
              <a:rPr lang="en-GB" sz="2400" dirty="0"/>
              <a:t> a (</a:t>
            </a:r>
            <a:r>
              <a:rPr lang="en-GB" sz="2400" dirty="0" err="1"/>
              <a:t>Tud</a:t>
            </a:r>
            <a:r>
              <a:rPr lang="en-GB" sz="2400" dirty="0"/>
              <a:t>. 6)</a:t>
            </a:r>
          </a:p>
          <a:p>
            <a:r>
              <a:rPr lang="en-GB" sz="2000" dirty="0"/>
              <a:t>750 </a:t>
            </a:r>
            <a:r>
              <a:rPr lang="en-GB" sz="2000" dirty="0" err="1"/>
              <a:t>gair</a:t>
            </a:r>
            <a:r>
              <a:rPr lang="en-GB" sz="2000" dirty="0"/>
              <a:t> </a:t>
            </a:r>
            <a:r>
              <a:rPr lang="en-GB" sz="2000" dirty="0" err="1"/>
              <a:t>i</a:t>
            </a:r>
            <a:r>
              <a:rPr lang="en-GB" sz="2000" dirty="0"/>
              <a:t> </a:t>
            </a:r>
            <a:r>
              <a:rPr lang="en-GB" sz="2000" dirty="0" err="1"/>
              <a:t>adfyfyrio</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ers</a:t>
            </a:r>
            <a:r>
              <a:rPr lang="en-GB" sz="2000" dirty="0"/>
              <a:t> </a:t>
            </a:r>
            <a:r>
              <a:rPr lang="en-GB" sz="2000" dirty="0" err="1"/>
              <a:t>cymhwyso</a:t>
            </a:r>
            <a:r>
              <a:rPr lang="en-GB" sz="2000" dirty="0"/>
              <a:t> ac </a:t>
            </a:r>
            <a:r>
              <a:rPr lang="en-GB" sz="2000" dirty="0" err="1"/>
              <a:t>amlinellu'r</a:t>
            </a:r>
            <a:r>
              <a:rPr lang="en-GB" sz="2000" dirty="0"/>
              <a:t> </a:t>
            </a:r>
            <a:r>
              <a:rPr lang="en-GB" sz="2000" dirty="0" err="1"/>
              <a:t>hyn</a:t>
            </a:r>
            <a:r>
              <a:rPr lang="en-GB" sz="2000" dirty="0"/>
              <a:t> </a:t>
            </a:r>
            <a:r>
              <a:rPr lang="en-GB" sz="2000" dirty="0" err="1"/>
              <a:t>rydych</a:t>
            </a:r>
            <a:r>
              <a:rPr lang="en-GB" sz="2000" dirty="0"/>
              <a:t> chi </a:t>
            </a:r>
            <a:r>
              <a:rPr lang="en-GB" sz="2000" dirty="0" err="1"/>
              <a:t>wedi'i</a:t>
            </a:r>
            <a:r>
              <a:rPr lang="en-GB" sz="2000" dirty="0"/>
              <a:t> </a:t>
            </a:r>
            <a:r>
              <a:rPr lang="en-GB" sz="2000" dirty="0" err="1"/>
              <a:t>nodi</a:t>
            </a:r>
            <a:r>
              <a:rPr lang="en-GB" sz="2000" dirty="0"/>
              <a:t> </a:t>
            </a:r>
            <a:r>
              <a:rPr lang="en-GB" sz="2000" dirty="0" err="1"/>
              <a:t>a'i</a:t>
            </a:r>
            <a:r>
              <a:rPr lang="en-GB" sz="2000" dirty="0"/>
              <a:t> </a:t>
            </a:r>
            <a:r>
              <a:rPr lang="en-GB" sz="2000" dirty="0" err="1"/>
              <a:t>gytuno</a:t>
            </a:r>
            <a:r>
              <a:rPr lang="en-GB" sz="2000" dirty="0"/>
              <a:t> </a:t>
            </a:r>
            <a:r>
              <a:rPr lang="en-GB" sz="2000" dirty="0" err="1"/>
              <a:t>â'ch</a:t>
            </a:r>
            <a:r>
              <a:rPr lang="en-GB" sz="2000" dirty="0"/>
              <a:t> </a:t>
            </a:r>
            <a:r>
              <a:rPr lang="en-GB" sz="2000" dirty="0" err="1"/>
              <a:t>rheolwr</a:t>
            </a:r>
            <a:r>
              <a:rPr lang="en-GB" sz="2000" dirty="0"/>
              <a:t> a / </a:t>
            </a:r>
            <a:r>
              <a:rPr lang="en-GB" sz="2000" dirty="0" err="1"/>
              <a:t>neu</a:t>
            </a:r>
            <a:r>
              <a:rPr lang="en-GB" sz="2000" dirty="0"/>
              <a:t> </a:t>
            </a:r>
            <a:r>
              <a:rPr lang="en-GB" sz="2000" dirty="0" err="1"/>
              <a:t>fentor</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datblygiad</a:t>
            </a:r>
            <a:r>
              <a:rPr lang="en-GB" sz="2000" dirty="0"/>
              <a:t> </a:t>
            </a:r>
            <a:r>
              <a:rPr lang="en-GB" sz="2000" dirty="0" err="1"/>
              <a:t>dros</a:t>
            </a:r>
            <a:r>
              <a:rPr lang="en-GB" sz="2000" dirty="0"/>
              <a:t> y 12 </a:t>
            </a:r>
            <a:r>
              <a:rPr lang="en-GB" sz="2000" dirty="0" err="1"/>
              <a:t>mis</a:t>
            </a:r>
            <a:r>
              <a:rPr lang="en-GB" sz="2000" dirty="0"/>
              <a:t> </a:t>
            </a:r>
            <a:r>
              <a:rPr lang="en-GB" sz="2000" dirty="0" err="1"/>
              <a:t>nesaf</a:t>
            </a:r>
            <a:r>
              <a:rPr lang="en-GB" sz="2000" dirty="0"/>
              <a:t>. </a:t>
            </a:r>
            <a:r>
              <a:rPr lang="en-GB" sz="2000" dirty="0" err="1"/>
              <a:t>Rhaid</a:t>
            </a:r>
            <a:r>
              <a:rPr lang="en-GB" sz="2000" dirty="0"/>
              <a:t> </a:t>
            </a:r>
            <a:r>
              <a:rPr lang="en-GB" sz="2000" dirty="0" err="1"/>
              <a:t>i</a:t>
            </a:r>
            <a:r>
              <a:rPr lang="en-GB" sz="2000" dirty="0"/>
              <a:t> chi </a:t>
            </a:r>
            <a:r>
              <a:rPr lang="en-GB" sz="2000" dirty="0" err="1"/>
              <a:t>ddangos</a:t>
            </a:r>
            <a:r>
              <a:rPr lang="en-GB" sz="2000" dirty="0"/>
              <a:t> </a:t>
            </a:r>
            <a:r>
              <a:rPr lang="en-GB" sz="2000" dirty="0" err="1"/>
              <a:t>sut</a:t>
            </a:r>
            <a:r>
              <a:rPr lang="en-GB" sz="2000" dirty="0"/>
              <a:t> </a:t>
            </a:r>
            <a:r>
              <a:rPr lang="en-GB" sz="2000" dirty="0" err="1"/>
              <a:t>rydych</a:t>
            </a:r>
            <a:r>
              <a:rPr lang="en-GB" sz="2000" dirty="0"/>
              <a:t> </a:t>
            </a:r>
            <a:r>
              <a:rPr lang="en-GB" sz="2000" dirty="0" err="1"/>
              <a:t>chi'n</a:t>
            </a:r>
            <a:r>
              <a:rPr lang="en-GB" sz="2000" dirty="0"/>
              <a:t> </a:t>
            </a:r>
            <a:r>
              <a:rPr lang="en-GB" sz="2000" dirty="0" err="1"/>
              <a:t>bwriadu</a:t>
            </a:r>
            <a:r>
              <a:rPr lang="en-GB" sz="2000" dirty="0"/>
              <a:t> </a:t>
            </a:r>
            <a:r>
              <a:rPr lang="en-GB" sz="2000" dirty="0" err="1"/>
              <a:t>cwrdd</a:t>
            </a:r>
            <a:r>
              <a:rPr lang="en-GB" sz="2000" dirty="0"/>
              <a:t> â 3 </a:t>
            </a:r>
            <a:r>
              <a:rPr lang="en-GB" sz="2000" dirty="0" err="1"/>
              <a:t>phrif</a:t>
            </a:r>
            <a:r>
              <a:rPr lang="en-GB" sz="2000" dirty="0"/>
              <a:t> </a:t>
            </a:r>
            <a:r>
              <a:rPr lang="en-GB" sz="2000" dirty="0" err="1"/>
              <a:t>amcanion</a:t>
            </a:r>
            <a:r>
              <a:rPr lang="en-GB" sz="2000" dirty="0"/>
              <a:t> </a:t>
            </a:r>
            <a:r>
              <a:rPr lang="en-GB" sz="2000" dirty="0" err="1"/>
              <a:t>dysgu</a:t>
            </a:r>
            <a:r>
              <a:rPr lang="en-GB" sz="2000" dirty="0"/>
              <a:t> GCC a </a:t>
            </a:r>
            <a:r>
              <a:rPr lang="en-GB" sz="2000" dirty="0" err="1"/>
              <a:t>defnyddio</a:t>
            </a:r>
            <a:r>
              <a:rPr lang="en-GB" sz="2000" dirty="0"/>
              <a:t> model </a:t>
            </a:r>
            <a:r>
              <a:rPr lang="en-GB" sz="2000" dirty="0" err="1"/>
              <a:t>adfyfyrio</a:t>
            </a:r>
            <a:r>
              <a:rPr lang="en-GB" sz="2000" dirty="0"/>
              <a:t>.</a:t>
            </a:r>
          </a:p>
        </p:txBody>
      </p:sp>
      <p:sp>
        <p:nvSpPr>
          <p:cNvPr id="31747" name="Rectangle 6"/>
          <p:cNvSpPr>
            <a:spLocks noGrp="1" noChangeArrowheads="1"/>
          </p:cNvSpPr>
          <p:nvPr>
            <p:ph type="body" sz="half" idx="2"/>
          </p:nvPr>
        </p:nvSpPr>
        <p:spPr>
          <a:xfrm>
            <a:off x="4648200" y="1484785"/>
            <a:ext cx="4172272" cy="4248471"/>
          </a:xfrm>
          <a:noFill/>
        </p:spPr>
        <p:txBody>
          <a:bodyPr/>
          <a:lstStyle/>
          <a:p>
            <a:pPr>
              <a:buFont typeface="Arial" charset="0"/>
              <a:buNone/>
            </a:pPr>
            <a:r>
              <a:rPr lang="en-GB" sz="2400" dirty="0"/>
              <a:t>Task 1 part a  (Page 6)</a:t>
            </a:r>
          </a:p>
          <a:p>
            <a:r>
              <a:rPr lang="en-GB" sz="2000" dirty="0">
                <a:latin typeface="Arial" panose="020B0604020202020204" pitchFamily="34" charset="0"/>
                <a:cs typeface="Arial" panose="020B0604020202020204" pitchFamily="34" charset="0"/>
              </a:rPr>
              <a:t>750 words to critically reflect on your professional development since qualifying and outline what you have identified and agreed with your manager and/or mentor for your development over the coming 12 months. You must demonstrate how you intend to meet the 3 main SCW learning outcomes and use a model of reflection.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dirty="0" err="1">
                <a:latin typeface="Arial" charset="0"/>
              </a:rPr>
              <a:t>Arsylliad</a:t>
            </a:r>
            <a:r>
              <a:rPr lang="en-GB" sz="4000" dirty="0">
                <a:latin typeface="Arial" charset="0"/>
              </a:rPr>
              <a:t> / Observation </a:t>
            </a:r>
            <a:r>
              <a:rPr lang="en-GB" sz="4000" dirty="0"/>
              <a:t>Task 2</a:t>
            </a:r>
            <a:endParaRPr lang="en-GB" sz="4000" dirty="0">
              <a:highlight>
                <a:srgbClr val="FFFF00"/>
              </a:highlight>
              <a:latin typeface="Arial" charset="0"/>
            </a:endParaRP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err="1">
                <a:latin typeface="Arial" charset="0"/>
              </a:rPr>
              <a:t>Tasg</a:t>
            </a:r>
            <a:r>
              <a:rPr lang="en-GB" sz="2400" b="1" dirty="0">
                <a:latin typeface="Arial" charset="0"/>
              </a:rPr>
              <a:t> 2 </a:t>
            </a:r>
            <a:r>
              <a:rPr lang="en-GB" sz="2000" dirty="0">
                <a:latin typeface="Arial" charset="0"/>
              </a:rPr>
              <a:t>(</a:t>
            </a:r>
            <a:r>
              <a:rPr lang="en-GB" sz="2000" dirty="0" err="1">
                <a:latin typeface="Arial" charset="0"/>
              </a:rPr>
              <a:t>Tud</a:t>
            </a:r>
            <a:r>
              <a:rPr lang="en-GB" sz="2000" dirty="0">
                <a:latin typeface="Arial" charset="0"/>
              </a:rPr>
              <a:t>. 7)</a:t>
            </a:r>
          </a:p>
          <a:p>
            <a:r>
              <a:rPr lang="en-GB" sz="2000" dirty="0" err="1">
                <a:latin typeface="Arial" charset="0"/>
              </a:rPr>
              <a:t>Angen</a:t>
            </a:r>
            <a:r>
              <a:rPr lang="en-GB" sz="2000" dirty="0">
                <a:latin typeface="Arial" charset="0"/>
              </a:rPr>
              <a:t> </a:t>
            </a:r>
            <a:r>
              <a:rPr lang="en-GB" sz="2000" dirty="0" err="1">
                <a:latin typeface="Arial" charset="0"/>
              </a:rPr>
              <a:t>cwblhau</a:t>
            </a:r>
            <a:r>
              <a:rPr lang="en-GB" sz="2000" dirty="0">
                <a:latin typeface="Arial" charset="0"/>
              </a:rPr>
              <a:t> 1 </a:t>
            </a:r>
            <a:r>
              <a:rPr lang="en-GB" sz="2000" dirty="0" err="1">
                <a:latin typeface="Arial" charset="0"/>
              </a:rPr>
              <a:t>arsylliad</a:t>
            </a:r>
            <a:endParaRPr lang="en-GB" sz="2000" dirty="0">
              <a:latin typeface="Arial" charset="0"/>
            </a:endParaRPr>
          </a:p>
          <a:p>
            <a:r>
              <a:rPr lang="en-GB" sz="2000" dirty="0" err="1">
                <a:latin typeface="Arial" charset="0"/>
              </a:rPr>
              <a:t>Caniatâd</a:t>
            </a:r>
            <a:r>
              <a:rPr lang="en-GB" sz="2000" dirty="0">
                <a:latin typeface="Arial" charset="0"/>
              </a:rPr>
              <a:t> y </a:t>
            </a:r>
            <a:r>
              <a:rPr lang="en-GB" sz="2000" dirty="0" err="1">
                <a:latin typeface="Arial" charset="0"/>
              </a:rPr>
              <a:t>defnyddiwr</a:t>
            </a:r>
            <a:r>
              <a:rPr lang="en-GB" sz="2000" dirty="0">
                <a:latin typeface="Arial" charset="0"/>
              </a:rPr>
              <a:t> </a:t>
            </a:r>
            <a:r>
              <a:rPr lang="en-GB" sz="2000" dirty="0" err="1">
                <a:latin typeface="Arial" charset="0"/>
              </a:rPr>
              <a:t>gwasanaeth</a:t>
            </a:r>
            <a:endParaRPr lang="en-GB" sz="2000" dirty="0">
              <a:latin typeface="Arial" charset="0"/>
            </a:endParaRPr>
          </a:p>
          <a:p>
            <a:r>
              <a:rPr lang="en-GB" sz="2000" dirty="0" err="1">
                <a:latin typeface="Arial" charset="0"/>
              </a:rPr>
              <a:t>Hyd</a:t>
            </a:r>
            <a:r>
              <a:rPr lang="en-GB" sz="2000" dirty="0">
                <a:latin typeface="Arial" charset="0"/>
              </a:rPr>
              <a:t> o </a:t>
            </a:r>
            <a:r>
              <a:rPr lang="en-GB" sz="2000" dirty="0" err="1">
                <a:latin typeface="Arial" charset="0"/>
              </a:rPr>
              <a:t>leiaf</a:t>
            </a:r>
            <a:r>
              <a:rPr lang="en-GB" sz="2000" dirty="0">
                <a:latin typeface="Arial" charset="0"/>
              </a:rPr>
              <a:t> 30 </a:t>
            </a:r>
            <a:r>
              <a:rPr lang="en-GB" sz="2000" dirty="0" err="1">
                <a:latin typeface="Arial" charset="0"/>
              </a:rPr>
              <a:t>munud</a:t>
            </a:r>
            <a:endParaRPr lang="en-GB" sz="2000" dirty="0">
              <a:latin typeface="Arial" charset="0"/>
            </a:endParaRPr>
          </a:p>
          <a:p>
            <a:r>
              <a:rPr lang="en-GB" sz="2000" dirty="0" err="1">
                <a:latin typeface="Arial" charset="0"/>
              </a:rPr>
              <a:t>Canolbwyntio</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sgiliau</a:t>
            </a:r>
            <a:r>
              <a:rPr lang="en-GB" sz="2000" dirty="0">
                <a:latin typeface="Arial" charset="0"/>
              </a:rPr>
              <a:t> ac </a:t>
            </a:r>
            <a:r>
              <a:rPr lang="en-GB" sz="2000" dirty="0" err="1">
                <a:latin typeface="Arial" charset="0"/>
              </a:rPr>
              <a:t>arddull</a:t>
            </a:r>
            <a:r>
              <a:rPr lang="en-GB" sz="2000" dirty="0">
                <a:latin typeface="Arial" charset="0"/>
              </a:rPr>
              <a:t> </a:t>
            </a:r>
            <a:r>
              <a:rPr lang="en-GB" sz="2000" dirty="0" err="1">
                <a:latin typeface="Arial" charset="0"/>
              </a:rPr>
              <a:t>cyfathrebu</a:t>
            </a:r>
            <a:r>
              <a:rPr lang="en-GB" sz="2000" dirty="0">
                <a:latin typeface="Arial" charset="0"/>
              </a:rPr>
              <a:t>, Cod </a:t>
            </a:r>
            <a:r>
              <a:rPr lang="en-GB" sz="2000" dirty="0" err="1">
                <a:latin typeface="Arial" charset="0"/>
              </a:rPr>
              <a:t>Ymarfer</a:t>
            </a:r>
            <a:r>
              <a:rPr lang="en-GB" sz="2000" dirty="0">
                <a:latin typeface="Arial" charset="0"/>
              </a:rPr>
              <a:t> </a:t>
            </a:r>
            <a:r>
              <a:rPr lang="en-GB" sz="2000" dirty="0" err="1">
                <a:latin typeface="Arial" charset="0"/>
              </a:rPr>
              <a:t>Proffesiynol</a:t>
            </a:r>
            <a:r>
              <a:rPr lang="en-GB" sz="2000" dirty="0">
                <a:latin typeface="Arial" charset="0"/>
              </a:rPr>
              <a:t> a </a:t>
            </a:r>
            <a:r>
              <a:rPr lang="en-GB" sz="2000" dirty="0" err="1">
                <a:latin typeface="Arial" charset="0"/>
              </a:rPr>
              <a:t>gwerthoedd</a:t>
            </a:r>
            <a:r>
              <a:rPr lang="en-GB" sz="2000" dirty="0">
                <a:latin typeface="Arial" charset="0"/>
              </a:rPr>
              <a:t>  </a:t>
            </a:r>
          </a:p>
          <a:p>
            <a:r>
              <a:rPr lang="en-GB" sz="2000" dirty="0" err="1">
                <a:latin typeface="Arial" charset="0"/>
              </a:rPr>
              <a:t>Arsyllwr</a:t>
            </a:r>
            <a:r>
              <a:rPr lang="en-GB" sz="2000" dirty="0">
                <a:latin typeface="Arial" charset="0"/>
              </a:rPr>
              <a:t> </a:t>
            </a:r>
            <a:r>
              <a:rPr lang="en-GB" sz="2000" dirty="0" err="1">
                <a:latin typeface="Arial" charset="0"/>
              </a:rPr>
              <a:t>yn</a:t>
            </a:r>
            <a:r>
              <a:rPr lang="en-GB" sz="2000" dirty="0">
                <a:latin typeface="Arial" charset="0"/>
              </a:rPr>
              <a:t> </a:t>
            </a:r>
            <a:r>
              <a:rPr lang="en-GB" sz="2000" dirty="0" err="1">
                <a:latin typeface="Arial" charset="0"/>
              </a:rPr>
              <a:t>gofyn</a:t>
            </a:r>
            <a:r>
              <a:rPr lang="en-GB" sz="2000" dirty="0">
                <a:latin typeface="Arial" charset="0"/>
              </a:rPr>
              <a:t> am </a:t>
            </a:r>
            <a:r>
              <a:rPr lang="en-GB" sz="2000" dirty="0" err="1">
                <a:latin typeface="Arial" charset="0"/>
              </a:rPr>
              <a:t>adborth</a:t>
            </a:r>
            <a:r>
              <a:rPr lang="en-GB" sz="2000" dirty="0">
                <a:latin typeface="Arial" charset="0"/>
              </a:rPr>
              <a:t> </a:t>
            </a:r>
            <a:r>
              <a:rPr lang="en-GB" sz="2000" dirty="0" err="1">
                <a:latin typeface="Arial" charset="0"/>
              </a:rPr>
              <a:t>gan</a:t>
            </a:r>
            <a:r>
              <a:rPr lang="en-GB" sz="2000" dirty="0">
                <a:latin typeface="Arial" charset="0"/>
              </a:rPr>
              <a:t> y </a:t>
            </a:r>
            <a:r>
              <a:rPr lang="en-GB" sz="2000" dirty="0" err="1">
                <a:latin typeface="Arial" charset="0"/>
              </a:rPr>
              <a:t>defnyddiwr</a:t>
            </a:r>
            <a:r>
              <a:rPr lang="en-GB" sz="2000" dirty="0">
                <a:latin typeface="Arial" charset="0"/>
              </a:rPr>
              <a:t> </a:t>
            </a:r>
            <a:r>
              <a:rPr lang="en-GB" sz="2000" dirty="0" err="1">
                <a:latin typeface="Arial" charset="0"/>
              </a:rPr>
              <a:t>ar</a:t>
            </a:r>
            <a:r>
              <a:rPr lang="en-GB" sz="2000" dirty="0">
                <a:latin typeface="Arial" charset="0"/>
              </a:rPr>
              <a:t> </a:t>
            </a:r>
            <a:r>
              <a:rPr lang="en-GB" sz="2000" dirty="0" err="1">
                <a:latin typeface="Arial" charset="0"/>
              </a:rPr>
              <a:t>ôl</a:t>
            </a:r>
            <a:r>
              <a:rPr lang="en-GB" sz="2000" dirty="0">
                <a:latin typeface="Arial" charset="0"/>
              </a:rPr>
              <a:t> </a:t>
            </a:r>
            <a:r>
              <a:rPr lang="en-GB" sz="2000" dirty="0" err="1">
                <a:latin typeface="Arial" charset="0"/>
              </a:rPr>
              <a:t>yr</a:t>
            </a:r>
            <a:r>
              <a:rPr lang="en-GB" sz="2000" dirty="0">
                <a:latin typeface="Arial" charset="0"/>
              </a:rPr>
              <a:t> </a:t>
            </a:r>
            <a:r>
              <a:rPr lang="en-GB" sz="2000" dirty="0" err="1">
                <a:latin typeface="Arial" charset="0"/>
              </a:rPr>
              <a:t>arsylliad</a:t>
            </a:r>
            <a:r>
              <a:rPr lang="en-GB" sz="2000" dirty="0">
                <a:latin typeface="Arial" charset="0"/>
              </a:rPr>
              <a:t> (</a:t>
            </a:r>
            <a:r>
              <a:rPr lang="en-GB" sz="2000" dirty="0" err="1">
                <a:latin typeface="Arial" charset="0"/>
              </a:rPr>
              <a:t>Tud</a:t>
            </a:r>
            <a:r>
              <a:rPr lang="en-GB" sz="2000" dirty="0">
                <a:latin typeface="Arial" charset="0"/>
              </a:rPr>
              <a:t>. 10)</a:t>
            </a:r>
          </a:p>
          <a:p>
            <a:r>
              <a:rPr lang="en-GB" sz="1800" dirty="0" err="1"/>
              <a:t>Cofiwch</a:t>
            </a:r>
            <a:r>
              <a:rPr lang="en-GB" sz="1800" dirty="0"/>
              <a:t> </a:t>
            </a:r>
            <a:r>
              <a:rPr lang="en-GB" sz="1800" dirty="0" err="1"/>
              <a:t>gynnwys</a:t>
            </a:r>
            <a:r>
              <a:rPr lang="en-GB" sz="1800" dirty="0"/>
              <a:t> </a:t>
            </a:r>
            <a:r>
              <a:rPr lang="en-GB" sz="1800" dirty="0" err="1"/>
              <a:t>gyfeiriad</a:t>
            </a:r>
            <a:r>
              <a:rPr lang="en-GB" sz="1800" dirty="0"/>
              <a:t> at y </a:t>
            </a:r>
            <a:r>
              <a:rPr lang="en-GB" sz="1800" dirty="0" err="1"/>
              <a:t>Cynnig</a:t>
            </a:r>
            <a:r>
              <a:rPr lang="en-GB" sz="1800" dirty="0"/>
              <a:t> </a:t>
            </a:r>
            <a:r>
              <a:rPr lang="en-GB" sz="1800" dirty="0" err="1"/>
              <a:t>Gweithredol</a:t>
            </a:r>
            <a:endParaRPr lang="en-GB" sz="1800" dirty="0">
              <a:latin typeface="Arial" charset="0"/>
            </a:endParaRPr>
          </a:p>
          <a:p>
            <a:endParaRPr lang="en-GB" sz="200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495800" y="1196975"/>
            <a:ext cx="4397375" cy="3989388"/>
          </a:xfrm>
        </p:spPr>
        <p:txBody>
          <a:bodyPr/>
          <a:lstStyle/>
          <a:p>
            <a:pPr>
              <a:lnSpc>
                <a:spcPct val="90000"/>
              </a:lnSpc>
              <a:buNone/>
            </a:pPr>
            <a:r>
              <a:rPr lang="en-GB" sz="2400" b="1" dirty="0">
                <a:latin typeface="Arial" charset="0"/>
              </a:rPr>
              <a:t>Task 2 </a:t>
            </a:r>
            <a:r>
              <a:rPr lang="en-GB" sz="2000" dirty="0">
                <a:latin typeface="Arial" charset="0"/>
              </a:rPr>
              <a:t>(Page 7)</a:t>
            </a:r>
          </a:p>
          <a:p>
            <a:r>
              <a:rPr lang="en-GB" sz="2000" dirty="0">
                <a:latin typeface="Arial" charset="0"/>
              </a:rPr>
              <a:t>Need to complete 1 observation</a:t>
            </a:r>
          </a:p>
          <a:p>
            <a:r>
              <a:rPr lang="en-GB" sz="2000" dirty="0">
                <a:latin typeface="Arial" charset="0"/>
              </a:rPr>
              <a:t>Seek the individuals permission before hand </a:t>
            </a:r>
          </a:p>
          <a:p>
            <a:r>
              <a:rPr lang="en-GB" sz="2000" dirty="0">
                <a:latin typeface="Arial" charset="0"/>
              </a:rPr>
              <a:t>At least 30 minutes long</a:t>
            </a:r>
          </a:p>
          <a:p>
            <a:r>
              <a:rPr lang="en-GB" sz="2000" dirty="0">
                <a:latin typeface="Arial" charset="0"/>
              </a:rPr>
              <a:t>Emphasis on communication skills and methods, values, ethics and the Code of Professional Practice</a:t>
            </a:r>
          </a:p>
          <a:p>
            <a:r>
              <a:rPr lang="en-GB" sz="2000" dirty="0">
                <a:latin typeface="Arial" charset="0"/>
              </a:rPr>
              <a:t>Observer gets feedback from individual, following the observation (Page 10)</a:t>
            </a:r>
          </a:p>
          <a:p>
            <a:r>
              <a:rPr lang="en-GB" sz="2000" dirty="0">
                <a:latin typeface="Arial" charset="0"/>
              </a:rPr>
              <a:t>Include reference to the Active offer. </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323528" y="274638"/>
            <a:ext cx="8496944" cy="850106"/>
          </a:xfrm>
        </p:spPr>
        <p:txBody>
          <a:bodyPr/>
          <a:lstStyle/>
          <a:p>
            <a:r>
              <a:rPr lang="en-GB" sz="4000" dirty="0" err="1">
                <a:latin typeface="Arial" charset="0"/>
              </a:rPr>
              <a:t>Diogelu</a:t>
            </a:r>
            <a:r>
              <a:rPr lang="en-GB" sz="4000" dirty="0">
                <a:latin typeface="Arial" charset="0"/>
              </a:rPr>
              <a:t> </a:t>
            </a:r>
            <a:r>
              <a:rPr lang="en-GB" sz="4000" dirty="0" err="1">
                <a:latin typeface="Arial" charset="0"/>
              </a:rPr>
              <a:t>Tasg</a:t>
            </a:r>
            <a:r>
              <a:rPr lang="en-GB" sz="4000" dirty="0">
                <a:latin typeface="Arial" charset="0"/>
              </a:rPr>
              <a:t>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r>
              <a:rPr lang="cy-GB" sz="2000" dirty="0"/>
              <a:t>(Tudalen 11) </a:t>
            </a:r>
            <a:endParaRPr lang="en-GB" sz="2000" dirty="0"/>
          </a:p>
          <a:p>
            <a:pPr lvl="0"/>
            <a:r>
              <a:rPr lang="cy-GB" sz="2000" dirty="0"/>
              <a:t>Astudiaeth achos myfyriol beirniadol 4000 o eiriau ar ddiogelu plant neu oedolion </a:t>
            </a:r>
            <a:r>
              <a:rPr lang="en-GB" sz="2000" dirty="0" err="1"/>
              <a:t>yn</a:t>
            </a:r>
            <a:r>
              <a:rPr lang="en-GB" sz="2000" dirty="0"/>
              <a:t> </a:t>
            </a:r>
            <a:r>
              <a:rPr lang="en-GB" sz="2000" dirty="0" err="1"/>
              <a:t>eich</a:t>
            </a:r>
            <a:r>
              <a:rPr lang="en-GB" sz="2000" dirty="0"/>
              <a:t> </a:t>
            </a:r>
            <a:r>
              <a:rPr lang="en-GB" sz="2000" dirty="0" err="1"/>
              <a:t>prif</a:t>
            </a:r>
            <a:r>
              <a:rPr lang="en-GB" sz="2000" dirty="0"/>
              <a:t> </a:t>
            </a:r>
            <a:r>
              <a:rPr lang="en-GB" sz="2000" dirty="0" err="1"/>
              <a:t>faes</a:t>
            </a:r>
            <a:r>
              <a:rPr lang="en-GB" sz="2000" dirty="0"/>
              <a:t> </a:t>
            </a:r>
            <a:r>
              <a:rPr lang="en-GB" sz="2000" dirty="0" err="1"/>
              <a:t>gwaith</a:t>
            </a:r>
            <a:r>
              <a:rPr lang="en-GB" sz="2000" dirty="0"/>
              <a:t>.</a:t>
            </a:r>
          </a:p>
          <a:p>
            <a:pPr marL="0" indent="0">
              <a:buNone/>
            </a:pPr>
            <a:endParaRPr lang="cy-GB" sz="2000" b="1" dirty="0"/>
          </a:p>
          <a:p>
            <a:pPr marL="0" indent="0">
              <a:buNone/>
            </a:pPr>
            <a:r>
              <a:rPr lang="cy-GB" sz="2000" b="1" dirty="0"/>
              <a:t>Tasg 4  </a:t>
            </a:r>
            <a:r>
              <a:rPr lang="cy-GB" sz="2000" dirty="0"/>
              <a:t>(Tudalen 13) </a:t>
            </a:r>
            <a:endParaRPr lang="en-GB" sz="2000" dirty="0"/>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r>
              <a:rPr lang="en-GB" sz="2000" dirty="0">
                <a:latin typeface="Arial" charset="0"/>
              </a:rPr>
              <a:t>(Page 11)</a:t>
            </a:r>
          </a:p>
          <a:p>
            <a:r>
              <a:rPr lang="en-GB" sz="2000" dirty="0">
                <a:latin typeface="Arial" charset="0"/>
              </a:rPr>
              <a:t>4000 word critically reflective case study based on an assessment concerning the safeguarding of children or adults in your main area of work.  </a:t>
            </a:r>
          </a:p>
          <a:p>
            <a:pPr>
              <a:buFont typeface="Arial" charset="0"/>
              <a:buNone/>
            </a:pPr>
            <a:r>
              <a:rPr lang="en-GB" sz="2000" b="1" dirty="0"/>
              <a:t>Task 4</a:t>
            </a:r>
            <a:r>
              <a:rPr lang="en-GB" sz="2400" dirty="0"/>
              <a:t>  </a:t>
            </a:r>
            <a:r>
              <a:rPr lang="en-GB" sz="2000" dirty="0">
                <a:latin typeface="Arial" charset="0"/>
              </a:rPr>
              <a:t>(Page 13)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t>
            </a:r>
            <a:r>
              <a:rPr lang="en-GB" sz="3600" dirty="0" err="1">
                <a:latin typeface="Arial" charset="0"/>
              </a:rPr>
              <a:t>Tasg</a:t>
            </a:r>
            <a:r>
              <a:rPr lang="en-GB" sz="3600" dirty="0">
                <a:latin typeface="Arial" charset="0"/>
              </a:rPr>
              <a:t> 1 </a:t>
            </a:r>
            <a:r>
              <a:rPr lang="en-GB" sz="3600" dirty="0" err="1">
                <a:latin typeface="Arial" charset="0"/>
              </a:rPr>
              <a:t>rhan</a:t>
            </a:r>
            <a:r>
              <a:rPr lang="en-GB" sz="3600" dirty="0">
                <a:latin typeface="Arial" charset="0"/>
              </a:rPr>
              <a:t> b</a:t>
            </a:r>
            <a:br>
              <a:rPr lang="en-GB" sz="3600" dirty="0">
                <a:latin typeface="Arial" charset="0"/>
              </a:rPr>
            </a:br>
            <a:r>
              <a:rPr lang="en-GB" sz="3600" dirty="0">
                <a:latin typeface="Arial" charset="0"/>
              </a:rPr>
              <a:t>Developmental Review </a:t>
            </a:r>
            <a:r>
              <a:rPr lang="en-GB" sz="3600" dirty="0"/>
              <a:t>Task 1 part b</a:t>
            </a:r>
            <a:endParaRPr lang="en-GB" sz="3600" dirty="0">
              <a:highlight>
                <a:srgbClr val="FFFF00"/>
              </a:highlight>
              <a:latin typeface="Arial" charset="0"/>
            </a:endParaRPr>
          </a:p>
        </p:txBody>
      </p:sp>
      <p:sp>
        <p:nvSpPr>
          <p:cNvPr id="38914" name="Rectangle 5"/>
          <p:cNvSpPr>
            <a:spLocks noGrp="1" noChangeArrowheads="1"/>
          </p:cNvSpPr>
          <p:nvPr>
            <p:ph type="body" sz="half" idx="1"/>
          </p:nvPr>
        </p:nvSpPr>
        <p:spPr>
          <a:xfrm>
            <a:off x="250825" y="1600200"/>
            <a:ext cx="4105275" cy="3989388"/>
          </a:xfrm>
        </p:spPr>
        <p:txBody>
          <a:bodyPr/>
          <a:lstStyle/>
          <a:p>
            <a:pPr marL="0" indent="0">
              <a:buNone/>
            </a:pPr>
            <a:r>
              <a:rPr lang="cy-GB" sz="2400" b="1" dirty="0"/>
              <a:t>Tasg 1 rhan b</a:t>
            </a:r>
            <a:r>
              <a:rPr lang="cy-GB" sz="2000" dirty="0"/>
              <a:t> (Tudalen 13) </a:t>
            </a:r>
          </a:p>
          <a:p>
            <a:r>
              <a:rPr lang="en-GB" sz="2000" dirty="0"/>
              <a:t>750 </a:t>
            </a:r>
            <a:r>
              <a:rPr lang="en-GB" sz="2000" dirty="0" err="1"/>
              <a:t>gair</a:t>
            </a:r>
            <a:r>
              <a:rPr lang="en-GB" sz="2000" dirty="0"/>
              <a:t> </a:t>
            </a:r>
            <a:r>
              <a:rPr lang="en-GB" sz="2000" dirty="0" err="1"/>
              <a:t>yn</a:t>
            </a:r>
            <a:r>
              <a:rPr lang="en-GB" sz="2000" dirty="0"/>
              <a:t> </a:t>
            </a:r>
            <a:r>
              <a:rPr lang="en-GB" sz="2000" dirty="0" err="1"/>
              <a:t>myfyrio'n</a:t>
            </a:r>
            <a:r>
              <a:rPr lang="en-GB" sz="2000" dirty="0"/>
              <a:t> </a:t>
            </a:r>
            <a:r>
              <a:rPr lang="en-GB" sz="2000" dirty="0" err="1"/>
              <a:t>feirniadol</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dros</a:t>
            </a:r>
            <a:r>
              <a:rPr lang="en-GB" sz="2000" dirty="0"/>
              <a:t> </a:t>
            </a:r>
            <a:r>
              <a:rPr lang="en-GB" sz="2000" dirty="0" err="1"/>
              <a:t>gyfnod</a:t>
            </a:r>
            <a:r>
              <a:rPr lang="en-GB" sz="2000" dirty="0"/>
              <a:t> y </a:t>
            </a:r>
            <a:r>
              <a:rPr lang="en-GB" sz="2000" dirty="0" err="1"/>
              <a:t>rhaglen</a:t>
            </a:r>
            <a:r>
              <a:rPr lang="en-GB" sz="2000" dirty="0"/>
              <a:t> </a:t>
            </a:r>
            <a:r>
              <a:rPr lang="en-GB" sz="2000" dirty="0" err="1"/>
              <a:t>yn</a:t>
            </a:r>
            <a:r>
              <a:rPr lang="en-GB" sz="2000" dirty="0"/>
              <a:t> </a:t>
            </a:r>
            <a:r>
              <a:rPr lang="en-GB" sz="2000" dirty="0" err="1"/>
              <a:t>seiliedig</a:t>
            </a:r>
            <a:r>
              <a:rPr lang="en-GB" sz="2000" dirty="0"/>
              <a:t> </a:t>
            </a:r>
            <a:r>
              <a:rPr lang="en-GB" sz="2000" dirty="0" err="1"/>
              <a:t>ar</a:t>
            </a:r>
            <a:r>
              <a:rPr lang="en-GB" sz="2000" dirty="0"/>
              <a:t> </a:t>
            </a:r>
            <a:r>
              <a:rPr lang="en-GB" sz="2000" dirty="0" err="1"/>
              <a:t>eich</a:t>
            </a:r>
            <a:r>
              <a:rPr lang="en-GB" sz="2000" dirty="0"/>
              <a:t> </a:t>
            </a:r>
            <a:r>
              <a:rPr lang="en-GB" sz="2000" dirty="0" err="1"/>
              <a:t>adfyfyriad</a:t>
            </a:r>
            <a:r>
              <a:rPr lang="en-GB" sz="2000" dirty="0"/>
              <a:t> </a:t>
            </a:r>
            <a:r>
              <a:rPr lang="en-GB" sz="2000" dirty="0" err="1"/>
              <a:t>yn</a:t>
            </a:r>
            <a:r>
              <a:rPr lang="en-GB" sz="2000" dirty="0"/>
              <a:t> </a:t>
            </a:r>
            <a:r>
              <a:rPr lang="en-GB" sz="2000" dirty="0" err="1"/>
              <a:t>Nhasg</a:t>
            </a:r>
            <a:r>
              <a:rPr lang="en-GB" sz="2000" dirty="0"/>
              <a:t> 1 </a:t>
            </a:r>
            <a:r>
              <a:rPr lang="en-GB" sz="2000" dirty="0" err="1"/>
              <a:t>rhan</a:t>
            </a:r>
            <a:r>
              <a:rPr lang="en-GB" sz="2000" dirty="0"/>
              <a:t> a. </a:t>
            </a:r>
          </a:p>
          <a:p>
            <a:r>
              <a:rPr lang="en-GB" sz="2000" dirty="0" err="1"/>
              <a:t>Gan</a:t>
            </a:r>
            <a:r>
              <a:rPr lang="en-GB" sz="2000" dirty="0"/>
              <a:t> </a:t>
            </a:r>
            <a:r>
              <a:rPr lang="en-GB" sz="2000" dirty="0" err="1"/>
              <a:t>gynnwys</a:t>
            </a:r>
            <a:r>
              <a:rPr lang="en-GB" sz="2000" dirty="0"/>
              <a:t> </a:t>
            </a:r>
            <a:r>
              <a:rPr lang="en-GB" sz="2000" dirty="0" err="1"/>
              <a:t>adfyfyrio</a:t>
            </a:r>
            <a:r>
              <a:rPr lang="en-GB" sz="2000" dirty="0"/>
              <a:t> </a:t>
            </a:r>
            <a:r>
              <a:rPr lang="en-GB" sz="2000" dirty="0" err="1"/>
              <a:t>ar</a:t>
            </a:r>
            <a:r>
              <a:rPr lang="en-GB" sz="2000" dirty="0"/>
              <a:t> </a:t>
            </a:r>
            <a:r>
              <a:rPr lang="en-GB" sz="2000" dirty="0" err="1"/>
              <a:t>adborth</a:t>
            </a:r>
            <a:r>
              <a:rPr lang="en-GB" sz="2000" dirty="0"/>
              <a:t> a </a:t>
            </a:r>
            <a:r>
              <a:rPr lang="en-GB" sz="2000" dirty="0" err="1"/>
              <a:t>gawsoch</a:t>
            </a:r>
            <a:r>
              <a:rPr lang="en-GB" sz="2000" dirty="0"/>
              <a:t> </a:t>
            </a:r>
            <a:r>
              <a:rPr lang="en-GB" sz="2000" dirty="0" err="1"/>
              <a:t>gan</a:t>
            </a:r>
            <a:r>
              <a:rPr lang="en-GB" sz="2000" dirty="0"/>
              <a:t> </a:t>
            </a:r>
            <a:r>
              <a:rPr lang="en-GB" sz="2000" dirty="0" err="1"/>
              <a:t>unigolion</a:t>
            </a:r>
            <a:r>
              <a:rPr lang="en-GB" sz="2000" dirty="0"/>
              <a:t> </a:t>
            </a:r>
            <a:r>
              <a:rPr lang="en-GB" sz="2000" dirty="0" err="1"/>
              <a:t>sydd</a:t>
            </a:r>
            <a:r>
              <a:rPr lang="en-GB" sz="2000" dirty="0"/>
              <a:t> </a:t>
            </a:r>
            <a:r>
              <a:rPr lang="en-GB" sz="2000" dirty="0" err="1"/>
              <a:t>angen</a:t>
            </a:r>
            <a:r>
              <a:rPr lang="en-GB" sz="2000" dirty="0"/>
              <a:t> </a:t>
            </a:r>
            <a:r>
              <a:rPr lang="en-GB" sz="2000" dirty="0" err="1"/>
              <a:t>gofal</a:t>
            </a:r>
            <a:r>
              <a:rPr lang="en-GB" sz="2000" dirty="0"/>
              <a:t> a </a:t>
            </a:r>
            <a:r>
              <a:rPr lang="en-GB" sz="2000" dirty="0" err="1"/>
              <a:t>chefnogaeth</a:t>
            </a:r>
            <a:r>
              <a:rPr lang="en-GB" sz="2000" dirty="0"/>
              <a:t>.</a:t>
            </a:r>
          </a:p>
        </p:txBody>
      </p:sp>
      <p:sp>
        <p:nvSpPr>
          <p:cNvPr id="38915" name="Rectangle 6"/>
          <p:cNvSpPr>
            <a:spLocks noGrp="1" noChangeArrowheads="1"/>
          </p:cNvSpPr>
          <p:nvPr>
            <p:ph type="body" sz="half" idx="2"/>
          </p:nvPr>
        </p:nvSpPr>
        <p:spPr>
          <a:xfrm>
            <a:off x="4648200" y="1600200"/>
            <a:ext cx="4316413" cy="3989388"/>
          </a:xfrm>
        </p:spPr>
        <p:txBody>
          <a:bodyPr/>
          <a:lstStyle/>
          <a:p>
            <a:pPr marL="0" indent="0">
              <a:buNone/>
            </a:pPr>
            <a:r>
              <a:rPr lang="en-GB" sz="2400" dirty="0"/>
              <a:t>Task 1 part b </a:t>
            </a:r>
            <a:r>
              <a:rPr lang="en-GB" sz="2000" dirty="0"/>
              <a:t>(Page 13) </a:t>
            </a:r>
          </a:p>
          <a:p>
            <a:r>
              <a:rPr lang="en-GB" sz="2000" dirty="0"/>
              <a:t>750 words critically reflecting on your professional development over the duration of the programme based on your reflection in Task 1 part a.</a:t>
            </a:r>
          </a:p>
          <a:p>
            <a:r>
              <a:rPr lang="en-GB" sz="2000" dirty="0"/>
              <a:t>Including reflecting on feedback you have received from individuals in need of care and support.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and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t>Adrannau</a:t>
            </a:r>
            <a:r>
              <a:rPr lang="en-GB" sz="3600" dirty="0"/>
              <a:t> </a:t>
            </a:r>
            <a:r>
              <a:rPr lang="en-GB" sz="3600" dirty="0" err="1"/>
              <a:t>Terfynol</a:t>
            </a:r>
            <a:r>
              <a:rPr lang="en-GB" sz="3600" dirty="0"/>
              <a:t> y </a:t>
            </a:r>
            <a:r>
              <a:rPr lang="en-GB" sz="3600" dirty="0" err="1"/>
              <a:t>Portffolio</a:t>
            </a:r>
            <a:br>
              <a:rPr lang="en-GB" sz="3600" dirty="0"/>
            </a:br>
            <a:r>
              <a:rPr lang="en-GB" sz="3600"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endParaRPr lang="en-GB" sz="2300"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pPr marL="0" indent="0">
              <a:buNone/>
            </a:pPr>
            <a:r>
              <a:rPr lang="cy-GB" sz="2300" dirty="0">
                <a:latin typeface="Arial" charset="0"/>
              </a:rPr>
              <a:t>Tudalen 22</a:t>
            </a:r>
            <a:endParaRPr lang="en-GB" sz="2300" dirty="0">
              <a:latin typeface="Arial" charset="0"/>
            </a:endParaRPr>
          </a:p>
          <a:p>
            <a:pPr lvl="0"/>
            <a:r>
              <a:rPr lang="cy-GB" sz="2400" dirty="0"/>
              <a:t>Cytundeb Dysgu Dysgwr a Chyflogwr (cytundeb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300" dirty="0">
                <a:latin typeface="Arial" charset="0"/>
              </a:rPr>
              <a:t>Page 22</a:t>
            </a:r>
          </a:p>
          <a:p>
            <a:pPr fontAlgn="auto">
              <a:spcAft>
                <a:spcPts val="0"/>
              </a:spcAft>
              <a:buFont typeface="Arial" pitchFamily="34" charset="0"/>
              <a:buChar char="•"/>
              <a:defRPr/>
            </a:pPr>
            <a:r>
              <a:rPr lang="en-GB" sz="2300"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cadarnhau.</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a:latin typeface="Arial" charset="0"/>
              </a:rPr>
              <a:t>Dyddiad</a:t>
            </a:r>
            <a:r>
              <a:rPr lang="en-GB" b="1" dirty="0">
                <a:latin typeface="Arial" charset="0"/>
              </a:rPr>
              <a:t> </a:t>
            </a:r>
            <a:r>
              <a:rPr lang="en-GB" b="1" dirty="0" err="1">
                <a:latin typeface="Arial" charset="0"/>
              </a:rPr>
              <a:t>Cyflwyno</a:t>
            </a:r>
            <a:r>
              <a:rPr lang="en-GB" b="1" dirty="0">
                <a:latin typeface="Arial" charset="0"/>
              </a:rPr>
              <a:t>: </a:t>
            </a:r>
          </a:p>
          <a:p>
            <a:pPr marL="0" indent="0">
              <a:buNone/>
            </a:pPr>
            <a:r>
              <a:rPr lang="en-GB" dirty="0" err="1">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err="1"/>
              <a:t>Fel</a:t>
            </a:r>
            <a:r>
              <a:rPr lang="en-GB" sz="2000" dirty="0"/>
              <a:t> </a:t>
            </a:r>
            <a:r>
              <a:rPr lang="en-GB" sz="2000" dirty="0" err="1"/>
              <a:t>rhaglen</a:t>
            </a:r>
            <a:r>
              <a:rPr lang="en-GB" sz="2000" dirty="0"/>
              <a:t> Porth Agored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a:t>
            </a:r>
            <a:r>
              <a:rPr lang="en-GB" sz="2000"/>
              <a:t>in the </a:t>
            </a:r>
            <a:r>
              <a:rPr lang="en-GB" sz="2000" dirty="0"/>
              <a:t>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457200" y="116632"/>
            <a:ext cx="8229600" cy="1008112"/>
          </a:xfrm>
        </p:spPr>
        <p:txBody>
          <a:bodyPr/>
          <a:lstStyle/>
          <a:p>
            <a:r>
              <a:rPr lang="en-US" dirty="0"/>
              <a:t>Evaluation of the session</a:t>
            </a:r>
          </a:p>
        </p:txBody>
      </p:sp>
      <p:sp>
        <p:nvSpPr>
          <p:cNvPr id="16" name="Text Placeholder 15">
            <a:extLst>
              <a:ext uri="{FF2B5EF4-FFF2-40B4-BE49-F238E27FC236}">
                <a16:creationId xmlns:a16="http://schemas.microsoft.com/office/drawing/2014/main" id="{DA053A1C-E34D-A748-B577-43937E5A9360}"/>
              </a:ext>
            </a:extLst>
          </p:cNvPr>
          <p:cNvSpPr>
            <a:spLocks noGrp="1"/>
          </p:cNvSpPr>
          <p:nvPr>
            <p:ph type="body" idx="1"/>
          </p:nvPr>
        </p:nvSpPr>
        <p:spPr>
          <a:xfrm>
            <a:off x="457200" y="980728"/>
            <a:ext cx="7715200" cy="1008113"/>
          </a:xfrm>
        </p:spPr>
        <p:txBody>
          <a:bodyPr/>
          <a:lstStyle/>
          <a:p>
            <a:r>
              <a:rPr lang="en-US" sz="1600" dirty="0"/>
              <a:t>We will now leave you for a few minutes. Please could one student take responsibility for gathering the others' views and putting the summary into the discussion box here or email it to the trainer afterwards. Thankyou</a:t>
            </a:r>
            <a:r>
              <a:rPr lang="en-US" dirty="0"/>
              <a:t>. </a:t>
            </a:r>
          </a:p>
        </p:txBody>
      </p:sp>
      <p:sp>
        <p:nvSpPr>
          <p:cNvPr id="9" name="Content Placeholder 8">
            <a:extLst>
              <a:ext uri="{FF2B5EF4-FFF2-40B4-BE49-F238E27FC236}">
                <a16:creationId xmlns:a16="http://schemas.microsoft.com/office/drawing/2014/main" id="{266877C2-9793-5147-BB1C-D92FAD569141}"/>
              </a:ext>
            </a:extLst>
          </p:cNvPr>
          <p:cNvSpPr>
            <a:spLocks noGrp="1"/>
          </p:cNvSpPr>
          <p:nvPr>
            <p:ph sz="half" idx="2"/>
          </p:nvPr>
        </p:nvSpPr>
        <p:spPr>
          <a:xfrm>
            <a:off x="457200" y="1814837"/>
            <a:ext cx="4040188" cy="3414364"/>
          </a:xfrm>
          <a:ln>
            <a:solidFill>
              <a:schemeClr val="accent1"/>
            </a:solidFill>
          </a:ln>
        </p:spPr>
        <p:txBody>
          <a:bodyPr/>
          <a:lstStyle/>
          <a:p>
            <a:pPr marL="0" indent="0">
              <a:buNone/>
            </a:pPr>
            <a:r>
              <a:rPr lang="en-US" sz="3600" dirty="0"/>
              <a:t>            </a:t>
            </a:r>
            <a:r>
              <a:rPr lang="en-US" sz="6000" dirty="0"/>
              <a:t> +</a:t>
            </a:r>
          </a:p>
          <a:p>
            <a:pPr marL="0" indent="0">
              <a:buNone/>
            </a:pPr>
            <a:r>
              <a:rPr lang="en-US" sz="3600" dirty="0"/>
              <a:t>What did you find most useful?</a:t>
            </a:r>
          </a:p>
          <a:p>
            <a:pPr marL="0" indent="0">
              <a:buNone/>
            </a:pPr>
            <a:r>
              <a:rPr lang="en-US" sz="3600" dirty="0"/>
              <a:t>What was good about the session?</a:t>
            </a:r>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1988841"/>
            <a:ext cx="4041775" cy="3600400"/>
          </a:xfrm>
        </p:spPr>
        <p:txBody>
          <a:bodyPr/>
          <a:lstStyle/>
          <a:p>
            <a:pPr marL="0" indent="0">
              <a:buNone/>
            </a:pPr>
            <a:endParaRPr lang="en-US" dirty="0"/>
          </a:p>
          <a:p>
            <a:pPr marL="0" indent="0">
              <a:buNone/>
            </a:pPr>
            <a:endParaRPr lang="en-US" dirty="0"/>
          </a:p>
          <a:p>
            <a:pPr marL="0" indent="0">
              <a:buNone/>
            </a:pPr>
            <a:r>
              <a:rPr lang="en-US" sz="3600" dirty="0"/>
              <a:t>Anything you would like to see  improved</a:t>
            </a:r>
          </a:p>
          <a:p>
            <a:pPr marL="0" indent="0">
              <a:buNone/>
            </a:pPr>
            <a:r>
              <a:rPr lang="en-US" sz="3600" dirty="0"/>
              <a:t>/developed?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5830838" y="2051685"/>
            <a:ext cx="1008112" cy="86409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1154</TotalTime>
  <Words>2421</Words>
  <Application>Microsoft Macintosh PowerPoint</Application>
  <PresentationFormat>On-screen Show (4:3)</PresentationFormat>
  <Paragraphs>289</Paragraphs>
  <Slides>32</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201500625PowerPointPresentationTemplate</vt:lpstr>
      <vt:lpstr>PowerPoint Presentation</vt:lpstr>
      <vt:lpstr>PowerPoint Presentation</vt:lpstr>
      <vt:lpstr>Cysylltiadau allweddol ar gyfer eich rhaglen  Key staff contacts for your programme</vt:lpstr>
      <vt:lpstr>Reminder for learners</vt:lpstr>
      <vt:lpstr>Nodyn atgoffa ar gyfer dysgwyr</vt:lpstr>
      <vt:lpstr>Induction to  Trinity St David’s</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Tudalen Cynnwys / Contents Page</vt:lpstr>
      <vt:lpstr>Adolygiad Datblygiadol Developmental Review - Task 1</vt:lpstr>
      <vt:lpstr>Adolygiad Datblygiadol Tasg 1 Developmental Review Task 1 </vt:lpstr>
      <vt:lpstr>Arsylliad / Observation Task 2</vt:lpstr>
      <vt:lpstr>Diogelu Tasg 3/ Safeguarding Task 3</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 </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lpstr>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Paula McCreary</cp:lastModifiedBy>
  <cp:revision>313</cp:revision>
  <cp:lastPrinted>2020-02-10T14:16:01Z</cp:lastPrinted>
  <dcterms:created xsi:type="dcterms:W3CDTF">2015-04-14T15:21:28Z</dcterms:created>
  <dcterms:modified xsi:type="dcterms:W3CDTF">2021-10-07T11:41:39Z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