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custDataLst>
    <p:tags r:id="rId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B50A96-9E38-4F00-954C-871BF8DAE580}" v="7" dt="2024-03-21T17:00:53.5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7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tags" Target="tags/tag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James" userId="87325ef21a490bf8" providerId="LiveId" clId="{56B50A96-9E38-4F00-954C-871BF8DAE580}"/>
    <pc:docChg chg="custSel modSld replTag delTag">
      <pc:chgData name="Andrew James" userId="87325ef21a490bf8" providerId="LiveId" clId="{56B50A96-9E38-4F00-954C-871BF8DAE580}" dt="2024-03-21T17:02:18.240" v="123"/>
      <pc:docMkLst>
        <pc:docMk/>
      </pc:docMkLst>
      <pc:sldChg chg="addSp delSp modSp mod modTransition delAnim modAnim">
        <pc:chgData name="Andrew James" userId="87325ef21a490bf8" providerId="LiveId" clId="{56B50A96-9E38-4F00-954C-871BF8DAE580}" dt="2024-03-21T17:01:36.743" v="117" actId="20577"/>
        <pc:sldMkLst>
          <pc:docMk/>
          <pc:sldMk cId="2041844756" sldId="256"/>
        </pc:sldMkLst>
        <pc:spChg chg="mod">
          <ac:chgData name="Andrew James" userId="87325ef21a490bf8" providerId="LiveId" clId="{56B50A96-9E38-4F00-954C-871BF8DAE580}" dt="2024-03-21T16:50:36.287" v="88" actId="20577"/>
          <ac:spMkLst>
            <pc:docMk/>
            <pc:sldMk cId="2041844756" sldId="256"/>
            <ac:spMk id="3" creationId="{6FF42ECC-251B-FFC9-E399-E59C2E96D85B}"/>
          </ac:spMkLst>
        </pc:spChg>
        <pc:spChg chg="mod">
          <ac:chgData name="Andrew James" userId="87325ef21a490bf8" providerId="LiveId" clId="{56B50A96-9E38-4F00-954C-871BF8DAE580}" dt="2024-03-21T16:50:30.686" v="81" actId="20577"/>
          <ac:spMkLst>
            <pc:docMk/>
            <pc:sldMk cId="2041844756" sldId="256"/>
            <ac:spMk id="4" creationId="{923E65E9-B7C3-080D-12C1-595188EE456C}"/>
          </ac:spMkLst>
        </pc:spChg>
        <pc:spChg chg="mod">
          <ac:chgData name="Andrew James" userId="87325ef21a490bf8" providerId="LiveId" clId="{56B50A96-9E38-4F00-954C-871BF8DAE580}" dt="2024-03-21T16:50:45.099" v="92" actId="20577"/>
          <ac:spMkLst>
            <pc:docMk/>
            <pc:sldMk cId="2041844756" sldId="256"/>
            <ac:spMk id="5" creationId="{A92828FB-03D4-9509-4992-8B14BE25AC14}"/>
          </ac:spMkLst>
        </pc:spChg>
        <pc:spChg chg="mod">
          <ac:chgData name="Andrew James" userId="87325ef21a490bf8" providerId="LiveId" clId="{56B50A96-9E38-4F00-954C-871BF8DAE580}" dt="2024-03-21T17:01:36.743" v="117" actId="20577"/>
          <ac:spMkLst>
            <pc:docMk/>
            <pc:sldMk cId="2041844756" sldId="256"/>
            <ac:spMk id="8" creationId="{FC238447-9640-0E98-FA3B-372999384440}"/>
          </ac:spMkLst>
        </pc:spChg>
        <pc:spChg chg="mod">
          <ac:chgData name="Andrew James" userId="87325ef21a490bf8" providerId="LiveId" clId="{56B50A96-9E38-4F00-954C-871BF8DAE580}" dt="2024-03-21T17:01:29.753" v="112" actId="20577"/>
          <ac:spMkLst>
            <pc:docMk/>
            <pc:sldMk cId="2041844756" sldId="256"/>
            <ac:spMk id="9" creationId="{CF335245-794E-F039-F81F-70BB9A88EC49}"/>
          </ac:spMkLst>
        </pc:spChg>
        <pc:picChg chg="add del mod">
          <ac:chgData name="Andrew James" userId="87325ef21a490bf8" providerId="LiveId" clId="{56B50A96-9E38-4F00-954C-871BF8DAE580}" dt="2024-03-21T16:49:12.366" v="6"/>
          <ac:picMkLst>
            <pc:docMk/>
            <pc:sldMk cId="2041844756" sldId="256"/>
            <ac:picMk id="14" creationId="{EB793491-BAE8-A5F7-A370-FFF64B27C310}"/>
          </ac:picMkLst>
        </pc:picChg>
        <pc:picChg chg="add del mod ord">
          <ac:chgData name="Andrew James" userId="87325ef21a490bf8" providerId="LiveId" clId="{56B50A96-9E38-4F00-954C-871BF8DAE580}" dt="2024-03-21T16:49:15.901" v="7"/>
          <ac:picMkLst>
            <pc:docMk/>
            <pc:sldMk cId="2041844756" sldId="256"/>
            <ac:picMk id="17" creationId="{BD32116C-41F4-A2D1-E253-5B2B280DC044}"/>
          </ac:picMkLst>
        </pc:picChg>
        <pc:picChg chg="add del mod">
          <ac:chgData name="Andrew James" userId="87325ef21a490bf8" providerId="LiveId" clId="{56B50A96-9E38-4F00-954C-871BF8DAE580}" dt="2024-03-21T16:49:26.143" v="11" actId="478"/>
          <ac:picMkLst>
            <pc:docMk/>
            <pc:sldMk cId="2041844756" sldId="256"/>
            <ac:picMk id="18" creationId="{2DA4A92B-162F-C85D-D835-636EAC05067F}"/>
          </ac:picMkLst>
        </pc:picChg>
        <pc:picChg chg="add del mod">
          <ac:chgData name="Andrew James" userId="87325ef21a490bf8" providerId="LiveId" clId="{56B50A96-9E38-4F00-954C-871BF8DAE580}" dt="2024-03-21T17:00:53.579" v="101"/>
          <ac:picMkLst>
            <pc:docMk/>
            <pc:sldMk cId="2041844756" sldId="256"/>
            <ac:picMk id="23" creationId="{4233EC93-6C16-395E-3B49-04E7A47FAC9A}"/>
          </ac:picMkLst>
        </pc:picChg>
        <pc:picChg chg="add mod">
          <ac:chgData name="Andrew James" userId="87325ef21a490bf8" providerId="LiveId" clId="{56B50A96-9E38-4F00-954C-871BF8DAE580}" dt="2024-03-21T17:00:53.579" v="101"/>
          <ac:picMkLst>
            <pc:docMk/>
            <pc:sldMk cId="2041844756" sldId="256"/>
            <ac:picMk id="24" creationId="{DD095562-0A55-21EF-3D30-2C4AA3B4842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0A9BF-0E94-D9D6-BC76-793B1B615C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63A12CA-38B6-B64E-0C58-F8BB5CC574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5A21DA-6BD2-9889-D6F7-FC4B7AE85E0A}"/>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5" name="Footer Placeholder 4">
            <a:extLst>
              <a:ext uri="{FF2B5EF4-FFF2-40B4-BE49-F238E27FC236}">
                <a16:creationId xmlns:a16="http://schemas.microsoft.com/office/drawing/2014/main" id="{3EE3F079-33CB-19CC-6780-EDB4C9E1C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0BA7E5-6CE7-76A3-A373-654773C03436}"/>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3923988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48DDC-41E4-2ED5-40E8-C9F092CD12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8A6B6A-B62A-8BB4-BADD-A380137EA3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60480E-C5FD-1654-81A0-A44CFDBED135}"/>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5" name="Footer Placeholder 4">
            <a:extLst>
              <a:ext uri="{FF2B5EF4-FFF2-40B4-BE49-F238E27FC236}">
                <a16:creationId xmlns:a16="http://schemas.microsoft.com/office/drawing/2014/main" id="{9BAF8B9C-8D6A-71D3-8AA4-A33395F51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A5F1E3-E276-A9BA-D2BA-91E7B334E201}"/>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4000950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AAD6B-8BC8-ECEF-F447-1E9CE7086B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06195F5-5300-5292-0702-874EFF630D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E7CED3-CD1F-EFD7-7EFF-2879E21535A9}"/>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5" name="Footer Placeholder 4">
            <a:extLst>
              <a:ext uri="{FF2B5EF4-FFF2-40B4-BE49-F238E27FC236}">
                <a16:creationId xmlns:a16="http://schemas.microsoft.com/office/drawing/2014/main" id="{99B3C0E3-74D3-A563-E3AC-00285067E4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76D09E-462A-84F1-210F-D9E916C6E4D2}"/>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3974587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FC2D9-3B82-7B28-EE99-7D3317AF70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E8A843-FF89-1000-BB5C-E01B8E9D8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89510A5-20FD-5B3F-543E-0DBB155ECC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78A403C-B6F4-A350-CC2D-03A82BD39432}"/>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6" name="Footer Placeholder 5">
            <a:extLst>
              <a:ext uri="{FF2B5EF4-FFF2-40B4-BE49-F238E27FC236}">
                <a16:creationId xmlns:a16="http://schemas.microsoft.com/office/drawing/2014/main" id="{7F14150B-2D11-9CA5-F26E-61C0F549C6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82F3E7-D448-20F9-3550-9B64116BA743}"/>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1692495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3AAE3-6B3D-3113-F481-242F2D4E18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14990E-3743-97F1-53F8-1964C3D2CF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D32FA4-4CBC-6A7E-125E-A9CA1AE7DD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6C2A2E-5185-269E-7626-EE112085E0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BAFBC9-8237-AEED-B247-E380852EE9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7DF2E-6BC0-64C7-FE9D-04CA21E3550B}"/>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8" name="Footer Placeholder 7">
            <a:extLst>
              <a:ext uri="{FF2B5EF4-FFF2-40B4-BE49-F238E27FC236}">
                <a16:creationId xmlns:a16="http://schemas.microsoft.com/office/drawing/2014/main" id="{029D3EB1-F838-E11B-156E-BC784761A57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0497DE-485C-0787-F40C-CD3F8CD6372C}"/>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3967680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E68F0-EF0E-B579-5A98-92BC559C6A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ABDFB9-753C-B364-BEE1-08BF370CF10C}"/>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4" name="Footer Placeholder 3">
            <a:extLst>
              <a:ext uri="{FF2B5EF4-FFF2-40B4-BE49-F238E27FC236}">
                <a16:creationId xmlns:a16="http://schemas.microsoft.com/office/drawing/2014/main" id="{94E358BA-F30B-9764-CB56-202ADCCF7E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4D0AB3-6D76-AB8E-B323-691F8B9A4756}"/>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3953504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8BA0FC-49F5-4F1B-7100-157E6F657F5E}"/>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3" name="Footer Placeholder 2">
            <a:extLst>
              <a:ext uri="{FF2B5EF4-FFF2-40B4-BE49-F238E27FC236}">
                <a16:creationId xmlns:a16="http://schemas.microsoft.com/office/drawing/2014/main" id="{A0A342DC-C3BB-9918-53D4-BF360ED7B03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622EAA-F244-071C-4F86-DFCEF9AC27E5}"/>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2209724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E38D4-722A-13F1-E1DB-7BB9CF94C6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E39879-BE1D-E696-4971-C56012BE89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4730E42-0E8F-0770-995A-3469C600E4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7B23C6-ECCC-32EE-85AE-89F9E76E06AC}"/>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6" name="Footer Placeholder 5">
            <a:extLst>
              <a:ext uri="{FF2B5EF4-FFF2-40B4-BE49-F238E27FC236}">
                <a16:creationId xmlns:a16="http://schemas.microsoft.com/office/drawing/2014/main" id="{33789DE3-F38F-C6E2-9E82-E2D5165234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275547-E559-8271-1C8F-565ED2E3965B}"/>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1575578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C6922-5C02-FE99-9904-D3C2777369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16027B-0C98-5BB4-869D-F434DEA933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678C8F-F1EF-4F99-BC5B-AAF3B762A7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1049C-B9DF-FC56-48F3-FD01E80FA53A}"/>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6" name="Footer Placeholder 5">
            <a:extLst>
              <a:ext uri="{FF2B5EF4-FFF2-40B4-BE49-F238E27FC236}">
                <a16:creationId xmlns:a16="http://schemas.microsoft.com/office/drawing/2014/main" id="{F5BF2655-7B02-AABD-4245-60C9B7BE08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042433-9DAA-1350-3EA0-53E33F25C11F}"/>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1299178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41954-2229-4C4C-924E-9D568F9020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A5DD77-784E-7D84-E209-8280667193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E5FA1D-BA2D-87E5-5144-BD9BF5919BED}"/>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5" name="Footer Placeholder 4">
            <a:extLst>
              <a:ext uri="{FF2B5EF4-FFF2-40B4-BE49-F238E27FC236}">
                <a16:creationId xmlns:a16="http://schemas.microsoft.com/office/drawing/2014/main" id="{99A6A825-DAEA-6C27-56DF-65D75DF5C6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D456C1-66CE-69B2-8BFB-F8E7D45077F1}"/>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4167119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D8C17A-A1F6-8AEB-3485-4A71860FDA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4CF2A2-8A7A-CF66-C4A0-FC9211DB6C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40C500-0066-A57E-BCC4-2A4C12E05F03}"/>
              </a:ext>
            </a:extLst>
          </p:cNvPr>
          <p:cNvSpPr>
            <a:spLocks noGrp="1"/>
          </p:cNvSpPr>
          <p:nvPr>
            <p:ph type="dt" sz="half" idx="10"/>
          </p:nvPr>
        </p:nvSpPr>
        <p:spPr/>
        <p:txBody>
          <a:bodyPr/>
          <a:lstStyle/>
          <a:p>
            <a:fld id="{35F287B8-AD4E-4AAC-BDDE-EB7543C2D1DB}" type="datetimeFigureOut">
              <a:rPr lang="en-GB" smtClean="0"/>
              <a:t>21/03/2024</a:t>
            </a:fld>
            <a:endParaRPr lang="en-GB"/>
          </a:p>
        </p:txBody>
      </p:sp>
      <p:sp>
        <p:nvSpPr>
          <p:cNvPr id="5" name="Footer Placeholder 4">
            <a:extLst>
              <a:ext uri="{FF2B5EF4-FFF2-40B4-BE49-F238E27FC236}">
                <a16:creationId xmlns:a16="http://schemas.microsoft.com/office/drawing/2014/main" id="{F93F0649-496A-2F3E-D643-8A897E2C3E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BF92F8-57A2-5EC7-FEE5-07B96BE36A43}"/>
              </a:ext>
            </a:extLst>
          </p:cNvPr>
          <p:cNvSpPr>
            <a:spLocks noGrp="1"/>
          </p:cNvSpPr>
          <p:nvPr>
            <p:ph type="sldNum" sz="quarter" idx="12"/>
          </p:nvPr>
        </p:nvSpPr>
        <p:spPr/>
        <p:txBody>
          <a:bodyPr/>
          <a:lstStyle/>
          <a:p>
            <a:fld id="{845AF813-7E53-4804-9E3F-E5144CF14E49}" type="slidenum">
              <a:rPr lang="en-GB" smtClean="0"/>
              <a:t>‹#›</a:t>
            </a:fld>
            <a:endParaRPr lang="en-GB"/>
          </a:p>
        </p:txBody>
      </p:sp>
    </p:spTree>
    <p:extLst>
      <p:ext uri="{BB962C8B-B14F-4D97-AF65-F5344CB8AC3E}">
        <p14:creationId xmlns:p14="http://schemas.microsoft.com/office/powerpoint/2010/main" val="3893715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1BBFA4-D15A-A3F4-B445-A85AE46D67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1065AA-3DB3-AEFC-D367-E9B9CCEF9A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0842E-C92A-96DA-6E9C-071C370017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5F287B8-AD4E-4AAC-BDDE-EB7543C2D1DB}" type="datetimeFigureOut">
              <a:rPr lang="en-GB" smtClean="0"/>
              <a:t>21/03/2024</a:t>
            </a:fld>
            <a:endParaRPr lang="en-GB"/>
          </a:p>
        </p:txBody>
      </p:sp>
      <p:sp>
        <p:nvSpPr>
          <p:cNvPr id="5" name="Footer Placeholder 4">
            <a:extLst>
              <a:ext uri="{FF2B5EF4-FFF2-40B4-BE49-F238E27FC236}">
                <a16:creationId xmlns:a16="http://schemas.microsoft.com/office/drawing/2014/main" id="{325E6FAA-5A10-6E4D-BDA0-F07B1E6769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0CCAABE-B6A8-B5B0-FA24-3C2A5A4912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5AF813-7E53-4804-9E3F-E5144CF14E49}" type="slidenum">
              <a:rPr lang="en-GB" smtClean="0"/>
              <a:t>‹#›</a:t>
            </a:fld>
            <a:endParaRPr lang="en-GB"/>
          </a:p>
        </p:txBody>
      </p:sp>
    </p:spTree>
    <p:extLst>
      <p:ext uri="{BB962C8B-B14F-4D97-AF65-F5344CB8AC3E}">
        <p14:creationId xmlns:p14="http://schemas.microsoft.com/office/powerpoint/2010/main" val="14482180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image" Target="../media/image1.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1AE0A27A-62D4-6508-7976-98475C22C52E}"/>
              </a:ext>
            </a:extLst>
          </p:cNvPr>
          <p:cNvGrpSpPr>
            <a:grpSpLocks/>
          </p:cNvGrpSpPr>
          <p:nvPr/>
        </p:nvGrpSpPr>
        <p:grpSpPr bwMode="auto">
          <a:xfrm>
            <a:off x="0" y="0"/>
            <a:ext cx="12192000" cy="6858000"/>
            <a:chOff x="105289350" y="106860975"/>
            <a:chExt cx="9777600" cy="7041840"/>
          </a:xfrm>
        </p:grpSpPr>
        <p:sp>
          <p:nvSpPr>
            <p:cNvPr id="3" name="Text Box 3">
              <a:extLst>
                <a:ext uri="{FF2B5EF4-FFF2-40B4-BE49-F238E27FC236}">
                  <a16:creationId xmlns:a16="http://schemas.microsoft.com/office/drawing/2014/main" id="{6FF42ECC-251B-FFC9-E399-E59C2E96D85B}"/>
                </a:ext>
              </a:extLst>
            </p:cNvPr>
            <p:cNvSpPr txBox="1">
              <a:spLocks noChangeArrowheads="1"/>
            </p:cNvSpPr>
            <p:nvPr/>
          </p:nvSpPr>
          <p:spPr bwMode="auto">
            <a:xfrm>
              <a:off x="105289350" y="106860975"/>
              <a:ext cx="9777600" cy="641985"/>
            </a:xfrm>
            <a:prstGeom prst="rect">
              <a:avLst/>
            </a:prstGeom>
            <a:solidFill>
              <a:srgbClr val="5B9BD5"/>
            </a:solidFill>
            <a:ln w="38100" algn="ctr">
              <a:solidFill>
                <a:srgbClr val="F3F3F3"/>
              </a:solidFill>
              <a:miter lim="800000"/>
              <a:headEnd/>
              <a:tailEnd/>
            </a:ln>
            <a:effectLst>
              <a:outerShdw dist="28398" dir="3806097" algn="ctr" rotWithShape="0">
                <a:srgbClr val="2D4E6B">
                  <a:alpha val="50000"/>
                </a:srgbClr>
              </a:outerShdw>
            </a:effectLst>
          </p:spPr>
          <p:txBody>
            <a:bodyPr vert="horz" wrap="square" lIns="36576" tIns="36576" rIns="36576" bIns="36576"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1400"/>
                </a:spcAft>
                <a:buClrTx/>
                <a:buSzTx/>
                <a:buFontTx/>
                <a:buNone/>
                <a:tabLst/>
              </a:pPr>
              <a:r>
                <a:rPr kumimoji="0" lang="en-GB" altLang="en-US" sz="3600" b="1" i="0" u="none" strike="noStrike" cap="none" normalizeH="0" baseline="0" dirty="0">
                  <a:ln>
                    <a:noFill/>
                  </a:ln>
                  <a:solidFill>
                    <a:srgbClr val="000000"/>
                  </a:solidFill>
                  <a:effectLst/>
                  <a:latin typeface="Abadi" panose="020B0604020104020204" pitchFamily="34" charset="0"/>
                </a:rPr>
                <a:t>CONTEST strategy and its impact on Universities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8" name="Picture 4">
              <a:extLst>
                <a:ext uri="{FF2B5EF4-FFF2-40B4-BE49-F238E27FC236}">
                  <a16:creationId xmlns:a16="http://schemas.microsoft.com/office/drawing/2014/main" id="{A42D23F2-207E-D677-4A8D-A4F37F61B5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289350" y="107553760"/>
              <a:ext cx="2408905" cy="42235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4" name="Text Box 5">
              <a:extLst>
                <a:ext uri="{FF2B5EF4-FFF2-40B4-BE49-F238E27FC236}">
                  <a16:creationId xmlns:a16="http://schemas.microsoft.com/office/drawing/2014/main" id="{923E65E9-B7C3-080D-12C1-595188EE456C}"/>
                </a:ext>
              </a:extLst>
            </p:cNvPr>
            <p:cNvSpPr txBox="1">
              <a:spLocks noChangeArrowheads="1"/>
            </p:cNvSpPr>
            <p:nvPr/>
          </p:nvSpPr>
          <p:spPr bwMode="auto">
            <a:xfrm>
              <a:off x="105299510" y="108042433"/>
              <a:ext cx="2398745" cy="1511902"/>
            </a:xfrm>
            <a:prstGeom prst="rect">
              <a:avLst/>
            </a:prstGeom>
            <a:solidFill>
              <a:srgbClr val="FFFFFF"/>
            </a:solidFill>
            <a:ln w="317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The purpose of this research was to look at the CONTEST strategy and how it could have an impact on universities especially the Prevent strand, however through research it also became apparent that the other strands of the strategy could also be used, that they all had a place for universities and how it deals with terrorism.</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30" name="Picture 6">
              <a:extLst>
                <a:ext uri="{FF2B5EF4-FFF2-40B4-BE49-F238E27FC236}">
                  <a16:creationId xmlns:a16="http://schemas.microsoft.com/office/drawing/2014/main" id="{8742EFC1-F8FE-1DCE-2296-D42151ADF7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299510" y="109595920"/>
              <a:ext cx="2398745" cy="419126"/>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5" name="Text Box 7">
              <a:extLst>
                <a:ext uri="{FF2B5EF4-FFF2-40B4-BE49-F238E27FC236}">
                  <a16:creationId xmlns:a16="http://schemas.microsoft.com/office/drawing/2014/main" id="{A92828FB-03D4-9509-4992-8B14BE25AC14}"/>
                </a:ext>
              </a:extLst>
            </p:cNvPr>
            <p:cNvSpPr txBox="1">
              <a:spLocks noChangeArrowheads="1"/>
            </p:cNvSpPr>
            <p:nvPr/>
          </p:nvSpPr>
          <p:spPr bwMode="auto">
            <a:xfrm>
              <a:off x="105289350" y="110065846"/>
              <a:ext cx="2408905" cy="3836969"/>
            </a:xfrm>
            <a:prstGeom prst="rect">
              <a:avLst/>
            </a:prstGeom>
            <a:solidFill>
              <a:srgbClr val="FFFFFF"/>
            </a:solidFill>
            <a:ln w="317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The literature review was done to give an overview of what was the CONTEST strategy, which is made up of the 4 P’s:</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Prevent - To stop vulnerable people from being radicalised.</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Pursue – To stop people from committing an attack.</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Protect - To make sure that key infrastructure is protected in the UK.</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Prepare - Is to make sure that that their services are ready just in case of another attack.</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ts val="10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The literature review also looked at what is the current threat level to the UK and why it could have an impact on all forms of education in the UK.</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32" name="Picture 8">
              <a:extLst>
                <a:ext uri="{FF2B5EF4-FFF2-40B4-BE49-F238E27FC236}">
                  <a16:creationId xmlns:a16="http://schemas.microsoft.com/office/drawing/2014/main" id="{9AE5FFAD-4D2C-DBAE-D05C-7CC484A406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734030" y="107553760"/>
              <a:ext cx="2420690" cy="42235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6" name="Text Box 9">
              <a:extLst>
                <a:ext uri="{FF2B5EF4-FFF2-40B4-BE49-F238E27FC236}">
                  <a16:creationId xmlns:a16="http://schemas.microsoft.com/office/drawing/2014/main" id="{A3F6BA95-C5EA-C4AE-BEC4-9F25249D635E}"/>
                </a:ext>
              </a:extLst>
            </p:cNvPr>
            <p:cNvSpPr txBox="1">
              <a:spLocks noChangeArrowheads="1"/>
            </p:cNvSpPr>
            <p:nvPr/>
          </p:nvSpPr>
          <p:spPr bwMode="auto">
            <a:xfrm>
              <a:off x="107744190" y="107976115"/>
              <a:ext cx="2420690" cy="2402125"/>
            </a:xfrm>
            <a:prstGeom prst="rect">
              <a:avLst/>
            </a:prstGeom>
            <a:solidFill>
              <a:srgbClr val="FFFFFF"/>
            </a:solidFill>
            <a:ln w="317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a:ln>
                    <a:noFill/>
                  </a:ln>
                  <a:solidFill>
                    <a:srgbClr val="000000"/>
                  </a:solidFill>
                  <a:effectLst/>
                  <a:latin typeface="Trebuchet MS" panose="020B0603020202020204" pitchFamily="34" charset="0"/>
                </a:rPr>
                <a:t>The literature review also looked at why there is a struggle to define what is terrorism. Each country in the world has their own definition of what is terrorism, for the purpose this research the UK’s definition was used but it was also compared with the US’s, the US’s class terrorism as a criminal act for political and religious motives compared to the UK where they just see it as a violent act against the government to influence it approach.</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34" name="Picture 10">
              <a:extLst>
                <a:ext uri="{FF2B5EF4-FFF2-40B4-BE49-F238E27FC236}">
                  <a16:creationId xmlns:a16="http://schemas.microsoft.com/office/drawing/2014/main" id="{F0B34824-A3B2-C5F1-45E6-4984EC6CA19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7732140" y="110424596"/>
              <a:ext cx="2430850" cy="65621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7" name="Text Box 11">
              <a:extLst>
                <a:ext uri="{FF2B5EF4-FFF2-40B4-BE49-F238E27FC236}">
                  <a16:creationId xmlns:a16="http://schemas.microsoft.com/office/drawing/2014/main" id="{1EB6B16F-6730-3939-188A-2DE2234DE773}"/>
                </a:ext>
              </a:extLst>
            </p:cNvPr>
            <p:cNvSpPr txBox="1">
              <a:spLocks noChangeArrowheads="1"/>
            </p:cNvSpPr>
            <p:nvPr/>
          </p:nvSpPr>
          <p:spPr bwMode="auto">
            <a:xfrm>
              <a:off x="107734030" y="111128303"/>
              <a:ext cx="2430850" cy="2744032"/>
            </a:xfrm>
            <a:prstGeom prst="rect">
              <a:avLst/>
            </a:prstGeom>
            <a:solidFill>
              <a:srgbClr val="FFFFFF"/>
            </a:solidFill>
            <a:ln w="317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Trebuchet MS" panose="020B0603020202020204" pitchFamily="34" charset="0"/>
                </a:rPr>
                <a:t>The case studies that were reviewed were cases where CONTEST did or could have intervened, it was a challenge to find instances where Prevent had been used for university students, so the research had to be widened to other sectors with education, the case studies were:</a:t>
              </a:r>
              <a:endParaRPr kumimoji="0" lang="en-GB" altLang="en-US" sz="1100" b="0" i="0" u="none" strike="noStrike" cap="none" normalizeH="0" baseline="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Trebuchet MS" panose="020B0603020202020204" pitchFamily="34" charset="0"/>
                </a:rPr>
                <a:t>Hanin Barghouthi - a student union officer who has been charged with voicing support for a terror organisation HAMAS after the 7th October 2023 terror attacks. This is an example of where Prevent could be used to de-radicalise Hanin.</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1036" name="Picture 12">
              <a:extLst>
                <a:ext uri="{FF2B5EF4-FFF2-40B4-BE49-F238E27FC236}">
                  <a16:creationId xmlns:a16="http://schemas.microsoft.com/office/drawing/2014/main" id="{CBCEC268-9CCA-7D2F-E0E6-1DF9E068E69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0225840" y="107553760"/>
              <a:ext cx="2377186" cy="422355"/>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8" name="Text Box 13">
              <a:extLst>
                <a:ext uri="{FF2B5EF4-FFF2-40B4-BE49-F238E27FC236}">
                  <a16:creationId xmlns:a16="http://schemas.microsoft.com/office/drawing/2014/main" id="{FC238447-9640-0E98-FA3B-372999384440}"/>
                </a:ext>
              </a:extLst>
            </p:cNvPr>
            <p:cNvSpPr txBox="1">
              <a:spLocks noChangeArrowheads="1"/>
            </p:cNvSpPr>
            <p:nvPr/>
          </p:nvSpPr>
          <p:spPr bwMode="auto">
            <a:xfrm>
              <a:off x="110266864" y="107995490"/>
              <a:ext cx="2336162" cy="5907325"/>
            </a:xfrm>
            <a:prstGeom prst="rect">
              <a:avLst/>
            </a:prstGeom>
            <a:solidFill>
              <a:srgbClr val="FFFFFF"/>
            </a:solidFill>
            <a:ln w="317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Nottingham Attack - 3 people killed by Valdo Caocane, was not classed as terror attack however two of the victims were university students who were staying at a hall or residence. This is example of where Protect and Prepare could be used for future reference.</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Malakai Wheeler - A Level student who was sentenced to 7 years in prison for storing information regarding the Far-right. This is example of where Prevent could be used while he was in prison, his defence lawyer has said that he is willing to be de-</a:t>
              </a:r>
              <a:r>
                <a:rPr kumimoji="0" lang="en-GB" altLang="en-US" sz="1100" b="0" i="0" u="none" strike="noStrike" cap="none" normalizeH="0" baseline="0" dirty="0" err="1">
                  <a:ln>
                    <a:noFill/>
                  </a:ln>
                  <a:solidFill>
                    <a:srgbClr val="000000"/>
                  </a:solidFill>
                  <a:effectLst/>
                  <a:latin typeface="Trebuchet MS" panose="020B0603020202020204" pitchFamily="34" charset="0"/>
                </a:rPr>
                <a:t>radaclised</a:t>
              </a:r>
              <a:r>
                <a:rPr kumimoji="0" lang="en-GB" altLang="en-US" sz="1100" b="0" i="0" u="none" strike="noStrike" cap="none" normalizeH="0" baseline="0" dirty="0">
                  <a:ln>
                    <a:noFill/>
                  </a:ln>
                  <a:solidFill>
                    <a:srgbClr val="000000"/>
                  </a:solidFill>
                  <a:effectLst/>
                  <a:latin typeface="Trebuchet MS" panose="020B0603020202020204" pitchFamily="34" charset="0"/>
                </a:rPr>
                <a:t>.</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Shamima Begum - She was 1 of the 3 girls who left the UK to join the terror organisation IS. This is a famous case where Prevent failed in its objective to stop a vulnerable person from being radicalised.</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ts val="115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Terrorism and Social Media - Research has shown that Terror groups are using social media to sprout their ideals and to recruit vulnerable people, this would apply to universities as a lot of students would have access to social media and this is an area where Prevent could be used.</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38" name="Picture 14">
              <a:extLst>
                <a:ext uri="{FF2B5EF4-FFF2-40B4-BE49-F238E27FC236}">
                  <a16:creationId xmlns:a16="http://schemas.microsoft.com/office/drawing/2014/main" id="{FF572690-D2AF-4E14-A912-8A81402DD29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2661630" y="107553760"/>
              <a:ext cx="2395160" cy="445007"/>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9" name="Text Box 15">
              <a:extLst>
                <a:ext uri="{FF2B5EF4-FFF2-40B4-BE49-F238E27FC236}">
                  <a16:creationId xmlns:a16="http://schemas.microsoft.com/office/drawing/2014/main" id="{CF335245-794E-F039-F81F-70BB9A88EC49}"/>
                </a:ext>
              </a:extLst>
            </p:cNvPr>
            <p:cNvSpPr txBox="1">
              <a:spLocks noChangeArrowheads="1"/>
            </p:cNvSpPr>
            <p:nvPr/>
          </p:nvSpPr>
          <p:spPr bwMode="auto">
            <a:xfrm>
              <a:off x="112661630" y="107998767"/>
              <a:ext cx="2405320" cy="5904048"/>
            </a:xfrm>
            <a:prstGeom prst="rect">
              <a:avLst/>
            </a:prstGeom>
            <a:solidFill>
              <a:srgbClr val="FFFFFF"/>
            </a:solidFill>
            <a:ln w="317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The recommendations of the research are:</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1.Make the understanding of Prevent more accessible for students, One of the principles of Prevent is that anyone can make a referral if they feel someone is at the risk of being radicalised.</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2.</a:t>
              </a:r>
              <a:r>
                <a:rPr lang="en-GB" altLang="en-US" sz="1100" dirty="0">
                  <a:solidFill>
                    <a:srgbClr val="000000"/>
                  </a:solidFill>
                  <a:latin typeface="Trebuchet MS" panose="020B0603020202020204" pitchFamily="34" charset="0"/>
                </a:rPr>
                <a:t>N</a:t>
              </a:r>
              <a:r>
                <a:rPr kumimoji="0" lang="en-GB" altLang="en-US" sz="1100" b="0" i="0" u="none" strike="noStrike" cap="none" normalizeH="0" baseline="0" dirty="0">
                  <a:ln>
                    <a:noFill/>
                  </a:ln>
                  <a:solidFill>
                    <a:srgbClr val="000000"/>
                  </a:solidFill>
                  <a:effectLst/>
                  <a:latin typeface="Trebuchet MS" panose="020B0603020202020204" pitchFamily="34" charset="0"/>
                </a:rPr>
                <a:t>eed to have a clear action plan in the case of a terror attack does happen, if the Nottingham attack had been designated a terror attack does the university have a Protect strategy to put in place but also a Prepare strategy so that they ready if such an occasion happens again.</a:t>
              </a:r>
              <a:endParaRPr kumimoji="0" lang="en-GB" altLang="en-US" sz="1100" b="0"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ts val="800"/>
                </a:spcAft>
                <a:buClrTx/>
                <a:buSzTx/>
                <a:buFontTx/>
                <a:buNone/>
                <a:tabLst/>
              </a:pPr>
              <a:r>
                <a:rPr kumimoji="0" lang="en-GB" altLang="en-US" sz="1100" b="0" i="0" u="none" strike="noStrike" cap="none" normalizeH="0" baseline="0" dirty="0">
                  <a:ln>
                    <a:noFill/>
                  </a:ln>
                  <a:solidFill>
                    <a:srgbClr val="000000"/>
                  </a:solidFill>
                  <a:effectLst/>
                  <a:latin typeface="Trebuchet MS" panose="020B0603020202020204" pitchFamily="34" charset="0"/>
                </a:rPr>
                <a:t>3.Last recommendation is that universities need to be aware of what the students are doing on the internet especially when on campus or in a halls of residence, this would be challenge especially for lectures due maybe having lots of students in one classroom, but this awareness would be beneficial in prevention so that vulnerable people can be helped earlier.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pic>
        <p:nvPicPr>
          <p:cNvPr id="24" name="Audio 23">
            <a:hlinkClick r:id="" action="ppaction://media"/>
            <a:extLst>
              <a:ext uri="{FF2B5EF4-FFF2-40B4-BE49-F238E27FC236}">
                <a16:creationId xmlns:a16="http://schemas.microsoft.com/office/drawing/2014/main" id="{DD095562-0A55-21EF-3D30-2C4AA3B4842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1844756"/>
      </p:ext>
    </p:extLst>
  </p:cSld>
  <p:clrMapOvr>
    <a:masterClrMapping/>
  </p:clrMapOvr>
  <mc:AlternateContent xmlns:mc="http://schemas.openxmlformats.org/markup-compatibility/2006">
    <mc:Choice xmlns:p14="http://schemas.microsoft.com/office/powerpoint/2010/main" Requires="p14">
      <p:transition spd="slow" p14:dur="2000" advTm="545485"/>
    </mc:Choice>
    <mc:Fallback>
      <p:transition spd="slow" advTm="545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GUID" val="dba3c92f-2aec-4d44-a9bf-4eb40c15c41c"/>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101</TotalTime>
  <Words>706</Words>
  <Application>Microsoft Office PowerPoint</Application>
  <PresentationFormat>Widescreen</PresentationFormat>
  <Paragraphs>19</Paragraphs>
  <Slides>1</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Abadi</vt:lpstr>
      <vt:lpstr>Aptos</vt:lpstr>
      <vt:lpstr>Aptos Display</vt:lpstr>
      <vt:lpstr>Arial</vt:lpstr>
      <vt:lpstr>Calibri</vt:lpstr>
      <vt:lpstr>Trebuchet MS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James</dc:creator>
  <cp:lastModifiedBy>Andrew James</cp:lastModifiedBy>
  <cp:revision>2</cp:revision>
  <dcterms:created xsi:type="dcterms:W3CDTF">2024-03-21T14:59:29Z</dcterms:created>
  <dcterms:modified xsi:type="dcterms:W3CDTF">2024-03-21T17:02:18Z</dcterms:modified>
</cp:coreProperties>
</file>