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 id="2147483720" r:id="rId2"/>
  </p:sldMasterIdLst>
  <p:sldIdLst>
    <p:sldId id="256" r:id="rId3"/>
    <p:sldId id="264" r:id="rId4"/>
    <p:sldId id="257" r:id="rId5"/>
    <p:sldId id="266" r:id="rId6"/>
    <p:sldId id="267" r:id="rId7"/>
    <p:sldId id="268" r:id="rId8"/>
    <p:sldId id="269" r:id="rId9"/>
    <p:sldId id="270" r:id="rId10"/>
    <p:sldId id="271" r:id="rId11"/>
    <p:sldId id="272" r:id="rId12"/>
    <p:sldId id="273" r:id="rId13"/>
    <p:sldId id="274" r:id="rId14"/>
    <p:sldId id="275" r:id="rId15"/>
    <p:sldId id="276" r:id="rId16"/>
    <p:sldId id="277" r:id="rId17"/>
    <p:sldId id="278" r:id="rId18"/>
    <p:sldId id="279" r:id="rId19"/>
    <p:sldId id="263"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AE48C2-CF62-D514-3AFA-F7E9AF1EC32F}" v="25" dt="2021-10-10T11:30:19.902"/>
    <p1510:client id="{3C2552B9-9F96-3FCD-544D-F32C0CA5EC6F}" v="20" dt="2021-10-11T13:39:03.263"/>
    <p1510:client id="{521BA86A-F1D2-8E64-E6AE-6527F31FA313}" v="283" dt="2021-10-10T10:33:13.774"/>
    <p1510:client id="{6299C94E-16B9-4D44-B98A-AB80EB944DB5}" v="3" dt="2021-10-11T13:38:33.762"/>
    <p1510:client id="{781E3049-1121-68A8-0979-B8B691716C21}" v="37" dt="2021-10-10T11:29:07.463"/>
    <p1510:client id="{A44C74A0-4423-349F-37A2-32646DFBAEDF}" v="43" dt="2021-10-10T10:35:58.975"/>
    <p1510:client id="{BF44A389-C412-42B0-A682-CD84EB7FD464}" v="2" dt="2021-10-10T10:09:47.406"/>
    <p1510:client id="{D466B412-E6F4-FD01-0147-E0229E077AC4}" v="24" dt="2021-10-11T13:42:34.203"/>
    <p1510:client id="{D8C480EC-4513-DC5C-8885-AEB6CAB3E575}" v="634" dt="2021-10-10T11:26:44.9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6.xml" Id="rId8" /><Relationship Type="http://schemas.openxmlformats.org/officeDocument/2006/relationships/slide" Target="slides/slide11.xml" Id="rId13" /><Relationship Type="http://schemas.openxmlformats.org/officeDocument/2006/relationships/slide" Target="slides/slide16.xml" Id="rId18" /><Relationship Type="http://schemas.microsoft.com/office/2015/10/relationships/revisionInfo" Target="revisionInfo.xml" Id="rId26" /><Relationship Type="http://schemas.openxmlformats.org/officeDocument/2006/relationships/slide" Target="slides/slide1.xml" Id="rId3" /><Relationship Type="http://schemas.openxmlformats.org/officeDocument/2006/relationships/presProps" Target="presProps.xml" Id="rId21" /><Relationship Type="http://schemas.openxmlformats.org/officeDocument/2006/relationships/slide" Target="slides/slide5.xml" Id="rId7" /><Relationship Type="http://schemas.openxmlformats.org/officeDocument/2006/relationships/slide" Target="slides/slide10.xml" Id="rId12" /><Relationship Type="http://schemas.openxmlformats.org/officeDocument/2006/relationships/slide" Target="slides/slide15.xml" Id="rId17" /><Relationship Type="http://schemas.openxmlformats.org/officeDocument/2006/relationships/slideMaster" Target="slideMasters/slideMaster2.xml" Id="rId2" /><Relationship Type="http://schemas.openxmlformats.org/officeDocument/2006/relationships/slide" Target="slides/slide14.xml" Id="rId16" /><Relationship Type="http://schemas.openxmlformats.org/officeDocument/2006/relationships/slide" Target="slides/slide18.xml" Id="rId20" /><Relationship Type="http://schemas.openxmlformats.org/officeDocument/2006/relationships/slideMaster" Target="slideMasters/slideMaster1.xml" Id="rId1" /><Relationship Type="http://schemas.openxmlformats.org/officeDocument/2006/relationships/slide" Target="slides/slide4.xml" Id="rId6" /><Relationship Type="http://schemas.openxmlformats.org/officeDocument/2006/relationships/slide" Target="slides/slide9.xml" Id="rId11" /><Relationship Type="http://schemas.openxmlformats.org/officeDocument/2006/relationships/tableStyles" Target="tableStyles.xml" Id="rId24" /><Relationship Type="http://schemas.openxmlformats.org/officeDocument/2006/relationships/slide" Target="slides/slide3.xml" Id="rId5" /><Relationship Type="http://schemas.openxmlformats.org/officeDocument/2006/relationships/slide" Target="slides/slide13.xml" Id="rId15" /><Relationship Type="http://schemas.openxmlformats.org/officeDocument/2006/relationships/theme" Target="theme/theme1.xml" Id="rId23" /><Relationship Type="http://schemas.openxmlformats.org/officeDocument/2006/relationships/slide" Target="slides/slide8.xml" Id="rId10" /><Relationship Type="http://schemas.openxmlformats.org/officeDocument/2006/relationships/slide" Target="slides/slide17.xml" Id="rId19" /><Relationship Type="http://schemas.openxmlformats.org/officeDocument/2006/relationships/slide" Target="slides/slide2.xml" Id="rId4" /><Relationship Type="http://schemas.openxmlformats.org/officeDocument/2006/relationships/slide" Target="slides/slide7.xml" Id="rId9" /><Relationship Type="http://schemas.openxmlformats.org/officeDocument/2006/relationships/slide" Target="slides/slide12.xml" Id="rId14" /><Relationship Type="http://schemas.openxmlformats.org/officeDocument/2006/relationships/viewProps" Target="viewProps.xml" Id="rId22"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10/11/2021</a:t>
            </a:fld>
            <a:endParaRPr lang="en-US"/>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38844083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10/11/2021</a:t>
            </a:fld>
            <a:endParaRPr lang="en-US"/>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977573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10/11/2021</a:t>
            </a:fld>
            <a:endParaRPr lang="en-US"/>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7895590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10/11/2021</a:t>
            </a:fld>
            <a:endParaRPr lang="en-US"/>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1055965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10/11/2021</a:t>
            </a:fld>
            <a:endParaRPr lang="en-US"/>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939018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10/11/2021</a:t>
            </a:fld>
            <a:endParaRPr lang="en-US"/>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1547083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10/11/2021</a:t>
            </a:fld>
            <a:endParaRPr lang="en-US"/>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38261328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10/11/2021</a:t>
            </a:fld>
            <a:endParaRPr lang="en-US"/>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6226267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10/11/2021</a:t>
            </a:fld>
            <a:endParaRPr lang="en-US"/>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736553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10/11/2021</a:t>
            </a:fld>
            <a:endParaRPr lang="en-US"/>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22102876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10/11/2021</a:t>
            </a:fld>
            <a:endParaRPr lang="en-US"/>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39595357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4CAC7D23-C39C-482B-BF5D-74AE69ED4BA4}" type="datetimeFigureOut">
              <a:rPr lang="en-US" smtClean="0"/>
              <a:t>10/11/2021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D2602B-B55E-4825-AF42-B6BD7FEE37B8}" type="slidenum">
              <a:rPr lang="en-US" smtClean="0"/>
              <a:t>‹#›</a:t>
            </a:fld>
            <a:endParaRPr lang="en-US"/>
          </a:p>
        </p:txBody>
      </p:sp>
    </p:spTree>
    <p:extLst>
      <p:ext uri="{BB962C8B-B14F-4D97-AF65-F5344CB8AC3E}">
        <p14:creationId xmlns:p14="http://schemas.microsoft.com/office/powerpoint/2010/main" val="37261767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CAC7D23-C39C-482B-BF5D-74AE69ED4BA4}" type="datetimeFigureOut">
              <a:rPr lang="en-US" smtClean="0"/>
              <a:t>10/11/2021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D2602B-B55E-4825-AF42-B6BD7FEE37B8}" type="slidenum">
              <a:rPr lang="en-US" smtClean="0"/>
              <a:t>‹#›</a:t>
            </a:fld>
            <a:endParaRPr lang="en-US"/>
          </a:p>
        </p:txBody>
      </p:sp>
    </p:spTree>
    <p:extLst>
      <p:ext uri="{BB962C8B-B14F-4D97-AF65-F5344CB8AC3E}">
        <p14:creationId xmlns:p14="http://schemas.microsoft.com/office/powerpoint/2010/main" val="26584624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AC7D23-C39C-482B-BF5D-74AE69ED4BA4}" type="datetimeFigureOut">
              <a:rPr lang="en-US" smtClean="0"/>
              <a:t>10/11/2021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D2602B-B55E-4825-AF42-B6BD7FEE37B8}" type="slidenum">
              <a:rPr lang="en-US" smtClean="0"/>
              <a:t>‹#›</a:t>
            </a:fld>
            <a:endParaRPr lang="en-US"/>
          </a:p>
        </p:txBody>
      </p:sp>
    </p:spTree>
    <p:extLst>
      <p:ext uri="{BB962C8B-B14F-4D97-AF65-F5344CB8AC3E}">
        <p14:creationId xmlns:p14="http://schemas.microsoft.com/office/powerpoint/2010/main" val="32802943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CAC7D23-C39C-482B-BF5D-74AE69ED4BA4}" type="datetimeFigureOut">
              <a:rPr lang="en-US" smtClean="0"/>
              <a:t>10/11/2021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D2602B-B55E-4825-AF42-B6BD7FEE37B8}" type="slidenum">
              <a:rPr lang="en-US" smtClean="0"/>
              <a:t>‹#›</a:t>
            </a:fld>
            <a:endParaRPr lang="en-US"/>
          </a:p>
        </p:txBody>
      </p:sp>
    </p:spTree>
    <p:extLst>
      <p:ext uri="{BB962C8B-B14F-4D97-AF65-F5344CB8AC3E}">
        <p14:creationId xmlns:p14="http://schemas.microsoft.com/office/powerpoint/2010/main" val="41287507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CAC7D23-C39C-482B-BF5D-74AE69ED4BA4}" type="datetimeFigureOut">
              <a:rPr lang="en-US" smtClean="0"/>
              <a:t>10/11/2021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9D2602B-B55E-4825-AF42-B6BD7FEE37B8}" type="slidenum">
              <a:rPr lang="en-US" smtClean="0"/>
              <a:t>‹#›</a:t>
            </a:fld>
            <a:endParaRPr lang="en-US"/>
          </a:p>
        </p:txBody>
      </p:sp>
    </p:spTree>
    <p:extLst>
      <p:ext uri="{BB962C8B-B14F-4D97-AF65-F5344CB8AC3E}">
        <p14:creationId xmlns:p14="http://schemas.microsoft.com/office/powerpoint/2010/main" val="31579826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CAC7D23-C39C-482B-BF5D-74AE69ED4BA4}" type="datetimeFigureOut">
              <a:rPr lang="en-US" smtClean="0"/>
              <a:t>10/11/2021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9D2602B-B55E-4825-AF42-B6BD7FEE37B8}" type="slidenum">
              <a:rPr lang="en-US" smtClean="0"/>
              <a:t>‹#›</a:t>
            </a:fld>
            <a:endParaRPr lang="en-US"/>
          </a:p>
        </p:txBody>
      </p:sp>
    </p:spTree>
    <p:extLst>
      <p:ext uri="{BB962C8B-B14F-4D97-AF65-F5344CB8AC3E}">
        <p14:creationId xmlns:p14="http://schemas.microsoft.com/office/powerpoint/2010/main" val="246753249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AC7D23-C39C-482B-BF5D-74AE69ED4BA4}" type="datetimeFigureOut">
              <a:rPr lang="en-US" smtClean="0"/>
              <a:t>10/11/2021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9D2602B-B55E-4825-AF42-B6BD7FEE37B8}" type="slidenum">
              <a:rPr lang="en-US" smtClean="0"/>
              <a:t>‹#›</a:t>
            </a:fld>
            <a:endParaRPr lang="en-US"/>
          </a:p>
        </p:txBody>
      </p:sp>
    </p:spTree>
    <p:extLst>
      <p:ext uri="{BB962C8B-B14F-4D97-AF65-F5344CB8AC3E}">
        <p14:creationId xmlns:p14="http://schemas.microsoft.com/office/powerpoint/2010/main" val="37932946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AC7D23-C39C-482B-BF5D-74AE69ED4BA4}" type="datetimeFigureOut">
              <a:rPr lang="en-US" smtClean="0"/>
              <a:t>10/11/2021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D2602B-B55E-4825-AF42-B6BD7FEE37B8}" type="slidenum">
              <a:rPr lang="en-US" smtClean="0"/>
              <a:t>‹#›</a:t>
            </a:fld>
            <a:endParaRPr lang="en-US"/>
          </a:p>
        </p:txBody>
      </p:sp>
    </p:spTree>
    <p:extLst>
      <p:ext uri="{BB962C8B-B14F-4D97-AF65-F5344CB8AC3E}">
        <p14:creationId xmlns:p14="http://schemas.microsoft.com/office/powerpoint/2010/main" val="207720599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AC7D23-C39C-482B-BF5D-74AE69ED4BA4}" type="datetimeFigureOut">
              <a:rPr lang="en-US" smtClean="0"/>
              <a:t>10/11/2021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D2602B-B55E-4825-AF42-B6BD7FEE37B8}" type="slidenum">
              <a:rPr lang="en-US" smtClean="0"/>
              <a:t>‹#›</a:t>
            </a:fld>
            <a:endParaRPr lang="en-US"/>
          </a:p>
        </p:txBody>
      </p:sp>
    </p:spTree>
    <p:extLst>
      <p:ext uri="{BB962C8B-B14F-4D97-AF65-F5344CB8AC3E}">
        <p14:creationId xmlns:p14="http://schemas.microsoft.com/office/powerpoint/2010/main" val="29306774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CAC7D23-C39C-482B-BF5D-74AE69ED4BA4}" type="datetimeFigureOut">
              <a:rPr lang="en-US" smtClean="0"/>
              <a:t>10/11/2021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D2602B-B55E-4825-AF42-B6BD7FEE37B8}" type="slidenum">
              <a:rPr lang="en-US" smtClean="0"/>
              <a:t>‹#›</a:t>
            </a:fld>
            <a:endParaRPr lang="en-US"/>
          </a:p>
        </p:txBody>
      </p:sp>
    </p:spTree>
    <p:extLst>
      <p:ext uri="{BB962C8B-B14F-4D97-AF65-F5344CB8AC3E}">
        <p14:creationId xmlns:p14="http://schemas.microsoft.com/office/powerpoint/2010/main" val="20431710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CAC7D23-C39C-482B-BF5D-74AE69ED4BA4}" type="datetimeFigureOut">
              <a:rPr lang="en-US" smtClean="0"/>
              <a:t>10/11/2021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D2602B-B55E-4825-AF42-B6BD7FEE37B8}" type="slidenum">
              <a:rPr lang="en-US" smtClean="0"/>
              <a:t>‹#›</a:t>
            </a:fld>
            <a:endParaRPr lang="en-US"/>
          </a:p>
        </p:txBody>
      </p:sp>
    </p:spTree>
    <p:extLst>
      <p:ext uri="{BB962C8B-B14F-4D97-AF65-F5344CB8AC3E}">
        <p14:creationId xmlns:p14="http://schemas.microsoft.com/office/powerpoint/2010/main" val="41018205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10/11/2021</a:t>
            </a:fld>
            <a:endParaRPr lang="en-US" spc="5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3627357900"/>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43" r:id="rId6"/>
    <p:sldLayoutId id="2147483739" r:id="rId7"/>
    <p:sldLayoutId id="2147483740" r:id="rId8"/>
    <p:sldLayoutId id="2147483741" r:id="rId9"/>
    <p:sldLayoutId id="2147483742" r:id="rId10"/>
    <p:sldLayoutId id="2147483732"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CAC7D23-C39C-482B-BF5D-74AE69ED4BA4}" type="datetimeFigureOut">
              <a:rPr lang="en-US" smtClean="0"/>
              <a:t>10/11/2021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D2602B-B55E-4825-AF42-B6BD7FEE37B8}" type="slidenum">
              <a:rPr lang="en-US" smtClean="0"/>
              <a:t>‹#›</a:t>
            </a:fld>
            <a:endParaRPr lang="en-US"/>
          </a:p>
        </p:txBody>
      </p:sp>
    </p:spTree>
    <p:extLst>
      <p:ext uri="{BB962C8B-B14F-4D97-AF65-F5344CB8AC3E}">
        <p14:creationId xmlns:p14="http://schemas.microsoft.com/office/powerpoint/2010/main" val="1905444114"/>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hyperlink" Target="http://belleabouttown.com/beauty_wellbeing/wellbeing/stop-stressing-and-start-living-10-quick-stress-busters/"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betterposters.blogspot.com/2012_08_01_archive.html" TargetMode="Externa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hyperlink" Target="https://www.gamesbytim.com/2018/02/flashcards-for-powerpoint.html" TargetMode="Externa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13.xml"/><Relationship Id="rId4" Type="http://schemas.openxmlformats.org/officeDocument/2006/relationships/image" Target="../media/image12.sv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6.svg"/><Relationship Id="rId7" Type="http://schemas.openxmlformats.org/officeDocument/2006/relationships/image" Target="../media/image20.svg"/><Relationship Id="rId2" Type="http://schemas.openxmlformats.org/officeDocument/2006/relationships/image" Target="../media/image15.png"/><Relationship Id="rId1" Type="http://schemas.openxmlformats.org/officeDocument/2006/relationships/slideLayout" Target="../slideLayouts/slideLayout16.xml"/><Relationship Id="rId6" Type="http://schemas.openxmlformats.org/officeDocument/2006/relationships/image" Target="../media/image19.png"/><Relationship Id="rId5" Type="http://schemas.openxmlformats.org/officeDocument/2006/relationships/image" Target="../media/image18.svg"/><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8" Type="http://schemas.openxmlformats.org/officeDocument/2006/relationships/hyperlink" Target="https://en.wikipedia.org/wiki/Lactation" TargetMode="External"/><Relationship Id="rId13" Type="http://schemas.openxmlformats.org/officeDocument/2006/relationships/hyperlink" Target="https://en.wikipedia.org/wiki/Dairy" TargetMode="External"/><Relationship Id="rId18" Type="http://schemas.openxmlformats.org/officeDocument/2006/relationships/hyperlink" Target="https://en.wikipedia.org/wiki/Skimmed_milk" TargetMode="External"/><Relationship Id="rId3" Type="http://schemas.openxmlformats.org/officeDocument/2006/relationships/hyperlink" Target="https://en.wikipedia.org/wiki/Liquid_food" TargetMode="External"/><Relationship Id="rId7" Type="http://schemas.openxmlformats.org/officeDocument/2006/relationships/hyperlink" Target="https://en.wikipedia.org/wiki/Digestion" TargetMode="External"/><Relationship Id="rId12" Type="http://schemas.openxmlformats.org/officeDocument/2006/relationships/hyperlink" Target="https://en.wikipedia.org/wiki/Lactose" TargetMode="External"/><Relationship Id="rId17" Type="http://schemas.openxmlformats.org/officeDocument/2006/relationships/hyperlink" Target="https://en.wikipedia.org/wiki/India" TargetMode="External"/><Relationship Id="rId2" Type="http://schemas.openxmlformats.org/officeDocument/2006/relationships/hyperlink" Target="https://en.wikipedia.org/wiki/Nutrient" TargetMode="External"/><Relationship Id="rId16" Type="http://schemas.openxmlformats.org/officeDocument/2006/relationships/hyperlink" Target="https://en.wikipedia.org/wiki/Tonne" TargetMode="External"/><Relationship Id="rId1" Type="http://schemas.openxmlformats.org/officeDocument/2006/relationships/slideLayout" Target="../slideLayouts/slideLayout13.xml"/><Relationship Id="rId6" Type="http://schemas.openxmlformats.org/officeDocument/2006/relationships/hyperlink" Target="https://en.wikipedia.org/wiki/Breastfeeding" TargetMode="External"/><Relationship Id="rId11" Type="http://schemas.openxmlformats.org/officeDocument/2006/relationships/hyperlink" Target="https://en.wikipedia.org/wiki/Protein" TargetMode="External"/><Relationship Id="rId5" Type="http://schemas.openxmlformats.org/officeDocument/2006/relationships/hyperlink" Target="https://en.wikipedia.org/wiki/Mammal" TargetMode="External"/><Relationship Id="rId15" Type="http://schemas.openxmlformats.org/officeDocument/2006/relationships/hyperlink" Target="https://en.wikipedia.org/wiki/Dairy_farming" TargetMode="External"/><Relationship Id="rId10" Type="http://schemas.openxmlformats.org/officeDocument/2006/relationships/hyperlink" Target="https://en.wikipedia.org/wiki/Antibody" TargetMode="External"/><Relationship Id="rId4" Type="http://schemas.openxmlformats.org/officeDocument/2006/relationships/hyperlink" Target="https://en.wikipedia.org/wiki/Mammary_gland" TargetMode="External"/><Relationship Id="rId9" Type="http://schemas.openxmlformats.org/officeDocument/2006/relationships/hyperlink" Target="https://en.wikipedia.org/wiki/Colostrum" TargetMode="External"/><Relationship Id="rId14" Type="http://schemas.openxmlformats.org/officeDocument/2006/relationships/hyperlink" Target="https://en.wikipedia.org/wiki/Milking"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thebluediamondgallery.com/handwriting/q/questions.html" TargetMode="External"/><Relationship Id="rId2" Type="http://schemas.openxmlformats.org/officeDocument/2006/relationships/image" Target="../media/image3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bstract rainbow background">
            <a:extLst>
              <a:ext uri="{FF2B5EF4-FFF2-40B4-BE49-F238E27FC236}">
                <a16:creationId xmlns:a16="http://schemas.microsoft.com/office/drawing/2014/main" id="{4658B8DA-9674-4F77-9191-36E89DE71B3A}"/>
              </a:ext>
            </a:extLst>
          </p:cNvPr>
          <p:cNvPicPr>
            <a:picLocks noChangeAspect="1"/>
          </p:cNvPicPr>
          <p:nvPr/>
        </p:nvPicPr>
        <p:blipFill rotWithShape="1">
          <a:blip r:embed="rId2">
            <a:alphaModFix amt="60000"/>
          </a:blip>
          <a:srcRect b="15730"/>
          <a:stretch/>
        </p:blipFill>
        <p:spPr>
          <a:xfrm>
            <a:off x="285770" y="10"/>
            <a:ext cx="11953855" cy="6724640"/>
          </a:xfrm>
          <a:prstGeom prst="rect">
            <a:avLst/>
          </a:prstGeom>
        </p:spPr>
      </p:pic>
      <p:sp>
        <p:nvSpPr>
          <p:cNvPr id="2" name="Title 1"/>
          <p:cNvSpPr>
            <a:spLocks noGrp="1"/>
          </p:cNvSpPr>
          <p:nvPr>
            <p:ph type="ctrTitle"/>
          </p:nvPr>
        </p:nvSpPr>
        <p:spPr>
          <a:xfrm>
            <a:off x="1017270" y="-93345"/>
            <a:ext cx="10268712" cy="3227832"/>
          </a:xfrm>
        </p:spPr>
        <p:txBody>
          <a:bodyPr anchor="b">
            <a:normAutofit/>
          </a:bodyPr>
          <a:lstStyle/>
          <a:p>
            <a:r>
              <a:rPr lang="en-GB"/>
              <a:t>Bmsw4003-</a:t>
            </a:r>
            <a:br>
              <a:rPr lang="en-GB"/>
            </a:br>
            <a:r>
              <a:rPr lang="en-GB" sz="4000" err="1"/>
              <a:t>rulES</a:t>
            </a:r>
            <a:r>
              <a:rPr lang="en-GB" sz="4000"/>
              <a:t> AND DESIGN PRICIPLES OF MAKING AN EFFECTIVE POWERPOINT PRESENTATION</a:t>
            </a:r>
          </a:p>
        </p:txBody>
      </p:sp>
      <p:pic>
        <p:nvPicPr>
          <p:cNvPr id="6" name="Picture 6" descr="A person taking a selfie&#10;&#10;Description automatically generated">
            <a:extLst>
              <a:ext uri="{FF2B5EF4-FFF2-40B4-BE49-F238E27FC236}">
                <a16:creationId xmlns:a16="http://schemas.microsoft.com/office/drawing/2014/main" id="{0C52A14C-81BB-4336-8EF7-D4A183846A6A}"/>
              </a:ext>
            </a:extLst>
          </p:cNvPr>
          <p:cNvPicPr>
            <a:picLocks noChangeAspect="1"/>
          </p:cNvPicPr>
          <p:nvPr/>
        </p:nvPicPr>
        <p:blipFill>
          <a:blip r:embed="rId3"/>
          <a:stretch>
            <a:fillRect/>
          </a:stretch>
        </p:blipFill>
        <p:spPr>
          <a:xfrm>
            <a:off x="1014827" y="3867150"/>
            <a:ext cx="1180271" cy="2219324"/>
          </a:xfrm>
          <a:prstGeom prst="rect">
            <a:avLst/>
          </a:prstGeom>
        </p:spPr>
      </p:pic>
      <p:sp>
        <p:nvSpPr>
          <p:cNvPr id="7" name="TextBox 6">
            <a:extLst>
              <a:ext uri="{FF2B5EF4-FFF2-40B4-BE49-F238E27FC236}">
                <a16:creationId xmlns:a16="http://schemas.microsoft.com/office/drawing/2014/main" id="{1B95851E-CC57-43B7-94A3-30D64E5FB284}"/>
              </a:ext>
            </a:extLst>
          </p:cNvPr>
          <p:cNvSpPr txBox="1"/>
          <p:nvPr/>
        </p:nvSpPr>
        <p:spPr>
          <a:xfrm>
            <a:off x="819150" y="6162675"/>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Atlanta </a:t>
            </a:r>
            <a:r>
              <a:rPr lang="en-GB" err="1"/>
              <a:t>mulley</a:t>
            </a:r>
          </a:p>
          <a:p>
            <a:r>
              <a:rPr lang="en-GB"/>
              <a:t>2113056</a:t>
            </a:r>
          </a:p>
          <a:p>
            <a:endParaRPr lang="en-GB"/>
          </a:p>
        </p:txBody>
      </p:sp>
      <p:pic>
        <p:nvPicPr>
          <p:cNvPr id="9" name="Picture 9" descr="A picture containing text, outdoor&#10;&#10;Description automatically generated">
            <a:extLst>
              <a:ext uri="{FF2B5EF4-FFF2-40B4-BE49-F238E27FC236}">
                <a16:creationId xmlns:a16="http://schemas.microsoft.com/office/drawing/2014/main" id="{9E37D9D4-88FD-4C22-A10F-A965AC4114A4}"/>
              </a:ext>
            </a:extLst>
          </p:cNvPr>
          <p:cNvPicPr>
            <a:picLocks noChangeAspect="1"/>
          </p:cNvPicPr>
          <p:nvPr/>
        </p:nvPicPr>
        <p:blipFill rotWithShape="1">
          <a:blip r:embed="rId4"/>
          <a:srcRect t="30556" r="-503" b="23380"/>
          <a:stretch/>
        </p:blipFill>
        <p:spPr>
          <a:xfrm>
            <a:off x="4383371" y="3952875"/>
            <a:ext cx="1910813" cy="1895480"/>
          </a:xfrm>
          <a:prstGeom prst="rect">
            <a:avLst/>
          </a:prstGeom>
        </p:spPr>
      </p:pic>
      <p:sp>
        <p:nvSpPr>
          <p:cNvPr id="10" name="TextBox 9">
            <a:extLst>
              <a:ext uri="{FF2B5EF4-FFF2-40B4-BE49-F238E27FC236}">
                <a16:creationId xmlns:a16="http://schemas.microsoft.com/office/drawing/2014/main" id="{A55AB254-532E-42BD-9855-9A0D58AC70A2}"/>
              </a:ext>
            </a:extLst>
          </p:cNvPr>
          <p:cNvSpPr txBox="1"/>
          <p:nvPr/>
        </p:nvSpPr>
        <p:spPr>
          <a:xfrm>
            <a:off x="4429125" y="598170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Klus </a:t>
            </a:r>
            <a:r>
              <a:rPr lang="en-GB" err="1"/>
              <a:t>ivan</a:t>
            </a:r>
          </a:p>
          <a:p>
            <a:r>
              <a:rPr lang="en-GB"/>
              <a:t>2107938</a:t>
            </a:r>
          </a:p>
        </p:txBody>
      </p:sp>
      <p:pic>
        <p:nvPicPr>
          <p:cNvPr id="11" name="Picture 11">
            <a:extLst>
              <a:ext uri="{FF2B5EF4-FFF2-40B4-BE49-F238E27FC236}">
                <a16:creationId xmlns:a16="http://schemas.microsoft.com/office/drawing/2014/main" id="{2AD12DE2-E3A9-4923-BF72-BE1567AABB69}"/>
              </a:ext>
            </a:extLst>
          </p:cNvPr>
          <p:cNvPicPr>
            <a:picLocks noChangeAspect="1"/>
          </p:cNvPicPr>
          <p:nvPr/>
        </p:nvPicPr>
        <p:blipFill>
          <a:blip r:embed="rId5"/>
          <a:stretch>
            <a:fillRect/>
          </a:stretch>
        </p:blipFill>
        <p:spPr>
          <a:xfrm>
            <a:off x="8872952" y="3752850"/>
            <a:ext cx="1285046" cy="2438399"/>
          </a:xfrm>
          <a:prstGeom prst="rect">
            <a:avLst/>
          </a:prstGeom>
        </p:spPr>
      </p:pic>
      <p:sp>
        <p:nvSpPr>
          <p:cNvPr id="12" name="TextBox 11">
            <a:extLst>
              <a:ext uri="{FF2B5EF4-FFF2-40B4-BE49-F238E27FC236}">
                <a16:creationId xmlns:a16="http://schemas.microsoft.com/office/drawing/2014/main" id="{E2AFD663-95F6-47D5-B1E1-9500F2CEE380}"/>
              </a:ext>
            </a:extLst>
          </p:cNvPr>
          <p:cNvSpPr txBox="1"/>
          <p:nvPr/>
        </p:nvSpPr>
        <p:spPr>
          <a:xfrm>
            <a:off x="8743950" y="613410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t>Dafin</a:t>
            </a:r>
            <a:r>
              <a:rPr lang="en-GB"/>
              <a:t> </a:t>
            </a:r>
            <a:r>
              <a:rPr lang="en-GB" err="1"/>
              <a:t>choshnov</a:t>
            </a:r>
          </a:p>
          <a:p>
            <a:pPr algn="l"/>
            <a:r>
              <a:rPr lang="en-GB"/>
              <a:t>2112992</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C9E61-24CD-4BC5-81CE-468ED4899779}"/>
              </a:ext>
            </a:extLst>
          </p:cNvPr>
          <p:cNvSpPr>
            <a:spLocks noGrp="1"/>
          </p:cNvSpPr>
          <p:nvPr>
            <p:ph type="title"/>
          </p:nvPr>
        </p:nvSpPr>
        <p:spPr>
          <a:xfrm>
            <a:off x="1102995" y="346389"/>
            <a:ext cx="10268712" cy="1700784"/>
          </a:xfrm>
        </p:spPr>
        <p:txBody>
          <a:bodyPr>
            <a:normAutofit/>
          </a:bodyPr>
          <a:lstStyle/>
          <a:p>
            <a:r>
              <a:rPr lang="en-GB"/>
              <a:t>One message per slide -</a:t>
            </a:r>
            <a:br>
              <a:rPr lang="en-GB"/>
            </a:br>
            <a:r>
              <a:rPr lang="en-GB" sz="2000"/>
              <a:t>process off information </a:t>
            </a:r>
          </a:p>
        </p:txBody>
      </p:sp>
      <p:sp>
        <p:nvSpPr>
          <p:cNvPr id="5" name="TextBox 4">
            <a:extLst>
              <a:ext uri="{FF2B5EF4-FFF2-40B4-BE49-F238E27FC236}">
                <a16:creationId xmlns:a16="http://schemas.microsoft.com/office/drawing/2014/main" id="{BE2D0C8A-1BB8-496A-99DE-38BD31DF714C}"/>
              </a:ext>
            </a:extLst>
          </p:cNvPr>
          <p:cNvSpPr txBox="1"/>
          <p:nvPr/>
        </p:nvSpPr>
        <p:spPr>
          <a:xfrm>
            <a:off x="4724400" y="4229100"/>
            <a:ext cx="2743200" cy="317500"/>
          </a:xfrm>
          <a:prstGeom prst="rect">
            <a:avLst/>
          </a:prstGeom>
        </p:spPr>
        <p:txBody>
          <a:bodyPr lIns="91440" tIns="45720" rIns="91440" bIns="45720" anchor="t">
            <a:normAutofit fontScale="92500" lnSpcReduction="20000"/>
          </a:bodyPr>
          <a:lstStyle/>
          <a:p>
            <a:endParaRPr lang="en-US"/>
          </a:p>
        </p:txBody>
      </p:sp>
      <p:cxnSp>
        <p:nvCxnSpPr>
          <p:cNvPr id="7" name="Straight Arrow Connector 6">
            <a:extLst>
              <a:ext uri="{FF2B5EF4-FFF2-40B4-BE49-F238E27FC236}">
                <a16:creationId xmlns:a16="http://schemas.microsoft.com/office/drawing/2014/main" id="{D6E043F7-A591-4C94-98F2-4B57D2E483EA}"/>
              </a:ext>
            </a:extLst>
          </p:cNvPr>
          <p:cNvCxnSpPr/>
          <p:nvPr/>
        </p:nvCxnSpPr>
        <p:spPr>
          <a:xfrm>
            <a:off x="9115425" y="3467100"/>
            <a:ext cx="914400" cy="9144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73701C35-3E03-486F-B960-FDB41B7E8E4B}"/>
              </a:ext>
            </a:extLst>
          </p:cNvPr>
          <p:cNvCxnSpPr/>
          <p:nvPr/>
        </p:nvCxnSpPr>
        <p:spPr>
          <a:xfrm flipH="1">
            <a:off x="1562100" y="3790950"/>
            <a:ext cx="800100" cy="6286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EFAEF947-2D19-4EFA-AA63-768AD76CA03A}"/>
              </a:ext>
            </a:extLst>
          </p:cNvPr>
          <p:cNvSpPr txBox="1"/>
          <p:nvPr/>
        </p:nvSpPr>
        <p:spPr>
          <a:xfrm>
            <a:off x="9410700" y="4800600"/>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AVIOD TO MANY DIFFERENT TOPICS ON ONE SLIDE.</a:t>
            </a:r>
          </a:p>
        </p:txBody>
      </p:sp>
      <p:sp>
        <p:nvSpPr>
          <p:cNvPr id="10" name="TextBox 9">
            <a:extLst>
              <a:ext uri="{FF2B5EF4-FFF2-40B4-BE49-F238E27FC236}">
                <a16:creationId xmlns:a16="http://schemas.microsoft.com/office/drawing/2014/main" id="{47C93FC9-B5AA-4A95-875D-83CED88F5C4B}"/>
              </a:ext>
            </a:extLst>
          </p:cNvPr>
          <p:cNvSpPr txBox="1"/>
          <p:nvPr/>
        </p:nvSpPr>
        <p:spPr>
          <a:xfrm>
            <a:off x="352425" y="4800600"/>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WE ARE NOT IPHONES WE DON’T HOLD A LOT OFF STORAGE </a:t>
            </a:r>
          </a:p>
        </p:txBody>
      </p:sp>
      <p:pic>
        <p:nvPicPr>
          <p:cNvPr id="11" name="Picture 11" descr="A picture containing person, indoor, person&#10;&#10;Description automatically generated">
            <a:extLst>
              <a:ext uri="{FF2B5EF4-FFF2-40B4-BE49-F238E27FC236}">
                <a16:creationId xmlns:a16="http://schemas.microsoft.com/office/drawing/2014/main" id="{D61DC9BC-D9C3-4D6D-AFB8-718325EEAA5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143250" y="2297800"/>
            <a:ext cx="5934074" cy="3424450"/>
          </a:xfrm>
          <a:prstGeom prst="rect">
            <a:avLst/>
          </a:prstGeom>
        </p:spPr>
      </p:pic>
      <p:sp>
        <p:nvSpPr>
          <p:cNvPr id="12" name="TextBox 11">
            <a:extLst>
              <a:ext uri="{FF2B5EF4-FFF2-40B4-BE49-F238E27FC236}">
                <a16:creationId xmlns:a16="http://schemas.microsoft.com/office/drawing/2014/main" id="{8DE1A78A-EA50-4C6E-8A7D-24DC66EFCCEA}"/>
              </a:ext>
            </a:extLst>
          </p:cNvPr>
          <p:cNvSpPr txBox="1"/>
          <p:nvPr/>
        </p:nvSpPr>
        <p:spPr>
          <a:xfrm>
            <a:off x="4724400" y="4217988"/>
            <a:ext cx="2743200" cy="317500"/>
          </a:xfrm>
          <a:prstGeom prst="rect">
            <a:avLst/>
          </a:prstGeom>
        </p:spPr>
        <p:txBody>
          <a:bodyPr lIns="91440" tIns="45720" rIns="91440" bIns="45720" anchor="t">
            <a:normAutofit fontScale="92500" lnSpcReduction="20000"/>
          </a:bodyPr>
          <a:lstStyle/>
          <a:p>
            <a:endParaRPr lang="en-US"/>
          </a:p>
        </p:txBody>
      </p:sp>
      <p:sp>
        <p:nvSpPr>
          <p:cNvPr id="14" name="TextBox 13">
            <a:extLst>
              <a:ext uri="{FF2B5EF4-FFF2-40B4-BE49-F238E27FC236}">
                <a16:creationId xmlns:a16="http://schemas.microsoft.com/office/drawing/2014/main" id="{810395E3-3105-4016-AC2E-240731DC40A8}"/>
              </a:ext>
            </a:extLst>
          </p:cNvPr>
          <p:cNvSpPr txBox="1"/>
          <p:nvPr/>
        </p:nvSpPr>
        <p:spPr>
          <a:xfrm>
            <a:off x="200025" y="62674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Atlanta mulley,2113056</a:t>
            </a:r>
          </a:p>
        </p:txBody>
      </p:sp>
    </p:spTree>
    <p:extLst>
      <p:ext uri="{BB962C8B-B14F-4D97-AF65-F5344CB8AC3E}">
        <p14:creationId xmlns:p14="http://schemas.microsoft.com/office/powerpoint/2010/main" val="10860413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3">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5">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8" name="Picture 38" descr="Text&#10;&#10;Description automatically generated">
            <a:extLst>
              <a:ext uri="{FF2B5EF4-FFF2-40B4-BE49-F238E27FC236}">
                <a16:creationId xmlns:a16="http://schemas.microsoft.com/office/drawing/2014/main" id="{EED1720F-C0EF-4CA2-96B3-C3B56DB036F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6548" y="742706"/>
            <a:ext cx="5000976" cy="2145846"/>
          </a:xfrm>
          <a:prstGeom prst="rect">
            <a:avLst/>
          </a:prstGeom>
        </p:spPr>
      </p:pic>
      <p:sp>
        <p:nvSpPr>
          <p:cNvPr id="39" name="TextBox 38">
            <a:extLst>
              <a:ext uri="{FF2B5EF4-FFF2-40B4-BE49-F238E27FC236}">
                <a16:creationId xmlns:a16="http://schemas.microsoft.com/office/drawing/2014/main" id="{4D453BC0-BB09-4684-BF46-C02EEA67E448}"/>
              </a:ext>
            </a:extLst>
          </p:cNvPr>
          <p:cNvSpPr txBox="1"/>
          <p:nvPr/>
        </p:nvSpPr>
        <p:spPr>
          <a:xfrm>
            <a:off x="406399" y="3970926"/>
            <a:ext cx="2009423" cy="580907"/>
          </a:xfrm>
          <a:prstGeom prst="rect">
            <a:avLst/>
          </a:prstGeom>
        </p:spPr>
        <p:txBody>
          <a:bodyPr lIns="91440" tIns="45720" rIns="91440" bIns="45720" anchor="t">
            <a:normAutofit fontScale="92500" lnSpcReduction="10000"/>
          </a:bodyPr>
          <a:lstStyle/>
          <a:p>
            <a:r>
              <a:rPr lang="en-US"/>
              <a:t>Too much information </a:t>
            </a:r>
          </a:p>
        </p:txBody>
      </p:sp>
      <p:sp>
        <p:nvSpPr>
          <p:cNvPr id="41" name="Arrow: Up 40">
            <a:extLst>
              <a:ext uri="{FF2B5EF4-FFF2-40B4-BE49-F238E27FC236}">
                <a16:creationId xmlns:a16="http://schemas.microsoft.com/office/drawing/2014/main" id="{BDDF6E4C-F969-47E8-8F06-C74B8D4A2D74}"/>
              </a:ext>
            </a:extLst>
          </p:cNvPr>
          <p:cNvSpPr/>
          <p:nvPr/>
        </p:nvSpPr>
        <p:spPr>
          <a:xfrm>
            <a:off x="811313" y="2939796"/>
            <a:ext cx="489185" cy="978370"/>
          </a:xfrm>
          <a:prstGeom prst="up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2" name="Picture 42" descr="Graphical user interface, application, Word&#10;&#10;Description automatically generated">
            <a:extLst>
              <a:ext uri="{FF2B5EF4-FFF2-40B4-BE49-F238E27FC236}">
                <a16:creationId xmlns:a16="http://schemas.microsoft.com/office/drawing/2014/main" id="{846FF097-30E2-443A-965E-585381F1FBA9}"/>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925735" y="1670075"/>
            <a:ext cx="4935122" cy="2774665"/>
          </a:xfrm>
          <a:prstGeom prst="rect">
            <a:avLst/>
          </a:prstGeom>
        </p:spPr>
      </p:pic>
      <p:sp>
        <p:nvSpPr>
          <p:cNvPr id="43" name="TextBox 42">
            <a:extLst>
              <a:ext uri="{FF2B5EF4-FFF2-40B4-BE49-F238E27FC236}">
                <a16:creationId xmlns:a16="http://schemas.microsoft.com/office/drawing/2014/main" id="{3F5180B2-8D8B-4024-9A70-F842A987EDEC}"/>
              </a:ext>
            </a:extLst>
          </p:cNvPr>
          <p:cNvSpPr txBox="1"/>
          <p:nvPr/>
        </p:nvSpPr>
        <p:spPr>
          <a:xfrm>
            <a:off x="8571677" y="5986404"/>
            <a:ext cx="3966162" cy="449203"/>
          </a:xfrm>
          <a:prstGeom prst="rect">
            <a:avLst/>
          </a:prstGeom>
        </p:spPr>
        <p:txBody>
          <a:bodyPr lIns="91440" tIns="45720" rIns="91440" bIns="45720" anchor="t">
            <a:normAutofit/>
          </a:bodyPr>
          <a:lstStyle/>
          <a:p>
            <a:r>
              <a:rPr lang="en-US"/>
              <a:t>Less information </a:t>
            </a:r>
          </a:p>
        </p:txBody>
      </p:sp>
      <p:sp>
        <p:nvSpPr>
          <p:cNvPr id="45" name="Arrow: Up 44">
            <a:extLst>
              <a:ext uri="{FF2B5EF4-FFF2-40B4-BE49-F238E27FC236}">
                <a16:creationId xmlns:a16="http://schemas.microsoft.com/office/drawing/2014/main" id="{3A29C582-2E32-4F3D-8E3C-FFF5BF09147D}"/>
              </a:ext>
            </a:extLst>
          </p:cNvPr>
          <p:cNvSpPr/>
          <p:nvPr/>
        </p:nvSpPr>
        <p:spPr>
          <a:xfrm>
            <a:off x="9393573" y="4696394"/>
            <a:ext cx="489185" cy="97837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TextBox 46">
            <a:extLst>
              <a:ext uri="{FF2B5EF4-FFF2-40B4-BE49-F238E27FC236}">
                <a16:creationId xmlns:a16="http://schemas.microsoft.com/office/drawing/2014/main" id="{FF3D0187-97FF-49E5-8F78-6B2F9422D764}"/>
              </a:ext>
            </a:extLst>
          </p:cNvPr>
          <p:cNvSpPr txBox="1"/>
          <p:nvPr/>
        </p:nvSpPr>
        <p:spPr>
          <a:xfrm>
            <a:off x="5921846" y="745537"/>
            <a:ext cx="482917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Try to stay on topic off what you are trying to let the people listening to your PowerPoint know about for example  ...</a:t>
            </a:r>
          </a:p>
        </p:txBody>
      </p:sp>
      <p:pic>
        <p:nvPicPr>
          <p:cNvPr id="52" name="Picture 52" descr="A person taking a selfie&#10;&#10;Description automatically generated">
            <a:extLst>
              <a:ext uri="{FF2B5EF4-FFF2-40B4-BE49-F238E27FC236}">
                <a16:creationId xmlns:a16="http://schemas.microsoft.com/office/drawing/2014/main" id="{80E2B635-4786-411E-AB36-DF20816E5571}"/>
              </a:ext>
            </a:extLst>
          </p:cNvPr>
          <p:cNvPicPr>
            <a:picLocks noChangeAspect="1"/>
          </p:cNvPicPr>
          <p:nvPr/>
        </p:nvPicPr>
        <p:blipFill>
          <a:blip r:embed="rId6"/>
          <a:stretch>
            <a:fillRect/>
          </a:stretch>
        </p:blipFill>
        <p:spPr>
          <a:xfrm>
            <a:off x="300452" y="5153025"/>
            <a:ext cx="856421" cy="1571624"/>
          </a:xfrm>
          <a:prstGeom prst="rect">
            <a:avLst/>
          </a:prstGeom>
        </p:spPr>
      </p:pic>
      <p:sp>
        <p:nvSpPr>
          <p:cNvPr id="53" name="TextBox 52">
            <a:extLst>
              <a:ext uri="{FF2B5EF4-FFF2-40B4-BE49-F238E27FC236}">
                <a16:creationId xmlns:a16="http://schemas.microsoft.com/office/drawing/2014/main" id="{F1BC8907-CF09-4485-948E-BFC9DB6C0203}"/>
              </a:ext>
            </a:extLst>
          </p:cNvPr>
          <p:cNvSpPr txBox="1"/>
          <p:nvPr/>
        </p:nvSpPr>
        <p:spPr>
          <a:xfrm>
            <a:off x="1219200" y="64389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Atlanta Mulley ,2113056</a:t>
            </a:r>
          </a:p>
        </p:txBody>
      </p:sp>
    </p:spTree>
    <p:extLst>
      <p:ext uri="{BB962C8B-B14F-4D97-AF65-F5344CB8AC3E}">
        <p14:creationId xmlns:p14="http://schemas.microsoft.com/office/powerpoint/2010/main" val="1943098647"/>
      </p:ext>
    </p:extLst>
  </p:cSld>
  <p:clrMapOvr>
    <a:overrideClrMapping bg1="dk1" tx1="lt1" bg2="dk2" tx2="lt2" accent1="accent1" accent2="accent2" accent3="accent3" accent4="accent4" accent5="accent5" accent6="accent6" hlink="hlink" folHlink="folHlink"/>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47"/>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6" presetClass="emph" presetSubtype="0" fill="hold" nodeType="clickEffect">
                                  <p:stCondLst>
                                    <p:cond delay="0"/>
                                  </p:stCondLst>
                                  <p:childTnLst>
                                    <p:animScale>
                                      <p:cBhvr>
                                        <p:cTn id="10" dur="2000" fill="hold"/>
                                        <p:tgtEl>
                                          <p:spTgt spid="38"/>
                                        </p:tgtEl>
                                      </p:cBhvr>
                                      <p:by x="150000" y="150000"/>
                                    </p:animScale>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9"/>
                                        </p:tgtEl>
                                        <p:attrNameLst>
                                          <p:attrName>style.visibility</p:attrName>
                                        </p:attrNameLst>
                                      </p:cBhvr>
                                      <p:to>
                                        <p:strVal val="visible"/>
                                      </p:to>
                                    </p:set>
                                    <p:anim calcmode="lin" valueType="num">
                                      <p:cBhvr additive="base">
                                        <p:cTn id="19" dur="500" fill="hold"/>
                                        <p:tgtEl>
                                          <p:spTgt spid="39"/>
                                        </p:tgtEl>
                                        <p:attrNameLst>
                                          <p:attrName>ppt_x</p:attrName>
                                        </p:attrNameLst>
                                      </p:cBhvr>
                                      <p:tavLst>
                                        <p:tav tm="0">
                                          <p:val>
                                            <p:strVal val="#ppt_x"/>
                                          </p:val>
                                        </p:tav>
                                        <p:tav tm="100000">
                                          <p:val>
                                            <p:strVal val="#ppt_x"/>
                                          </p:val>
                                        </p:tav>
                                      </p:tavLst>
                                    </p:anim>
                                    <p:anim calcmode="lin" valueType="num">
                                      <p:cBhvr additive="base">
                                        <p:cTn id="20" dur="500" fill="hold"/>
                                        <p:tgtEl>
                                          <p:spTgt spid="3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6" presetClass="emph" presetSubtype="0" fill="hold" nodeType="clickEffect">
                                  <p:stCondLst>
                                    <p:cond delay="0"/>
                                  </p:stCondLst>
                                  <p:childTnLst>
                                    <p:animScale>
                                      <p:cBhvr>
                                        <p:cTn id="24" dur="2000" fill="hold"/>
                                        <p:tgtEl>
                                          <p:spTgt spid="42"/>
                                        </p:tgtEl>
                                      </p:cBhvr>
                                      <p:by x="150000" y="150000"/>
                                    </p:animScale>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5"/>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43"/>
                                        </p:tgtEl>
                                        <p:attrNameLst>
                                          <p:attrName>style.visibility</p:attrName>
                                        </p:attrNameLst>
                                      </p:cBhvr>
                                      <p:to>
                                        <p:strVal val="visible"/>
                                      </p:to>
                                    </p:set>
                                    <p:anim calcmode="lin" valueType="num">
                                      <p:cBhvr additive="base">
                                        <p:cTn id="33" dur="500" fill="hold"/>
                                        <p:tgtEl>
                                          <p:spTgt spid="43"/>
                                        </p:tgtEl>
                                        <p:attrNameLst>
                                          <p:attrName>ppt_x</p:attrName>
                                        </p:attrNameLst>
                                      </p:cBhvr>
                                      <p:tavLst>
                                        <p:tav tm="0">
                                          <p:val>
                                            <p:strVal val="#ppt_x"/>
                                          </p:val>
                                        </p:tav>
                                        <p:tav tm="100000">
                                          <p:val>
                                            <p:strVal val="#ppt_x"/>
                                          </p:val>
                                        </p:tav>
                                      </p:tavLst>
                                    </p:anim>
                                    <p:anim calcmode="lin" valueType="num">
                                      <p:cBhvr additive="base">
                                        <p:cTn id="34" dur="500" fill="hold"/>
                                        <p:tgtEl>
                                          <p:spTgt spid="4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 grpId="0"/>
      <p:bldP spid="41" grpId="0" animBg="1"/>
      <p:bldP spid="43" grpId="0"/>
      <p:bldP spid="45" grpId="0" animBg="1"/>
      <p:bldP spid="47"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descr="A person with a beard&#10;&#10;Description automatically generated with medium confidence">
            <a:extLst>
              <a:ext uri="{FF2B5EF4-FFF2-40B4-BE49-F238E27FC236}">
                <a16:creationId xmlns:a16="http://schemas.microsoft.com/office/drawing/2014/main" id="{32C35DA7-32B0-4B14-8F1E-1557856D2BA0}"/>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2400" b="23900"/>
          <a:stretch/>
        </p:blipFill>
        <p:spPr>
          <a:xfrm>
            <a:off x="4117521" y="10"/>
            <a:ext cx="8074479" cy="6857990"/>
          </a:xfrm>
          <a:prstGeom prst="rect">
            <a:avLst/>
          </a:prstGeom>
        </p:spPr>
      </p:pic>
      <p:sp>
        <p:nvSpPr>
          <p:cNvPr id="11" name="Freeform: Shape 10">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762D5D8-FE28-4194-8496-A3C30C549C03}"/>
              </a:ext>
            </a:extLst>
          </p:cNvPr>
          <p:cNvSpPr>
            <a:spLocks noGrp="1"/>
          </p:cNvSpPr>
          <p:nvPr>
            <p:ph type="title"/>
          </p:nvPr>
        </p:nvSpPr>
        <p:spPr>
          <a:xfrm>
            <a:off x="804672" y="365125"/>
            <a:ext cx="5266155" cy="1325563"/>
          </a:xfrm>
        </p:spPr>
        <p:txBody>
          <a:bodyPr vert="horz" lIns="91440" tIns="45720" rIns="91440" bIns="45720" rtlCol="0" anchor="ctr">
            <a:normAutofit/>
          </a:bodyPr>
          <a:lstStyle/>
          <a:p>
            <a:r>
              <a:rPr lang="en-US" sz="4400">
                <a:ln w="0"/>
                <a:effectLst>
                  <a:outerShdw blurRad="38100" dist="19050" dir="2700000" algn="tl" rotWithShape="0">
                    <a:schemeClr val="dk1">
                      <a:alpha val="40000"/>
                    </a:schemeClr>
                  </a:outerShdw>
                </a:effectLst>
              </a:rPr>
              <a:t>Klaus Ivan</a:t>
            </a:r>
          </a:p>
        </p:txBody>
      </p:sp>
      <p:sp>
        <p:nvSpPr>
          <p:cNvPr id="4" name="Text Placeholder 3">
            <a:extLst>
              <a:ext uri="{FF2B5EF4-FFF2-40B4-BE49-F238E27FC236}">
                <a16:creationId xmlns:a16="http://schemas.microsoft.com/office/drawing/2014/main" id="{2BC6E5A9-B4CA-48F7-9DC5-A03E155FF8A0}"/>
              </a:ext>
            </a:extLst>
          </p:cNvPr>
          <p:cNvSpPr>
            <a:spLocks noGrp="1"/>
          </p:cNvSpPr>
          <p:nvPr>
            <p:ph type="body" sz="half" idx="2"/>
          </p:nvPr>
        </p:nvSpPr>
        <p:spPr>
          <a:xfrm>
            <a:off x="804672" y="2022601"/>
            <a:ext cx="3941499" cy="4154361"/>
          </a:xfrm>
        </p:spPr>
        <p:txBody>
          <a:bodyPr vert="horz" lIns="91440" tIns="45720" rIns="91440" bIns="45720" rtlCol="0">
            <a:normAutofit/>
          </a:bodyPr>
          <a:lstStyle/>
          <a:p>
            <a:pPr indent="-228600">
              <a:buFont typeface="Arial" panose="020B0604020202020204" pitchFamily="34" charset="0"/>
              <a:buChar char="•"/>
            </a:pPr>
            <a:r>
              <a:rPr lang="en-US" sz="1900" b="1"/>
              <a:t>Email: </a:t>
            </a:r>
            <a:br>
              <a:rPr lang="en-US" sz="1900"/>
            </a:br>
            <a:r>
              <a:rPr lang="en-US" sz="1900" i="1"/>
              <a:t>klaus_ivan@yahoo.com</a:t>
            </a:r>
            <a:br>
              <a:rPr lang="en-US" sz="1900"/>
            </a:br>
            <a:endParaRPr lang="en-US" sz="1900"/>
          </a:p>
          <a:p>
            <a:pPr indent="-228600">
              <a:buFont typeface="Arial" panose="020B0604020202020204" pitchFamily="34" charset="0"/>
              <a:buChar char="•"/>
            </a:pPr>
            <a:r>
              <a:rPr lang="en-US" sz="1900" b="1"/>
              <a:t>Profession:</a:t>
            </a:r>
          </a:p>
          <a:p>
            <a:r>
              <a:rPr lang="en-US" sz="1900" i="1"/>
              <a:t>Chef </a:t>
            </a:r>
          </a:p>
          <a:p>
            <a:pPr indent="-228600">
              <a:buFont typeface="Arial" panose="020B0604020202020204" pitchFamily="34" charset="0"/>
              <a:buChar char="•"/>
            </a:pPr>
            <a:endParaRPr lang="en-US" sz="1900"/>
          </a:p>
          <a:p>
            <a:pPr indent="-228600">
              <a:buFont typeface="Arial" panose="020B0604020202020204" pitchFamily="34" charset="0"/>
              <a:buChar char="•"/>
            </a:pPr>
            <a:r>
              <a:rPr lang="en-US" sz="1900" b="1"/>
              <a:t>Occupation :</a:t>
            </a:r>
            <a:br>
              <a:rPr lang="en-US" sz="1900"/>
            </a:br>
            <a:br>
              <a:rPr lang="en-US" sz="1900"/>
            </a:br>
            <a:r>
              <a:rPr lang="en-US" sz="1900" i="1"/>
              <a:t>Student </a:t>
            </a:r>
            <a:br>
              <a:rPr lang="en-US" sz="1900" i="1"/>
            </a:br>
            <a:r>
              <a:rPr lang="en-US" sz="1900" i="1"/>
              <a:t>University of Wales Trinity Saint David </a:t>
            </a:r>
          </a:p>
          <a:p>
            <a:br>
              <a:rPr lang="en-US" sz="1900"/>
            </a:br>
            <a:br>
              <a:rPr lang="en-US" sz="1900"/>
            </a:br>
            <a:endParaRPr lang="en-US" sz="1900"/>
          </a:p>
        </p:txBody>
      </p:sp>
      <p:sp>
        <p:nvSpPr>
          <p:cNvPr id="3" name="TextBox 2">
            <a:extLst>
              <a:ext uri="{FF2B5EF4-FFF2-40B4-BE49-F238E27FC236}">
                <a16:creationId xmlns:a16="http://schemas.microsoft.com/office/drawing/2014/main" id="{745323F3-C42D-412C-91B6-6AC88CCAAB2A}"/>
              </a:ext>
            </a:extLst>
          </p:cNvPr>
          <p:cNvSpPr txBox="1"/>
          <p:nvPr/>
        </p:nvSpPr>
        <p:spPr>
          <a:xfrm>
            <a:off x="4233" y="618490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Franklin Gothic Medium"/>
                <a:cs typeface="Segoe UI"/>
              </a:rPr>
              <a:t>Klus ivan</a:t>
            </a:r>
            <a:r>
              <a:rPr lang="en-US">
                <a:latin typeface="Franklin Gothic Medium"/>
                <a:cs typeface="Segoe UI"/>
              </a:rPr>
              <a:t>​</a:t>
            </a:r>
          </a:p>
          <a:p>
            <a:r>
              <a:rPr lang="en-GB">
                <a:latin typeface="Franklin Gothic Medium"/>
                <a:cs typeface="Segoe UI"/>
              </a:rPr>
              <a:t>2107938</a:t>
            </a:r>
          </a:p>
        </p:txBody>
      </p:sp>
    </p:spTree>
    <p:extLst>
      <p:ext uri="{BB962C8B-B14F-4D97-AF65-F5344CB8AC3E}">
        <p14:creationId xmlns:p14="http://schemas.microsoft.com/office/powerpoint/2010/main" val="89823785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BGRectangle">
            <a:extLst>
              <a:ext uri="{FF2B5EF4-FFF2-40B4-BE49-F238E27FC236}">
                <a16:creationId xmlns:a16="http://schemas.microsoft.com/office/drawing/2014/main" id="{F1611BA9-268A-49A6-84F8-FC9153668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20EB187-900F-4AF5-813B-101456D9F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E3A1F99-F9C9-4252-AF61-F55C47E4117A}"/>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l="3556" r="1"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0EA66B47-0FE1-476E-B424-F26033F4C9F1}"/>
              </a:ext>
            </a:extLst>
          </p:cNvPr>
          <p:cNvSpPr>
            <a:spLocks noGrp="1"/>
          </p:cNvSpPr>
          <p:nvPr>
            <p:ph type="ctrTitle"/>
          </p:nvPr>
        </p:nvSpPr>
        <p:spPr>
          <a:xfrm>
            <a:off x="4387349" y="1200152"/>
            <a:ext cx="6897171" cy="4457696"/>
          </a:xfrm>
        </p:spPr>
        <p:txBody>
          <a:bodyPr anchor="ctr">
            <a:normAutofit/>
          </a:bodyPr>
          <a:lstStyle/>
          <a:p>
            <a:pPr algn="l"/>
            <a:r>
              <a:rPr lang="en-US" sz="8000">
                <a:solidFill>
                  <a:srgbClr val="FFFFFF"/>
                </a:solidFill>
              </a:rPr>
              <a:t>Contrast</a:t>
            </a:r>
          </a:p>
        </p:txBody>
      </p:sp>
      <p:sp>
        <p:nvSpPr>
          <p:cNvPr id="3" name="Subtitle 2">
            <a:extLst>
              <a:ext uri="{FF2B5EF4-FFF2-40B4-BE49-F238E27FC236}">
                <a16:creationId xmlns:a16="http://schemas.microsoft.com/office/drawing/2014/main" id="{24C4B9BC-DFA8-42C8-BB82-6B3FEA4D9699}"/>
              </a:ext>
            </a:extLst>
          </p:cNvPr>
          <p:cNvSpPr>
            <a:spLocks noGrp="1"/>
          </p:cNvSpPr>
          <p:nvPr>
            <p:ph type="subTitle" idx="1"/>
          </p:nvPr>
        </p:nvSpPr>
        <p:spPr>
          <a:xfrm>
            <a:off x="849963" y="1200152"/>
            <a:ext cx="2816535" cy="4457696"/>
          </a:xfrm>
        </p:spPr>
        <p:txBody>
          <a:bodyPr anchor="ctr">
            <a:normAutofit/>
          </a:bodyPr>
          <a:lstStyle/>
          <a:p>
            <a:pPr algn="r"/>
            <a:br>
              <a:rPr lang="en-US" sz="2800">
                <a:solidFill>
                  <a:srgbClr val="FFFFFF"/>
                </a:solidFill>
              </a:rPr>
            </a:br>
            <a:r>
              <a:rPr lang="en-US" sz="2800">
                <a:solidFill>
                  <a:srgbClr val="FFFFFF"/>
                </a:solidFill>
              </a:rPr>
              <a:t>Note: </a:t>
            </a:r>
            <a:r>
              <a:rPr lang="en-US" sz="2800" i="1">
                <a:solidFill>
                  <a:srgbClr val="FFFFFF"/>
                </a:solidFill>
              </a:rPr>
              <a:t>Contrast controls your focus.</a:t>
            </a:r>
            <a:br>
              <a:rPr lang="en-US" sz="2800">
                <a:solidFill>
                  <a:srgbClr val="FFFFFF"/>
                </a:solidFill>
              </a:rPr>
            </a:br>
            <a:br>
              <a:rPr lang="en-US" sz="2800" b="0" i="1">
                <a:solidFill>
                  <a:srgbClr val="FFFFFF"/>
                </a:solidFill>
                <a:effectLst/>
                <a:latin typeface="Verdana" panose="020B0604030504040204" pitchFamily="34" charset="0"/>
              </a:rPr>
            </a:br>
            <a:endParaRPr lang="en-US" sz="2800" i="1">
              <a:solidFill>
                <a:srgbClr val="FFFFFF"/>
              </a:solidFill>
            </a:endParaRPr>
          </a:p>
        </p:txBody>
      </p:sp>
      <p:sp>
        <p:nvSpPr>
          <p:cNvPr id="31" name="!!Line">
            <a:extLst>
              <a:ext uri="{FF2B5EF4-FFF2-40B4-BE49-F238E27FC236}">
                <a16:creationId xmlns:a16="http://schemas.microsoft.com/office/drawing/2014/main" id="{1825D5AF-D278-4D9A-A4F5-A1A1D35076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6" y="2286000"/>
            <a:ext cx="27432" cy="2286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CDF0F12-61C9-41C8-A09A-BC2CC336AA03}"/>
              </a:ext>
            </a:extLst>
          </p:cNvPr>
          <p:cNvSpPr txBox="1"/>
          <p:nvPr/>
        </p:nvSpPr>
        <p:spPr>
          <a:xfrm>
            <a:off x="46567" y="621665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Franklin Gothic Medium"/>
                <a:cs typeface="Segoe UI"/>
              </a:rPr>
              <a:t>Klus ivan</a:t>
            </a:r>
            <a:r>
              <a:rPr lang="en-US">
                <a:latin typeface="Franklin Gothic Medium"/>
                <a:cs typeface="Segoe UI"/>
              </a:rPr>
              <a:t>​</a:t>
            </a:r>
          </a:p>
          <a:p>
            <a:r>
              <a:rPr lang="en-GB">
                <a:latin typeface="Franklin Gothic Medium"/>
                <a:cs typeface="Segoe UI"/>
              </a:rPr>
              <a:t>2107938</a:t>
            </a:r>
          </a:p>
        </p:txBody>
      </p:sp>
    </p:spTree>
    <p:extLst>
      <p:ext uri="{BB962C8B-B14F-4D97-AF65-F5344CB8AC3E}">
        <p14:creationId xmlns:p14="http://schemas.microsoft.com/office/powerpoint/2010/main" val="1814223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D96BB-9197-4E80-86F5-A4B81B16F236}"/>
              </a:ext>
            </a:extLst>
          </p:cNvPr>
          <p:cNvSpPr>
            <a:spLocks noGrp="1"/>
          </p:cNvSpPr>
          <p:nvPr>
            <p:ph type="title"/>
          </p:nvPr>
        </p:nvSpPr>
        <p:spPr/>
        <p:txBody>
          <a:bodyPr>
            <a:normAutofit fontScale="90000"/>
          </a:bodyPr>
          <a:lstStyle/>
          <a:p>
            <a:r>
              <a:rPr lang="en-US" sz="2000"/>
              <a:t>Example: </a:t>
            </a:r>
            <a:br>
              <a:rPr lang="en-US"/>
            </a:br>
            <a:r>
              <a:rPr lang="en-US"/>
              <a:t>Your eyes are all over the place, you do not know what to focus on.</a:t>
            </a:r>
            <a:br>
              <a:rPr lang="en-US"/>
            </a:br>
            <a:endParaRPr lang="en-US"/>
          </a:p>
        </p:txBody>
      </p:sp>
      <p:pic>
        <p:nvPicPr>
          <p:cNvPr id="5" name="Content Placeholder 4" descr="Table&#10;&#10;Description automatically generated">
            <a:extLst>
              <a:ext uri="{FF2B5EF4-FFF2-40B4-BE49-F238E27FC236}">
                <a16:creationId xmlns:a16="http://schemas.microsoft.com/office/drawing/2014/main" id="{C49BEA50-8172-45BC-B6D8-356A93CFCB4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75294" y="1892300"/>
            <a:ext cx="6012211" cy="4351338"/>
          </a:xfrm>
        </p:spPr>
      </p:pic>
      <p:pic>
        <p:nvPicPr>
          <p:cNvPr id="13" name="Graphic 12" descr="Questions with solid fill">
            <a:extLst>
              <a:ext uri="{FF2B5EF4-FFF2-40B4-BE49-F238E27FC236}">
                <a16:creationId xmlns:a16="http://schemas.microsoft.com/office/drawing/2014/main" id="{51B6ECAE-7102-4CE4-B9CE-CB50B5358DF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flipH="1">
            <a:off x="7692270" y="2632435"/>
            <a:ext cx="2479251" cy="2401478"/>
          </a:xfrm>
          <a:prstGeom prst="rect">
            <a:avLst/>
          </a:prstGeom>
        </p:spPr>
      </p:pic>
      <p:sp>
        <p:nvSpPr>
          <p:cNvPr id="3" name="TextBox 2">
            <a:extLst>
              <a:ext uri="{FF2B5EF4-FFF2-40B4-BE49-F238E27FC236}">
                <a16:creationId xmlns:a16="http://schemas.microsoft.com/office/drawing/2014/main" id="{DF57504F-9A16-4C16-9725-DD1A2B460901}"/>
              </a:ext>
            </a:extLst>
          </p:cNvPr>
          <p:cNvSpPr txBox="1"/>
          <p:nvPr/>
        </p:nvSpPr>
        <p:spPr>
          <a:xfrm>
            <a:off x="10915650" y="615315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Franklin Gothic Medium"/>
                <a:cs typeface="Segoe UI"/>
              </a:rPr>
              <a:t>Klus ivan</a:t>
            </a:r>
            <a:r>
              <a:rPr lang="en-US">
                <a:latin typeface="Franklin Gothic Medium"/>
                <a:cs typeface="Segoe UI"/>
              </a:rPr>
              <a:t>​</a:t>
            </a:r>
          </a:p>
          <a:p>
            <a:r>
              <a:rPr lang="en-GB">
                <a:latin typeface="Franklin Gothic Medium"/>
                <a:cs typeface="Segoe UI"/>
              </a:rPr>
              <a:t>2107938</a:t>
            </a:r>
          </a:p>
        </p:txBody>
      </p:sp>
    </p:spTree>
    <p:extLst>
      <p:ext uri="{BB962C8B-B14F-4D97-AF65-F5344CB8AC3E}">
        <p14:creationId xmlns:p14="http://schemas.microsoft.com/office/powerpoint/2010/main" val="205255125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528D4-DCAB-4DAC-886A-6D3F2483D804}"/>
              </a:ext>
            </a:extLst>
          </p:cNvPr>
          <p:cNvSpPr>
            <a:spLocks noGrp="1"/>
          </p:cNvSpPr>
          <p:nvPr>
            <p:ph type="title"/>
          </p:nvPr>
        </p:nvSpPr>
        <p:spPr/>
        <p:txBody>
          <a:bodyPr/>
          <a:lstStyle/>
          <a:p>
            <a:r>
              <a:rPr lang="en-US"/>
              <a:t>Here, we know exactly what to focus on. </a:t>
            </a:r>
          </a:p>
        </p:txBody>
      </p:sp>
      <p:pic>
        <p:nvPicPr>
          <p:cNvPr id="5" name="Content Placeholder 4" descr="Table&#10;&#10;Description automatically generated">
            <a:extLst>
              <a:ext uri="{FF2B5EF4-FFF2-40B4-BE49-F238E27FC236}">
                <a16:creationId xmlns:a16="http://schemas.microsoft.com/office/drawing/2014/main" id="{4723C753-52AB-4A7D-BACF-0E87906E725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1949450"/>
            <a:ext cx="6119069" cy="4351338"/>
          </a:xfrm>
        </p:spPr>
      </p:pic>
      <p:pic>
        <p:nvPicPr>
          <p:cNvPr id="7" name="Picture 6" descr="Icon&#10;&#10;Description automatically generated">
            <a:extLst>
              <a:ext uri="{FF2B5EF4-FFF2-40B4-BE49-F238E27FC236}">
                <a16:creationId xmlns:a16="http://schemas.microsoft.com/office/drawing/2014/main" id="{83031016-6780-4E6B-B6C8-D4CB3503F9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06918" y="2577944"/>
            <a:ext cx="2727757" cy="2727757"/>
          </a:xfrm>
          <a:prstGeom prst="rect">
            <a:avLst/>
          </a:prstGeom>
        </p:spPr>
      </p:pic>
      <p:sp>
        <p:nvSpPr>
          <p:cNvPr id="3" name="TextBox 2">
            <a:extLst>
              <a:ext uri="{FF2B5EF4-FFF2-40B4-BE49-F238E27FC236}">
                <a16:creationId xmlns:a16="http://schemas.microsoft.com/office/drawing/2014/main" id="{62C3A1E1-9167-4894-B821-78EA86F58344}"/>
              </a:ext>
            </a:extLst>
          </p:cNvPr>
          <p:cNvSpPr txBox="1"/>
          <p:nvPr/>
        </p:nvSpPr>
        <p:spPr>
          <a:xfrm>
            <a:off x="10100733" y="588856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Franklin Gothic Medium"/>
                <a:cs typeface="Segoe UI"/>
              </a:rPr>
              <a:t>Klus ivan</a:t>
            </a:r>
            <a:r>
              <a:rPr lang="en-US">
                <a:latin typeface="Franklin Gothic Medium"/>
                <a:cs typeface="Segoe UI"/>
              </a:rPr>
              <a:t>​</a:t>
            </a:r>
          </a:p>
          <a:p>
            <a:r>
              <a:rPr lang="en-GB">
                <a:latin typeface="Franklin Gothic Medium"/>
                <a:cs typeface="Segoe UI"/>
              </a:rPr>
              <a:t>2107938</a:t>
            </a:r>
          </a:p>
        </p:txBody>
      </p:sp>
    </p:spTree>
    <p:extLst>
      <p:ext uri="{BB962C8B-B14F-4D97-AF65-F5344CB8AC3E}">
        <p14:creationId xmlns:p14="http://schemas.microsoft.com/office/powerpoint/2010/main" val="141060704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4D306-51C9-4A76-A741-7340B0CA3953}"/>
              </a:ext>
            </a:extLst>
          </p:cNvPr>
          <p:cNvSpPr>
            <a:spLocks noGrp="1"/>
          </p:cNvSpPr>
          <p:nvPr>
            <p:ph type="title"/>
          </p:nvPr>
        </p:nvSpPr>
        <p:spPr>
          <a:xfrm>
            <a:off x="292963" y="365125"/>
            <a:ext cx="11062425" cy="1325563"/>
          </a:xfrm>
        </p:spPr>
        <p:txBody>
          <a:bodyPr>
            <a:normAutofit fontScale="90000"/>
          </a:bodyPr>
          <a:lstStyle/>
          <a:p>
            <a:pPr algn="ctr"/>
            <a:br>
              <a:rPr lang="en-US" b="1"/>
            </a:br>
            <a:r>
              <a:rPr lang="en-US" sz="2800" i="1">
                <a:latin typeface="Verdana" panose="020B0604030504040204" pitchFamily="34" charset="0"/>
              </a:rPr>
              <a:t>Conclusion </a:t>
            </a:r>
            <a:r>
              <a:rPr lang="en-US" i="1">
                <a:latin typeface="Verdana" panose="020B0604030504040204" pitchFamily="34" charset="0"/>
              </a:rPr>
              <a:t>:</a:t>
            </a:r>
            <a:r>
              <a:rPr lang="en-US" i="1"/>
              <a:t> </a:t>
            </a:r>
            <a:r>
              <a:rPr lang="en-US" sz="2800" i="1">
                <a:latin typeface="Verdana" panose="020B0604030504040204" pitchFamily="34" charset="0"/>
              </a:rPr>
              <a:t>Don’t make your presentations hard to read; use appropriate levels of contrast for your text and colors. </a:t>
            </a:r>
            <a:br>
              <a:rPr lang="en-US" sz="2800" i="1">
                <a:latin typeface="Verdana" panose="020B0604030504040204" pitchFamily="34" charset="0"/>
              </a:rPr>
            </a:br>
            <a:endParaRPr lang="en-US" sz="2800" b="1"/>
          </a:p>
        </p:txBody>
      </p:sp>
      <p:sp>
        <p:nvSpPr>
          <p:cNvPr id="3" name="Text Placeholder 2">
            <a:extLst>
              <a:ext uri="{FF2B5EF4-FFF2-40B4-BE49-F238E27FC236}">
                <a16:creationId xmlns:a16="http://schemas.microsoft.com/office/drawing/2014/main" id="{0B259E85-BD9A-47FC-A2E0-CA505CB1E49A}"/>
              </a:ext>
            </a:extLst>
          </p:cNvPr>
          <p:cNvSpPr>
            <a:spLocks noGrp="1"/>
          </p:cNvSpPr>
          <p:nvPr>
            <p:ph type="body" idx="1"/>
          </p:nvPr>
        </p:nvSpPr>
        <p:spPr/>
        <p:txBody>
          <a:bodyPr>
            <a:normAutofit lnSpcReduction="10000"/>
          </a:bodyPr>
          <a:lstStyle/>
          <a:p>
            <a:pPr algn="l"/>
            <a:endParaRPr lang="en-US" b="1" i="0">
              <a:solidFill>
                <a:srgbClr val="424242"/>
              </a:solidFill>
              <a:effectLst/>
              <a:latin typeface="Volkhov"/>
            </a:endParaRPr>
          </a:p>
          <a:p>
            <a:r>
              <a:rPr lang="en-US"/>
              <a:t> </a:t>
            </a:r>
          </a:p>
          <a:p>
            <a:endParaRPr lang="en-US"/>
          </a:p>
          <a:p>
            <a:endParaRPr lang="en-US"/>
          </a:p>
          <a:p>
            <a:endParaRPr lang="en-US"/>
          </a:p>
        </p:txBody>
      </p:sp>
      <p:sp>
        <p:nvSpPr>
          <p:cNvPr id="4" name="Content Placeholder 3">
            <a:extLst>
              <a:ext uri="{FF2B5EF4-FFF2-40B4-BE49-F238E27FC236}">
                <a16:creationId xmlns:a16="http://schemas.microsoft.com/office/drawing/2014/main" id="{952F2890-1CB4-47D0-B2F7-6BF4A46ED343}"/>
              </a:ext>
            </a:extLst>
          </p:cNvPr>
          <p:cNvSpPr>
            <a:spLocks noGrp="1"/>
          </p:cNvSpPr>
          <p:nvPr>
            <p:ph sz="half" idx="2"/>
          </p:nvPr>
        </p:nvSpPr>
        <p:spPr>
          <a:xfrm>
            <a:off x="731051" y="2945912"/>
            <a:ext cx="3921055" cy="2814028"/>
          </a:xfrm>
        </p:spPr>
        <p:txBody>
          <a:bodyPr>
            <a:normAutofit fontScale="92500" lnSpcReduction="10000"/>
          </a:bodyPr>
          <a:lstStyle/>
          <a:p>
            <a:pPr marL="0" indent="0">
              <a:buNone/>
            </a:pPr>
            <a:r>
              <a:rPr lang="en-US">
                <a:solidFill>
                  <a:srgbClr val="92D050"/>
                </a:solidFill>
                <a:highlight>
                  <a:srgbClr val="00FF00"/>
                </a:highlight>
              </a:rPr>
              <a:t>These are all </a:t>
            </a:r>
            <a:br>
              <a:rPr lang="en-US">
                <a:solidFill>
                  <a:schemeClr val="accent4">
                    <a:lumMod val="60000"/>
                    <a:lumOff val="40000"/>
                  </a:schemeClr>
                </a:solidFill>
              </a:rPr>
            </a:br>
            <a:br>
              <a:rPr lang="en-US">
                <a:solidFill>
                  <a:schemeClr val="accent4">
                    <a:lumMod val="60000"/>
                    <a:lumOff val="40000"/>
                  </a:schemeClr>
                </a:solidFill>
              </a:rPr>
            </a:br>
            <a:r>
              <a:rPr lang="en-US">
                <a:solidFill>
                  <a:schemeClr val="accent1"/>
                </a:solidFill>
                <a:highlight>
                  <a:srgbClr val="008080"/>
                </a:highlight>
              </a:rPr>
              <a:t>hard to read </a:t>
            </a:r>
            <a:br>
              <a:rPr lang="en-US">
                <a:solidFill>
                  <a:schemeClr val="accent1"/>
                </a:solidFill>
                <a:highlight>
                  <a:srgbClr val="008080"/>
                </a:highlight>
              </a:rPr>
            </a:br>
            <a:endParaRPr lang="en-US">
              <a:solidFill>
                <a:schemeClr val="accent1"/>
              </a:solidFill>
              <a:highlight>
                <a:srgbClr val="008080"/>
              </a:highlight>
            </a:endParaRPr>
          </a:p>
          <a:p>
            <a:pPr marL="0" indent="0">
              <a:buNone/>
            </a:pPr>
            <a:r>
              <a:rPr lang="en-US">
                <a:solidFill>
                  <a:schemeClr val="accent2">
                    <a:lumMod val="75000"/>
                  </a:schemeClr>
                </a:solidFill>
                <a:highlight>
                  <a:srgbClr val="FF0000"/>
                </a:highlight>
              </a:rPr>
              <a:t>because they have </a:t>
            </a:r>
            <a:br>
              <a:rPr lang="en-US">
                <a:solidFill>
                  <a:schemeClr val="accent2">
                    <a:lumMod val="75000"/>
                  </a:schemeClr>
                </a:solidFill>
                <a:highlight>
                  <a:srgbClr val="FF0000"/>
                </a:highlight>
              </a:rPr>
            </a:br>
            <a:br>
              <a:rPr lang="en-US">
                <a:solidFill>
                  <a:schemeClr val="accent2">
                    <a:lumMod val="75000"/>
                  </a:schemeClr>
                </a:solidFill>
                <a:highlight>
                  <a:srgbClr val="FF0000"/>
                </a:highlight>
              </a:rPr>
            </a:br>
            <a:r>
              <a:rPr lang="en-US">
                <a:solidFill>
                  <a:srgbClr val="7030A0"/>
                </a:solidFill>
                <a:highlight>
                  <a:srgbClr val="000080"/>
                </a:highlight>
              </a:rPr>
              <a:t>poor contrast </a:t>
            </a:r>
          </a:p>
        </p:txBody>
      </p:sp>
      <p:sp>
        <p:nvSpPr>
          <p:cNvPr id="5" name="Text Placeholder 4">
            <a:extLst>
              <a:ext uri="{FF2B5EF4-FFF2-40B4-BE49-F238E27FC236}">
                <a16:creationId xmlns:a16="http://schemas.microsoft.com/office/drawing/2014/main" id="{CE2C51FD-72C0-4CA6-A616-A20AEB111E08}"/>
              </a:ext>
            </a:extLst>
          </p:cNvPr>
          <p:cNvSpPr>
            <a:spLocks noGrp="1"/>
          </p:cNvSpPr>
          <p:nvPr>
            <p:ph type="body" sz="quarter" idx="3"/>
          </p:nvPr>
        </p:nvSpPr>
        <p:spPr>
          <a:xfrm>
            <a:off x="5505142" y="1681163"/>
            <a:ext cx="5183188" cy="702908"/>
          </a:xfrm>
        </p:spPr>
        <p:txBody>
          <a:bodyPr>
            <a:normAutofit lnSpcReduction="10000"/>
          </a:bodyPr>
          <a:lstStyle/>
          <a:p>
            <a:r>
              <a:rPr lang="en-US"/>
              <a:t> </a:t>
            </a:r>
          </a:p>
          <a:p>
            <a:endParaRPr lang="en-US"/>
          </a:p>
          <a:p>
            <a:endParaRPr lang="en-US"/>
          </a:p>
        </p:txBody>
      </p:sp>
      <p:sp>
        <p:nvSpPr>
          <p:cNvPr id="6" name="Content Placeholder 5">
            <a:extLst>
              <a:ext uri="{FF2B5EF4-FFF2-40B4-BE49-F238E27FC236}">
                <a16:creationId xmlns:a16="http://schemas.microsoft.com/office/drawing/2014/main" id="{8298A81C-ED85-4551-911E-0F2476B375A1}"/>
              </a:ext>
            </a:extLst>
          </p:cNvPr>
          <p:cNvSpPr>
            <a:spLocks noGrp="1"/>
          </p:cNvSpPr>
          <p:nvPr>
            <p:ph sz="quarter" idx="4"/>
          </p:nvPr>
        </p:nvSpPr>
        <p:spPr>
          <a:xfrm>
            <a:off x="7036904" y="2812143"/>
            <a:ext cx="2633870" cy="3131457"/>
          </a:xfrm>
        </p:spPr>
        <p:txBody>
          <a:bodyPr>
            <a:normAutofit fontScale="92500" lnSpcReduction="10000"/>
          </a:bodyPr>
          <a:lstStyle/>
          <a:p>
            <a:pPr marL="0" indent="0">
              <a:buNone/>
            </a:pPr>
            <a:r>
              <a:rPr lang="en-US">
                <a:solidFill>
                  <a:srgbClr val="FF0000"/>
                </a:solidFill>
                <a:highlight>
                  <a:srgbClr val="FFFF00"/>
                </a:highlight>
              </a:rPr>
              <a:t>These are all </a:t>
            </a:r>
            <a:br>
              <a:rPr lang="en-US">
                <a:solidFill>
                  <a:schemeClr val="bg1"/>
                </a:solidFill>
                <a:highlight>
                  <a:srgbClr val="FFFF00"/>
                </a:highlight>
              </a:rPr>
            </a:br>
            <a:br>
              <a:rPr lang="en-US">
                <a:solidFill>
                  <a:schemeClr val="bg1"/>
                </a:solidFill>
                <a:highlight>
                  <a:srgbClr val="FFFF00"/>
                </a:highlight>
              </a:rPr>
            </a:br>
            <a:r>
              <a:rPr lang="en-US">
                <a:solidFill>
                  <a:schemeClr val="bg1"/>
                </a:solidFill>
                <a:highlight>
                  <a:srgbClr val="000080"/>
                </a:highlight>
              </a:rPr>
              <a:t>easier to read</a:t>
            </a:r>
            <a:br>
              <a:rPr lang="en-US">
                <a:solidFill>
                  <a:schemeClr val="bg1"/>
                </a:solidFill>
                <a:highlight>
                  <a:srgbClr val="FFFF00"/>
                </a:highlight>
              </a:rPr>
            </a:br>
            <a:br>
              <a:rPr lang="en-US">
                <a:solidFill>
                  <a:schemeClr val="bg1"/>
                </a:solidFill>
                <a:highlight>
                  <a:srgbClr val="FFFF00"/>
                </a:highlight>
              </a:rPr>
            </a:br>
            <a:r>
              <a:rPr lang="en-US">
                <a:solidFill>
                  <a:schemeClr val="bg1"/>
                </a:solidFill>
                <a:highlight>
                  <a:srgbClr val="FF0000"/>
                </a:highlight>
              </a:rPr>
              <a:t>because they have   </a:t>
            </a:r>
          </a:p>
          <a:p>
            <a:pPr marL="0" indent="0">
              <a:buNone/>
            </a:pPr>
            <a:endParaRPr lang="en-US">
              <a:solidFill>
                <a:schemeClr val="bg1"/>
              </a:solidFill>
              <a:highlight>
                <a:srgbClr val="FFFF00"/>
              </a:highlight>
            </a:endParaRPr>
          </a:p>
          <a:p>
            <a:pPr marL="0" indent="0">
              <a:buNone/>
            </a:pPr>
            <a:r>
              <a:rPr lang="en-US">
                <a:highlight>
                  <a:srgbClr val="00FF00"/>
                </a:highlight>
              </a:rPr>
              <a:t>good contrast </a:t>
            </a:r>
          </a:p>
        </p:txBody>
      </p:sp>
      <p:pic>
        <p:nvPicPr>
          <p:cNvPr id="31" name="Graphic 30" descr="Close with solid fill">
            <a:extLst>
              <a:ext uri="{FF2B5EF4-FFF2-40B4-BE49-F238E27FC236}">
                <a16:creationId xmlns:a16="http://schemas.microsoft.com/office/drawing/2014/main" id="{83F512C7-2001-4E8C-9C2C-1E978E7A39E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81359" y="1897742"/>
            <a:ext cx="914400" cy="914400"/>
          </a:xfrm>
          <a:prstGeom prst="rect">
            <a:avLst/>
          </a:prstGeom>
        </p:spPr>
      </p:pic>
      <p:pic>
        <p:nvPicPr>
          <p:cNvPr id="39" name="Graphic 38" descr="Angry face with solid fill with solid fill">
            <a:extLst>
              <a:ext uri="{FF2B5EF4-FFF2-40B4-BE49-F238E27FC236}">
                <a16:creationId xmlns:a16="http://schemas.microsoft.com/office/drawing/2014/main" id="{1D2910BD-9FE8-48D9-B1A1-228BEB560FD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262109" y="1897742"/>
            <a:ext cx="914400" cy="914400"/>
          </a:xfrm>
          <a:prstGeom prst="rect">
            <a:avLst/>
          </a:prstGeom>
        </p:spPr>
      </p:pic>
      <p:pic>
        <p:nvPicPr>
          <p:cNvPr id="41" name="Graphic 40" descr="Angel face with solid fill with solid fill">
            <a:extLst>
              <a:ext uri="{FF2B5EF4-FFF2-40B4-BE49-F238E27FC236}">
                <a16:creationId xmlns:a16="http://schemas.microsoft.com/office/drawing/2014/main" id="{FD39D953-1A32-45CF-B2AD-914701683085}"/>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608404" y="1862300"/>
            <a:ext cx="914400" cy="914400"/>
          </a:xfrm>
          <a:prstGeom prst="rect">
            <a:avLst/>
          </a:prstGeom>
        </p:spPr>
      </p:pic>
      <p:sp>
        <p:nvSpPr>
          <p:cNvPr id="42" name="Rectangle 41">
            <a:extLst>
              <a:ext uri="{FF2B5EF4-FFF2-40B4-BE49-F238E27FC236}">
                <a16:creationId xmlns:a16="http://schemas.microsoft.com/office/drawing/2014/main" id="{3DFF1AC0-ECD6-4BF4-A9F8-8D23FA1E941C}"/>
              </a:ext>
            </a:extLst>
          </p:cNvPr>
          <p:cNvSpPr/>
          <p:nvPr/>
        </p:nvSpPr>
        <p:spPr>
          <a:xfrm>
            <a:off x="6003633" y="2967335"/>
            <a:ext cx="184730" cy="923330"/>
          </a:xfrm>
          <a:prstGeom prst="rect">
            <a:avLst/>
          </a:prstGeom>
          <a:noFill/>
        </p:spPr>
        <p:txBody>
          <a:bodyPr wrap="square" lIns="91440" tIns="45720" rIns="91440" bIns="45720">
            <a:spAutoFit/>
          </a:bodyPr>
          <a:lstStyle/>
          <a:p>
            <a:pPr algn="ctr"/>
            <a:endParaRPr lang="en-US" sz="5400" b="1" cap="none" spc="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7" name="TextBox 6">
            <a:extLst>
              <a:ext uri="{FF2B5EF4-FFF2-40B4-BE49-F238E27FC236}">
                <a16:creationId xmlns:a16="http://schemas.microsoft.com/office/drawing/2014/main" id="{B50C5828-ECC4-4BA2-A9B7-D82BB753C29B}"/>
              </a:ext>
            </a:extLst>
          </p:cNvPr>
          <p:cNvSpPr txBox="1"/>
          <p:nvPr/>
        </p:nvSpPr>
        <p:spPr>
          <a:xfrm>
            <a:off x="10365317" y="601556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Franklin Gothic Medium"/>
                <a:cs typeface="Segoe UI"/>
              </a:rPr>
              <a:t>Klus ivan</a:t>
            </a:r>
            <a:r>
              <a:rPr lang="en-US">
                <a:latin typeface="Franklin Gothic Medium"/>
                <a:cs typeface="Segoe UI"/>
              </a:rPr>
              <a:t>​</a:t>
            </a:r>
          </a:p>
          <a:p>
            <a:r>
              <a:rPr lang="en-GB">
                <a:latin typeface="Franklin Gothic Medium"/>
                <a:cs typeface="Segoe UI"/>
              </a:rPr>
              <a:t>2107938</a:t>
            </a:r>
          </a:p>
        </p:txBody>
      </p:sp>
    </p:spTree>
    <p:extLst>
      <p:ext uri="{BB962C8B-B14F-4D97-AF65-F5344CB8AC3E}">
        <p14:creationId xmlns:p14="http://schemas.microsoft.com/office/powerpoint/2010/main" val="1905848076"/>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 up of ruler">
            <a:extLst>
              <a:ext uri="{FF2B5EF4-FFF2-40B4-BE49-F238E27FC236}">
                <a16:creationId xmlns:a16="http://schemas.microsoft.com/office/drawing/2014/main" id="{3F67B0ED-7613-4981-B8B2-704490CFCFE6}"/>
              </a:ext>
            </a:extLst>
          </p:cNvPr>
          <p:cNvPicPr>
            <a:picLocks noChangeAspect="1"/>
          </p:cNvPicPr>
          <p:nvPr/>
        </p:nvPicPr>
        <p:blipFill rotWithShape="1">
          <a:blip r:embed="rId2"/>
          <a:srcRect t="15668" b="63"/>
          <a:stretch/>
        </p:blipFill>
        <p:spPr>
          <a:xfrm>
            <a:off x="20" y="10"/>
            <a:ext cx="12191980" cy="6857990"/>
          </a:xfrm>
          <a:prstGeom prst="rect">
            <a:avLst/>
          </a:prstGeom>
        </p:spPr>
      </p:pic>
      <p:sp>
        <p:nvSpPr>
          <p:cNvPr id="29" name="Rectangle 28">
            <a:extLst>
              <a:ext uri="{FF2B5EF4-FFF2-40B4-BE49-F238E27FC236}">
                <a16:creationId xmlns:a16="http://schemas.microsoft.com/office/drawing/2014/main" id="{52F9B1C2-7D20-4F91-A660-197C98B9A3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39445"/>
            <a:ext cx="6114985" cy="2298326"/>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D7B499-5B08-450C-B7B5-F1F8D09669B8}"/>
              </a:ext>
            </a:extLst>
          </p:cNvPr>
          <p:cNvSpPr>
            <a:spLocks noGrp="1"/>
          </p:cNvSpPr>
          <p:nvPr>
            <p:ph type="title"/>
          </p:nvPr>
        </p:nvSpPr>
        <p:spPr>
          <a:xfrm>
            <a:off x="960119" y="2100845"/>
            <a:ext cx="4670234" cy="1975527"/>
          </a:xfrm>
        </p:spPr>
        <p:txBody>
          <a:bodyPr vert="horz" lIns="91440" tIns="45720" rIns="91440" bIns="45720" rtlCol="0" anchor="ctr">
            <a:normAutofit/>
          </a:bodyPr>
          <a:lstStyle/>
          <a:p>
            <a:r>
              <a:rPr lang="en-US">
                <a:solidFill>
                  <a:schemeClr val="tx1"/>
                </a:solidFill>
              </a:rPr>
              <a:t>size </a:t>
            </a:r>
          </a:p>
        </p:txBody>
      </p:sp>
      <p:sp>
        <p:nvSpPr>
          <p:cNvPr id="31" name="Rectangle 30">
            <a:extLst>
              <a:ext uri="{FF2B5EF4-FFF2-40B4-BE49-F238E27FC236}">
                <a16:creationId xmlns:a16="http://schemas.microsoft.com/office/drawing/2014/main" id="{A89C4E6E-ECA4-40E5-A54E-13E92B678E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237771"/>
            <a:ext cx="6114982" cy="809351"/>
          </a:xfrm>
          <a:prstGeom prst="rect">
            <a:avLst/>
          </a:prstGeom>
          <a:solidFill>
            <a:schemeClr val="tx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4B6827B-17B8-466A-A11B-ED04C4F98D7F}"/>
              </a:ext>
            </a:extLst>
          </p:cNvPr>
          <p:cNvSpPr txBox="1"/>
          <p:nvPr/>
        </p:nvSpPr>
        <p:spPr>
          <a:xfrm>
            <a:off x="123645" y="635446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2112992</a:t>
            </a:r>
          </a:p>
        </p:txBody>
      </p:sp>
    </p:spTree>
    <p:extLst>
      <p:ext uri="{BB962C8B-B14F-4D97-AF65-F5344CB8AC3E}">
        <p14:creationId xmlns:p14="http://schemas.microsoft.com/office/powerpoint/2010/main" val="1765702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2" descr="Young businessman hands on head">
            <a:extLst>
              <a:ext uri="{FF2B5EF4-FFF2-40B4-BE49-F238E27FC236}">
                <a16:creationId xmlns:a16="http://schemas.microsoft.com/office/drawing/2014/main" id="{833612E5-C1C5-4C67-8BEE-8F688AC9B014}"/>
              </a:ext>
            </a:extLst>
          </p:cNvPr>
          <p:cNvPicPr>
            <a:picLocks noGrp="1" noChangeAspect="1"/>
          </p:cNvPicPr>
          <p:nvPr>
            <p:ph idx="1"/>
          </p:nvPr>
        </p:nvPicPr>
        <p:blipFill>
          <a:blip r:embed="rId2"/>
          <a:stretch>
            <a:fillRect/>
          </a:stretch>
        </p:blipFill>
        <p:spPr>
          <a:xfrm>
            <a:off x="1595219" y="603550"/>
            <a:ext cx="2485443" cy="5664439"/>
          </a:xfrm>
        </p:spPr>
      </p:pic>
      <p:sp>
        <p:nvSpPr>
          <p:cNvPr id="13" name="TextBox 12">
            <a:extLst>
              <a:ext uri="{FF2B5EF4-FFF2-40B4-BE49-F238E27FC236}">
                <a16:creationId xmlns:a16="http://schemas.microsoft.com/office/drawing/2014/main" id="{39216E3D-828B-40D8-9D49-1E870F00A35D}"/>
              </a:ext>
            </a:extLst>
          </p:cNvPr>
          <p:cNvSpPr txBox="1"/>
          <p:nvPr/>
        </p:nvSpPr>
        <p:spPr>
          <a:xfrm>
            <a:off x="6909758" y="59809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pic>
        <p:nvPicPr>
          <p:cNvPr id="2" name="Picture 2" descr="Diagram, engineering drawing&#10;&#10;Description automatically generated">
            <a:extLst>
              <a:ext uri="{FF2B5EF4-FFF2-40B4-BE49-F238E27FC236}">
                <a16:creationId xmlns:a16="http://schemas.microsoft.com/office/drawing/2014/main" id="{FC7BE81C-5E5E-4ED9-ADFA-EE8D59629E1F}"/>
              </a:ext>
            </a:extLst>
          </p:cNvPr>
          <p:cNvPicPr>
            <a:picLocks noChangeAspect="1"/>
          </p:cNvPicPr>
          <p:nvPr/>
        </p:nvPicPr>
        <p:blipFill>
          <a:blip r:embed="rId3"/>
          <a:stretch>
            <a:fillRect/>
          </a:stretch>
        </p:blipFill>
        <p:spPr>
          <a:xfrm>
            <a:off x="5307582" y="606637"/>
            <a:ext cx="6278231" cy="5601596"/>
          </a:xfrm>
          <a:prstGeom prst="rect">
            <a:avLst/>
          </a:prstGeom>
        </p:spPr>
      </p:pic>
      <p:sp>
        <p:nvSpPr>
          <p:cNvPr id="4" name="TextBox 3">
            <a:extLst>
              <a:ext uri="{FF2B5EF4-FFF2-40B4-BE49-F238E27FC236}">
                <a16:creationId xmlns:a16="http://schemas.microsoft.com/office/drawing/2014/main" id="{E855E130-36D2-44E5-A2E8-368650319251}"/>
              </a:ext>
            </a:extLst>
          </p:cNvPr>
          <p:cNvSpPr txBox="1"/>
          <p:nvPr/>
        </p:nvSpPr>
        <p:spPr>
          <a:xfrm>
            <a:off x="309652" y="626187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212992</a:t>
            </a:r>
            <a:endParaRPr lang="en-GB" sz="2000"/>
          </a:p>
        </p:txBody>
      </p:sp>
      <p:sp>
        <p:nvSpPr>
          <p:cNvPr id="7" name="TextBox 6">
            <a:extLst>
              <a:ext uri="{FF2B5EF4-FFF2-40B4-BE49-F238E27FC236}">
                <a16:creationId xmlns:a16="http://schemas.microsoft.com/office/drawing/2014/main" id="{3D26AF0D-3112-4738-81A9-30A67A507883}"/>
              </a:ext>
            </a:extLst>
          </p:cNvPr>
          <p:cNvSpPr txBox="1"/>
          <p:nvPr/>
        </p:nvSpPr>
        <p:spPr>
          <a:xfrm>
            <a:off x="711320" y="643350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C221222jjj</a:t>
            </a:r>
          </a:p>
        </p:txBody>
      </p:sp>
      <p:sp>
        <p:nvSpPr>
          <p:cNvPr id="8" name="TextBox 7">
            <a:extLst>
              <a:ext uri="{FF2B5EF4-FFF2-40B4-BE49-F238E27FC236}">
                <a16:creationId xmlns:a16="http://schemas.microsoft.com/office/drawing/2014/main" id="{50979B1F-447E-4DC1-9E49-34658FF1C98C}"/>
              </a:ext>
            </a:extLst>
          </p:cNvPr>
          <p:cNvSpPr txBox="1"/>
          <p:nvPr/>
        </p:nvSpPr>
        <p:spPr>
          <a:xfrm>
            <a:off x="957533" y="634904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textewrr3r3r</a:t>
            </a:r>
          </a:p>
        </p:txBody>
      </p:sp>
      <p:sp>
        <p:nvSpPr>
          <p:cNvPr id="9" name="TextBox 8">
            <a:extLst>
              <a:ext uri="{FF2B5EF4-FFF2-40B4-BE49-F238E27FC236}">
                <a16:creationId xmlns:a16="http://schemas.microsoft.com/office/drawing/2014/main" id="{DFFF3330-EE66-4601-84FA-AAF6D778DB78}"/>
              </a:ext>
            </a:extLst>
          </p:cNvPr>
          <p:cNvSpPr txBox="1"/>
          <p:nvPr/>
        </p:nvSpPr>
        <p:spPr>
          <a:xfrm>
            <a:off x="468702" y="6392174"/>
            <a:ext cx="21105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0009988hj</a:t>
            </a:r>
          </a:p>
        </p:txBody>
      </p:sp>
    </p:spTree>
    <p:extLst>
      <p:ext uri="{BB962C8B-B14F-4D97-AF65-F5344CB8AC3E}">
        <p14:creationId xmlns:p14="http://schemas.microsoft.com/office/powerpoint/2010/main" val="3794953716"/>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654BDA8-EE5D-4DC8-BA6E-A93D650163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8" y="736600"/>
            <a:ext cx="7534652" cy="53847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16DC58-FB54-4723-926B-92B63F8A3DB9}"/>
              </a:ext>
            </a:extLst>
          </p:cNvPr>
          <p:cNvSpPr>
            <a:spLocks noGrp="1"/>
          </p:cNvSpPr>
          <p:nvPr>
            <p:ph type="title"/>
          </p:nvPr>
        </p:nvSpPr>
        <p:spPr>
          <a:xfrm>
            <a:off x="5300814" y="1482634"/>
            <a:ext cx="5928018" cy="3046798"/>
          </a:xfrm>
        </p:spPr>
        <p:txBody>
          <a:bodyPr vert="horz" lIns="91440" tIns="45720" rIns="91440" bIns="45720" rtlCol="0" anchor="b">
            <a:normAutofit/>
          </a:bodyPr>
          <a:lstStyle/>
          <a:p>
            <a:r>
              <a:rPr lang="en-US" sz="8800"/>
              <a:t>t</a:t>
            </a:r>
          </a:p>
        </p:txBody>
      </p:sp>
      <p:sp>
        <p:nvSpPr>
          <p:cNvPr id="7" name="Content Placeholder 6">
            <a:extLst>
              <a:ext uri="{FF2B5EF4-FFF2-40B4-BE49-F238E27FC236}">
                <a16:creationId xmlns:a16="http://schemas.microsoft.com/office/drawing/2014/main" id="{2905D2A5-EDE9-45DC-BE0B-10ACB3C3E782}"/>
              </a:ext>
            </a:extLst>
          </p:cNvPr>
          <p:cNvSpPr>
            <a:spLocks noGrp="1"/>
          </p:cNvSpPr>
          <p:nvPr>
            <p:ph idx="1"/>
          </p:nvPr>
        </p:nvSpPr>
        <p:spPr/>
        <p:txBody>
          <a:bodyPr vert="horz" lIns="91440" tIns="45720" rIns="91440" bIns="45720" rtlCol="0" anchor="t">
            <a:normAutofit/>
          </a:bodyPr>
          <a:lstStyle/>
          <a:p>
            <a:endParaRPr lang="en-US"/>
          </a:p>
          <a:p>
            <a:endParaRPr lang="en-US"/>
          </a:p>
        </p:txBody>
      </p:sp>
      <p:pic>
        <p:nvPicPr>
          <p:cNvPr id="8" name="Picture 8">
            <a:extLst>
              <a:ext uri="{FF2B5EF4-FFF2-40B4-BE49-F238E27FC236}">
                <a16:creationId xmlns:a16="http://schemas.microsoft.com/office/drawing/2014/main" id="{4FAF266C-DA7D-4746-94C4-25E37BB8C3ED}"/>
              </a:ext>
            </a:extLst>
          </p:cNvPr>
          <p:cNvPicPr>
            <a:picLocks noChangeAspect="1"/>
          </p:cNvPicPr>
          <p:nvPr/>
        </p:nvPicPr>
        <p:blipFill>
          <a:blip r:embed="rId2"/>
          <a:stretch>
            <a:fillRect/>
          </a:stretch>
        </p:blipFill>
        <p:spPr>
          <a:xfrm>
            <a:off x="1935191" y="1767503"/>
            <a:ext cx="5446143" cy="3337371"/>
          </a:xfrm>
          <a:prstGeom prst="rect">
            <a:avLst/>
          </a:prstGeom>
        </p:spPr>
      </p:pic>
      <p:sp>
        <p:nvSpPr>
          <p:cNvPr id="9" name="TextBox 8">
            <a:extLst>
              <a:ext uri="{FF2B5EF4-FFF2-40B4-BE49-F238E27FC236}">
                <a16:creationId xmlns:a16="http://schemas.microsoft.com/office/drawing/2014/main" id="{0417D698-C358-495B-8769-51CB859192B9}"/>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3" name="TextBox 2">
            <a:extLst>
              <a:ext uri="{FF2B5EF4-FFF2-40B4-BE49-F238E27FC236}">
                <a16:creationId xmlns:a16="http://schemas.microsoft.com/office/drawing/2014/main" id="{001F18CB-2E27-4FC0-A7E8-B613B4BC26B9}"/>
              </a:ext>
            </a:extLst>
          </p:cNvPr>
          <p:cNvSpPr txBox="1"/>
          <p:nvPr/>
        </p:nvSpPr>
        <p:spPr>
          <a:xfrm>
            <a:off x="166777" y="639217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2112992</a:t>
            </a:r>
          </a:p>
        </p:txBody>
      </p:sp>
    </p:spTree>
    <p:extLst>
      <p:ext uri="{BB962C8B-B14F-4D97-AF65-F5344CB8AC3E}">
        <p14:creationId xmlns:p14="http://schemas.microsoft.com/office/powerpoint/2010/main" val="20503526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ical user interface, application&#10;&#10;Description automatically generated">
            <a:extLst>
              <a:ext uri="{FF2B5EF4-FFF2-40B4-BE49-F238E27FC236}">
                <a16:creationId xmlns:a16="http://schemas.microsoft.com/office/drawing/2014/main" id="{A704ACAC-218A-4582-B39E-59209360E66C}"/>
              </a:ext>
            </a:extLst>
          </p:cNvPr>
          <p:cNvPicPr>
            <a:picLocks noChangeAspect="1"/>
          </p:cNvPicPr>
          <p:nvPr/>
        </p:nvPicPr>
        <p:blipFill rotWithShape="1">
          <a:blip r:embed="rId2">
            <a:extLst>
              <a:ext uri="{28A0092B-C50C-407E-A947-70E740481C1C}">
                <a14:useLocalDpi xmlns:a14="http://schemas.microsoft.com/office/drawing/2010/main" val="0"/>
              </a:ext>
            </a:extLst>
          </a:blip>
          <a:srcRect l="12583" t="9090" r="22784" b="5"/>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6E4EB9-16D5-419E-A01F-63CE00F2AEBB}"/>
              </a:ext>
            </a:extLst>
          </p:cNvPr>
          <p:cNvSpPr>
            <a:spLocks noGrp="1"/>
          </p:cNvSpPr>
          <p:nvPr>
            <p:ph type="ctrTitle"/>
          </p:nvPr>
        </p:nvSpPr>
        <p:spPr>
          <a:xfrm>
            <a:off x="477981" y="1122363"/>
            <a:ext cx="4023360" cy="3204134"/>
          </a:xfrm>
        </p:spPr>
        <p:txBody>
          <a:bodyPr anchor="b">
            <a:normAutofit/>
          </a:bodyPr>
          <a:lstStyle/>
          <a:p>
            <a:pPr algn="l"/>
            <a:r>
              <a:rPr lang="en-US" sz="4800"/>
              <a:t>Subject working memory </a:t>
            </a:r>
          </a:p>
        </p:txBody>
      </p:sp>
      <p:sp>
        <p:nvSpPr>
          <p:cNvPr id="3" name="Subtitle 2">
            <a:extLst>
              <a:ext uri="{FF2B5EF4-FFF2-40B4-BE49-F238E27FC236}">
                <a16:creationId xmlns:a16="http://schemas.microsoft.com/office/drawing/2014/main" id="{F8CDA5FD-BFED-4BC3-8654-A694ADF902D0}"/>
              </a:ext>
            </a:extLst>
          </p:cNvPr>
          <p:cNvSpPr>
            <a:spLocks noGrp="1"/>
          </p:cNvSpPr>
          <p:nvPr>
            <p:ph type="subTitle" idx="1"/>
          </p:nvPr>
        </p:nvSpPr>
        <p:spPr>
          <a:xfrm>
            <a:off x="477980" y="4872922"/>
            <a:ext cx="4023359" cy="1208141"/>
          </a:xfrm>
        </p:spPr>
        <p:txBody>
          <a:bodyPr>
            <a:normAutofit/>
          </a:bodyPr>
          <a:lstStyle/>
          <a:p>
            <a:pPr algn="l"/>
            <a:r>
              <a:rPr lang="en-US" sz="2000"/>
              <a:t>Note:Use Power Point for what is supposed to be used for .</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1A3C3542-54BE-450A-A2CF-C7CA3C5332DD}"/>
              </a:ext>
            </a:extLst>
          </p:cNvPr>
          <p:cNvSpPr txBox="1"/>
          <p:nvPr/>
        </p:nvSpPr>
        <p:spPr>
          <a:xfrm>
            <a:off x="11010900" y="12065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Franklin Gothic Medium"/>
                <a:cs typeface="Segoe UI"/>
              </a:rPr>
              <a:t>Klus ivan</a:t>
            </a:r>
            <a:r>
              <a:rPr lang="en-US">
                <a:latin typeface="Franklin Gothic Medium"/>
                <a:cs typeface="Segoe UI"/>
              </a:rPr>
              <a:t>​</a:t>
            </a:r>
          </a:p>
          <a:p>
            <a:r>
              <a:rPr lang="en-GB">
                <a:latin typeface="Franklin Gothic Medium"/>
                <a:cs typeface="Segoe UI"/>
              </a:rPr>
              <a:t>2107938</a:t>
            </a:r>
          </a:p>
        </p:txBody>
      </p:sp>
    </p:spTree>
    <p:extLst>
      <p:ext uri="{BB962C8B-B14F-4D97-AF65-F5344CB8AC3E}">
        <p14:creationId xmlns:p14="http://schemas.microsoft.com/office/powerpoint/2010/main" val="3143758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DD696-67A6-4884-9350-BD573B95BA8E}"/>
              </a:ext>
            </a:extLst>
          </p:cNvPr>
          <p:cNvSpPr>
            <a:spLocks noGrp="1"/>
          </p:cNvSpPr>
          <p:nvPr>
            <p:ph type="title"/>
          </p:nvPr>
        </p:nvSpPr>
        <p:spPr>
          <a:xfrm>
            <a:off x="838200" y="365126"/>
            <a:ext cx="6734452" cy="851116"/>
          </a:xfrm>
        </p:spPr>
        <p:txBody>
          <a:bodyPr>
            <a:normAutofit fontScale="90000"/>
          </a:bodyPr>
          <a:lstStyle/>
          <a:p>
            <a:br>
              <a:rPr lang="en-US" sz="3600"/>
            </a:br>
            <a:br>
              <a:rPr lang="en-US" sz="3600"/>
            </a:br>
            <a:r>
              <a:rPr lang="en-US" sz="3600" i="1"/>
              <a:t>Example:</a:t>
            </a:r>
            <a:br>
              <a:rPr lang="en-US" sz="3600"/>
            </a:br>
            <a:r>
              <a:rPr lang="en-US" b="1" i="0">
                <a:effectLst/>
                <a:latin typeface="Proxima Nova"/>
              </a:rPr>
              <a:t>Milk Benefits </a:t>
            </a:r>
            <a:r>
              <a:rPr lang="en-US"/>
              <a:t> </a:t>
            </a:r>
          </a:p>
        </p:txBody>
      </p:sp>
      <p:sp>
        <p:nvSpPr>
          <p:cNvPr id="3" name="Content Placeholder 2">
            <a:extLst>
              <a:ext uri="{FF2B5EF4-FFF2-40B4-BE49-F238E27FC236}">
                <a16:creationId xmlns:a16="http://schemas.microsoft.com/office/drawing/2014/main" id="{395AF684-7B86-4B0F-B68B-EAF9B4DFDCF1}"/>
              </a:ext>
            </a:extLst>
          </p:cNvPr>
          <p:cNvSpPr>
            <a:spLocks noGrp="1"/>
          </p:cNvSpPr>
          <p:nvPr>
            <p:ph idx="1"/>
          </p:nvPr>
        </p:nvSpPr>
        <p:spPr>
          <a:xfrm>
            <a:off x="838200" y="1944211"/>
            <a:ext cx="10515600" cy="4548664"/>
          </a:xfrm>
        </p:spPr>
        <p:txBody>
          <a:bodyPr>
            <a:normAutofit fontScale="62500" lnSpcReduction="20000"/>
          </a:bodyPr>
          <a:lstStyle/>
          <a:p>
            <a:pPr algn="l"/>
            <a:r>
              <a:rPr lang="en-US" sz="2900" b="1" i="0">
                <a:effectLst/>
                <a:latin typeface="Arial" panose="020B0604020202020204" pitchFamily="34" charset="0"/>
              </a:rPr>
              <a:t>Milk</a:t>
            </a:r>
            <a:r>
              <a:rPr lang="en-US" sz="2900" b="0" i="0">
                <a:effectLst/>
                <a:latin typeface="Arial" panose="020B0604020202020204" pitchFamily="34" charset="0"/>
              </a:rPr>
              <a:t> is a </a:t>
            </a:r>
            <a:r>
              <a:rPr lang="en-US" sz="2900" b="0" i="0" strike="noStrike">
                <a:effectLst/>
                <a:latin typeface="Arial" panose="020B0604020202020204" pitchFamily="34" charset="0"/>
                <a:hlinkClick r:id="rId2" tooltip="Nutrient">
                  <a:extLst>
                    <a:ext uri="{A12FA001-AC4F-418D-AE19-62706E023703}">
                      <ahyp:hlinkClr xmlns:ahyp="http://schemas.microsoft.com/office/drawing/2018/hyperlinkcolor" val="tx"/>
                    </a:ext>
                  </a:extLst>
                </a:hlinkClick>
              </a:rPr>
              <a:t>nutrient</a:t>
            </a:r>
            <a:r>
              <a:rPr lang="en-US" sz="2900" b="0" i="0">
                <a:effectLst/>
                <a:latin typeface="Arial" panose="020B0604020202020204" pitchFamily="34" charset="0"/>
              </a:rPr>
              <a:t>-rich </a:t>
            </a:r>
            <a:r>
              <a:rPr lang="en-US" sz="2900" b="0" i="0" strike="noStrike">
                <a:effectLst/>
                <a:latin typeface="Arial" panose="020B0604020202020204" pitchFamily="34" charset="0"/>
                <a:hlinkClick r:id="rId3" tooltip="Liquid food">
                  <a:extLst>
                    <a:ext uri="{A12FA001-AC4F-418D-AE19-62706E023703}">
                      <ahyp:hlinkClr xmlns:ahyp="http://schemas.microsoft.com/office/drawing/2018/hyperlinkcolor" val="tx"/>
                    </a:ext>
                  </a:extLst>
                </a:hlinkClick>
              </a:rPr>
              <a:t>liquid food</a:t>
            </a:r>
            <a:r>
              <a:rPr lang="en-US" sz="2900" b="0" i="0">
                <a:effectLst/>
                <a:latin typeface="Arial" panose="020B0604020202020204" pitchFamily="34" charset="0"/>
              </a:rPr>
              <a:t> produced by the </a:t>
            </a:r>
            <a:r>
              <a:rPr lang="en-US" sz="2900" b="0" i="0" strike="noStrike">
                <a:effectLst/>
                <a:latin typeface="Arial" panose="020B0604020202020204" pitchFamily="34" charset="0"/>
                <a:hlinkClick r:id="rId4" tooltip="Mammary gland">
                  <a:extLst>
                    <a:ext uri="{A12FA001-AC4F-418D-AE19-62706E023703}">
                      <ahyp:hlinkClr xmlns:ahyp="http://schemas.microsoft.com/office/drawing/2018/hyperlinkcolor" val="tx"/>
                    </a:ext>
                  </a:extLst>
                </a:hlinkClick>
              </a:rPr>
              <a:t>mammary glands</a:t>
            </a:r>
            <a:r>
              <a:rPr lang="en-US" sz="2900" b="0" i="0">
                <a:effectLst/>
                <a:latin typeface="Arial" panose="020B0604020202020204" pitchFamily="34" charset="0"/>
              </a:rPr>
              <a:t> of </a:t>
            </a:r>
            <a:r>
              <a:rPr lang="en-US" sz="2900" b="0" i="0" strike="noStrike">
                <a:effectLst/>
                <a:latin typeface="Arial" panose="020B0604020202020204" pitchFamily="34" charset="0"/>
                <a:hlinkClick r:id="rId5" tooltip="Mammal">
                  <a:extLst>
                    <a:ext uri="{A12FA001-AC4F-418D-AE19-62706E023703}">
                      <ahyp:hlinkClr xmlns:ahyp="http://schemas.microsoft.com/office/drawing/2018/hyperlinkcolor" val="tx"/>
                    </a:ext>
                  </a:extLst>
                </a:hlinkClick>
              </a:rPr>
              <a:t>mammals</a:t>
            </a:r>
            <a:r>
              <a:rPr lang="en-US" sz="2900" b="0" i="0">
                <a:effectLst/>
                <a:latin typeface="Arial" panose="020B0604020202020204" pitchFamily="34" charset="0"/>
              </a:rPr>
              <a:t>. It is the primary source of nutrition for young mammals, including </a:t>
            </a:r>
            <a:r>
              <a:rPr lang="en-US" sz="2900" b="0" i="0" strike="noStrike">
                <a:effectLst/>
                <a:latin typeface="Arial" panose="020B0604020202020204" pitchFamily="34" charset="0"/>
                <a:hlinkClick r:id="rId6" tooltip="Breastfeeding">
                  <a:extLst>
                    <a:ext uri="{A12FA001-AC4F-418D-AE19-62706E023703}">
                      <ahyp:hlinkClr xmlns:ahyp="http://schemas.microsoft.com/office/drawing/2018/hyperlinkcolor" val="tx"/>
                    </a:ext>
                  </a:extLst>
                </a:hlinkClick>
              </a:rPr>
              <a:t>breastfed</a:t>
            </a:r>
            <a:r>
              <a:rPr lang="en-US" sz="2900" b="0" i="0">
                <a:effectLst/>
                <a:latin typeface="Arial" panose="020B0604020202020204" pitchFamily="34" charset="0"/>
              </a:rPr>
              <a:t> human infants before they are able to </a:t>
            </a:r>
            <a:r>
              <a:rPr lang="en-US" sz="2900" b="0" i="0" strike="noStrike">
                <a:effectLst/>
                <a:latin typeface="Arial" panose="020B0604020202020204" pitchFamily="34" charset="0"/>
                <a:hlinkClick r:id="rId7" tooltip="Digestion">
                  <a:extLst>
                    <a:ext uri="{A12FA001-AC4F-418D-AE19-62706E023703}">
                      <ahyp:hlinkClr xmlns:ahyp="http://schemas.microsoft.com/office/drawing/2018/hyperlinkcolor" val="tx"/>
                    </a:ext>
                  </a:extLst>
                </a:hlinkClick>
              </a:rPr>
              <a:t>digest</a:t>
            </a:r>
            <a:r>
              <a:rPr lang="en-US" sz="2900" b="0" i="0">
                <a:effectLst/>
                <a:latin typeface="Arial" panose="020B0604020202020204" pitchFamily="34" charset="0"/>
              </a:rPr>
              <a:t> solid food. Early-</a:t>
            </a:r>
            <a:r>
              <a:rPr lang="en-US" sz="2900" b="0" i="0" strike="noStrike">
                <a:effectLst/>
                <a:latin typeface="Arial" panose="020B0604020202020204" pitchFamily="34" charset="0"/>
                <a:hlinkClick r:id="rId8" tooltip="Lactation">
                  <a:extLst>
                    <a:ext uri="{A12FA001-AC4F-418D-AE19-62706E023703}">
                      <ahyp:hlinkClr xmlns:ahyp="http://schemas.microsoft.com/office/drawing/2018/hyperlinkcolor" val="tx"/>
                    </a:ext>
                  </a:extLst>
                </a:hlinkClick>
              </a:rPr>
              <a:t>lactation</a:t>
            </a:r>
            <a:r>
              <a:rPr lang="en-US" sz="2900" b="0" i="0">
                <a:effectLst/>
                <a:latin typeface="Arial" panose="020B0604020202020204" pitchFamily="34" charset="0"/>
              </a:rPr>
              <a:t> milk is called </a:t>
            </a:r>
            <a:r>
              <a:rPr lang="en-US" sz="2900" b="0" i="0" strike="noStrike">
                <a:effectLst/>
                <a:latin typeface="Arial" panose="020B0604020202020204" pitchFamily="34" charset="0"/>
                <a:hlinkClick r:id="rId9" tooltip="Colostrum">
                  <a:extLst>
                    <a:ext uri="{A12FA001-AC4F-418D-AE19-62706E023703}">
                      <ahyp:hlinkClr xmlns:ahyp="http://schemas.microsoft.com/office/drawing/2018/hyperlinkcolor" val="tx"/>
                    </a:ext>
                  </a:extLst>
                </a:hlinkClick>
              </a:rPr>
              <a:t>colostrum</a:t>
            </a:r>
            <a:r>
              <a:rPr lang="en-US" sz="2900" b="0" i="0">
                <a:effectLst/>
                <a:latin typeface="Arial" panose="020B0604020202020204" pitchFamily="34" charset="0"/>
              </a:rPr>
              <a:t>, which contains </a:t>
            </a:r>
            <a:r>
              <a:rPr lang="en-US" sz="2900" b="0" i="0" strike="noStrike">
                <a:effectLst/>
                <a:latin typeface="Arial" panose="020B0604020202020204" pitchFamily="34" charset="0"/>
                <a:hlinkClick r:id="rId10" tooltip="Antibody">
                  <a:extLst>
                    <a:ext uri="{A12FA001-AC4F-418D-AE19-62706E023703}">
                      <ahyp:hlinkClr xmlns:ahyp="http://schemas.microsoft.com/office/drawing/2018/hyperlinkcolor" val="tx"/>
                    </a:ext>
                  </a:extLst>
                </a:hlinkClick>
              </a:rPr>
              <a:t>antibodies</a:t>
            </a:r>
            <a:r>
              <a:rPr lang="en-US" sz="2900" b="0" i="0">
                <a:effectLst/>
                <a:latin typeface="Arial" panose="020B0604020202020204" pitchFamily="34" charset="0"/>
              </a:rPr>
              <a:t> that strengthen the immune system and thus reduces the risk of many diseases. It holds many other </a:t>
            </a:r>
            <a:r>
              <a:rPr lang="en-US" sz="2900" b="0" i="0" err="1">
                <a:effectLst/>
                <a:latin typeface="Arial" panose="020B0604020202020204" pitchFamily="34" charset="0"/>
              </a:rPr>
              <a:t>nutrients,including</a:t>
            </a:r>
            <a:r>
              <a:rPr lang="en-US" sz="2900" b="0" i="0">
                <a:effectLst/>
                <a:latin typeface="Arial" panose="020B0604020202020204" pitchFamily="34" charset="0"/>
              </a:rPr>
              <a:t> </a:t>
            </a:r>
            <a:r>
              <a:rPr lang="en-US" sz="2900" b="0" i="0" strike="noStrike">
                <a:effectLst/>
                <a:latin typeface="Arial" panose="020B0604020202020204" pitchFamily="34" charset="0"/>
                <a:hlinkClick r:id="rId11" tooltip="Protein">
                  <a:extLst>
                    <a:ext uri="{A12FA001-AC4F-418D-AE19-62706E023703}">
                      <ahyp:hlinkClr xmlns:ahyp="http://schemas.microsoft.com/office/drawing/2018/hyperlinkcolor" val="tx"/>
                    </a:ext>
                  </a:extLst>
                </a:hlinkClick>
              </a:rPr>
              <a:t>protein</a:t>
            </a:r>
            <a:r>
              <a:rPr lang="en-US" sz="2900" b="0" i="0">
                <a:effectLst/>
                <a:latin typeface="Arial" panose="020B0604020202020204" pitchFamily="34" charset="0"/>
              </a:rPr>
              <a:t> and </a:t>
            </a:r>
            <a:r>
              <a:rPr lang="en-US" sz="2900" b="0" i="0" strike="noStrike">
                <a:effectLst/>
                <a:latin typeface="Arial" panose="020B0604020202020204" pitchFamily="34" charset="0"/>
                <a:hlinkClick r:id="rId12" tooltip="Lactose">
                  <a:extLst>
                    <a:ext uri="{A12FA001-AC4F-418D-AE19-62706E023703}">
                      <ahyp:hlinkClr xmlns:ahyp="http://schemas.microsoft.com/office/drawing/2018/hyperlinkcolor" val="tx"/>
                    </a:ext>
                  </a:extLst>
                </a:hlinkClick>
              </a:rPr>
              <a:t>lactose</a:t>
            </a:r>
            <a:r>
              <a:rPr lang="en-US" sz="2900" b="0" i="0">
                <a:effectLst/>
                <a:latin typeface="Arial" panose="020B0604020202020204" pitchFamily="34" charset="0"/>
              </a:rPr>
              <a:t>. Interspecies consumption of milk is not uncommon, particularly among humans, many of whom consume the milk of other mammals.</a:t>
            </a:r>
          </a:p>
          <a:p>
            <a:pPr algn="l"/>
            <a:r>
              <a:rPr lang="en-US" sz="2900" b="0" i="0">
                <a:effectLst/>
                <a:latin typeface="Arial" panose="020B0604020202020204" pitchFamily="34" charset="0"/>
              </a:rPr>
              <a:t>As an agricultural product, </a:t>
            </a:r>
            <a:r>
              <a:rPr lang="en-US" sz="2900" b="0" i="0" strike="noStrike">
                <a:effectLst/>
                <a:latin typeface="Arial" panose="020B0604020202020204" pitchFamily="34" charset="0"/>
                <a:hlinkClick r:id="rId13" tooltip="Dairy">
                  <a:extLst>
                    <a:ext uri="{A12FA001-AC4F-418D-AE19-62706E023703}">
                      <ahyp:hlinkClr xmlns:ahyp="http://schemas.microsoft.com/office/drawing/2018/hyperlinkcolor" val="tx"/>
                    </a:ext>
                  </a:extLst>
                </a:hlinkClick>
              </a:rPr>
              <a:t>dairy</a:t>
            </a:r>
            <a:r>
              <a:rPr lang="en-US" sz="2900" b="0" i="0">
                <a:effectLst/>
                <a:latin typeface="Arial" panose="020B0604020202020204" pitchFamily="34" charset="0"/>
              </a:rPr>
              <a:t> milk is </a:t>
            </a:r>
            <a:r>
              <a:rPr lang="en-US" sz="2900" b="0" i="0" strike="noStrike">
                <a:effectLst/>
                <a:latin typeface="Arial" panose="020B0604020202020204" pitchFamily="34" charset="0"/>
                <a:hlinkClick r:id="rId14" tooltip="Milking">
                  <a:extLst>
                    <a:ext uri="{A12FA001-AC4F-418D-AE19-62706E023703}">
                      <ahyp:hlinkClr xmlns:ahyp="http://schemas.microsoft.com/office/drawing/2018/hyperlinkcolor" val="tx"/>
                    </a:ext>
                  </a:extLst>
                </a:hlinkClick>
              </a:rPr>
              <a:t>collected from farm animals</a:t>
            </a:r>
            <a:r>
              <a:rPr lang="en-US" sz="2900" b="0" i="0">
                <a:effectLst/>
                <a:latin typeface="Arial" panose="020B0604020202020204" pitchFamily="34" charset="0"/>
              </a:rPr>
              <a:t>. </a:t>
            </a:r>
            <a:r>
              <a:rPr lang="en-US" sz="2900" b="0" i="0" strike="noStrike">
                <a:effectLst/>
                <a:latin typeface="Arial" panose="020B0604020202020204" pitchFamily="34" charset="0"/>
                <a:hlinkClick r:id="rId15" tooltip="Dairy farming">
                  <a:extLst>
                    <a:ext uri="{A12FA001-AC4F-418D-AE19-62706E023703}">
                      <ahyp:hlinkClr xmlns:ahyp="http://schemas.microsoft.com/office/drawing/2018/hyperlinkcolor" val="tx"/>
                    </a:ext>
                  </a:extLst>
                </a:hlinkClick>
              </a:rPr>
              <a:t>Dairy farms</a:t>
            </a:r>
            <a:r>
              <a:rPr lang="en-US" sz="2900" b="0" i="0">
                <a:effectLst/>
                <a:latin typeface="Arial" panose="020B0604020202020204" pitchFamily="34" charset="0"/>
              </a:rPr>
              <a:t> produced around 730 million </a:t>
            </a:r>
            <a:r>
              <a:rPr lang="en-US" sz="2900" b="0" i="0" strike="noStrike" err="1">
                <a:effectLst/>
                <a:latin typeface="Arial" panose="020B0604020202020204" pitchFamily="34" charset="0"/>
                <a:hlinkClick r:id="rId16" tooltip="Tonne">
                  <a:extLst>
                    <a:ext uri="{A12FA001-AC4F-418D-AE19-62706E023703}">
                      <ahyp:hlinkClr xmlns:ahyp="http://schemas.microsoft.com/office/drawing/2018/hyperlinkcolor" val="tx"/>
                    </a:ext>
                  </a:extLst>
                </a:hlinkClick>
              </a:rPr>
              <a:t>tonnes</a:t>
            </a:r>
            <a:r>
              <a:rPr lang="en-US" sz="2900" b="0" i="0">
                <a:effectLst/>
                <a:latin typeface="Arial" panose="020B0604020202020204" pitchFamily="34" charset="0"/>
              </a:rPr>
              <a:t> (800 million short tons) of milk in 2011, from 260 million dairy cows. </a:t>
            </a:r>
            <a:r>
              <a:rPr lang="en-US" sz="2900" b="0" i="0" strike="noStrike">
                <a:effectLst/>
                <a:latin typeface="Arial" panose="020B0604020202020204" pitchFamily="34" charset="0"/>
                <a:hlinkClick r:id="rId17" tooltip="India">
                  <a:extLst>
                    <a:ext uri="{A12FA001-AC4F-418D-AE19-62706E023703}">
                      <ahyp:hlinkClr xmlns:ahyp="http://schemas.microsoft.com/office/drawing/2018/hyperlinkcolor" val="tx"/>
                    </a:ext>
                  </a:extLst>
                </a:hlinkClick>
              </a:rPr>
              <a:t>India</a:t>
            </a:r>
            <a:r>
              <a:rPr lang="en-US" sz="2900" b="0" i="0">
                <a:effectLst/>
                <a:latin typeface="Arial" panose="020B0604020202020204" pitchFamily="34" charset="0"/>
              </a:rPr>
              <a:t> is the world's largest producer of milk, and is the leading exporter of </a:t>
            </a:r>
            <a:r>
              <a:rPr lang="en-US" sz="2900" b="0" i="0" strike="noStrike">
                <a:effectLst/>
                <a:latin typeface="Arial" panose="020B0604020202020204" pitchFamily="34" charset="0"/>
                <a:hlinkClick r:id="rId18" tooltip="Skimmed milk">
                  <a:extLst>
                    <a:ext uri="{A12FA001-AC4F-418D-AE19-62706E023703}">
                      <ahyp:hlinkClr xmlns:ahyp="http://schemas.microsoft.com/office/drawing/2018/hyperlinkcolor" val="tx"/>
                    </a:ext>
                  </a:extLst>
                </a:hlinkClick>
              </a:rPr>
              <a:t>skimmed milk</a:t>
            </a:r>
            <a:r>
              <a:rPr lang="en-US" sz="2900" b="0" i="0">
                <a:effectLst/>
                <a:latin typeface="Arial" panose="020B0604020202020204" pitchFamily="34" charset="0"/>
              </a:rPr>
              <a:t> powder, yet it exports few other milk products. The ever-increasing rise in domestic demand for dairy products and a large demand-supply gap could lead to India being a net importer of dairy products in the </a:t>
            </a:r>
            <a:r>
              <a:rPr lang="en-US" sz="2900" b="0" i="0" err="1">
                <a:effectLst/>
                <a:latin typeface="Arial" panose="020B0604020202020204" pitchFamily="34" charset="0"/>
              </a:rPr>
              <a:t>future.New</a:t>
            </a:r>
            <a:r>
              <a:rPr lang="en-US" sz="2900" b="0" i="0">
                <a:effectLst/>
                <a:latin typeface="Arial" panose="020B0604020202020204" pitchFamily="34" charset="0"/>
              </a:rPr>
              <a:t> Zealand, Germany and the Netherlands are the largest exporters of milk products. China and Russia were the world's largest importers of milk and milk products until 2016 when both countries became self-sufficient, contributing to a worldwide glut of milk</a:t>
            </a:r>
          </a:p>
          <a:p>
            <a:pPr marL="0" indent="0">
              <a:buNone/>
            </a:pPr>
            <a:br>
              <a:rPr lang="en-US"/>
            </a:br>
            <a:br>
              <a:rPr lang="en-US"/>
            </a:br>
            <a:endParaRPr lang="en-US"/>
          </a:p>
          <a:p>
            <a:pPr marL="0" indent="0">
              <a:buNone/>
            </a:pPr>
            <a:r>
              <a:rPr lang="en-US"/>
              <a:t>                                                                                                                                                                </a:t>
            </a:r>
            <a:r>
              <a:rPr lang="en-US" i="1"/>
              <a:t>(</a:t>
            </a:r>
            <a:r>
              <a:rPr lang="en-US" i="1" err="1"/>
              <a:t>Sourse</a:t>
            </a:r>
            <a:r>
              <a:rPr lang="en-US" i="1"/>
              <a:t>: Wikipedia )</a:t>
            </a:r>
          </a:p>
        </p:txBody>
      </p:sp>
      <p:sp>
        <p:nvSpPr>
          <p:cNvPr id="4" name="TextBox 3">
            <a:extLst>
              <a:ext uri="{FF2B5EF4-FFF2-40B4-BE49-F238E27FC236}">
                <a16:creationId xmlns:a16="http://schemas.microsoft.com/office/drawing/2014/main" id="{5AA51D7A-0E38-421B-8797-E4CB3E66040D}"/>
              </a:ext>
            </a:extLst>
          </p:cNvPr>
          <p:cNvSpPr txBox="1"/>
          <p:nvPr/>
        </p:nvSpPr>
        <p:spPr>
          <a:xfrm>
            <a:off x="184150" y="621665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Franklin Gothic Medium"/>
                <a:cs typeface="Segoe UI"/>
              </a:rPr>
              <a:t>Klus ivan</a:t>
            </a:r>
            <a:r>
              <a:rPr lang="en-US">
                <a:latin typeface="Franklin Gothic Medium"/>
                <a:cs typeface="Segoe UI"/>
              </a:rPr>
              <a:t>​</a:t>
            </a:r>
          </a:p>
          <a:p>
            <a:r>
              <a:rPr lang="en-GB">
                <a:latin typeface="Franklin Gothic Medium"/>
                <a:cs typeface="Segoe UI"/>
              </a:rPr>
              <a:t>2107938</a:t>
            </a:r>
          </a:p>
        </p:txBody>
      </p:sp>
    </p:spTree>
    <p:extLst>
      <p:ext uri="{BB962C8B-B14F-4D97-AF65-F5344CB8AC3E}">
        <p14:creationId xmlns:p14="http://schemas.microsoft.com/office/powerpoint/2010/main" val="174965003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0">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E777DF-D9FB-4F16-903E-EFF1AAA598CB}"/>
              </a:ext>
            </a:extLst>
          </p:cNvPr>
          <p:cNvSpPr>
            <a:spLocks noGrp="1"/>
          </p:cNvSpPr>
          <p:nvPr>
            <p:ph type="title"/>
          </p:nvPr>
        </p:nvSpPr>
        <p:spPr>
          <a:xfrm>
            <a:off x="411480" y="987552"/>
            <a:ext cx="4485861" cy="1088136"/>
          </a:xfrm>
        </p:spPr>
        <p:txBody>
          <a:bodyPr vert="horz" lIns="91440" tIns="45720" rIns="91440" bIns="45720" rtlCol="0" anchor="b">
            <a:normAutofit/>
          </a:bodyPr>
          <a:lstStyle/>
          <a:p>
            <a:pPr algn="ctr"/>
            <a:r>
              <a:rPr lang="en-US" sz="4000" b="1" i="0">
                <a:solidFill>
                  <a:srgbClr val="FFFF00"/>
                </a:solidFill>
                <a:effectLst/>
                <a:latin typeface="Proxima Nova"/>
              </a:rPr>
              <a:t>Milk Benefits </a:t>
            </a:r>
            <a:endParaRPr lang="en-US" sz="4000">
              <a:solidFill>
                <a:srgbClr val="FFFF00"/>
              </a:solidFill>
            </a:endParaRPr>
          </a:p>
        </p:txBody>
      </p:sp>
      <p:sp>
        <p:nvSpPr>
          <p:cNvPr id="20" name="Rectangle 12">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14">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 Placeholder 3">
            <a:extLst>
              <a:ext uri="{FF2B5EF4-FFF2-40B4-BE49-F238E27FC236}">
                <a16:creationId xmlns:a16="http://schemas.microsoft.com/office/drawing/2014/main" id="{38CF0D3A-7322-4D0A-9C15-E6CC4AE2BAB3}"/>
              </a:ext>
            </a:extLst>
          </p:cNvPr>
          <p:cNvSpPr>
            <a:spLocks noGrp="1"/>
          </p:cNvSpPr>
          <p:nvPr>
            <p:ph type="body" sz="half" idx="2"/>
          </p:nvPr>
        </p:nvSpPr>
        <p:spPr>
          <a:xfrm>
            <a:off x="411479" y="2688336"/>
            <a:ext cx="4498848" cy="3584448"/>
          </a:xfrm>
        </p:spPr>
        <p:txBody>
          <a:bodyPr vert="horz" lIns="91440" tIns="45720" rIns="91440" bIns="45720" rtlCol="0" anchor="t">
            <a:normAutofit fontScale="92500" lnSpcReduction="10000"/>
          </a:bodyPr>
          <a:lstStyle/>
          <a:p>
            <a:pPr algn="l">
              <a:buFont typeface="Arial" panose="020B0604020202020204" pitchFamily="34" charset="0"/>
              <a:buChar char="•"/>
            </a:pPr>
            <a:r>
              <a:rPr lang="en-US" sz="2000" b="1" i="0">
                <a:effectLst/>
                <a:latin typeface="Proxima Nova"/>
              </a:rPr>
              <a:t>Calories:</a:t>
            </a:r>
            <a:r>
              <a:rPr lang="en-US" sz="2000" b="0" i="0">
                <a:effectLst/>
                <a:latin typeface="Proxima Nova"/>
              </a:rPr>
              <a:t> 146</a:t>
            </a:r>
          </a:p>
          <a:p>
            <a:pPr algn="l">
              <a:buFont typeface="Arial" panose="020B0604020202020204" pitchFamily="34" charset="0"/>
              <a:buChar char="•"/>
            </a:pPr>
            <a:r>
              <a:rPr lang="en-US" sz="2000" b="1" i="0">
                <a:effectLst/>
                <a:latin typeface="Proxima Nova"/>
              </a:rPr>
              <a:t>Protein:</a:t>
            </a:r>
            <a:r>
              <a:rPr lang="en-US" sz="2000" b="0" i="0">
                <a:effectLst/>
                <a:latin typeface="Proxima Nova"/>
              </a:rPr>
              <a:t> 8 grams</a:t>
            </a:r>
          </a:p>
          <a:p>
            <a:pPr algn="l">
              <a:buFont typeface="Arial" panose="020B0604020202020204" pitchFamily="34" charset="0"/>
              <a:buChar char="•"/>
            </a:pPr>
            <a:r>
              <a:rPr lang="en-US" sz="2000" b="1" i="0">
                <a:effectLst/>
                <a:latin typeface="Proxima Nova"/>
              </a:rPr>
              <a:t>Fat:</a:t>
            </a:r>
            <a:r>
              <a:rPr lang="en-US" sz="2000" b="0" i="0">
                <a:effectLst/>
                <a:latin typeface="Proxima Nova"/>
              </a:rPr>
              <a:t> 8 grams</a:t>
            </a:r>
          </a:p>
          <a:p>
            <a:pPr algn="l">
              <a:buFont typeface="Arial" panose="020B0604020202020204" pitchFamily="34" charset="0"/>
              <a:buChar char="•"/>
            </a:pPr>
            <a:r>
              <a:rPr lang="en-US" sz="2000" b="1" i="0">
                <a:effectLst/>
                <a:latin typeface="Proxima Nova"/>
              </a:rPr>
              <a:t>Calcium:</a:t>
            </a:r>
            <a:r>
              <a:rPr lang="en-US" sz="2000" b="0" i="0">
                <a:effectLst/>
                <a:latin typeface="Proxima Nova"/>
              </a:rPr>
              <a:t> 28% of the RDA</a:t>
            </a:r>
          </a:p>
          <a:p>
            <a:pPr algn="l">
              <a:buFont typeface="Arial" panose="020B0604020202020204" pitchFamily="34" charset="0"/>
              <a:buChar char="•"/>
            </a:pPr>
            <a:r>
              <a:rPr lang="en-US" sz="2000" b="1" i="0">
                <a:effectLst/>
                <a:latin typeface="Proxima Nova"/>
              </a:rPr>
              <a:t>Vitamin D:</a:t>
            </a:r>
            <a:r>
              <a:rPr lang="en-US" sz="2000" b="0" i="0">
                <a:effectLst/>
                <a:latin typeface="Proxima Nova"/>
              </a:rPr>
              <a:t> 24% of the RDA</a:t>
            </a:r>
          </a:p>
          <a:p>
            <a:pPr algn="l">
              <a:buFont typeface="Arial" panose="020B0604020202020204" pitchFamily="34" charset="0"/>
              <a:buChar char="•"/>
            </a:pPr>
            <a:r>
              <a:rPr lang="en-US" sz="2000" b="1" i="0">
                <a:effectLst/>
                <a:latin typeface="Proxima Nova"/>
              </a:rPr>
              <a:t>Riboflavin (B2):</a:t>
            </a:r>
            <a:r>
              <a:rPr lang="en-US" sz="2000" b="0" i="0">
                <a:effectLst/>
                <a:latin typeface="Proxima Nova"/>
              </a:rPr>
              <a:t> 26% of the RDA</a:t>
            </a:r>
          </a:p>
          <a:p>
            <a:pPr algn="l">
              <a:buFont typeface="Arial" panose="020B0604020202020204" pitchFamily="34" charset="0"/>
              <a:buChar char="•"/>
            </a:pPr>
            <a:r>
              <a:rPr lang="en-US" sz="2000" b="1" i="0">
                <a:effectLst/>
                <a:latin typeface="Proxima Nova"/>
              </a:rPr>
              <a:t>Vitamin B12:</a:t>
            </a:r>
            <a:r>
              <a:rPr lang="en-US" sz="2000" b="0" i="0">
                <a:effectLst/>
                <a:latin typeface="Proxima Nova"/>
              </a:rPr>
              <a:t> 18% of the RDA</a:t>
            </a:r>
          </a:p>
          <a:p>
            <a:pPr algn="l">
              <a:buFont typeface="Arial" panose="020B0604020202020204" pitchFamily="34" charset="0"/>
              <a:buChar char="•"/>
            </a:pPr>
            <a:r>
              <a:rPr lang="en-US" sz="2000" b="1" i="0">
                <a:effectLst/>
                <a:latin typeface="Proxima Nova"/>
              </a:rPr>
              <a:t>Potassium:</a:t>
            </a:r>
            <a:r>
              <a:rPr lang="en-US" sz="2000" b="0" i="0">
                <a:effectLst/>
                <a:latin typeface="Proxima Nova"/>
              </a:rPr>
              <a:t> 10% of the RDA</a:t>
            </a:r>
          </a:p>
          <a:p>
            <a:pPr algn="l">
              <a:buFont typeface="Arial" panose="020B0604020202020204" pitchFamily="34" charset="0"/>
              <a:buChar char="•"/>
            </a:pPr>
            <a:r>
              <a:rPr lang="en-US" sz="2000" b="1" i="0">
                <a:effectLst/>
                <a:latin typeface="Proxima Nova"/>
              </a:rPr>
              <a:t>Phosphorus:</a:t>
            </a:r>
            <a:r>
              <a:rPr lang="en-US" sz="2000" b="0" i="0">
                <a:effectLst/>
                <a:latin typeface="Proxima Nova"/>
              </a:rPr>
              <a:t> 22% of the RDA</a:t>
            </a:r>
          </a:p>
          <a:p>
            <a:pPr algn="l">
              <a:buFont typeface="Arial" panose="020B0604020202020204" pitchFamily="34" charset="0"/>
              <a:buChar char="•"/>
            </a:pPr>
            <a:r>
              <a:rPr lang="en-US" sz="2000" b="1" i="0">
                <a:effectLst/>
                <a:latin typeface="Proxima Nova"/>
              </a:rPr>
              <a:t>Selenium:</a:t>
            </a:r>
            <a:r>
              <a:rPr lang="en-US" sz="2000" b="0" i="0">
                <a:effectLst/>
                <a:latin typeface="Proxima Nova"/>
              </a:rPr>
              <a:t> 13% of the RDA</a:t>
            </a:r>
          </a:p>
          <a:p>
            <a:pPr indent="-228600">
              <a:buFont typeface="Arial" panose="020B0604020202020204" pitchFamily="34" charset="0"/>
              <a:buChar char="•"/>
            </a:pPr>
            <a:endParaRPr lang="en-US" sz="1800"/>
          </a:p>
        </p:txBody>
      </p:sp>
      <p:pic>
        <p:nvPicPr>
          <p:cNvPr id="6" name="Picture Placeholder 5" descr="Shape, rectangle&#10;&#10;Description automatically generated">
            <a:extLst>
              <a:ext uri="{FF2B5EF4-FFF2-40B4-BE49-F238E27FC236}">
                <a16:creationId xmlns:a16="http://schemas.microsoft.com/office/drawing/2014/main" id="{B00F6FC2-EA8C-4A8E-92CC-1DC8703A05B5}"/>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Lst>
          </a:blip>
          <a:srcRect t="377" r="1"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
        <p:nvSpPr>
          <p:cNvPr id="3" name="TextBox 2">
            <a:extLst>
              <a:ext uri="{FF2B5EF4-FFF2-40B4-BE49-F238E27FC236}">
                <a16:creationId xmlns:a16="http://schemas.microsoft.com/office/drawing/2014/main" id="{EDE60B84-8A85-4364-9D77-9E251F81AA25}"/>
              </a:ext>
            </a:extLst>
          </p:cNvPr>
          <p:cNvSpPr txBox="1"/>
          <p:nvPr/>
        </p:nvSpPr>
        <p:spPr>
          <a:xfrm>
            <a:off x="3475567" y="4656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Franklin Gothic Medium"/>
                <a:cs typeface="Segoe UI"/>
              </a:rPr>
              <a:t>Klus ivan</a:t>
            </a:r>
            <a:r>
              <a:rPr lang="en-US">
                <a:latin typeface="Franklin Gothic Medium"/>
                <a:cs typeface="Segoe UI"/>
              </a:rPr>
              <a:t>​</a:t>
            </a:r>
          </a:p>
          <a:p>
            <a:r>
              <a:rPr lang="en-GB">
                <a:latin typeface="Franklin Gothic Medium"/>
                <a:cs typeface="Segoe UI"/>
              </a:rPr>
              <a:t>2107938</a:t>
            </a:r>
          </a:p>
        </p:txBody>
      </p:sp>
    </p:spTree>
    <p:extLst>
      <p:ext uri="{BB962C8B-B14F-4D97-AF65-F5344CB8AC3E}">
        <p14:creationId xmlns:p14="http://schemas.microsoft.com/office/powerpoint/2010/main" val="598450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3FB9C52-D876-47C4-B9DC-9A7EEEA20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7" y="0"/>
            <a:ext cx="753770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815914-AA94-485E-BC12-3A2968340DA2}"/>
              </a:ext>
            </a:extLst>
          </p:cNvPr>
          <p:cNvSpPr>
            <a:spLocks noGrp="1"/>
          </p:cNvSpPr>
          <p:nvPr>
            <p:ph type="title"/>
          </p:nvPr>
        </p:nvSpPr>
        <p:spPr>
          <a:xfrm>
            <a:off x="5245020" y="640080"/>
            <a:ext cx="6393259" cy="5569164"/>
          </a:xfrm>
        </p:spPr>
        <p:txBody>
          <a:bodyPr vert="horz" lIns="91440" tIns="45720" rIns="91440" bIns="45720" rtlCol="0" anchor="ctr">
            <a:normAutofit/>
          </a:bodyPr>
          <a:lstStyle/>
          <a:p>
            <a:r>
              <a:rPr lang="en-US" sz="8800"/>
              <a:t>Dafin –objects </a:t>
            </a:r>
          </a:p>
        </p:txBody>
      </p:sp>
      <p:pic>
        <p:nvPicPr>
          <p:cNvPr id="5" name="Picture 5" descr="Femme occasionnelle avec une main sur la hanche">
            <a:extLst>
              <a:ext uri="{FF2B5EF4-FFF2-40B4-BE49-F238E27FC236}">
                <a16:creationId xmlns:a16="http://schemas.microsoft.com/office/drawing/2014/main" id="{EFAAB87C-3A8D-4F3E-8DB1-F135832E42B3}"/>
              </a:ext>
            </a:extLst>
          </p:cNvPr>
          <p:cNvPicPr>
            <a:picLocks noChangeAspect="1"/>
          </p:cNvPicPr>
          <p:nvPr/>
        </p:nvPicPr>
        <p:blipFill>
          <a:blip r:embed="rId2"/>
          <a:stretch>
            <a:fillRect/>
          </a:stretch>
        </p:blipFill>
        <p:spPr>
          <a:xfrm>
            <a:off x="6122449" y="4252332"/>
            <a:ext cx="2474712" cy="4114799"/>
          </a:xfrm>
          <a:prstGeom prst="rect">
            <a:avLst/>
          </a:prstGeom>
        </p:spPr>
      </p:pic>
    </p:spTree>
    <p:extLst>
      <p:ext uri="{BB962C8B-B14F-4D97-AF65-F5344CB8AC3E}">
        <p14:creationId xmlns:p14="http://schemas.microsoft.com/office/powerpoint/2010/main" val="15051378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3AF25E-7C21-4B0C-ACF0-D7611D64162C}"/>
              </a:ext>
            </a:extLst>
          </p:cNvPr>
          <p:cNvSpPr>
            <a:spLocks noGrp="1"/>
          </p:cNvSpPr>
          <p:nvPr>
            <p:ph type="title"/>
          </p:nvPr>
        </p:nvSpPr>
        <p:spPr>
          <a:xfrm>
            <a:off x="960120" y="640080"/>
            <a:ext cx="10268712" cy="3227832"/>
          </a:xfrm>
        </p:spPr>
        <p:txBody>
          <a:bodyPr vert="horz" lIns="91440" tIns="45720" rIns="91440" bIns="45720" rtlCol="0" anchor="b">
            <a:normAutofit/>
          </a:bodyPr>
          <a:lstStyle/>
          <a:p>
            <a:pPr algn="ctr"/>
            <a:endParaRPr lang="en-US"/>
          </a:p>
          <a:p>
            <a:pPr algn="ctr"/>
            <a:endParaRPr lang="en-US"/>
          </a:p>
        </p:txBody>
      </p:sp>
      <p:pic>
        <p:nvPicPr>
          <p:cNvPr id="3" name="Picture 3" descr="A picture containing text, shelf, book, indoor&#10;&#10;Description automatically generated">
            <a:extLst>
              <a:ext uri="{FF2B5EF4-FFF2-40B4-BE49-F238E27FC236}">
                <a16:creationId xmlns:a16="http://schemas.microsoft.com/office/drawing/2014/main" id="{7CB24391-5DFD-4AAA-8DE4-15BC7CF67C91}"/>
              </a:ext>
            </a:extLst>
          </p:cNvPr>
          <p:cNvPicPr>
            <a:picLocks noChangeAspect="1"/>
          </p:cNvPicPr>
          <p:nvPr/>
        </p:nvPicPr>
        <p:blipFill>
          <a:blip r:embed="rId2"/>
          <a:stretch>
            <a:fillRect/>
          </a:stretch>
        </p:blipFill>
        <p:spPr>
          <a:xfrm>
            <a:off x="1852164" y="415057"/>
            <a:ext cx="8257635" cy="6200415"/>
          </a:xfrm>
          <a:prstGeom prst="rect">
            <a:avLst/>
          </a:prstGeom>
        </p:spPr>
      </p:pic>
      <p:sp>
        <p:nvSpPr>
          <p:cNvPr id="5" name="TextBox 4">
            <a:extLst>
              <a:ext uri="{FF2B5EF4-FFF2-40B4-BE49-F238E27FC236}">
                <a16:creationId xmlns:a16="http://schemas.microsoft.com/office/drawing/2014/main" id="{F0EDBB72-9A88-4D66-A86A-8219C1CCA31E}"/>
              </a:ext>
            </a:extLst>
          </p:cNvPr>
          <p:cNvSpPr txBox="1"/>
          <p:nvPr/>
        </p:nvSpPr>
        <p:spPr>
          <a:xfrm>
            <a:off x="309652" y="630501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2112992</a:t>
            </a:r>
          </a:p>
        </p:txBody>
      </p:sp>
    </p:spTree>
    <p:extLst>
      <p:ext uri="{BB962C8B-B14F-4D97-AF65-F5344CB8AC3E}">
        <p14:creationId xmlns:p14="http://schemas.microsoft.com/office/powerpoint/2010/main" val="2651529091"/>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7F89CE-BF52-4AF5-8B0B-7E9693734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774766-2FCA-4D17-9489-EA84C16DCE66}"/>
              </a:ext>
            </a:extLst>
          </p:cNvPr>
          <p:cNvSpPr>
            <a:spLocks noGrp="1"/>
          </p:cNvSpPr>
          <p:nvPr>
            <p:ph type="title"/>
          </p:nvPr>
        </p:nvSpPr>
        <p:spPr>
          <a:xfrm>
            <a:off x="327834" y="1028268"/>
            <a:ext cx="4500737" cy="2194560"/>
          </a:xfrm>
        </p:spPr>
        <p:txBody>
          <a:bodyPr>
            <a:normAutofit/>
          </a:bodyPr>
          <a:lstStyle/>
          <a:p>
            <a:r>
              <a:rPr lang="en-GB"/>
              <a:t>6 objects</a:t>
            </a:r>
          </a:p>
        </p:txBody>
      </p:sp>
      <p:pic>
        <p:nvPicPr>
          <p:cNvPr id="4" name="Picture 4" descr="A picture containing text, clipart&#10;&#10;Description automatically generated">
            <a:extLst>
              <a:ext uri="{FF2B5EF4-FFF2-40B4-BE49-F238E27FC236}">
                <a16:creationId xmlns:a16="http://schemas.microsoft.com/office/drawing/2014/main" id="{D8A6FECC-37BD-438F-8A7F-45F05C3E2C40}"/>
              </a:ext>
            </a:extLst>
          </p:cNvPr>
          <p:cNvPicPr>
            <a:picLocks noChangeAspect="1"/>
          </p:cNvPicPr>
          <p:nvPr/>
        </p:nvPicPr>
        <p:blipFill>
          <a:blip r:embed="rId2"/>
          <a:stretch>
            <a:fillRect/>
          </a:stretch>
        </p:blipFill>
        <p:spPr>
          <a:xfrm>
            <a:off x="4139520" y="1169808"/>
            <a:ext cx="4795019" cy="4518383"/>
          </a:xfrm>
          <a:prstGeom prst="rect">
            <a:avLst/>
          </a:prstGeom>
        </p:spPr>
      </p:pic>
      <p:sp>
        <p:nvSpPr>
          <p:cNvPr id="5" name="TextBox 4">
            <a:extLst>
              <a:ext uri="{FF2B5EF4-FFF2-40B4-BE49-F238E27FC236}">
                <a16:creationId xmlns:a16="http://schemas.microsoft.com/office/drawing/2014/main" id="{FCE50BE8-4EDC-421E-963D-884113993494}"/>
              </a:ext>
            </a:extLst>
          </p:cNvPr>
          <p:cNvSpPr txBox="1"/>
          <p:nvPr/>
        </p:nvSpPr>
        <p:spPr>
          <a:xfrm>
            <a:off x="10662249" y="637779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2112992</a:t>
            </a:r>
          </a:p>
        </p:txBody>
      </p:sp>
    </p:spTree>
    <p:extLst>
      <p:ext uri="{BB962C8B-B14F-4D97-AF65-F5344CB8AC3E}">
        <p14:creationId xmlns:p14="http://schemas.microsoft.com/office/powerpoint/2010/main" val="40132322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BC8D0B13-20D0-4674-804B-7208DC8E8C3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b="15730"/>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5816E978-1809-4EE5-9DFC-90ECA301A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774766-2FCA-4D17-9489-EA84C16DCE66}"/>
              </a:ext>
            </a:extLst>
          </p:cNvPr>
          <p:cNvSpPr>
            <a:spLocks noGrp="1"/>
          </p:cNvSpPr>
          <p:nvPr>
            <p:ph type="title"/>
          </p:nvPr>
        </p:nvSpPr>
        <p:spPr>
          <a:xfrm>
            <a:off x="960120" y="3681454"/>
            <a:ext cx="10268712" cy="1550896"/>
          </a:xfrm>
        </p:spPr>
        <p:txBody>
          <a:bodyPr vert="horz" lIns="91440" tIns="45720" rIns="91440" bIns="45720" rtlCol="0" anchor="b">
            <a:normAutofit/>
          </a:bodyPr>
          <a:lstStyle/>
          <a:p>
            <a:pPr algn="ctr"/>
            <a:r>
              <a:rPr lang="en-US" sz="6800">
                <a:solidFill>
                  <a:srgbClr val="FFFFFF"/>
                </a:solidFill>
              </a:rPr>
              <a:t>Thank you for listening </a:t>
            </a:r>
          </a:p>
        </p:txBody>
      </p:sp>
      <p:sp>
        <p:nvSpPr>
          <p:cNvPr id="3" name="Content Placeholder 2">
            <a:extLst>
              <a:ext uri="{FF2B5EF4-FFF2-40B4-BE49-F238E27FC236}">
                <a16:creationId xmlns:a16="http://schemas.microsoft.com/office/drawing/2014/main" id="{D2E4486C-F525-4C61-900D-69B1F5867633}"/>
              </a:ext>
            </a:extLst>
          </p:cNvPr>
          <p:cNvSpPr>
            <a:spLocks noGrp="1"/>
          </p:cNvSpPr>
          <p:nvPr>
            <p:ph idx="1"/>
          </p:nvPr>
        </p:nvSpPr>
        <p:spPr>
          <a:xfrm>
            <a:off x="960120" y="5406886"/>
            <a:ext cx="10268712" cy="628153"/>
          </a:xfrm>
        </p:spPr>
        <p:txBody>
          <a:bodyPr vert="horz" lIns="91440" tIns="45720" rIns="91440" bIns="45720" rtlCol="0" anchor="t">
            <a:normAutofit/>
          </a:bodyPr>
          <a:lstStyle/>
          <a:p>
            <a:pPr algn="ctr">
              <a:lnSpc>
                <a:spcPct val="91000"/>
              </a:lnSpc>
            </a:pPr>
            <a:r>
              <a:rPr lang="en-US" sz="3100">
                <a:solidFill>
                  <a:schemeClr val="bg1"/>
                </a:solidFill>
              </a:rPr>
              <a:t>I hope our guide can help with your better PowerPoints </a:t>
            </a:r>
          </a:p>
        </p:txBody>
      </p:sp>
      <p:sp>
        <p:nvSpPr>
          <p:cNvPr id="5" name="TextBox 4">
            <a:extLst>
              <a:ext uri="{FF2B5EF4-FFF2-40B4-BE49-F238E27FC236}">
                <a16:creationId xmlns:a16="http://schemas.microsoft.com/office/drawing/2014/main" id="{E81B063B-26AE-4B1C-A92F-BDC396568B72}"/>
              </a:ext>
            </a:extLst>
          </p:cNvPr>
          <p:cNvSpPr txBox="1"/>
          <p:nvPr/>
        </p:nvSpPr>
        <p:spPr>
          <a:xfrm>
            <a:off x="-46759" y="6490855"/>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Atlanta mulley,2113056</a:t>
            </a:r>
          </a:p>
        </p:txBody>
      </p:sp>
    </p:spTree>
    <p:extLst>
      <p:ext uri="{BB962C8B-B14F-4D97-AF65-F5344CB8AC3E}">
        <p14:creationId xmlns:p14="http://schemas.microsoft.com/office/powerpoint/2010/main" val="1473087536"/>
      </p:ext>
    </p:extLst>
  </p:cSld>
  <p:clrMapOvr>
    <a:masterClrMapping/>
  </p:clrMapOvr>
</p:sld>
</file>

<file path=ppt/theme/theme1.xml><?xml version="1.0" encoding="utf-8"?>
<a:theme xmlns:a="http://schemas.openxmlformats.org/drawingml/2006/main" name="JuxtaposeVTI">
  <a:themeElements>
    <a:clrScheme name="AnalogousFromRegularSeedLeftStep">
      <a:dk1>
        <a:srgbClr val="000000"/>
      </a:dk1>
      <a:lt1>
        <a:srgbClr val="FFFFFF"/>
      </a:lt1>
      <a:dk2>
        <a:srgbClr val="392820"/>
      </a:dk2>
      <a:lt2>
        <a:srgbClr val="E8E2E8"/>
      </a:lt2>
      <a:accent1>
        <a:srgbClr val="27B821"/>
      </a:accent1>
      <a:accent2>
        <a:srgbClr val="5DB414"/>
      </a:accent2>
      <a:accent3>
        <a:srgbClr val="98A91E"/>
      </a:accent3>
      <a:accent4>
        <a:srgbClr val="CF9917"/>
      </a:accent4>
      <a:accent5>
        <a:srgbClr val="E76029"/>
      </a:accent5>
      <a:accent6>
        <a:srgbClr val="D5172F"/>
      </a:accent6>
      <a:hlink>
        <a:srgbClr val="B93FBF"/>
      </a:hlink>
      <a:folHlink>
        <a:srgbClr val="7F7F7F"/>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18</Slides>
  <Notes>0</Notes>
  <HiddenSlides>1</HiddenSlides>
  <ScaleCrop>false</ScaleCrop>
  <HeadingPairs>
    <vt:vector size="4" baseType="variant">
      <vt:variant>
        <vt:lpstr>Theme</vt:lpstr>
      </vt:variant>
      <vt:variant>
        <vt:i4>2</vt:i4>
      </vt:variant>
      <vt:variant>
        <vt:lpstr>Slide Titles</vt:lpstr>
      </vt:variant>
      <vt:variant>
        <vt:i4>18</vt:i4>
      </vt:variant>
    </vt:vector>
  </HeadingPairs>
  <TitlesOfParts>
    <vt:vector size="20" baseType="lpstr">
      <vt:lpstr>JuxtaposeVTI</vt:lpstr>
      <vt:lpstr>Office Theme</vt:lpstr>
      <vt:lpstr>Bmsw4003- rulES AND DESIGN PRICIPLES OF MAKING AN EFFECTIVE POWERPOINT PRESENTATION</vt:lpstr>
      <vt:lpstr>One message per slide - process off information </vt:lpstr>
      <vt:lpstr>PowerPoint Presentation</vt:lpstr>
      <vt:lpstr>Klaus Ivan</vt:lpstr>
      <vt:lpstr>Contrast</vt:lpstr>
      <vt:lpstr>Example:  Your eyes are all over the place, you do not know what to focus on. </vt:lpstr>
      <vt:lpstr>Here, we know exactly what to focus on. </vt:lpstr>
      <vt:lpstr> Conclusion : Don’t make your presentations hard to read; use appropriate levels of contrast for your text and colors.  </vt:lpstr>
      <vt:lpstr>size </vt:lpstr>
      <vt:lpstr>PowerPoint Presentation</vt:lpstr>
      <vt:lpstr>t</vt:lpstr>
      <vt:lpstr>Subject working memory </vt:lpstr>
      <vt:lpstr>  Example: Milk Benefits  </vt:lpstr>
      <vt:lpstr>Milk Benefits </vt:lpstr>
      <vt:lpstr>Dafin –objects </vt:lpstr>
      <vt:lpstr> </vt:lpstr>
      <vt:lpstr>6 objects</vt:lpstr>
      <vt:lpstr>Thank you for listening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11</cp:revision>
  <dcterms:created xsi:type="dcterms:W3CDTF">2021-10-10T10:06:20Z</dcterms:created>
  <dcterms:modified xsi:type="dcterms:W3CDTF">2021-10-11T13:42:38Z</dcterms:modified>
</cp:coreProperties>
</file>