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sldIdLst>
    <p:sldId id="277" r:id="rId2"/>
    <p:sldId id="256" r:id="rId3"/>
    <p:sldId id="259" r:id="rId4"/>
    <p:sldId id="261" r:id="rId5"/>
    <p:sldId id="262" r:id="rId6"/>
    <p:sldId id="263" r:id="rId7"/>
    <p:sldId id="257" r:id="rId8"/>
    <p:sldId id="273" r:id="rId9"/>
    <p:sldId id="271" r:id="rId10"/>
    <p:sldId id="270" r:id="rId11"/>
    <p:sldId id="265" r:id="rId12"/>
    <p:sldId id="267" r:id="rId13"/>
    <p:sldId id="269" r:id="rId14"/>
    <p:sldId id="268" r:id="rId15"/>
    <p:sldId id="272" r:id="rId16"/>
    <p:sldId id="266" r:id="rId17"/>
    <p:sldId id="274" r:id="rId18"/>
    <p:sldId id="275" r:id="rId19"/>
    <p:sldId id="276" r:id="rId20"/>
    <p:sldId id="278" r:id="rId21"/>
    <p:sldId id="279"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40" d="100"/>
          <a:sy n="40" d="100"/>
        </p:scale>
        <p:origin x="-1555" y="-28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73A9D4F-28A1-4502-A155-83E8E482E81F}"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177F9C-AF83-44F5-B007-B2BE1B2692D4}" type="slidenum">
              <a:rPr lang="en-GB" smtClean="0"/>
              <a:t>‹#›</a:t>
            </a:fld>
            <a:endParaRPr lang="en-GB"/>
          </a:p>
        </p:txBody>
      </p:sp>
    </p:spTree>
    <p:extLst>
      <p:ext uri="{BB962C8B-B14F-4D97-AF65-F5344CB8AC3E}">
        <p14:creationId xmlns:p14="http://schemas.microsoft.com/office/powerpoint/2010/main" val="4263923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3A9D4F-28A1-4502-A155-83E8E482E81F}"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177F9C-AF83-44F5-B007-B2BE1B2692D4}" type="slidenum">
              <a:rPr lang="en-GB" smtClean="0"/>
              <a:t>‹#›</a:t>
            </a:fld>
            <a:endParaRPr lang="en-GB"/>
          </a:p>
        </p:txBody>
      </p:sp>
    </p:spTree>
    <p:extLst>
      <p:ext uri="{BB962C8B-B14F-4D97-AF65-F5344CB8AC3E}">
        <p14:creationId xmlns:p14="http://schemas.microsoft.com/office/powerpoint/2010/main" val="27750700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73A9D4F-28A1-4502-A155-83E8E482E81F}"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177F9C-AF83-44F5-B007-B2BE1B2692D4}" type="slidenum">
              <a:rPr lang="en-GB" smtClean="0"/>
              <a:t>‹#›</a:t>
            </a:fld>
            <a:endParaRPr lang="en-GB"/>
          </a:p>
        </p:txBody>
      </p:sp>
    </p:spTree>
    <p:extLst>
      <p:ext uri="{BB962C8B-B14F-4D97-AF65-F5344CB8AC3E}">
        <p14:creationId xmlns:p14="http://schemas.microsoft.com/office/powerpoint/2010/main" val="27338514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73A9D4F-28A1-4502-A155-83E8E482E81F}"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177F9C-AF83-44F5-B007-B2BE1B2692D4}" type="slidenum">
              <a:rPr lang="en-GB" smtClean="0"/>
              <a:t>‹#›</a:t>
            </a:fld>
            <a:endParaRPr lang="en-GB"/>
          </a:p>
        </p:txBody>
      </p:sp>
    </p:spTree>
    <p:extLst>
      <p:ext uri="{BB962C8B-B14F-4D97-AF65-F5344CB8AC3E}">
        <p14:creationId xmlns:p14="http://schemas.microsoft.com/office/powerpoint/2010/main" val="24076021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73A9D4F-28A1-4502-A155-83E8E482E81F}" type="datetimeFigureOut">
              <a:rPr lang="en-GB" smtClean="0"/>
              <a:t>01/03/2021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177F9C-AF83-44F5-B007-B2BE1B2692D4}" type="slidenum">
              <a:rPr lang="en-GB" smtClean="0"/>
              <a:t>‹#›</a:t>
            </a:fld>
            <a:endParaRPr lang="en-GB"/>
          </a:p>
        </p:txBody>
      </p:sp>
    </p:spTree>
    <p:extLst>
      <p:ext uri="{BB962C8B-B14F-4D97-AF65-F5344CB8AC3E}">
        <p14:creationId xmlns:p14="http://schemas.microsoft.com/office/powerpoint/2010/main" val="2937682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73A9D4F-28A1-4502-A155-83E8E482E81F}" type="datetimeFigureOut">
              <a:rPr lang="en-GB" smtClean="0"/>
              <a:t>01/03/2021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177F9C-AF83-44F5-B007-B2BE1B2692D4}" type="slidenum">
              <a:rPr lang="en-GB" smtClean="0"/>
              <a:t>‹#›</a:t>
            </a:fld>
            <a:endParaRPr lang="en-GB"/>
          </a:p>
        </p:txBody>
      </p:sp>
    </p:spTree>
    <p:extLst>
      <p:ext uri="{BB962C8B-B14F-4D97-AF65-F5344CB8AC3E}">
        <p14:creationId xmlns:p14="http://schemas.microsoft.com/office/powerpoint/2010/main" val="1715853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3A9D4F-28A1-4502-A155-83E8E482E81F}" type="datetimeFigureOut">
              <a:rPr lang="en-GB" smtClean="0"/>
              <a:t>01/03/2021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177F9C-AF83-44F5-B007-B2BE1B2692D4}" type="slidenum">
              <a:rPr lang="en-GB" smtClean="0"/>
              <a:t>‹#›</a:t>
            </a:fld>
            <a:endParaRPr lang="en-GB"/>
          </a:p>
        </p:txBody>
      </p:sp>
    </p:spTree>
    <p:extLst>
      <p:ext uri="{BB962C8B-B14F-4D97-AF65-F5344CB8AC3E}">
        <p14:creationId xmlns:p14="http://schemas.microsoft.com/office/powerpoint/2010/main" val="634396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3A9D4F-28A1-4502-A155-83E8E482E81F}"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177F9C-AF83-44F5-B007-B2BE1B2692D4}" type="slidenum">
              <a:rPr lang="en-GB" smtClean="0"/>
              <a:t>‹#›</a:t>
            </a:fld>
            <a:endParaRPr lang="en-GB"/>
          </a:p>
        </p:txBody>
      </p:sp>
    </p:spTree>
    <p:extLst>
      <p:ext uri="{BB962C8B-B14F-4D97-AF65-F5344CB8AC3E}">
        <p14:creationId xmlns:p14="http://schemas.microsoft.com/office/powerpoint/2010/main" val="25392223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3A9D4F-28A1-4502-A155-83E8E482E81F}"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177F9C-AF83-44F5-B007-B2BE1B2692D4}" type="slidenum">
              <a:rPr lang="en-GB" smtClean="0"/>
              <a:t>‹#›</a:t>
            </a:fld>
            <a:endParaRPr lang="en-GB"/>
          </a:p>
        </p:txBody>
      </p:sp>
    </p:spTree>
    <p:extLst>
      <p:ext uri="{BB962C8B-B14F-4D97-AF65-F5344CB8AC3E}">
        <p14:creationId xmlns:p14="http://schemas.microsoft.com/office/powerpoint/2010/main" val="4136129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3A9D4F-28A1-4502-A155-83E8E482E81F}"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177F9C-AF83-44F5-B007-B2BE1B2692D4}" type="slidenum">
              <a:rPr lang="en-GB" smtClean="0"/>
              <a:t>‹#›</a:t>
            </a:fld>
            <a:endParaRPr lang="en-GB"/>
          </a:p>
        </p:txBody>
      </p:sp>
    </p:spTree>
    <p:extLst>
      <p:ext uri="{BB962C8B-B14F-4D97-AF65-F5344CB8AC3E}">
        <p14:creationId xmlns:p14="http://schemas.microsoft.com/office/powerpoint/2010/main" val="2117137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3A9D4F-28A1-4502-A155-83E8E482E81F}"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177F9C-AF83-44F5-B007-B2BE1B2692D4}" type="slidenum">
              <a:rPr lang="en-GB" smtClean="0"/>
              <a:t>‹#›</a:t>
            </a:fld>
            <a:endParaRPr lang="en-GB"/>
          </a:p>
        </p:txBody>
      </p:sp>
    </p:spTree>
    <p:extLst>
      <p:ext uri="{BB962C8B-B14F-4D97-AF65-F5344CB8AC3E}">
        <p14:creationId xmlns:p14="http://schemas.microsoft.com/office/powerpoint/2010/main" val="1912209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3A9D4F-28A1-4502-A155-83E8E482E81F}" type="datetimeFigureOut">
              <a:rPr lang="en-GB" smtClean="0"/>
              <a:t>01/03/2021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177F9C-AF83-44F5-B007-B2BE1B2692D4}" type="slidenum">
              <a:rPr lang="en-GB" smtClean="0"/>
              <a:t>‹#›</a:t>
            </a:fld>
            <a:endParaRPr lang="en-GB"/>
          </a:p>
        </p:txBody>
      </p:sp>
    </p:spTree>
    <p:extLst>
      <p:ext uri="{BB962C8B-B14F-4D97-AF65-F5344CB8AC3E}">
        <p14:creationId xmlns:p14="http://schemas.microsoft.com/office/powerpoint/2010/main" val="40723396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5.jpeg"/><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7.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jpeg"/></Relationships>
</file>

<file path=ppt/slides/_rels/slide10.xml.rels><?xml version="1.0" encoding="UTF-8" standalone="yes"?>
<Relationships xmlns="http://schemas.openxmlformats.org/package/2006/relationships"><Relationship Id="rId3" Type="http://schemas.microsoft.com/office/2007/relationships/hdphoto" Target="../media/hdphoto4.wdp"/><Relationship Id="rId7" Type="http://schemas.openxmlformats.org/officeDocument/2006/relationships/image" Target="../media/image33.jpg"/><Relationship Id="rId2" Type="http://schemas.openxmlformats.org/officeDocument/2006/relationships/image" Target="../media/image29.jpeg"/><Relationship Id="rId1" Type="http://schemas.openxmlformats.org/officeDocument/2006/relationships/slideLayout" Target="../slideLayouts/slideLayout7.xml"/><Relationship Id="rId6" Type="http://schemas.openxmlformats.org/officeDocument/2006/relationships/image" Target="../media/image32.jpg"/><Relationship Id="rId5" Type="http://schemas.openxmlformats.org/officeDocument/2006/relationships/image" Target="../media/image31.jpg"/><Relationship Id="rId4" Type="http://schemas.openxmlformats.org/officeDocument/2006/relationships/image" Target="../media/image30.jpg"/></Relationships>
</file>

<file path=ppt/slides/_rels/slide11.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34.jpg"/><Relationship Id="rId1" Type="http://schemas.openxmlformats.org/officeDocument/2006/relationships/slideLayout" Target="../slideLayouts/slideLayout7.xml"/><Relationship Id="rId4" Type="http://schemas.openxmlformats.org/officeDocument/2006/relationships/image" Target="../media/image36.jpeg"/></Relationships>
</file>

<file path=ppt/slides/_rels/slide1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g"/><Relationship Id="rId1" Type="http://schemas.openxmlformats.org/officeDocument/2006/relationships/slideLayout" Target="../slideLayouts/slideLayout7.xml"/><Relationship Id="rId4" Type="http://schemas.openxmlformats.org/officeDocument/2006/relationships/image" Target="../media/image39.jpg"/></Relationships>
</file>

<file path=ppt/slides/_rels/slide13.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image" Target="../media/image40.jpg"/><Relationship Id="rId1" Type="http://schemas.openxmlformats.org/officeDocument/2006/relationships/slideLayout" Target="../slideLayouts/slideLayout7.xml"/><Relationship Id="rId4" Type="http://schemas.openxmlformats.org/officeDocument/2006/relationships/image" Target="../media/image42.jpg"/></Relationships>
</file>

<file path=ppt/slides/_rels/slide14.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image" Target="../media/image43.jpeg"/><Relationship Id="rId1" Type="http://schemas.openxmlformats.org/officeDocument/2006/relationships/slideLayout" Target="../slideLayouts/slideLayout7.xml"/><Relationship Id="rId4" Type="http://schemas.openxmlformats.org/officeDocument/2006/relationships/image" Target="../media/image45.jpg"/></Relationships>
</file>

<file path=ppt/slides/_rels/slide15.xml.rels><?xml version="1.0" encoding="UTF-8" standalone="yes"?>
<Relationships xmlns="http://schemas.openxmlformats.org/package/2006/relationships"><Relationship Id="rId8" Type="http://schemas.openxmlformats.org/officeDocument/2006/relationships/image" Target="../media/image52.jpeg"/><Relationship Id="rId3" Type="http://schemas.openxmlformats.org/officeDocument/2006/relationships/image" Target="../media/image47.jpeg"/><Relationship Id="rId7" Type="http://schemas.openxmlformats.org/officeDocument/2006/relationships/image" Target="../media/image51.jpeg"/><Relationship Id="rId2" Type="http://schemas.openxmlformats.org/officeDocument/2006/relationships/image" Target="../media/image46.jpeg"/><Relationship Id="rId1" Type="http://schemas.openxmlformats.org/officeDocument/2006/relationships/slideLayout" Target="../slideLayouts/slideLayout7.xml"/><Relationship Id="rId6" Type="http://schemas.openxmlformats.org/officeDocument/2006/relationships/image" Target="../media/image50.jpeg"/><Relationship Id="rId5" Type="http://schemas.openxmlformats.org/officeDocument/2006/relationships/image" Target="../media/image49.jpeg"/><Relationship Id="rId4" Type="http://schemas.openxmlformats.org/officeDocument/2006/relationships/image" Target="../media/image48.jpeg"/><Relationship Id="rId9" Type="http://schemas.openxmlformats.org/officeDocument/2006/relationships/image" Target="../media/image53.jpeg"/></Relationships>
</file>

<file path=ppt/slides/_rels/slide16.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54.jpeg"/><Relationship Id="rId1" Type="http://schemas.openxmlformats.org/officeDocument/2006/relationships/slideLayout" Target="../slideLayouts/slideLayout7.xml"/><Relationship Id="rId6" Type="http://schemas.openxmlformats.org/officeDocument/2006/relationships/image" Target="../media/image57.jpeg"/><Relationship Id="rId5" Type="http://schemas.openxmlformats.org/officeDocument/2006/relationships/image" Target="../media/image56.jpeg"/><Relationship Id="rId4" Type="http://schemas.openxmlformats.org/officeDocument/2006/relationships/image" Target="../media/image55.jpg"/></Relationships>
</file>

<file path=ppt/slides/_rels/slide17.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image" Target="../media/image58.jpeg"/><Relationship Id="rId1" Type="http://schemas.openxmlformats.org/officeDocument/2006/relationships/slideLayout" Target="../slideLayouts/slideLayout7.xml"/><Relationship Id="rId4" Type="http://schemas.openxmlformats.org/officeDocument/2006/relationships/image" Target="../media/image60.jpeg"/></Relationships>
</file>

<file path=ppt/slides/_rels/slide18.xml.rels><?xml version="1.0" encoding="UTF-8" standalone="yes"?>
<Relationships xmlns="http://schemas.openxmlformats.org/package/2006/relationships"><Relationship Id="rId3" Type="http://schemas.microsoft.com/office/2007/relationships/hdphoto" Target="../media/hdphoto6.wdp"/><Relationship Id="rId7" Type="http://schemas.openxmlformats.org/officeDocument/2006/relationships/image" Target="../media/image64.jpeg"/><Relationship Id="rId2" Type="http://schemas.openxmlformats.org/officeDocument/2006/relationships/image" Target="../media/image61.jpeg"/><Relationship Id="rId1" Type="http://schemas.openxmlformats.org/officeDocument/2006/relationships/slideLayout" Target="../slideLayouts/slideLayout7.xml"/><Relationship Id="rId6" Type="http://schemas.microsoft.com/office/2007/relationships/hdphoto" Target="../media/hdphoto7.wdp"/><Relationship Id="rId5" Type="http://schemas.openxmlformats.org/officeDocument/2006/relationships/image" Target="../media/image63.png"/><Relationship Id="rId4" Type="http://schemas.openxmlformats.org/officeDocument/2006/relationships/image" Target="../media/image62.jpeg"/></Relationships>
</file>

<file path=ppt/slides/_rels/slide19.xml.rels><?xml version="1.0" encoding="UTF-8" standalone="yes"?>
<Relationships xmlns="http://schemas.openxmlformats.org/package/2006/relationships"><Relationship Id="rId3" Type="http://schemas.openxmlformats.org/officeDocument/2006/relationships/image" Target="../media/image66.jpg"/><Relationship Id="rId2" Type="http://schemas.openxmlformats.org/officeDocument/2006/relationships/image" Target="../media/image65.jpeg"/><Relationship Id="rId1" Type="http://schemas.openxmlformats.org/officeDocument/2006/relationships/slideLayout" Target="../slideLayouts/slideLayout7.xml"/><Relationship Id="rId5" Type="http://schemas.openxmlformats.org/officeDocument/2006/relationships/image" Target="../media/image68.jpg"/><Relationship Id="rId4" Type="http://schemas.openxmlformats.org/officeDocument/2006/relationships/image" Target="../media/image67.jpg"/></Relationships>
</file>

<file path=ppt/slides/_rels/slide20.xml.rels><?xml version="1.0" encoding="UTF-8" standalone="yes"?>
<Relationships xmlns="http://schemas.openxmlformats.org/package/2006/relationships"><Relationship Id="rId8" Type="http://schemas.openxmlformats.org/officeDocument/2006/relationships/image" Target="../media/image74.jpg"/><Relationship Id="rId3" Type="http://schemas.microsoft.com/office/2007/relationships/hdphoto" Target="../media/hdphoto8.wdp"/><Relationship Id="rId7" Type="http://schemas.openxmlformats.org/officeDocument/2006/relationships/image" Target="../media/image73.jpg"/><Relationship Id="rId2" Type="http://schemas.openxmlformats.org/officeDocument/2006/relationships/image" Target="../media/image69.jpeg"/><Relationship Id="rId1" Type="http://schemas.openxmlformats.org/officeDocument/2006/relationships/slideLayout" Target="../slideLayouts/slideLayout7.xml"/><Relationship Id="rId6" Type="http://schemas.openxmlformats.org/officeDocument/2006/relationships/image" Target="../media/image72.jpg"/><Relationship Id="rId5" Type="http://schemas.openxmlformats.org/officeDocument/2006/relationships/image" Target="../media/image71.jpg"/><Relationship Id="rId4" Type="http://schemas.openxmlformats.org/officeDocument/2006/relationships/image" Target="../media/image70.jpg"/></Relationships>
</file>

<file path=ppt/slides/_rels/slide21.xml.rels><?xml version="1.0" encoding="UTF-8" standalone="yes"?>
<Relationships xmlns="http://schemas.openxmlformats.org/package/2006/relationships"><Relationship Id="rId3" Type="http://schemas.openxmlformats.org/officeDocument/2006/relationships/image" Target="../media/image76.jpg"/><Relationship Id="rId2" Type="http://schemas.openxmlformats.org/officeDocument/2006/relationships/image" Target="../media/image75.jpg"/><Relationship Id="rId1" Type="http://schemas.openxmlformats.org/officeDocument/2006/relationships/slideLayout" Target="../slideLayouts/slideLayout7.xml"/><Relationship Id="rId4" Type="http://schemas.openxmlformats.org/officeDocument/2006/relationships/image" Target="../media/image77.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László Moholy-Nagy, ‘K VII’ 1922"/>
          <p:cNvPicPr>
            <a:picLocks noChangeAspect="1" noChangeArrowheads="1"/>
          </p:cNvPicPr>
          <p:nvPr/>
        </p:nvPicPr>
        <p:blipFill rotWithShape="1">
          <a:blip r:embed="rId2" cstate="print">
            <a:duotone>
              <a:schemeClr val="bg2">
                <a:shade val="45000"/>
                <a:satMod val="135000"/>
              </a:schemeClr>
              <a:prstClr val="white"/>
            </a:duotone>
            <a:extLst>
              <a:ext uri="{BEBA8EAE-BF5A-486C-A8C5-ECC9F3942E4B}">
                <a14:imgProps xmlns:a14="http://schemas.microsoft.com/office/drawing/2010/main">
                  <a14:imgLayer r:embed="rId3">
                    <a14:imgEffect>
                      <a14:artisticBlur/>
                    </a14:imgEffect>
                    <a14:imgEffect>
                      <a14:sharpenSoften amount="-50000"/>
                    </a14:imgEffect>
                  </a14:imgLayer>
                </a14:imgProps>
              </a:ext>
              <a:ext uri="{28A0092B-C50C-407E-A947-70E740481C1C}">
                <a14:useLocalDpi xmlns:a14="http://schemas.microsoft.com/office/drawing/2010/main" val="0"/>
              </a:ext>
            </a:extLst>
          </a:blip>
          <a:srcRect l="1784" t="10992" r="3458" b="4272"/>
          <a:stretch/>
        </p:blipFill>
        <p:spPr bwMode="auto">
          <a:xfrm>
            <a:off x="-1470" y="12616"/>
            <a:ext cx="9145470" cy="6923554"/>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286000" y="1988840"/>
            <a:ext cx="4572000" cy="2431435"/>
          </a:xfrm>
          <a:prstGeom prst="rect">
            <a:avLst/>
          </a:prstGeom>
        </p:spPr>
        <p:txBody>
          <a:bodyPr>
            <a:spAutoFit/>
          </a:bodyPr>
          <a:lstStyle/>
          <a:p>
            <a:pPr algn="ctr"/>
            <a:r>
              <a:rPr lang="en-GB" dirty="0" smtClean="0">
                <a:solidFill>
                  <a:schemeClr val="tx1">
                    <a:lumMod val="75000"/>
                    <a:lumOff val="25000"/>
                  </a:schemeClr>
                </a:solidFill>
              </a:rPr>
              <a:t>Melanie Watkins-Patel</a:t>
            </a:r>
            <a:br>
              <a:rPr lang="en-GB" dirty="0" smtClean="0">
                <a:solidFill>
                  <a:schemeClr val="tx1">
                    <a:lumMod val="75000"/>
                    <a:lumOff val="25000"/>
                  </a:schemeClr>
                </a:solidFill>
              </a:rPr>
            </a:br>
            <a:r>
              <a:rPr lang="en-GB" dirty="0" smtClean="0">
                <a:solidFill>
                  <a:schemeClr val="tx1">
                    <a:lumMod val="75000"/>
                    <a:lumOff val="25000"/>
                  </a:schemeClr>
                </a:solidFill>
              </a:rPr>
              <a:t>2004509</a:t>
            </a:r>
            <a:br>
              <a:rPr lang="en-GB" dirty="0" smtClean="0">
                <a:solidFill>
                  <a:schemeClr val="tx1">
                    <a:lumMod val="75000"/>
                    <a:lumOff val="25000"/>
                  </a:schemeClr>
                </a:solidFill>
              </a:rPr>
            </a:br>
            <a:r>
              <a:rPr lang="en-GB" dirty="0" smtClean="0">
                <a:solidFill>
                  <a:schemeClr val="tx1">
                    <a:lumMod val="75000"/>
                    <a:lumOff val="25000"/>
                  </a:schemeClr>
                </a:solidFill>
              </a:rPr>
              <a:t>M4X01603</a:t>
            </a:r>
          </a:p>
          <a:p>
            <a:pPr algn="ctr"/>
            <a:r>
              <a:rPr lang="en-GB" dirty="0" smtClean="0">
                <a:solidFill>
                  <a:schemeClr val="tx1">
                    <a:lumMod val="75000"/>
                    <a:lumOff val="25000"/>
                  </a:schemeClr>
                </a:solidFill>
              </a:rPr>
              <a:t>Visual studies  2</a:t>
            </a:r>
          </a:p>
          <a:p>
            <a:pPr algn="ctr"/>
            <a:r>
              <a:rPr lang="en-GB" sz="2400" dirty="0" smtClean="0">
                <a:solidFill>
                  <a:schemeClr val="tx1">
                    <a:lumMod val="75000"/>
                    <a:lumOff val="25000"/>
                  </a:schemeClr>
                </a:solidFill>
              </a:rPr>
              <a:t>A Sense of Abstraction</a:t>
            </a:r>
          </a:p>
          <a:p>
            <a:pPr algn="ctr"/>
            <a:endParaRPr lang="en-GB" sz="2800" dirty="0" smtClean="0">
              <a:solidFill>
                <a:schemeClr val="tx1">
                  <a:lumMod val="75000"/>
                  <a:lumOff val="25000"/>
                </a:schemeClr>
              </a:solidFill>
            </a:endParaRPr>
          </a:p>
          <a:p>
            <a:pPr algn="ctr"/>
            <a:r>
              <a:rPr lang="en-GB" sz="2800" dirty="0" smtClean="0">
                <a:solidFill>
                  <a:schemeClr val="tx1">
                    <a:lumMod val="75000"/>
                    <a:lumOff val="25000"/>
                  </a:schemeClr>
                </a:solidFill>
              </a:rPr>
              <a:t>Abstract Reference</a:t>
            </a:r>
            <a:endParaRPr lang="en-GB" sz="2800" dirty="0"/>
          </a:p>
        </p:txBody>
      </p:sp>
    </p:spTree>
    <p:extLst>
      <p:ext uri="{BB962C8B-B14F-4D97-AF65-F5344CB8AC3E}">
        <p14:creationId xmlns:p14="http://schemas.microsoft.com/office/powerpoint/2010/main" val="12139958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4" descr="László Moholy-Nagy, ‘K VII’ 1922"/>
          <p:cNvPicPr>
            <a:picLocks noChangeAspect="1" noChangeArrowheads="1"/>
          </p:cNvPicPr>
          <p:nvPr/>
        </p:nvPicPr>
        <p:blipFill rotWithShape="1">
          <a:blip r:embed="rId2" cstate="print">
            <a:duotone>
              <a:schemeClr val="bg2">
                <a:shade val="45000"/>
                <a:satMod val="135000"/>
              </a:schemeClr>
              <a:prstClr val="white"/>
            </a:duotone>
            <a:extLst>
              <a:ext uri="{BEBA8EAE-BF5A-486C-A8C5-ECC9F3942E4B}">
                <a14:imgProps xmlns:a14="http://schemas.microsoft.com/office/drawing/2010/main">
                  <a14:imgLayer r:embed="rId3">
                    <a14:imgEffect>
                      <a14:artisticBlur/>
                    </a14:imgEffect>
                    <a14:imgEffect>
                      <a14:sharpenSoften amount="-50000"/>
                    </a14:imgEffect>
                  </a14:imgLayer>
                </a14:imgProps>
              </a:ext>
              <a:ext uri="{28A0092B-C50C-407E-A947-70E740481C1C}">
                <a14:useLocalDpi xmlns:a14="http://schemas.microsoft.com/office/drawing/2010/main" val="0"/>
              </a:ext>
            </a:extLst>
          </a:blip>
          <a:srcRect l="1784" t="10992" r="3458" b="4272"/>
          <a:stretch/>
        </p:blipFill>
        <p:spPr bwMode="auto">
          <a:xfrm>
            <a:off x="-1470" y="12616"/>
            <a:ext cx="9145470" cy="692355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67544" y="405819"/>
            <a:ext cx="8352928" cy="2492990"/>
          </a:xfrm>
          <a:prstGeom prst="rect">
            <a:avLst/>
          </a:prstGeom>
        </p:spPr>
        <p:txBody>
          <a:bodyPr wrap="square">
            <a:spAutoFit/>
          </a:bodyPr>
          <a:lstStyle/>
          <a:p>
            <a:pPr algn="ctr"/>
            <a:r>
              <a:rPr lang="en-GB" sz="1600" dirty="0" smtClean="0"/>
              <a:t>ABSTRACT ART</a:t>
            </a:r>
          </a:p>
          <a:p>
            <a:r>
              <a:rPr lang="en-GB" sz="1400" dirty="0" smtClean="0"/>
              <a:t>Abstract </a:t>
            </a:r>
            <a:r>
              <a:rPr lang="en-GB" sz="1400" dirty="0"/>
              <a:t>art is art that does not attempt to represent an accurate depiction of a visual reality but instead use shapes, colours, forms and gestural marks to achieve its effect</a:t>
            </a:r>
          </a:p>
          <a:p>
            <a:r>
              <a:rPr lang="en-GB" sz="1400" dirty="0"/>
              <a:t>Strictly speaking, the word abstract means to separate or withdraw something from something else.</a:t>
            </a:r>
          </a:p>
          <a:p>
            <a:r>
              <a:rPr lang="en-GB" sz="1400" dirty="0"/>
              <a:t>The term can be applied to art that is based an object, figure or landscape, where forms have been simplified or schematised.</a:t>
            </a:r>
          </a:p>
          <a:p>
            <a:r>
              <a:rPr lang="en-GB" sz="1400" dirty="0"/>
              <a:t>It is also applied to art that uses forms, such as geometric shapes or </a:t>
            </a:r>
            <a:r>
              <a:rPr lang="en-GB" sz="1400" dirty="0" smtClean="0"/>
              <a:t>marks</a:t>
            </a:r>
            <a:r>
              <a:rPr lang="en-GB" sz="1400" dirty="0"/>
              <a:t>, which have no source at all in an external visual reality. </a:t>
            </a:r>
            <a:endParaRPr lang="en-GB" sz="1400" dirty="0" smtClean="0"/>
          </a:p>
          <a:p>
            <a:r>
              <a:rPr lang="en-GB" sz="1400" dirty="0" smtClean="0"/>
              <a:t>Abstract </a:t>
            </a:r>
            <a:r>
              <a:rPr lang="en-GB" sz="1400" dirty="0"/>
              <a:t>art is often seen as carrying a moral dimension, in that it can be seen to stand for virtues such as order, purity, simplicity and spirituality.</a:t>
            </a:r>
          </a:p>
          <a:p>
            <a:endParaRPr lang="en-GB" sz="1400" dirty="0"/>
          </a:p>
        </p:txBody>
      </p:sp>
      <p:sp>
        <p:nvSpPr>
          <p:cNvPr id="6" name="Rectangle 5"/>
          <p:cNvSpPr/>
          <p:nvPr/>
        </p:nvSpPr>
        <p:spPr>
          <a:xfrm>
            <a:off x="251520" y="6240204"/>
            <a:ext cx="4572000" cy="338554"/>
          </a:xfrm>
          <a:prstGeom prst="rect">
            <a:avLst/>
          </a:prstGeom>
        </p:spPr>
        <p:txBody>
          <a:bodyPr>
            <a:spAutoFit/>
          </a:bodyPr>
          <a:lstStyle/>
          <a:p>
            <a:r>
              <a:rPr lang="en-GB" sz="1600" dirty="0"/>
              <a:t>https://</a:t>
            </a:r>
            <a:r>
              <a:rPr lang="en-GB" sz="1600" dirty="0" smtClean="0"/>
              <a:t>www.tate.org.uk/art/art-terms</a:t>
            </a:r>
            <a:endParaRPr lang="en-GB" sz="1600" dirty="0"/>
          </a:p>
        </p:txBody>
      </p:sp>
      <p:pic>
        <p:nvPicPr>
          <p:cNvPr id="3074" name="Picture 2" descr="Piet Mondrian, ‘Composition with Yellow, Blue and Red’ 1937–4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544" y="2760895"/>
            <a:ext cx="2333625" cy="24384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7" name="Rectangle 6"/>
          <p:cNvSpPr/>
          <p:nvPr/>
        </p:nvSpPr>
        <p:spPr>
          <a:xfrm>
            <a:off x="339161" y="5188679"/>
            <a:ext cx="2590389" cy="923330"/>
          </a:xfrm>
          <a:prstGeom prst="rect">
            <a:avLst/>
          </a:prstGeom>
        </p:spPr>
        <p:txBody>
          <a:bodyPr wrap="none">
            <a:spAutoFit/>
          </a:bodyPr>
          <a:lstStyle/>
          <a:p>
            <a:pPr fontAlgn="ctr"/>
            <a:r>
              <a:rPr lang="en-GB" dirty="0" smtClean="0"/>
              <a:t>Piet Mondrian</a:t>
            </a:r>
          </a:p>
          <a:p>
            <a:pPr fontAlgn="ctr"/>
            <a:r>
              <a:rPr lang="en-GB" dirty="0" smtClean="0"/>
              <a:t>Composition </a:t>
            </a:r>
            <a:r>
              <a:rPr lang="en-GB" dirty="0"/>
              <a:t>with Yellow, </a:t>
            </a:r>
            <a:endParaRPr lang="en-GB" dirty="0" smtClean="0"/>
          </a:p>
          <a:p>
            <a:pPr fontAlgn="ctr"/>
            <a:r>
              <a:rPr lang="en-GB" dirty="0" smtClean="0"/>
              <a:t>Blue </a:t>
            </a:r>
            <a:r>
              <a:rPr lang="en-GB" dirty="0"/>
              <a:t>and Red</a:t>
            </a:r>
          </a:p>
        </p:txBody>
      </p:sp>
      <p:pic>
        <p:nvPicPr>
          <p:cNvPr id="3076" name="Picture 4" descr="Kazimir Malevich, ‘Dynamic Suprematism’ 1915 or 191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34333" y="2750279"/>
            <a:ext cx="2419350" cy="24384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8" name="Rectangle 7"/>
          <p:cNvSpPr/>
          <p:nvPr/>
        </p:nvSpPr>
        <p:spPr>
          <a:xfrm>
            <a:off x="3131840" y="5336490"/>
            <a:ext cx="1777859" cy="369332"/>
          </a:xfrm>
          <a:prstGeom prst="rect">
            <a:avLst/>
          </a:prstGeom>
        </p:spPr>
        <p:txBody>
          <a:bodyPr wrap="none">
            <a:spAutoFit/>
          </a:bodyPr>
          <a:lstStyle/>
          <a:p>
            <a:r>
              <a:rPr lang="en-GB" dirty="0"/>
              <a:t>Kazimir Malevich</a:t>
            </a:r>
            <a:endParaRPr lang="en-GB" dirty="0"/>
          </a:p>
        </p:txBody>
      </p:sp>
      <p:pic>
        <p:nvPicPr>
          <p:cNvPr id="3078" name="Picture 6" descr="Naum Gabo, ‘Head No. 2’ 1916, enlarged version 196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51986" y="2685544"/>
            <a:ext cx="1952462" cy="251375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1" name="Rectangle 10"/>
          <p:cNvSpPr/>
          <p:nvPr/>
        </p:nvSpPr>
        <p:spPr>
          <a:xfrm>
            <a:off x="6651986" y="5281012"/>
            <a:ext cx="1356462" cy="369332"/>
          </a:xfrm>
          <a:prstGeom prst="rect">
            <a:avLst/>
          </a:prstGeom>
        </p:spPr>
        <p:txBody>
          <a:bodyPr wrap="none">
            <a:spAutoFit/>
          </a:bodyPr>
          <a:lstStyle/>
          <a:p>
            <a:r>
              <a:rPr lang="en-GB" dirty="0"/>
              <a:t>Naum Gabo </a:t>
            </a:r>
            <a:endParaRPr lang="en-GB" dirty="0"/>
          </a:p>
        </p:txBody>
      </p:sp>
      <p:sp>
        <p:nvSpPr>
          <p:cNvPr id="12" name="Rectangle 11"/>
          <p:cNvSpPr/>
          <p:nvPr/>
        </p:nvSpPr>
        <p:spPr>
          <a:xfrm>
            <a:off x="3131840" y="5767561"/>
            <a:ext cx="2290692" cy="369332"/>
          </a:xfrm>
          <a:prstGeom prst="rect">
            <a:avLst/>
          </a:prstGeom>
        </p:spPr>
        <p:txBody>
          <a:bodyPr wrap="none">
            <a:spAutoFit/>
          </a:bodyPr>
          <a:lstStyle/>
          <a:p>
            <a:r>
              <a:rPr lang="en-GB" dirty="0"/>
              <a:t>Dynamic Suprematism</a:t>
            </a:r>
          </a:p>
        </p:txBody>
      </p:sp>
      <p:sp>
        <p:nvSpPr>
          <p:cNvPr id="13" name="Rectangle 12"/>
          <p:cNvSpPr/>
          <p:nvPr/>
        </p:nvSpPr>
        <p:spPr>
          <a:xfrm>
            <a:off x="6716106" y="5773395"/>
            <a:ext cx="1228221" cy="369332"/>
          </a:xfrm>
          <a:prstGeom prst="rect">
            <a:avLst/>
          </a:prstGeom>
        </p:spPr>
        <p:txBody>
          <a:bodyPr wrap="none">
            <a:spAutoFit/>
          </a:bodyPr>
          <a:lstStyle/>
          <a:p>
            <a:r>
              <a:rPr lang="en-GB" dirty="0"/>
              <a:t>Head No. 2</a:t>
            </a:r>
          </a:p>
        </p:txBody>
      </p:sp>
    </p:spTree>
    <p:extLst>
      <p:ext uri="{BB962C8B-B14F-4D97-AF65-F5344CB8AC3E}">
        <p14:creationId xmlns:p14="http://schemas.microsoft.com/office/powerpoint/2010/main" val="2027857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4" descr="László Moholy-Nagy, ‘K VII’ 1922"/>
          <p:cNvPicPr>
            <a:picLocks noChangeAspect="1" noChangeArrowheads="1"/>
          </p:cNvPicPr>
          <p:nvPr/>
        </p:nvPicPr>
        <p:blipFill rotWithShape="1">
          <a:blip r:embed="rId2" cstate="print">
            <a:duotone>
              <a:schemeClr val="bg2">
                <a:shade val="45000"/>
                <a:satMod val="135000"/>
              </a:schemeClr>
              <a:prstClr val="white"/>
            </a:duotone>
            <a:extLst>
              <a:ext uri="{BEBA8EAE-BF5A-486C-A8C5-ECC9F3942E4B}">
                <a14:imgProps xmlns:a14="http://schemas.microsoft.com/office/drawing/2010/main">
                  <a14:imgLayer r:embed="rId3">
                    <a14:imgEffect>
                      <a14:artisticBlur/>
                    </a14:imgEffect>
                    <a14:imgEffect>
                      <a14:sharpenSoften amount="-50000"/>
                    </a14:imgEffect>
                  </a14:imgLayer>
                </a14:imgProps>
              </a:ext>
              <a:ext uri="{28A0092B-C50C-407E-A947-70E740481C1C}">
                <a14:useLocalDpi xmlns:a14="http://schemas.microsoft.com/office/drawing/2010/main" val="0"/>
              </a:ext>
            </a:extLst>
          </a:blip>
          <a:srcRect l="1784" t="10992" r="3458" b="4272"/>
          <a:stretch/>
        </p:blipFill>
        <p:spPr bwMode="auto">
          <a:xfrm>
            <a:off x="-1470" y="12616"/>
            <a:ext cx="9145470" cy="692355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2"/>
          <p:cNvSpPr>
            <a:spLocks noChangeArrowheads="1"/>
          </p:cNvSpPr>
          <p:nvPr/>
        </p:nvSpPr>
        <p:spPr bwMode="auto">
          <a:xfrm>
            <a:off x="172711" y="260648"/>
            <a:ext cx="8854733" cy="11849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smtClean="0">
                <a:ln>
                  <a:noFill/>
                </a:ln>
                <a:solidFill>
                  <a:srgbClr val="313131"/>
                </a:solidFill>
                <a:effectLst/>
                <a:latin typeface="Arial" pitchFamily="34" charset="0"/>
                <a:ea typeface="Times New Roman" pitchFamily="18" charset="0"/>
                <a:cs typeface="Arial" pitchFamily="34" charset="0"/>
              </a:rPr>
              <a:t>ABSTRACT EXPRESSIONISM</a:t>
            </a:r>
            <a:endParaRPr kumimoji="0" lang="en-GB" alt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smtClean="0">
                <a:ln>
                  <a:noFill/>
                </a:ln>
                <a:solidFill>
                  <a:srgbClr val="313131"/>
                </a:solidFill>
                <a:effectLst/>
                <a:ea typeface="Times New Roman" pitchFamily="18" charset="0"/>
                <a:cs typeface="Arial" pitchFamily="34" charset="0"/>
              </a:rPr>
              <a:t>Abstract expressionism is the term applied to new forms of abstract art developed by American painters such as Jackson Pollock, Mark Rothko and Willem de Kooning in the 1940s and 1950s. It is often characterised by gestural brush-strokes or mark-making, and the impression of spontaneity </a:t>
            </a:r>
            <a:endParaRPr kumimoji="0" lang="en-GB" altLang="en-US" sz="1400" b="0" i="0" u="none" strike="noStrike" cap="none" normalizeH="0" baseline="0" dirty="0" smtClean="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pic>
        <p:nvPicPr>
          <p:cNvPr id="3073" name="Picture 3" descr="Willem de Kooning, ‘The Visit’ 1966–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667301" y="1411992"/>
            <a:ext cx="2341172" cy="2904717"/>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p:cNvSpPr>
            <a:spLocks noChangeArrowheads="1"/>
          </p:cNvSpPr>
          <p:nvPr/>
        </p:nvSpPr>
        <p:spPr bwMode="auto">
          <a:xfrm>
            <a:off x="0" y="2895600"/>
            <a:ext cx="9144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6" name="Rectangle 5"/>
          <p:cNvSpPr/>
          <p:nvPr/>
        </p:nvSpPr>
        <p:spPr>
          <a:xfrm>
            <a:off x="2790405" y="4488565"/>
            <a:ext cx="2218068" cy="1200329"/>
          </a:xfrm>
          <a:prstGeom prst="rect">
            <a:avLst/>
          </a:prstGeom>
        </p:spPr>
        <p:txBody>
          <a:bodyPr wrap="square">
            <a:spAutoFit/>
          </a:bodyPr>
          <a:lstStyle/>
          <a:p>
            <a:r>
              <a:rPr lang="en-GB" dirty="0"/>
              <a:t>Willem de Kooning</a:t>
            </a:r>
            <a:br>
              <a:rPr lang="en-GB" dirty="0"/>
            </a:br>
            <a:r>
              <a:rPr lang="en-GB" dirty="0" smtClean="0"/>
              <a:t>The Visit 1966–7</a:t>
            </a:r>
            <a:r>
              <a:rPr lang="en-GB" dirty="0"/>
              <a:t/>
            </a:r>
            <a:br>
              <a:rPr lang="en-GB" dirty="0"/>
            </a:br>
            <a:r>
              <a:rPr lang="en-GB" dirty="0"/>
              <a:t>Tate</a:t>
            </a:r>
            <a:br>
              <a:rPr lang="en-GB" dirty="0"/>
            </a:br>
            <a:endParaRPr lang="en-GB" dirty="0"/>
          </a:p>
        </p:txBody>
      </p:sp>
      <p:pic>
        <p:nvPicPr>
          <p:cNvPr id="8" name="Picture 7" descr="Mark Rothko, ‘Black on Maroon’ 1958"/>
          <p:cNvPicPr/>
          <p:nvPr/>
        </p:nvPicPr>
        <p:blipFill>
          <a:blip r:embed="rId5" cstate="print">
            <a:extLst>
              <a:ext uri="{BEBA8EAE-BF5A-486C-A8C5-ECC9F3942E4B}">
                <a14:imgProps xmlns:a14="http://schemas.microsoft.com/office/drawing/2010/main">
                  <a14:imgLayer r:embed="rId6">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172711" y="1409780"/>
            <a:ext cx="2376329" cy="2906929"/>
          </a:xfrm>
          <a:prstGeom prst="rect">
            <a:avLst/>
          </a:prstGeom>
          <a:noFill/>
          <a:ln>
            <a:noFill/>
          </a:ln>
        </p:spPr>
      </p:pic>
      <p:sp>
        <p:nvSpPr>
          <p:cNvPr id="7" name="Rectangle 6"/>
          <p:cNvSpPr/>
          <p:nvPr/>
        </p:nvSpPr>
        <p:spPr>
          <a:xfrm>
            <a:off x="172711" y="4488564"/>
            <a:ext cx="2376329" cy="1200329"/>
          </a:xfrm>
          <a:prstGeom prst="rect">
            <a:avLst/>
          </a:prstGeom>
        </p:spPr>
        <p:txBody>
          <a:bodyPr wrap="square">
            <a:spAutoFit/>
          </a:bodyPr>
          <a:lstStyle/>
          <a:p>
            <a:r>
              <a:rPr lang="en-GB" dirty="0"/>
              <a:t>Mark Rothko</a:t>
            </a:r>
            <a:br>
              <a:rPr lang="en-GB" dirty="0"/>
            </a:br>
            <a:r>
              <a:rPr lang="en-GB" dirty="0" smtClean="0"/>
              <a:t>Black on Maroon 1958</a:t>
            </a:r>
            <a:r>
              <a:rPr lang="en-GB" dirty="0"/>
              <a:t/>
            </a:r>
            <a:br>
              <a:rPr lang="en-GB" dirty="0"/>
            </a:br>
            <a:r>
              <a:rPr lang="en-GB" dirty="0"/>
              <a:t>Tate</a:t>
            </a:r>
            <a:br>
              <a:rPr lang="en-GB" dirty="0"/>
            </a:br>
            <a:endParaRPr lang="en-GB" dirty="0"/>
          </a:p>
        </p:txBody>
      </p:sp>
      <p:pic>
        <p:nvPicPr>
          <p:cNvPr id="1026" name="Picture 2" descr="Jackson Pollock, ‘Yellow Islands’ 195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147996" y="1409779"/>
            <a:ext cx="3879448" cy="2906929"/>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5144548" y="4543628"/>
            <a:ext cx="4572000" cy="923330"/>
          </a:xfrm>
          <a:prstGeom prst="rect">
            <a:avLst/>
          </a:prstGeom>
        </p:spPr>
        <p:txBody>
          <a:bodyPr>
            <a:spAutoFit/>
          </a:bodyPr>
          <a:lstStyle/>
          <a:p>
            <a:r>
              <a:rPr lang="en-GB" dirty="0"/>
              <a:t>Jackson Pollock</a:t>
            </a:r>
            <a:r>
              <a:rPr lang="en-GB" dirty="0"/>
              <a:t/>
            </a:r>
            <a:br>
              <a:rPr lang="en-GB" dirty="0"/>
            </a:br>
            <a:r>
              <a:rPr lang="en-GB" dirty="0" smtClean="0"/>
              <a:t>Yellow Islands 1952</a:t>
            </a:r>
            <a:r>
              <a:rPr lang="en-GB" dirty="0"/>
              <a:t/>
            </a:r>
            <a:br>
              <a:rPr lang="en-GB" dirty="0"/>
            </a:br>
            <a:r>
              <a:rPr lang="en-GB" dirty="0"/>
              <a:t>Tate</a:t>
            </a:r>
            <a:endParaRPr lang="en-GB" dirty="0"/>
          </a:p>
        </p:txBody>
      </p:sp>
      <p:sp>
        <p:nvSpPr>
          <p:cNvPr id="10" name="Rectangle 9"/>
          <p:cNvSpPr/>
          <p:nvPr/>
        </p:nvSpPr>
        <p:spPr>
          <a:xfrm>
            <a:off x="263040" y="6093296"/>
            <a:ext cx="4572000" cy="338554"/>
          </a:xfrm>
          <a:prstGeom prst="rect">
            <a:avLst/>
          </a:prstGeom>
        </p:spPr>
        <p:txBody>
          <a:bodyPr>
            <a:spAutoFit/>
          </a:bodyPr>
          <a:lstStyle/>
          <a:p>
            <a:r>
              <a:rPr lang="en-GB" sz="1600" dirty="0"/>
              <a:t>https://</a:t>
            </a:r>
            <a:r>
              <a:rPr lang="en-GB" sz="1600" dirty="0" smtClean="0"/>
              <a:t>www.tate.org.uk/art/art-terms</a:t>
            </a:r>
            <a:endParaRPr lang="en-GB" sz="1600" dirty="0"/>
          </a:p>
        </p:txBody>
      </p:sp>
    </p:spTree>
    <p:extLst>
      <p:ext uri="{BB962C8B-B14F-4D97-AF65-F5344CB8AC3E}">
        <p14:creationId xmlns:p14="http://schemas.microsoft.com/office/powerpoint/2010/main" val="30526741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4" descr="László Moholy-Nagy, ‘K VII’ 1922"/>
          <p:cNvPicPr>
            <a:picLocks noChangeAspect="1" noChangeArrowheads="1"/>
          </p:cNvPicPr>
          <p:nvPr/>
        </p:nvPicPr>
        <p:blipFill rotWithShape="1">
          <a:blip r:embed="rId2" cstate="print">
            <a:duotone>
              <a:schemeClr val="bg2">
                <a:shade val="45000"/>
                <a:satMod val="135000"/>
              </a:schemeClr>
              <a:prstClr val="white"/>
            </a:duotone>
            <a:extLst>
              <a:ext uri="{BEBA8EAE-BF5A-486C-A8C5-ECC9F3942E4B}">
                <a14:imgProps xmlns:a14="http://schemas.microsoft.com/office/drawing/2010/main">
                  <a14:imgLayer r:embed="rId3">
                    <a14:imgEffect>
                      <a14:artisticBlur/>
                    </a14:imgEffect>
                    <a14:imgEffect>
                      <a14:sharpenSoften amount="-50000"/>
                    </a14:imgEffect>
                  </a14:imgLayer>
                </a14:imgProps>
              </a:ext>
              <a:ext uri="{28A0092B-C50C-407E-A947-70E740481C1C}">
                <a14:useLocalDpi xmlns:a14="http://schemas.microsoft.com/office/drawing/2010/main" val="0"/>
              </a:ext>
            </a:extLst>
          </a:blip>
          <a:srcRect l="1784" t="10992" r="3458" b="4272"/>
          <a:stretch/>
        </p:blipFill>
        <p:spPr bwMode="auto">
          <a:xfrm>
            <a:off x="-1470" y="12616"/>
            <a:ext cx="9145470" cy="6923554"/>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12244" y="1058937"/>
            <a:ext cx="8820472" cy="5509200"/>
          </a:xfrm>
          <a:prstGeom prst="rect">
            <a:avLst/>
          </a:prstGeom>
        </p:spPr>
        <p:txBody>
          <a:bodyPr wrap="square">
            <a:spAutoFit/>
          </a:bodyPr>
          <a:lstStyle/>
          <a:p>
            <a:r>
              <a:rPr lang="en-GB" sz="1600" dirty="0" smtClean="0"/>
              <a:t>In </a:t>
            </a:r>
            <a:r>
              <a:rPr lang="en-GB" sz="1600" dirty="0"/>
              <a:t>modern art the idea grew that form could be expressive even if largely or completely divorced from </a:t>
            </a:r>
            <a:r>
              <a:rPr lang="en-GB" sz="1600" dirty="0" smtClean="0"/>
              <a:t>appearances of</a:t>
            </a:r>
            <a:r>
              <a:rPr lang="en-GB" sz="1600" dirty="0"/>
              <a:t> </a:t>
            </a:r>
            <a:r>
              <a:rPr lang="en-GB" sz="1600" dirty="0" smtClean="0"/>
              <a:t>abstract art. </a:t>
            </a:r>
            <a:r>
              <a:rPr lang="en-GB" sz="1600" dirty="0"/>
              <a:t>In 1914 the British pioneer abstract painter </a:t>
            </a:r>
            <a:r>
              <a:rPr lang="en-GB" sz="1600" dirty="0" smtClean="0"/>
              <a:t>David Bromberg wrote</a:t>
            </a:r>
            <a:r>
              <a:rPr lang="en-GB" sz="1600" dirty="0"/>
              <a:t>: ‘I appeal to a sense of form – where I use naturalistic form I have stripped it of all irrelevant matter…My object is the construction of Pure Form</a:t>
            </a:r>
            <a:r>
              <a:rPr lang="en-GB" sz="1600" dirty="0" smtClean="0"/>
              <a:t>.’</a:t>
            </a:r>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r>
              <a:rPr lang="en-GB" sz="1600" dirty="0" smtClean="0"/>
              <a:t> </a:t>
            </a:r>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smtClean="0"/>
          </a:p>
          <a:p>
            <a:endParaRPr lang="en-GB" sz="1600" dirty="0"/>
          </a:p>
          <a:p>
            <a:endParaRPr lang="en-GB" sz="1600" dirty="0" smtClean="0"/>
          </a:p>
          <a:p>
            <a:r>
              <a:rPr lang="en-GB" sz="1600" dirty="0" smtClean="0"/>
              <a:t>Even </a:t>
            </a:r>
            <a:r>
              <a:rPr lang="en-GB" sz="1600" dirty="0"/>
              <a:t>space can have form: the sculptor </a:t>
            </a:r>
            <a:r>
              <a:rPr lang="en-GB" sz="1600" dirty="0" smtClean="0"/>
              <a:t>Henry Moore</a:t>
            </a:r>
            <a:r>
              <a:rPr lang="en-GB" sz="1600" dirty="0"/>
              <a:t> once remarked that ‘A hole can have as much shape meaning as a solid mass</a:t>
            </a:r>
            <a:r>
              <a:rPr lang="en-GB" sz="1600" dirty="0" smtClean="0"/>
              <a:t>’.</a:t>
            </a:r>
            <a:endParaRPr lang="en-GB" sz="1600" dirty="0"/>
          </a:p>
        </p:txBody>
      </p:sp>
      <p:sp>
        <p:nvSpPr>
          <p:cNvPr id="2" name="Rectangle 1"/>
          <p:cNvSpPr/>
          <p:nvPr/>
        </p:nvSpPr>
        <p:spPr>
          <a:xfrm>
            <a:off x="112244" y="-20488"/>
            <a:ext cx="8820472" cy="1107996"/>
          </a:xfrm>
          <a:prstGeom prst="rect">
            <a:avLst/>
          </a:prstGeom>
        </p:spPr>
        <p:txBody>
          <a:bodyPr wrap="square">
            <a:spAutoFit/>
          </a:bodyPr>
          <a:lstStyle/>
          <a:p>
            <a:pPr algn="ctr"/>
            <a:r>
              <a:rPr lang="en-GB" sz="1600" cap="all" dirty="0"/>
              <a:t>FORM</a:t>
            </a:r>
            <a:endParaRPr lang="en-GB" sz="1600" dirty="0"/>
          </a:p>
          <a:p>
            <a:r>
              <a:rPr lang="en-GB" sz="1600" dirty="0"/>
              <a:t>In relation to art the term form has two meanings: it can refer to the overall form taken by the work – its physical nature; or within a work of art it can refer to the element of shape among the various elements that make up a work</a:t>
            </a:r>
          </a:p>
        </p:txBody>
      </p:sp>
      <p:pic>
        <p:nvPicPr>
          <p:cNvPr id="3" name="Picture 2" descr="Henry Moore OM, CH, ‘Recumbent Figure’ 1938"/>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101597" y="2310240"/>
            <a:ext cx="3475350" cy="2583066"/>
          </a:xfrm>
          <a:prstGeom prst="rect">
            <a:avLst/>
          </a:prstGeom>
          <a:noFill/>
          <a:ln>
            <a:noFill/>
          </a:ln>
        </p:spPr>
      </p:pic>
      <p:sp>
        <p:nvSpPr>
          <p:cNvPr id="4" name="Rectangle 3"/>
          <p:cNvSpPr/>
          <p:nvPr/>
        </p:nvSpPr>
        <p:spPr>
          <a:xfrm>
            <a:off x="5133957" y="4931226"/>
            <a:ext cx="2448272" cy="830997"/>
          </a:xfrm>
          <a:prstGeom prst="rect">
            <a:avLst/>
          </a:prstGeom>
        </p:spPr>
        <p:txBody>
          <a:bodyPr wrap="square">
            <a:spAutoFit/>
          </a:bodyPr>
          <a:lstStyle/>
          <a:p>
            <a:r>
              <a:rPr lang="en-GB" sz="1600" dirty="0"/>
              <a:t>Henry </a:t>
            </a:r>
            <a:r>
              <a:rPr lang="en-GB" sz="1600" dirty="0" smtClean="0"/>
              <a:t>Moore</a:t>
            </a:r>
            <a:r>
              <a:rPr lang="en-GB" sz="1600" dirty="0"/>
              <a:t/>
            </a:r>
            <a:br>
              <a:rPr lang="en-GB" sz="1600" dirty="0"/>
            </a:br>
            <a:r>
              <a:rPr lang="en-GB" sz="1600" dirty="0" smtClean="0"/>
              <a:t>Recumbent Figure</a:t>
            </a:r>
          </a:p>
          <a:p>
            <a:r>
              <a:rPr lang="en-GB" sz="1600" dirty="0" smtClean="0"/>
              <a:t>1938</a:t>
            </a:r>
            <a:endParaRPr lang="en-GB" sz="1600" dirty="0"/>
          </a:p>
        </p:txBody>
      </p:sp>
      <p:pic>
        <p:nvPicPr>
          <p:cNvPr id="4098" name="Picture 2" descr="David Bomberg, ‘The Mud Bath’ 191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7544" y="2310240"/>
            <a:ext cx="3778657" cy="258306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323528" y="5043770"/>
            <a:ext cx="1459246" cy="830997"/>
          </a:xfrm>
          <a:prstGeom prst="rect">
            <a:avLst/>
          </a:prstGeom>
        </p:spPr>
        <p:txBody>
          <a:bodyPr wrap="none">
            <a:spAutoFit/>
          </a:bodyPr>
          <a:lstStyle/>
          <a:p>
            <a:r>
              <a:rPr lang="en-GB" sz="1600" dirty="0" smtClean="0"/>
              <a:t>David Bomberg</a:t>
            </a:r>
          </a:p>
          <a:p>
            <a:r>
              <a:rPr lang="en-GB" sz="1600" dirty="0" smtClean="0"/>
              <a:t>The </a:t>
            </a:r>
            <a:r>
              <a:rPr lang="en-GB" sz="1600" dirty="0"/>
              <a:t>Mud </a:t>
            </a:r>
            <a:r>
              <a:rPr lang="en-GB" sz="1600" dirty="0" smtClean="0"/>
              <a:t>Bath</a:t>
            </a:r>
          </a:p>
          <a:p>
            <a:r>
              <a:rPr lang="en-GB" sz="1600" dirty="0" smtClean="0"/>
              <a:t>1914</a:t>
            </a:r>
            <a:endParaRPr lang="en-GB" sz="1600" dirty="0"/>
          </a:p>
        </p:txBody>
      </p:sp>
      <p:sp>
        <p:nvSpPr>
          <p:cNvPr id="8" name="Rectangle 7"/>
          <p:cNvSpPr/>
          <p:nvPr/>
        </p:nvSpPr>
        <p:spPr>
          <a:xfrm>
            <a:off x="6012160" y="6314755"/>
            <a:ext cx="4572000" cy="307777"/>
          </a:xfrm>
          <a:prstGeom prst="rect">
            <a:avLst/>
          </a:prstGeom>
        </p:spPr>
        <p:txBody>
          <a:bodyPr>
            <a:spAutoFit/>
          </a:bodyPr>
          <a:lstStyle/>
          <a:p>
            <a:r>
              <a:rPr lang="en-GB" sz="1400" dirty="0"/>
              <a:t>https://</a:t>
            </a:r>
            <a:r>
              <a:rPr lang="en-GB" sz="1400" dirty="0" smtClean="0"/>
              <a:t>www.tate.org.uk/art/art-terms</a:t>
            </a:r>
            <a:endParaRPr lang="en-GB" sz="1400" dirty="0"/>
          </a:p>
        </p:txBody>
      </p:sp>
    </p:spTree>
    <p:extLst>
      <p:ext uri="{BB962C8B-B14F-4D97-AF65-F5344CB8AC3E}">
        <p14:creationId xmlns:p14="http://schemas.microsoft.com/office/powerpoint/2010/main" val="3212407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4" descr="László Moholy-Nagy, ‘K VII’ 1922"/>
          <p:cNvPicPr>
            <a:picLocks noChangeAspect="1" noChangeArrowheads="1"/>
          </p:cNvPicPr>
          <p:nvPr/>
        </p:nvPicPr>
        <p:blipFill rotWithShape="1">
          <a:blip r:embed="rId2" cstate="print">
            <a:duotone>
              <a:schemeClr val="bg2">
                <a:shade val="45000"/>
                <a:satMod val="135000"/>
              </a:schemeClr>
              <a:prstClr val="white"/>
            </a:duotone>
            <a:extLst>
              <a:ext uri="{BEBA8EAE-BF5A-486C-A8C5-ECC9F3942E4B}">
                <a14:imgProps xmlns:a14="http://schemas.microsoft.com/office/drawing/2010/main">
                  <a14:imgLayer r:embed="rId3">
                    <a14:imgEffect>
                      <a14:artisticBlur/>
                    </a14:imgEffect>
                    <a14:imgEffect>
                      <a14:sharpenSoften amount="-50000"/>
                    </a14:imgEffect>
                  </a14:imgLayer>
                </a14:imgProps>
              </a:ext>
              <a:ext uri="{28A0092B-C50C-407E-A947-70E740481C1C}">
                <a14:useLocalDpi xmlns:a14="http://schemas.microsoft.com/office/drawing/2010/main" val="0"/>
              </a:ext>
            </a:extLst>
          </a:blip>
          <a:srcRect l="1784" t="10992" r="3458" b="4272"/>
          <a:stretch/>
        </p:blipFill>
        <p:spPr bwMode="auto">
          <a:xfrm>
            <a:off x="-1470" y="12616"/>
            <a:ext cx="9145470" cy="6923554"/>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66752" y="12616"/>
            <a:ext cx="8928992" cy="923330"/>
          </a:xfrm>
          <a:prstGeom prst="rect">
            <a:avLst/>
          </a:prstGeom>
        </p:spPr>
        <p:txBody>
          <a:bodyPr wrap="square">
            <a:spAutoFit/>
          </a:bodyPr>
          <a:lstStyle/>
          <a:p>
            <a:pPr algn="ctr"/>
            <a:r>
              <a:rPr lang="en-GB" cap="all" dirty="0"/>
              <a:t>BAUHAUS</a:t>
            </a:r>
            <a:endParaRPr lang="en-GB" dirty="0"/>
          </a:p>
          <a:p>
            <a:r>
              <a:rPr lang="en-GB" dirty="0"/>
              <a:t>Bauhaus was a revolutionary school of art, architecture and design established by Walter Gropius at Weimar in Germany in 1919</a:t>
            </a:r>
          </a:p>
        </p:txBody>
      </p:sp>
      <p:sp>
        <p:nvSpPr>
          <p:cNvPr id="3" name="Rectangle 2"/>
          <p:cNvSpPr>
            <a:spLocks noChangeArrowheads="1"/>
          </p:cNvSpPr>
          <p:nvPr/>
        </p:nvSpPr>
        <p:spPr bwMode="auto">
          <a:xfrm>
            <a:off x="163154" y="1018385"/>
            <a:ext cx="8539296"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rgbClr val="313131"/>
                </a:solidFill>
                <a:effectLst/>
                <a:ea typeface="Times New Roman" pitchFamily="18" charset="0"/>
                <a:cs typeface="Arial" pitchFamily="34" charset="0"/>
              </a:rPr>
              <a:t>The Bauhaus teaching method replaced the traditional pupil-teacher relationship with the idea of a community of artists working together. Its aim was to bring art back into contact with everyday life, and architecture, performing arts, design and applied arts were therefore given as much weight as fine </a:t>
            </a:r>
            <a:r>
              <a:rPr kumimoji="0" lang="en-GB" altLang="en-US" b="0" i="0" u="none" strike="noStrike" cap="none" normalizeH="0" baseline="0" dirty="0" smtClean="0">
                <a:ln>
                  <a:noFill/>
                </a:ln>
                <a:solidFill>
                  <a:srgbClr val="313131"/>
                </a:solidFill>
                <a:effectLst/>
                <a:ea typeface="Times New Roman" pitchFamily="18" charset="0"/>
                <a:cs typeface="Arial" pitchFamily="34" charset="0"/>
              </a:rPr>
              <a:t>art.</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dirty="0">
              <a:solidFill>
                <a:srgbClr val="313131"/>
              </a:solidFill>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smtClean="0">
              <a:ln>
                <a:noFill/>
              </a:ln>
              <a:solidFill>
                <a:srgbClr val="313131"/>
              </a:solidFill>
              <a:effectLst/>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smtClean="0">
              <a:ln>
                <a:noFill/>
              </a:ln>
              <a:solidFill>
                <a:srgbClr val="313131"/>
              </a:solidFill>
              <a:effectLst/>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dirty="0">
              <a:solidFill>
                <a:srgbClr val="313131"/>
              </a:solidFill>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smtClean="0">
              <a:ln>
                <a:noFill/>
              </a:ln>
              <a:solidFill>
                <a:srgbClr val="313131"/>
              </a:solidFill>
              <a:effectLst/>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dirty="0">
              <a:solidFill>
                <a:srgbClr val="313131"/>
              </a:solidFill>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smtClean="0">
              <a:ln>
                <a:noFill/>
              </a:ln>
              <a:solidFill>
                <a:srgbClr val="313131"/>
              </a:solidFill>
              <a:effectLst/>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smtClean="0">
              <a:ln>
                <a:noFill/>
              </a:ln>
              <a:solidFill>
                <a:srgbClr val="313131"/>
              </a:solidFill>
              <a:effectLst/>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dirty="0">
              <a:solidFill>
                <a:srgbClr val="313131"/>
              </a:solidFill>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smtClean="0">
              <a:ln>
                <a:noFill/>
              </a:ln>
              <a:solidFill>
                <a:srgbClr val="313131"/>
              </a:solidFill>
              <a:effectLst/>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dirty="0">
              <a:solidFill>
                <a:srgbClr val="313131"/>
              </a:solidFill>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4" name="Rectangle 3"/>
          <p:cNvSpPr>
            <a:spLocks noChangeArrowheads="1"/>
          </p:cNvSpPr>
          <p:nvPr/>
        </p:nvSpPr>
        <p:spPr bwMode="auto">
          <a:xfrm>
            <a:off x="0" y="2895600"/>
            <a:ext cx="9144000" cy="0"/>
          </a:xfrm>
          <a:prstGeom prst="rect">
            <a:avLst/>
          </a:prstGeom>
          <a:solidFill>
            <a:srgbClr val="F8F7F5"/>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pic>
        <p:nvPicPr>
          <p:cNvPr id="9" name="Picture 4" descr="László Moholy-Nagy, ‘K VII’ 192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1955" y="2595527"/>
            <a:ext cx="2210830" cy="1871634"/>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529848" y="4548554"/>
            <a:ext cx="1973617" cy="369332"/>
          </a:xfrm>
          <a:prstGeom prst="rect">
            <a:avLst/>
          </a:prstGeom>
        </p:spPr>
        <p:txBody>
          <a:bodyPr wrap="none">
            <a:spAutoFit/>
          </a:bodyPr>
          <a:lstStyle/>
          <a:p>
            <a:r>
              <a:rPr lang="en-GB" u="sng" dirty="0" smtClean="0"/>
              <a:t>Laslo Moholy-Nagy</a:t>
            </a:r>
            <a:endParaRPr lang="en-GB" dirty="0"/>
          </a:p>
        </p:txBody>
      </p:sp>
      <p:pic>
        <p:nvPicPr>
          <p:cNvPr id="11" name="Picture 2" descr="https://www.tate.org.uk/art/images/work/T/T02/T02344_9.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599892" y="2570778"/>
            <a:ext cx="1944216" cy="2693127"/>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p:cNvSpPr/>
          <p:nvPr/>
        </p:nvSpPr>
        <p:spPr>
          <a:xfrm>
            <a:off x="3599892" y="5457279"/>
            <a:ext cx="2286000" cy="923330"/>
          </a:xfrm>
          <a:prstGeom prst="rect">
            <a:avLst/>
          </a:prstGeom>
        </p:spPr>
        <p:txBody>
          <a:bodyPr wrap="square">
            <a:spAutoFit/>
          </a:bodyPr>
          <a:lstStyle/>
          <a:p>
            <a:r>
              <a:rPr lang="en-GB" dirty="0" smtClean="0"/>
              <a:t>Wassily Kandinsky</a:t>
            </a:r>
            <a:endParaRPr lang="en-GB" dirty="0"/>
          </a:p>
          <a:p>
            <a:r>
              <a:rPr lang="en-GB" dirty="0"/>
              <a:t>Swinging</a:t>
            </a:r>
          </a:p>
          <a:p>
            <a:r>
              <a:rPr lang="en-GB" dirty="0" smtClean="0"/>
              <a:t>1925</a:t>
            </a:r>
            <a:endParaRPr lang="en-GB" dirty="0"/>
          </a:p>
        </p:txBody>
      </p:sp>
      <p:sp>
        <p:nvSpPr>
          <p:cNvPr id="13" name="Rectangle 12"/>
          <p:cNvSpPr/>
          <p:nvPr/>
        </p:nvSpPr>
        <p:spPr>
          <a:xfrm>
            <a:off x="576523" y="4940739"/>
            <a:ext cx="2614816" cy="646331"/>
          </a:xfrm>
          <a:prstGeom prst="rect">
            <a:avLst/>
          </a:prstGeom>
        </p:spPr>
        <p:txBody>
          <a:bodyPr wrap="square">
            <a:spAutoFit/>
          </a:bodyPr>
          <a:lstStyle/>
          <a:p>
            <a:r>
              <a:rPr lang="en-GB" dirty="0"/>
              <a:t>K VII</a:t>
            </a:r>
          </a:p>
          <a:p>
            <a:r>
              <a:rPr lang="en-GB" dirty="0"/>
              <a:t>1922</a:t>
            </a:r>
          </a:p>
        </p:txBody>
      </p:sp>
      <p:pic>
        <p:nvPicPr>
          <p:cNvPr id="5122" name="Picture 2" descr="https://www.tate.org.uk/art/images/work/T/T06/T06796_9.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17450" y="2457354"/>
            <a:ext cx="1757536" cy="2686145"/>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p:cNvSpPr/>
          <p:nvPr/>
        </p:nvSpPr>
        <p:spPr>
          <a:xfrm>
            <a:off x="6764658" y="5512831"/>
            <a:ext cx="2063120" cy="646331"/>
          </a:xfrm>
          <a:prstGeom prst="rect">
            <a:avLst/>
          </a:prstGeom>
        </p:spPr>
        <p:txBody>
          <a:bodyPr wrap="square">
            <a:spAutoFit/>
          </a:bodyPr>
          <a:lstStyle/>
          <a:p>
            <a:r>
              <a:rPr lang="en-GB" dirty="0"/>
              <a:t>Burdened Children</a:t>
            </a:r>
          </a:p>
          <a:p>
            <a:r>
              <a:rPr lang="en-GB" dirty="0"/>
              <a:t>1930</a:t>
            </a:r>
          </a:p>
        </p:txBody>
      </p:sp>
      <p:sp>
        <p:nvSpPr>
          <p:cNvPr id="15" name="Rectangle 14"/>
          <p:cNvSpPr/>
          <p:nvPr/>
        </p:nvSpPr>
        <p:spPr>
          <a:xfrm>
            <a:off x="6788033" y="5143499"/>
            <a:ext cx="1040541" cy="369332"/>
          </a:xfrm>
          <a:prstGeom prst="rect">
            <a:avLst/>
          </a:prstGeom>
        </p:spPr>
        <p:txBody>
          <a:bodyPr wrap="none">
            <a:spAutoFit/>
          </a:bodyPr>
          <a:lstStyle/>
          <a:p>
            <a:r>
              <a:rPr lang="en-GB" dirty="0"/>
              <a:t>Paul Klee</a:t>
            </a:r>
            <a:endParaRPr lang="en-GB" dirty="0"/>
          </a:p>
        </p:txBody>
      </p:sp>
      <p:sp>
        <p:nvSpPr>
          <p:cNvPr id="24" name="Rectangle 23"/>
          <p:cNvSpPr/>
          <p:nvPr/>
        </p:nvSpPr>
        <p:spPr>
          <a:xfrm>
            <a:off x="251520" y="6240204"/>
            <a:ext cx="4572000" cy="338554"/>
          </a:xfrm>
          <a:prstGeom prst="rect">
            <a:avLst/>
          </a:prstGeom>
        </p:spPr>
        <p:txBody>
          <a:bodyPr>
            <a:spAutoFit/>
          </a:bodyPr>
          <a:lstStyle/>
          <a:p>
            <a:r>
              <a:rPr lang="en-GB" sz="1600" dirty="0"/>
              <a:t>https://</a:t>
            </a:r>
            <a:r>
              <a:rPr lang="en-GB" sz="1600" dirty="0" smtClean="0"/>
              <a:t>www.tate.org.uk/art/art-terms</a:t>
            </a:r>
            <a:endParaRPr lang="en-GB" sz="1600" dirty="0"/>
          </a:p>
        </p:txBody>
      </p:sp>
    </p:spTree>
    <p:extLst>
      <p:ext uri="{BB962C8B-B14F-4D97-AF65-F5344CB8AC3E}">
        <p14:creationId xmlns:p14="http://schemas.microsoft.com/office/powerpoint/2010/main" val="2557891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4" descr="László Moholy-Nagy, ‘K VII’ 1922"/>
          <p:cNvPicPr>
            <a:picLocks noChangeAspect="1" noChangeArrowheads="1"/>
          </p:cNvPicPr>
          <p:nvPr/>
        </p:nvPicPr>
        <p:blipFill rotWithShape="1">
          <a:blip r:embed="rId2" cstate="print">
            <a:duotone>
              <a:schemeClr val="bg2">
                <a:shade val="45000"/>
                <a:satMod val="135000"/>
              </a:schemeClr>
              <a:prstClr val="white"/>
            </a:duotone>
            <a:extLst>
              <a:ext uri="{BEBA8EAE-BF5A-486C-A8C5-ECC9F3942E4B}">
                <a14:imgProps xmlns:a14="http://schemas.microsoft.com/office/drawing/2010/main">
                  <a14:imgLayer r:embed="rId3">
                    <a14:imgEffect>
                      <a14:artisticBlur/>
                    </a14:imgEffect>
                    <a14:imgEffect>
                      <a14:sharpenSoften amount="-50000"/>
                    </a14:imgEffect>
                  </a14:imgLayer>
                </a14:imgProps>
              </a:ext>
              <a:ext uri="{28A0092B-C50C-407E-A947-70E740481C1C}">
                <a14:useLocalDpi xmlns:a14="http://schemas.microsoft.com/office/drawing/2010/main" val="0"/>
              </a:ext>
            </a:extLst>
          </a:blip>
          <a:srcRect l="1784" t="10992" r="3458" b="4272"/>
          <a:stretch/>
        </p:blipFill>
        <p:spPr bwMode="auto">
          <a:xfrm>
            <a:off x="-1470" y="12616"/>
            <a:ext cx="9145470" cy="6923554"/>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79512" y="188640"/>
            <a:ext cx="8856984" cy="923330"/>
          </a:xfrm>
          <a:prstGeom prst="rect">
            <a:avLst/>
          </a:prstGeom>
        </p:spPr>
        <p:txBody>
          <a:bodyPr wrap="square">
            <a:spAutoFit/>
          </a:bodyPr>
          <a:lstStyle/>
          <a:p>
            <a:r>
              <a:rPr lang="en-GB" dirty="0"/>
              <a:t>In 1933, after the closure of the Bauhaus by the Nazis, Josef and Anni Albers took the Bauhaus methods </a:t>
            </a:r>
            <a:r>
              <a:rPr lang="en-GB" dirty="0" smtClean="0"/>
              <a:t>to Black Mountain College</a:t>
            </a:r>
            <a:r>
              <a:rPr lang="en-GB" dirty="0"/>
              <a:t> in North Carolina and in then 1950 to the Department of Design at Yale University in Connecticut</a:t>
            </a:r>
            <a:r>
              <a:rPr lang="en-GB" dirty="0" smtClean="0"/>
              <a:t>.</a:t>
            </a:r>
          </a:p>
        </p:txBody>
      </p:sp>
      <p:sp>
        <p:nvSpPr>
          <p:cNvPr id="9" name="Rectangle 8"/>
          <p:cNvSpPr/>
          <p:nvPr/>
        </p:nvSpPr>
        <p:spPr>
          <a:xfrm>
            <a:off x="215516" y="1130760"/>
            <a:ext cx="8784976" cy="923330"/>
          </a:xfrm>
          <a:prstGeom prst="rect">
            <a:avLst/>
          </a:prstGeom>
        </p:spPr>
        <p:txBody>
          <a:bodyPr wrap="square">
            <a:spAutoFit/>
          </a:bodyPr>
          <a:lstStyle/>
          <a:p>
            <a:r>
              <a:rPr lang="en-GB" dirty="0" smtClean="0"/>
              <a:t>The college’s progressive principles were based on the educational theories of John Rice, its founder. In the curriculum, drama, music and fine art were given equal status to all other academic subjects.</a:t>
            </a:r>
            <a:endParaRPr lang="en-GB" dirty="0"/>
          </a:p>
        </p:txBody>
      </p:sp>
      <p:pic>
        <p:nvPicPr>
          <p:cNvPr id="10" name="Picture 4" descr="https://www.tate.org.uk/art/images/work/P/P01/P01786_9.jpg"/>
          <p:cNvPicPr>
            <a:picLocks noChangeAspect="1" noChangeArrowheads="1"/>
          </p:cNvPicPr>
          <p:nvPr/>
        </p:nvPicPr>
        <p:blipFill rotWithShape="1">
          <a:blip r:embed="rId4">
            <a:extLst>
              <a:ext uri="{28A0092B-C50C-407E-A947-70E740481C1C}">
                <a14:useLocalDpi xmlns:a14="http://schemas.microsoft.com/office/drawing/2010/main" val="0"/>
              </a:ext>
            </a:extLst>
          </a:blip>
          <a:srcRect t="6251" b="5428"/>
          <a:stretch/>
        </p:blipFill>
        <p:spPr bwMode="auto">
          <a:xfrm>
            <a:off x="5279780" y="2204863"/>
            <a:ext cx="3525871" cy="351355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11" name="Rectangle 10"/>
          <p:cNvSpPr/>
          <p:nvPr/>
        </p:nvSpPr>
        <p:spPr>
          <a:xfrm>
            <a:off x="3731918" y="5021754"/>
            <a:ext cx="1295932" cy="369332"/>
          </a:xfrm>
          <a:prstGeom prst="rect">
            <a:avLst/>
          </a:prstGeom>
        </p:spPr>
        <p:txBody>
          <a:bodyPr wrap="none">
            <a:spAutoFit/>
          </a:bodyPr>
          <a:lstStyle/>
          <a:p>
            <a:r>
              <a:rPr lang="en-GB" dirty="0"/>
              <a:t>Josef Albers</a:t>
            </a:r>
            <a:endParaRPr lang="en-GB" dirty="0"/>
          </a:p>
        </p:txBody>
      </p:sp>
      <p:sp>
        <p:nvSpPr>
          <p:cNvPr id="12" name="Rectangle 11"/>
          <p:cNvSpPr/>
          <p:nvPr/>
        </p:nvSpPr>
        <p:spPr>
          <a:xfrm>
            <a:off x="2990425" y="5349089"/>
            <a:ext cx="2142831" cy="369332"/>
          </a:xfrm>
          <a:prstGeom prst="rect">
            <a:avLst/>
          </a:prstGeom>
        </p:spPr>
        <p:txBody>
          <a:bodyPr wrap="none">
            <a:spAutoFit/>
          </a:bodyPr>
          <a:lstStyle/>
          <a:p>
            <a:pPr fontAlgn="ctr"/>
            <a:r>
              <a:rPr lang="en-GB" dirty="0"/>
              <a:t>White Line Square IV</a:t>
            </a:r>
          </a:p>
        </p:txBody>
      </p:sp>
      <p:sp>
        <p:nvSpPr>
          <p:cNvPr id="13" name="Rectangle 12"/>
          <p:cNvSpPr/>
          <p:nvPr/>
        </p:nvSpPr>
        <p:spPr>
          <a:xfrm>
            <a:off x="4382166" y="5718421"/>
            <a:ext cx="652743" cy="369332"/>
          </a:xfrm>
          <a:prstGeom prst="rect">
            <a:avLst/>
          </a:prstGeom>
        </p:spPr>
        <p:txBody>
          <a:bodyPr wrap="none">
            <a:spAutoFit/>
          </a:bodyPr>
          <a:lstStyle/>
          <a:p>
            <a:r>
              <a:rPr lang="en-GB" dirty="0"/>
              <a:t>1966</a:t>
            </a:r>
            <a:endParaRPr lang="en-GB" dirty="0"/>
          </a:p>
        </p:txBody>
      </p:sp>
      <p:pic>
        <p:nvPicPr>
          <p:cNvPr id="6146" name="Picture 2" descr="Anni Albers Black White Yellow 1926, re-woven 1965 Lent by The Metropolitan Museum of Art, Purchase, Everfast Fabrics Inc. and Edward C. Moore Jr. Gift, 1969  (69.134) © 2018 The Josef and Anni Albers Foundation/Artists Rights Society (ARS), New York/DACS"/>
          <p:cNvPicPr>
            <a:picLocks noChangeAspect="1" noChangeArrowheads="1"/>
          </p:cNvPicPr>
          <p:nvPr/>
        </p:nvPicPr>
        <p:blipFill rotWithShape="1">
          <a:blip r:embed="rId5">
            <a:extLst>
              <a:ext uri="{28A0092B-C50C-407E-A947-70E740481C1C}">
                <a14:useLocalDpi xmlns:a14="http://schemas.microsoft.com/office/drawing/2010/main" val="0"/>
              </a:ext>
            </a:extLst>
          </a:blip>
          <a:srcRect l="6687" t="4547" r="7684" b="4609"/>
          <a:stretch/>
        </p:blipFill>
        <p:spPr bwMode="auto">
          <a:xfrm>
            <a:off x="417949" y="2204864"/>
            <a:ext cx="2473742" cy="409909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8" name="Rectangle 7"/>
          <p:cNvSpPr/>
          <p:nvPr/>
        </p:nvSpPr>
        <p:spPr>
          <a:xfrm>
            <a:off x="3083728" y="2348880"/>
            <a:ext cx="1944122" cy="923330"/>
          </a:xfrm>
          <a:prstGeom prst="rect">
            <a:avLst/>
          </a:prstGeom>
        </p:spPr>
        <p:txBody>
          <a:bodyPr wrap="none">
            <a:spAutoFit/>
          </a:bodyPr>
          <a:lstStyle/>
          <a:p>
            <a:r>
              <a:rPr lang="en-GB" dirty="0"/>
              <a:t>Anni Albers </a:t>
            </a:r>
            <a:endParaRPr lang="en-GB" dirty="0" smtClean="0"/>
          </a:p>
          <a:p>
            <a:r>
              <a:rPr lang="en-GB" dirty="0" smtClean="0"/>
              <a:t>Black </a:t>
            </a:r>
            <a:r>
              <a:rPr lang="en-GB" dirty="0"/>
              <a:t>White </a:t>
            </a:r>
            <a:r>
              <a:rPr lang="en-GB" dirty="0" smtClean="0"/>
              <a:t>Yellow</a:t>
            </a:r>
          </a:p>
          <a:p>
            <a:r>
              <a:rPr lang="en-GB" dirty="0" smtClean="0"/>
              <a:t>1926</a:t>
            </a:r>
            <a:endParaRPr lang="en-GB" dirty="0"/>
          </a:p>
        </p:txBody>
      </p:sp>
      <p:sp>
        <p:nvSpPr>
          <p:cNvPr id="14" name="Rectangle 13"/>
          <p:cNvSpPr/>
          <p:nvPr/>
        </p:nvSpPr>
        <p:spPr>
          <a:xfrm>
            <a:off x="5177152" y="6303956"/>
            <a:ext cx="3785652" cy="369332"/>
          </a:xfrm>
          <a:prstGeom prst="rect">
            <a:avLst/>
          </a:prstGeom>
        </p:spPr>
        <p:txBody>
          <a:bodyPr wrap="none">
            <a:spAutoFit/>
          </a:bodyPr>
          <a:lstStyle/>
          <a:p>
            <a:r>
              <a:rPr lang="en-GB" dirty="0"/>
              <a:t>https://www.tate.org.uk/art/art-terms</a:t>
            </a:r>
            <a:endParaRPr lang="en-GB" dirty="0"/>
          </a:p>
        </p:txBody>
      </p:sp>
    </p:spTree>
    <p:extLst>
      <p:ext uri="{BB962C8B-B14F-4D97-AF65-F5344CB8AC3E}">
        <p14:creationId xmlns:p14="http://schemas.microsoft.com/office/powerpoint/2010/main" val="435245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Lee Krasner, ‘Gothic Landscape’ 1961"/>
          <p:cNvPicPr>
            <a:picLocks noChangeAspect="1" noChangeArrowheads="1"/>
          </p:cNvPicPr>
          <p:nvPr/>
        </p:nvPicPr>
        <p:blipFill>
          <a:blip r:embed="rId2">
            <a:duotone>
              <a:schemeClr val="bg2">
                <a:shade val="45000"/>
                <a:satMod val="135000"/>
              </a:schemeClr>
              <a:prstClr val="white"/>
            </a:duotone>
            <a:extLst>
              <a:ext uri="{BEBA8EAE-BF5A-486C-A8C5-ECC9F3942E4B}">
                <a14:imgProps xmlns:a14="http://schemas.microsoft.com/office/drawing/2010/main">
                  <a14:imgLayer r:embed="rId3">
                    <a14:imgEffect>
                      <a14:artisticBlur/>
                    </a14:imgEffect>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0" y="-9210"/>
            <a:ext cx="9125283" cy="683771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026" name="Picture 2" descr="Rising Green, 1972 - Lee Krasn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3197" y="238273"/>
            <a:ext cx="2915493" cy="345710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 name="Rectangle 1"/>
          <p:cNvSpPr/>
          <p:nvPr/>
        </p:nvSpPr>
        <p:spPr>
          <a:xfrm>
            <a:off x="3147466" y="272230"/>
            <a:ext cx="1544060" cy="523220"/>
          </a:xfrm>
          <a:prstGeom prst="rect">
            <a:avLst/>
          </a:prstGeom>
        </p:spPr>
        <p:txBody>
          <a:bodyPr wrap="square">
            <a:spAutoFit/>
          </a:bodyPr>
          <a:lstStyle/>
          <a:p>
            <a:r>
              <a:rPr lang="en-GB" dirty="0"/>
              <a:t>Rising Green</a:t>
            </a:r>
          </a:p>
          <a:p>
            <a:endParaRPr lang="en-GB" sz="1000" b="1" dirty="0"/>
          </a:p>
        </p:txBody>
      </p:sp>
      <p:pic>
        <p:nvPicPr>
          <p:cNvPr id="1028" name="Picture 4" descr="https://i.pinimg.com/564x/71/f5/83/71f583cff44c4fa45b01de71a0a28426.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28472" y="1079832"/>
            <a:ext cx="3848020" cy="554115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4020924" y="1111933"/>
            <a:ext cx="1107547" cy="369332"/>
          </a:xfrm>
          <a:prstGeom prst="rect">
            <a:avLst/>
          </a:prstGeom>
          <a:noFill/>
        </p:spPr>
        <p:txBody>
          <a:bodyPr wrap="none" rtlCol="0">
            <a:spAutoFit/>
          </a:bodyPr>
          <a:lstStyle/>
          <a:p>
            <a:r>
              <a:rPr lang="en-GB" dirty="0" smtClean="0"/>
              <a:t>Milkweed</a:t>
            </a:r>
            <a:endParaRPr lang="en-GB" dirty="0"/>
          </a:p>
        </p:txBody>
      </p:sp>
      <p:sp>
        <p:nvSpPr>
          <p:cNvPr id="4" name="Rectangle 3"/>
          <p:cNvSpPr/>
          <p:nvPr/>
        </p:nvSpPr>
        <p:spPr>
          <a:xfrm>
            <a:off x="6298368" y="265816"/>
            <a:ext cx="1638718" cy="461665"/>
          </a:xfrm>
          <a:prstGeom prst="rect">
            <a:avLst/>
          </a:prstGeom>
        </p:spPr>
        <p:txBody>
          <a:bodyPr wrap="none">
            <a:spAutoFit/>
          </a:bodyPr>
          <a:lstStyle/>
          <a:p>
            <a:r>
              <a:rPr lang="en-GB" sz="2400" dirty="0" smtClean="0"/>
              <a:t>Lee Krasner</a:t>
            </a:r>
            <a:endParaRPr lang="en-GB" sz="2400" b="1" dirty="0"/>
          </a:p>
        </p:txBody>
      </p:sp>
      <p:pic>
        <p:nvPicPr>
          <p:cNvPr id="2050" name="Picture 2" descr="Lee Krasner, ‘Gothic Landscape’ 196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3197" y="3809050"/>
            <a:ext cx="3826230" cy="286705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3100800" y="3309599"/>
            <a:ext cx="1840247" cy="369332"/>
          </a:xfrm>
          <a:prstGeom prst="rect">
            <a:avLst/>
          </a:prstGeom>
          <a:noFill/>
        </p:spPr>
        <p:txBody>
          <a:bodyPr wrap="none" rtlCol="0">
            <a:spAutoFit/>
          </a:bodyPr>
          <a:lstStyle/>
          <a:p>
            <a:r>
              <a:rPr lang="en-GB" dirty="0" smtClean="0"/>
              <a:t>Gothic Landscape</a:t>
            </a:r>
            <a:endParaRPr lang="en-GB" dirty="0"/>
          </a:p>
        </p:txBody>
      </p:sp>
    </p:spTree>
    <p:extLst>
      <p:ext uri="{BB962C8B-B14F-4D97-AF65-F5344CB8AC3E}">
        <p14:creationId xmlns:p14="http://schemas.microsoft.com/office/powerpoint/2010/main" val="862392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Henri Matisse, ‘The Snail’ 1953"/>
          <p:cNvPicPr>
            <a:picLocks noChangeAspect="1" noChangeArrowheads="1"/>
          </p:cNvPicPr>
          <p:nvPr/>
        </p:nvPicPr>
        <p:blipFill rotWithShape="1">
          <a:blip r:embed="rId2">
            <a:extLst>
              <a:ext uri="{28A0092B-C50C-407E-A947-70E740481C1C}">
                <a14:useLocalDpi xmlns:a14="http://schemas.microsoft.com/office/drawing/2010/main" val="0"/>
              </a:ext>
            </a:extLst>
          </a:blip>
          <a:srcRect l="3770" t="4122" r="3574" b="5792"/>
          <a:stretch/>
        </p:blipFill>
        <p:spPr bwMode="auto">
          <a:xfrm>
            <a:off x="0" y="-18677"/>
            <a:ext cx="3059832" cy="308489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rot="16200000">
            <a:off x="6958408" y="4566666"/>
            <a:ext cx="2821085" cy="523220"/>
          </a:xfrm>
          <a:prstGeom prst="rect">
            <a:avLst/>
          </a:prstGeom>
        </p:spPr>
        <p:txBody>
          <a:bodyPr wrap="square">
            <a:spAutoFit/>
          </a:bodyPr>
          <a:lstStyle/>
          <a:p>
            <a:r>
              <a:rPr lang="en-GB" sz="2800" b="1" dirty="0"/>
              <a:t>Henri Matisse</a:t>
            </a:r>
            <a:endParaRPr lang="en-GB" sz="2800" b="1" dirty="0"/>
          </a:p>
        </p:txBody>
      </p:sp>
      <p:pic>
        <p:nvPicPr>
          <p:cNvPr id="9220" name="Picture 4" descr="https://www.henrimatisse.org/images/thumbs-cutouts/the-beasts-of-the-se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59832" y="-18678"/>
            <a:ext cx="2983594" cy="3084895"/>
          </a:xfrm>
          <a:prstGeom prst="rect">
            <a:avLst/>
          </a:prstGeom>
          <a:noFill/>
          <a:extLst>
            <a:ext uri="{909E8E84-426E-40DD-AFC4-6F175D3DCCD1}">
              <a14:hiddenFill xmlns:a14="http://schemas.microsoft.com/office/drawing/2010/main">
                <a:solidFill>
                  <a:srgbClr val="FFFFFF"/>
                </a:solidFill>
              </a14:hiddenFill>
            </a:ext>
          </a:extLst>
        </p:spPr>
      </p:pic>
      <p:pic>
        <p:nvPicPr>
          <p:cNvPr id="9224" name="Picture 8" descr="https://www.henrimatisse.org/images/thumbs-cutouts/lagoon.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43426" y="-18677"/>
            <a:ext cx="3096342" cy="3096344"/>
          </a:xfrm>
          <a:prstGeom prst="rect">
            <a:avLst/>
          </a:prstGeom>
          <a:noFill/>
          <a:extLst>
            <a:ext uri="{909E8E84-426E-40DD-AFC4-6F175D3DCCD1}">
              <a14:hiddenFill xmlns:a14="http://schemas.microsoft.com/office/drawing/2010/main">
                <a:solidFill>
                  <a:srgbClr val="FFFFFF"/>
                </a:solidFill>
              </a14:hiddenFill>
            </a:ext>
          </a:extLst>
        </p:spPr>
      </p:pic>
      <p:pic>
        <p:nvPicPr>
          <p:cNvPr id="9226" name="Picture 10" descr="https://www.henrimatisse.org/images/thumbs-cutouts/the-eschimo.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 y="3066218"/>
            <a:ext cx="3780331" cy="3791782"/>
          </a:xfrm>
          <a:prstGeom prst="rect">
            <a:avLst/>
          </a:prstGeom>
          <a:noFill/>
          <a:extLst>
            <a:ext uri="{909E8E84-426E-40DD-AFC4-6F175D3DCCD1}">
              <a14:hiddenFill xmlns:a14="http://schemas.microsoft.com/office/drawing/2010/main">
                <a:solidFill>
                  <a:srgbClr val="FFFFFF"/>
                </a:solidFill>
              </a14:hiddenFill>
            </a:ext>
          </a:extLst>
        </p:spPr>
      </p:pic>
      <p:pic>
        <p:nvPicPr>
          <p:cNvPr id="9232" name="Picture 16" descr="https://www.henrimatisse.org/images/thumbs-cutouts/anfitrite.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44482" y="3066217"/>
            <a:ext cx="3780330" cy="37917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4665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Barbara Hepworth Mini Print: Delos"/>
          <p:cNvPicPr>
            <a:picLocks noChangeAspect="1" noChangeArrowheads="1"/>
          </p:cNvPicPr>
          <p:nvPr/>
        </p:nvPicPr>
        <p:blipFill rotWithShape="1">
          <a:blip r:embed="rId2">
            <a:extLst>
              <a:ext uri="{28A0092B-C50C-407E-A947-70E740481C1C}">
                <a14:useLocalDpi xmlns:a14="http://schemas.microsoft.com/office/drawing/2010/main" val="0"/>
              </a:ext>
            </a:extLst>
          </a:blip>
          <a:srcRect l="5886" t="6784" r="7486" b="9254"/>
          <a:stretch/>
        </p:blipFill>
        <p:spPr bwMode="auto">
          <a:xfrm>
            <a:off x="2999284" y="2801110"/>
            <a:ext cx="3121828" cy="405689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7172" name="Picture 4" descr="Barbara Hepworth Mini Print: Sun and Moon"/>
          <p:cNvPicPr>
            <a:picLocks noChangeAspect="1" noChangeArrowheads="1"/>
          </p:cNvPicPr>
          <p:nvPr/>
        </p:nvPicPr>
        <p:blipFill rotWithShape="1">
          <a:blip r:embed="rId3">
            <a:extLst>
              <a:ext uri="{28A0092B-C50C-407E-A947-70E740481C1C}">
                <a14:useLocalDpi xmlns:a14="http://schemas.microsoft.com/office/drawing/2010/main" val="0"/>
              </a:ext>
            </a:extLst>
          </a:blip>
          <a:srcRect l="7354" t="6829" r="7284" b="7326"/>
          <a:stretch/>
        </p:blipFill>
        <p:spPr bwMode="auto">
          <a:xfrm>
            <a:off x="6156176" y="3007471"/>
            <a:ext cx="2987824" cy="385053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7174" name="Picture 6" descr="https://cdn.shopify.com/s/files/1/1313/2059/products/three-forms_1024x1024.jpg?v=1598175805"/>
          <p:cNvPicPr>
            <a:picLocks noChangeAspect="1" noChangeArrowheads="1"/>
          </p:cNvPicPr>
          <p:nvPr/>
        </p:nvPicPr>
        <p:blipFill rotWithShape="1">
          <a:blip r:embed="rId4">
            <a:extLst>
              <a:ext uri="{28A0092B-C50C-407E-A947-70E740481C1C}">
                <a14:useLocalDpi xmlns:a14="http://schemas.microsoft.com/office/drawing/2010/main" val="0"/>
              </a:ext>
            </a:extLst>
          </a:blip>
          <a:srcRect l="12838" t="8008" r="13582" b="13978"/>
          <a:stretch/>
        </p:blipFill>
        <p:spPr bwMode="auto">
          <a:xfrm>
            <a:off x="5340946" y="0"/>
            <a:ext cx="3803054" cy="300747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7178" name="Picture 10" descr="Barbara Hepworth Mini Print: Winter Solstice"/>
          <p:cNvPicPr>
            <a:picLocks noChangeAspect="1" noChangeArrowheads="1"/>
          </p:cNvPicPr>
          <p:nvPr/>
        </p:nvPicPr>
        <p:blipFill rotWithShape="1">
          <a:blip r:embed="rId5">
            <a:extLst>
              <a:ext uri="{28A0092B-C50C-407E-A947-70E740481C1C}">
                <a14:useLocalDpi xmlns:a14="http://schemas.microsoft.com/office/drawing/2010/main" val="0"/>
              </a:ext>
            </a:extLst>
          </a:blip>
          <a:srcRect l="16934" t="7443" r="16678" b="7286"/>
          <a:stretch/>
        </p:blipFill>
        <p:spPr bwMode="auto">
          <a:xfrm>
            <a:off x="0" y="2992279"/>
            <a:ext cx="3034348" cy="386572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7180" name="Picture 12" descr="Spiral Print by Barbara Hepworth"/>
          <p:cNvPicPr>
            <a:picLocks noChangeAspect="1" noChangeArrowheads="1"/>
          </p:cNvPicPr>
          <p:nvPr/>
        </p:nvPicPr>
        <p:blipFill rotWithShape="1">
          <a:blip r:embed="rId6">
            <a:extLst>
              <a:ext uri="{28A0092B-C50C-407E-A947-70E740481C1C}">
                <a14:useLocalDpi xmlns:a14="http://schemas.microsoft.com/office/drawing/2010/main" val="0"/>
              </a:ext>
            </a:extLst>
          </a:blip>
          <a:srcRect l="9320" t="16605" r="8680" b="19338"/>
          <a:stretch/>
        </p:blipFill>
        <p:spPr bwMode="auto">
          <a:xfrm>
            <a:off x="1517174" y="39383"/>
            <a:ext cx="3749040" cy="292870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rot="5400000">
            <a:off x="-481086" y="1272903"/>
            <a:ext cx="2490362" cy="461665"/>
          </a:xfrm>
          <a:prstGeom prst="rect">
            <a:avLst/>
          </a:prstGeom>
          <a:solidFill>
            <a:schemeClr val="bg2"/>
          </a:solidFill>
        </p:spPr>
        <p:txBody>
          <a:bodyPr wrap="none" rtlCol="0">
            <a:spAutoFit/>
          </a:bodyPr>
          <a:lstStyle/>
          <a:p>
            <a:r>
              <a:rPr lang="en-GB" sz="2400" dirty="0" smtClean="0">
                <a:solidFill>
                  <a:schemeClr val="tx2"/>
                </a:solidFill>
              </a:rPr>
              <a:t>Barbara Hepworth</a:t>
            </a:r>
            <a:endParaRPr lang="en-GB" sz="2400" dirty="0">
              <a:solidFill>
                <a:schemeClr val="tx2"/>
              </a:solidFill>
            </a:endParaRPr>
          </a:p>
        </p:txBody>
      </p:sp>
    </p:spTree>
    <p:extLst>
      <p:ext uri="{BB962C8B-B14F-4D97-AF65-F5344CB8AC3E}">
        <p14:creationId xmlns:p14="http://schemas.microsoft.com/office/powerpoint/2010/main" val="3847424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BEBA8EAE-BF5A-486C-A8C5-ECC9F3942E4B}">
                <a14:imgProps xmlns:a14="http://schemas.microsoft.com/office/drawing/2010/main">
                  <a14:imgLayer r:embed="rId3">
                    <a14:imgEffect>
                      <a14:artisticCrisscrossEtching/>
                    </a14:imgEffect>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rot="5400000">
            <a:off x="1145694" y="-1140304"/>
            <a:ext cx="6852611" cy="9144003"/>
          </a:xfrm>
          <a:prstGeom prst="rect">
            <a:avLst/>
          </a:prstGeom>
        </p:spPr>
      </p:pic>
      <p:sp>
        <p:nvSpPr>
          <p:cNvPr id="2" name="Rectangle 1"/>
          <p:cNvSpPr/>
          <p:nvPr/>
        </p:nvSpPr>
        <p:spPr>
          <a:xfrm>
            <a:off x="5880122" y="825818"/>
            <a:ext cx="2232248" cy="523220"/>
          </a:xfrm>
          <a:prstGeom prst="rect">
            <a:avLst/>
          </a:prstGeom>
        </p:spPr>
        <p:txBody>
          <a:bodyPr wrap="square">
            <a:spAutoFit/>
          </a:bodyPr>
          <a:lstStyle/>
          <a:p>
            <a:r>
              <a:rPr lang="en-GB" sz="2800" b="1" dirty="0" smtClean="0">
                <a:solidFill>
                  <a:schemeClr val="bg1"/>
                </a:solidFill>
              </a:rPr>
              <a:t>Chris </a:t>
            </a:r>
            <a:r>
              <a:rPr lang="en-GB" sz="2800" b="1" dirty="0" err="1" smtClean="0">
                <a:solidFill>
                  <a:schemeClr val="bg1"/>
                </a:solidFill>
              </a:rPr>
              <a:t>Coxon</a:t>
            </a:r>
            <a:endParaRPr lang="en-GB" sz="2800" b="1" dirty="0">
              <a:solidFill>
                <a:schemeClr val="bg1"/>
              </a:solidFill>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4663" y="3532582"/>
            <a:ext cx="2199675" cy="2972534"/>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96379" y="2996952"/>
            <a:ext cx="3768110" cy="3667262"/>
          </a:xfrm>
          <a:prstGeom prst="rect">
            <a:avLst/>
          </a:prstGeom>
        </p:spPr>
      </p:pic>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84664" y="113193"/>
            <a:ext cx="4747278" cy="3164852"/>
          </a:xfrm>
          <a:prstGeom prst="rect">
            <a:avLst/>
          </a:prstGeom>
        </p:spPr>
      </p:pic>
      <p:pic>
        <p:nvPicPr>
          <p:cNvPr id="6" name="Picture 5"/>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699792" y="3532582"/>
            <a:ext cx="2232149" cy="2976199"/>
          </a:xfrm>
          <a:prstGeom prst="rect">
            <a:avLst/>
          </a:prstGeom>
        </p:spPr>
      </p:pic>
    </p:spTree>
    <p:extLst>
      <p:ext uri="{BB962C8B-B14F-4D97-AF65-F5344CB8AC3E}">
        <p14:creationId xmlns:p14="http://schemas.microsoft.com/office/powerpoint/2010/main" val="22773611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10138"/>
          </a:xfrm>
          <a:prstGeom prst="rect">
            <a:avLst/>
          </a:prstGeom>
          <a:ln>
            <a:noFill/>
          </a:ln>
          <a:effectLst>
            <a:outerShdw blurRad="292100" dist="139700" dir="2700000" algn="tl" rotWithShape="0">
              <a:srgbClr val="333333">
                <a:alpha val="65000"/>
              </a:srgbClr>
            </a:outerShdw>
          </a:effectLst>
        </p:spPr>
      </p:pic>
      <p:sp>
        <p:nvSpPr>
          <p:cNvPr id="2" name="TextBox 1"/>
          <p:cNvSpPr txBox="1"/>
          <p:nvPr/>
        </p:nvSpPr>
        <p:spPr>
          <a:xfrm>
            <a:off x="733466" y="5407867"/>
            <a:ext cx="2190023" cy="646331"/>
          </a:xfrm>
          <a:prstGeom prst="rect">
            <a:avLst/>
          </a:prstGeom>
          <a:noFill/>
        </p:spPr>
        <p:txBody>
          <a:bodyPr wrap="none" rtlCol="0">
            <a:spAutoFit/>
          </a:bodyPr>
          <a:lstStyle/>
          <a:p>
            <a:r>
              <a:rPr lang="en-GB" sz="3600" b="1" dirty="0" smtClean="0">
                <a:solidFill>
                  <a:schemeClr val="bg1"/>
                </a:solidFill>
              </a:rPr>
              <a:t>John Piper</a:t>
            </a:r>
            <a:endParaRPr lang="en-GB" sz="3600" b="1" dirty="0">
              <a:solidFill>
                <a:schemeClr val="bg1"/>
              </a:solidFill>
            </a:endParaRPr>
          </a:p>
        </p:txBody>
      </p:sp>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b="11556"/>
          <a:stretch/>
        </p:blipFill>
        <p:spPr>
          <a:xfrm>
            <a:off x="4921922" y="242566"/>
            <a:ext cx="4083206" cy="5328592"/>
          </a:xfrm>
          <a:prstGeom prst="rect">
            <a:avLst/>
          </a:prstGeom>
          <a:ln>
            <a:noFill/>
          </a:ln>
          <a:effectLst>
            <a:outerShdw blurRad="292100" dist="139700" dir="2700000" algn="tl" rotWithShape="0">
              <a:srgbClr val="333333">
                <a:alpha val="65000"/>
              </a:srgbClr>
            </a:outerShdw>
          </a:effectLst>
        </p:spPr>
      </p:pic>
      <p:pic>
        <p:nvPicPr>
          <p:cNvPr id="6" name="Picture 5"/>
          <p:cNvPicPr>
            <a:picLocks noChangeAspect="1"/>
          </p:cNvPicPr>
          <p:nvPr/>
        </p:nvPicPr>
        <p:blipFill rotWithShape="1">
          <a:blip r:embed="rId4" cstate="print">
            <a:extLst>
              <a:ext uri="{28A0092B-C50C-407E-A947-70E740481C1C}">
                <a14:useLocalDpi xmlns:a14="http://schemas.microsoft.com/office/drawing/2010/main" val="0"/>
              </a:ext>
            </a:extLst>
          </a:blip>
          <a:srcRect b="55658"/>
          <a:stretch/>
        </p:blipFill>
        <p:spPr>
          <a:xfrm>
            <a:off x="266453" y="242566"/>
            <a:ext cx="4345304" cy="316250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223986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r="15588"/>
          <a:stretch/>
        </p:blipFill>
        <p:spPr>
          <a:xfrm>
            <a:off x="-1" y="-2"/>
            <a:ext cx="9144001" cy="6858001"/>
          </a:xfrm>
          <a:prstGeom prst="rect">
            <a:avLst/>
          </a:prstGeom>
        </p:spPr>
      </p:pic>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76056" y="491480"/>
            <a:ext cx="3744416" cy="3908234"/>
          </a:xfrm>
          <a:prstGeom prst="rect">
            <a:avLst/>
          </a:prstGeom>
          <a:ln>
            <a:noFill/>
          </a:ln>
          <a:effectLst>
            <a:outerShdw blurRad="292100" dist="139700" dir="2700000" algn="tl" rotWithShape="0">
              <a:srgbClr val="333333">
                <a:alpha val="65000"/>
              </a:srgbClr>
            </a:outerShdw>
          </a:effec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5402" y="3120008"/>
            <a:ext cx="4284763" cy="3396568"/>
          </a:xfrm>
          <a:prstGeom prst="rect">
            <a:avLst/>
          </a:prstGeom>
          <a:ln>
            <a:noFill/>
          </a:ln>
          <a:effectLst>
            <a:outerShdw blurRad="292100" dist="139700" dir="2700000" algn="tl" rotWithShape="0">
              <a:srgbClr val="333333">
                <a:alpha val="65000"/>
              </a:srgbClr>
            </a:outerShdw>
          </a:effectLst>
        </p:spPr>
      </p:pic>
      <p:sp>
        <p:nvSpPr>
          <p:cNvPr id="6" name="Rectangle 5"/>
          <p:cNvSpPr/>
          <p:nvPr/>
        </p:nvSpPr>
        <p:spPr>
          <a:xfrm>
            <a:off x="395536" y="260648"/>
            <a:ext cx="2232248" cy="461665"/>
          </a:xfrm>
          <a:prstGeom prst="rect">
            <a:avLst/>
          </a:prstGeom>
        </p:spPr>
        <p:txBody>
          <a:bodyPr wrap="square">
            <a:spAutoFit/>
          </a:bodyPr>
          <a:lstStyle/>
          <a:p>
            <a:r>
              <a:rPr lang="en-US" altLang="en-US" sz="2400" b="1" dirty="0">
                <a:solidFill>
                  <a:schemeClr val="bg1"/>
                </a:solidFill>
                <a:cs typeface="Arial" pitchFamily="34" charset="0"/>
              </a:rPr>
              <a:t>Althea McNish </a:t>
            </a:r>
            <a:endParaRPr lang="en-GB" sz="2400" b="1" dirty="0">
              <a:solidFill>
                <a:schemeClr val="bg1"/>
              </a:solidFill>
            </a:endParaRPr>
          </a:p>
        </p:txBody>
      </p:sp>
      <p:sp>
        <p:nvSpPr>
          <p:cNvPr id="7" name="Rectangle 6"/>
          <p:cNvSpPr/>
          <p:nvPr/>
        </p:nvSpPr>
        <p:spPr>
          <a:xfrm>
            <a:off x="341784" y="980728"/>
            <a:ext cx="3006080" cy="923330"/>
          </a:xfrm>
          <a:prstGeom prst="rect">
            <a:avLst/>
          </a:prstGeom>
        </p:spPr>
        <p:txBody>
          <a:bodyPr wrap="square">
            <a:spAutoFit/>
          </a:bodyPr>
          <a:lstStyle/>
          <a:p>
            <a:pPr lvl="0" eaLnBrk="0" fontAlgn="base" hangingPunct="0">
              <a:spcBef>
                <a:spcPct val="0"/>
              </a:spcBef>
              <a:spcAft>
                <a:spcPct val="0"/>
              </a:spcAft>
            </a:pPr>
            <a:r>
              <a:rPr lang="en-US" altLang="en-US" dirty="0">
                <a:solidFill>
                  <a:schemeClr val="bg1"/>
                </a:solidFill>
                <a:cs typeface="Arial" pitchFamily="34" charset="0"/>
              </a:rPr>
              <a:t>Everything I did, I saw it through a tropical eye.</a:t>
            </a:r>
          </a:p>
          <a:p>
            <a:pPr lvl="0" eaLnBrk="0" fontAlgn="base" hangingPunct="0">
              <a:spcBef>
                <a:spcPct val="0"/>
              </a:spcBef>
              <a:spcAft>
                <a:spcPct val="0"/>
              </a:spcAft>
            </a:pPr>
            <a:r>
              <a:rPr lang="en-US" altLang="en-US" i="1" dirty="0">
                <a:solidFill>
                  <a:schemeClr val="bg1"/>
                </a:solidFill>
                <a:cs typeface="Arial" pitchFamily="34" charset="0"/>
              </a:rPr>
              <a:t>Althea McNish, 2015</a:t>
            </a:r>
            <a:endParaRPr lang="en-US" altLang="en-US" dirty="0">
              <a:solidFill>
                <a:schemeClr val="bg1"/>
              </a:solidFill>
              <a:cs typeface="Arial" pitchFamily="34" charset="0"/>
            </a:endParaRPr>
          </a:p>
        </p:txBody>
      </p:sp>
    </p:spTree>
    <p:extLst>
      <p:ext uri="{BB962C8B-B14F-4D97-AF65-F5344CB8AC3E}">
        <p14:creationId xmlns:p14="http://schemas.microsoft.com/office/powerpoint/2010/main" val="19270043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072" y="0"/>
            <a:ext cx="9137165" cy="5710728"/>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29635" y="0"/>
            <a:ext cx="4614365" cy="6858000"/>
          </a:xfrm>
          <a:prstGeom prst="rect">
            <a:avLst/>
          </a:prstGeom>
        </p:spPr>
      </p:pic>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 y="3429000"/>
            <a:ext cx="6910177" cy="3438893"/>
          </a:xfrm>
          <a:prstGeom prst="rect">
            <a:avLst/>
          </a:prstGeom>
        </p:spPr>
      </p:pic>
      <p:sp>
        <p:nvSpPr>
          <p:cNvPr id="6" name="Rectangle 5"/>
          <p:cNvSpPr/>
          <p:nvPr/>
        </p:nvSpPr>
        <p:spPr>
          <a:xfrm>
            <a:off x="251520" y="495790"/>
            <a:ext cx="2496581" cy="584775"/>
          </a:xfrm>
          <a:prstGeom prst="rect">
            <a:avLst/>
          </a:prstGeom>
        </p:spPr>
        <p:txBody>
          <a:bodyPr wrap="none">
            <a:spAutoFit/>
          </a:bodyPr>
          <a:lstStyle/>
          <a:p>
            <a:r>
              <a:rPr lang="en-GB" sz="3200" dirty="0">
                <a:solidFill>
                  <a:srgbClr val="FFC000"/>
                </a:solidFill>
              </a:rPr>
              <a:t>Lucienne Day </a:t>
            </a:r>
          </a:p>
        </p:txBody>
      </p:sp>
    </p:spTree>
    <p:extLst>
      <p:ext uri="{BB962C8B-B14F-4D97-AF65-F5344CB8AC3E}">
        <p14:creationId xmlns:p14="http://schemas.microsoft.com/office/powerpoint/2010/main" val="4769651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l="4357" t="2193" r="2833" b="1546"/>
          <a:stretch/>
        </p:blipFill>
        <p:spPr>
          <a:xfrm>
            <a:off x="915396" y="0"/>
            <a:ext cx="8228604" cy="6858000"/>
          </a:xfrm>
          <a:prstGeom prst="rect">
            <a:avLst/>
          </a:prstGeom>
        </p:spPr>
      </p:pic>
      <p:sp>
        <p:nvSpPr>
          <p:cNvPr id="2" name="Rectangle 1"/>
          <p:cNvSpPr/>
          <p:nvPr/>
        </p:nvSpPr>
        <p:spPr>
          <a:xfrm>
            <a:off x="943996" y="50452"/>
            <a:ext cx="4572000" cy="1323439"/>
          </a:xfrm>
          <a:prstGeom prst="rect">
            <a:avLst/>
          </a:prstGeom>
          <a:solidFill>
            <a:schemeClr val="accent3">
              <a:lumMod val="50000"/>
            </a:schemeClr>
          </a:solidFill>
        </p:spPr>
        <p:txBody>
          <a:bodyPr>
            <a:spAutoFit/>
          </a:bodyPr>
          <a:lstStyle/>
          <a:p>
            <a:r>
              <a:rPr lang="en-GB" sz="2000" dirty="0">
                <a:solidFill>
                  <a:schemeClr val="bg1"/>
                </a:solidFill>
              </a:rPr>
              <a:t>1951 - Odell worked with Crystallographer Helen Megaw, and John Line and Sons Ltd</a:t>
            </a:r>
            <a:r>
              <a:rPr lang="en-GB" sz="2000" dirty="0" smtClean="0">
                <a:solidFill>
                  <a:schemeClr val="bg1"/>
                </a:solidFill>
              </a:rPr>
              <a:t>. </a:t>
            </a:r>
            <a:r>
              <a:rPr lang="en-GB" sz="2000" dirty="0">
                <a:solidFill>
                  <a:schemeClr val="bg1"/>
                </a:solidFill>
              </a:rPr>
              <a:t>London, on a hand-screen printed wallpaper </a:t>
            </a:r>
            <a:r>
              <a:rPr lang="en-GB" sz="2000" dirty="0" smtClean="0">
                <a:solidFill>
                  <a:schemeClr val="bg1"/>
                </a:solidFill>
              </a:rPr>
              <a:t>sample.                     </a:t>
            </a:r>
            <a:r>
              <a:rPr lang="en-GB" sz="1400" dirty="0" smtClean="0">
                <a:solidFill>
                  <a:schemeClr val="bg1"/>
                </a:solidFill>
              </a:rPr>
              <a:t>V&amp;A COLLECTION</a:t>
            </a:r>
            <a:endParaRPr lang="en-GB" sz="1400" dirty="0">
              <a:solidFill>
                <a:schemeClr val="bg1"/>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547786"/>
            <a:ext cx="6660231" cy="3309302"/>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660231" y="3501008"/>
            <a:ext cx="2455561" cy="3291134"/>
          </a:xfrm>
          <a:prstGeom prst="rect">
            <a:avLst/>
          </a:prstGeom>
        </p:spPr>
      </p:pic>
      <p:sp>
        <p:nvSpPr>
          <p:cNvPr id="7" name="TextBox 6"/>
          <p:cNvSpPr txBox="1"/>
          <p:nvPr/>
        </p:nvSpPr>
        <p:spPr>
          <a:xfrm rot="5400000">
            <a:off x="-1014420" y="1483042"/>
            <a:ext cx="3034189" cy="646331"/>
          </a:xfrm>
          <a:prstGeom prst="rect">
            <a:avLst/>
          </a:prstGeom>
          <a:noFill/>
        </p:spPr>
        <p:txBody>
          <a:bodyPr wrap="square" rtlCol="0">
            <a:spAutoFit/>
          </a:bodyPr>
          <a:lstStyle/>
          <a:p>
            <a:r>
              <a:rPr lang="en-GB" sz="3600" dirty="0" smtClean="0">
                <a:solidFill>
                  <a:schemeClr val="accent3">
                    <a:lumMod val="50000"/>
                  </a:schemeClr>
                </a:solidFill>
              </a:rPr>
              <a:t>William  Odell</a:t>
            </a:r>
            <a:endParaRPr lang="en-GB" sz="3600" dirty="0">
              <a:solidFill>
                <a:schemeClr val="accent3">
                  <a:lumMod val="50000"/>
                </a:schemeClr>
              </a:solidFill>
            </a:endParaRPr>
          </a:p>
        </p:txBody>
      </p:sp>
    </p:spTree>
    <p:extLst>
      <p:ext uri="{BB962C8B-B14F-4D97-AF65-F5344CB8AC3E}">
        <p14:creationId xmlns:p14="http://schemas.microsoft.com/office/powerpoint/2010/main" val="17909864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descr="https://i.pinimg.com/564x/4f/5e/47/4f5e473d949c6711ba5a07d0817d3f59.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3218061"/>
            <a:ext cx="2247900" cy="3646858"/>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https://i.pinimg.com/564x/c3/b0/35/c3b035a0d1ff1b574320c4735a3adb7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4669" y="2741765"/>
            <a:ext cx="2395323" cy="4132095"/>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fusion by P-E Fronning, via Flick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22814"/>
            <a:ext cx="2396471" cy="3698666"/>
          </a:xfrm>
          <a:prstGeom prst="rect">
            <a:avLst/>
          </a:prstGeom>
          <a:noFill/>
          <a:extLst>
            <a:ext uri="{909E8E84-426E-40DD-AFC4-6F175D3DCCD1}">
              <a14:hiddenFill xmlns:a14="http://schemas.microsoft.com/office/drawing/2010/main">
                <a:solidFill>
                  <a:srgbClr val="FFFFFF"/>
                </a:solidFill>
              </a14:hiddenFill>
            </a:ext>
          </a:extLst>
        </p:spPr>
      </p:pic>
      <p:pic>
        <p:nvPicPr>
          <p:cNvPr id="8202" name="Picture 10" descr="©1966 / Design: W. Baum"/>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59992" y="3505199"/>
            <a:ext cx="2247900" cy="3352801"/>
          </a:xfrm>
          <a:prstGeom prst="rect">
            <a:avLst/>
          </a:prstGeom>
          <a:noFill/>
          <a:extLst>
            <a:ext uri="{909E8E84-426E-40DD-AFC4-6F175D3DCCD1}">
              <a14:hiddenFill xmlns:a14="http://schemas.microsoft.com/office/drawing/2010/main">
                <a:solidFill>
                  <a:srgbClr val="FFFFFF"/>
                </a:solidFill>
              </a14:hiddenFill>
            </a:ext>
          </a:extLst>
        </p:spPr>
      </p:pic>
      <p:pic>
        <p:nvPicPr>
          <p:cNvPr id="8204" name="Picture 12" descr="by Briggs and McClaren 1969 -   Pelican Cover design"/>
          <p:cNvPicPr>
            <a:picLocks noChangeAspect="1" noChangeArrowheads="1"/>
          </p:cNvPicPr>
          <p:nvPr/>
        </p:nvPicPr>
        <p:blipFill rotWithShape="1">
          <a:blip r:embed="rId6">
            <a:extLst>
              <a:ext uri="{28A0092B-C50C-407E-A947-70E740481C1C}">
                <a14:useLocalDpi xmlns:a14="http://schemas.microsoft.com/office/drawing/2010/main" val="0"/>
              </a:ext>
            </a:extLst>
          </a:blip>
          <a:srcRect t="3731"/>
          <a:stretch/>
        </p:blipFill>
        <p:spPr bwMode="auto">
          <a:xfrm>
            <a:off x="4652744" y="-17632"/>
            <a:ext cx="2247900" cy="3538691"/>
          </a:xfrm>
          <a:prstGeom prst="rect">
            <a:avLst/>
          </a:prstGeom>
          <a:noFill/>
          <a:extLst>
            <a:ext uri="{909E8E84-426E-40DD-AFC4-6F175D3DCCD1}">
              <a14:hiddenFill xmlns:a14="http://schemas.microsoft.com/office/drawing/2010/main">
                <a:solidFill>
                  <a:srgbClr val="FFFFFF"/>
                </a:solidFill>
              </a14:hiddenFill>
            </a:ext>
          </a:extLst>
        </p:spPr>
      </p:pic>
      <p:pic>
        <p:nvPicPr>
          <p:cNvPr id="8206" name="Picture 14" descr="Penguin no. C2201 by apenguinaweek, via Flick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900644" y="3121009"/>
            <a:ext cx="2247900" cy="3752851"/>
          </a:xfrm>
          <a:prstGeom prst="rect">
            <a:avLst/>
          </a:prstGeom>
          <a:noFill/>
          <a:extLst>
            <a:ext uri="{909E8E84-426E-40DD-AFC4-6F175D3DCCD1}">
              <a14:hiddenFill xmlns:a14="http://schemas.microsoft.com/office/drawing/2010/main">
                <a:solidFill>
                  <a:srgbClr val="FFFFFF"/>
                </a:solidFill>
              </a14:hiddenFill>
            </a:ext>
          </a:extLst>
        </p:spPr>
      </p:pic>
      <p:pic>
        <p:nvPicPr>
          <p:cNvPr id="8208" name="Picture 16" descr="Czechoslovak book cover 1960s via oliver.tomas on flick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396471" y="-22815"/>
            <a:ext cx="2247900" cy="3457576"/>
          </a:xfrm>
          <a:prstGeom prst="rect">
            <a:avLst/>
          </a:prstGeom>
          <a:noFill/>
          <a:extLst>
            <a:ext uri="{909E8E84-426E-40DD-AFC4-6F175D3DCCD1}">
              <a14:hiddenFill xmlns:a14="http://schemas.microsoft.com/office/drawing/2010/main">
                <a:solidFill>
                  <a:srgbClr val="FFFFFF"/>
                </a:solidFill>
              </a14:hiddenFill>
            </a:ext>
          </a:extLst>
        </p:spPr>
      </p:pic>
      <p:pic>
        <p:nvPicPr>
          <p:cNvPr id="8210" name="Picture 18" descr="The Intelligent Woman's Guide To Atomic Radiation, by Margot Bennett. Penguin Special, 1964. Cover by Bruce Robertson."/>
          <p:cNvPicPr>
            <a:picLocks noChangeAspect="1" noChangeArrowheads="1"/>
          </p:cNvPicPr>
          <p:nvPr/>
        </p:nvPicPr>
        <p:blipFill rotWithShape="1">
          <a:blip r:embed="rId9">
            <a:extLst>
              <a:ext uri="{28A0092B-C50C-407E-A947-70E740481C1C}">
                <a14:useLocalDpi xmlns:a14="http://schemas.microsoft.com/office/drawing/2010/main" val="0"/>
              </a:ext>
            </a:extLst>
          </a:blip>
          <a:srcRect t="6684"/>
          <a:stretch/>
        </p:blipFill>
        <p:spPr bwMode="auto">
          <a:xfrm>
            <a:off x="6900644" y="-22815"/>
            <a:ext cx="2255148" cy="345757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6769" y="3675852"/>
            <a:ext cx="2247900" cy="584775"/>
          </a:xfrm>
          <a:prstGeom prst="rect">
            <a:avLst/>
          </a:prstGeom>
          <a:solidFill>
            <a:schemeClr val="accent5"/>
          </a:solidFill>
        </p:spPr>
        <p:txBody>
          <a:bodyPr wrap="square" rtlCol="0">
            <a:spAutoFit/>
          </a:bodyPr>
          <a:lstStyle/>
          <a:p>
            <a:r>
              <a:rPr lang="en-GB" sz="3200" dirty="0" smtClean="0"/>
              <a:t>Book covers</a:t>
            </a:r>
            <a:endParaRPr lang="en-GB" sz="3200" dirty="0"/>
          </a:p>
        </p:txBody>
      </p:sp>
    </p:spTree>
    <p:extLst>
      <p:ext uri="{BB962C8B-B14F-4D97-AF65-F5344CB8AC3E}">
        <p14:creationId xmlns:p14="http://schemas.microsoft.com/office/powerpoint/2010/main" val="38690596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lum bright="70000" contrast="-70000"/>
            <a:extLst>
              <a:ext uri="{BEBA8EAE-BF5A-486C-A8C5-ECC9F3942E4B}">
                <a14:imgProps xmlns:a14="http://schemas.microsoft.com/office/drawing/2010/main">
                  <a14:imgLayer r:embed="rId3">
                    <a14:imgEffect>
                      <a14:artisticGlowDiffused/>
                    </a14:imgEffect>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rot="5400000">
            <a:off x="1128740" y="-1157261"/>
            <a:ext cx="6853024" cy="9177498"/>
          </a:xfrm>
          <a:prstGeom prst="rect">
            <a:avLst/>
          </a:prstGeom>
          <a:ln>
            <a:noFill/>
          </a:ln>
          <a:effectLst>
            <a:outerShdw blurRad="292100" dist="139700" dir="2700000" algn="tl" rotWithShape="0">
              <a:srgbClr val="333333">
                <a:alpha val="65000"/>
              </a:srgbClr>
            </a:outerShdw>
          </a:effec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9511" y="188640"/>
            <a:ext cx="3454657" cy="4608512"/>
          </a:xfrm>
          <a:prstGeom prst="rect">
            <a:avLst/>
          </a:prstGeom>
          <a:ln>
            <a:noFill/>
          </a:ln>
          <a:effectLst>
            <a:outerShdw blurRad="292100" dist="139700" dir="2700000" algn="tl" rotWithShape="0">
              <a:srgbClr val="333333">
                <a:alpha val="65000"/>
              </a:srgbClr>
            </a:outerShdw>
          </a:effectLst>
        </p:spPr>
      </p:pic>
      <p:pic>
        <p:nvPicPr>
          <p:cNvPr id="4" name="Picture 3"/>
          <p:cNvPicPr>
            <a:picLocks noChangeAspect="1"/>
          </p:cNvPicPr>
          <p:nvPr/>
        </p:nvPicPr>
        <p:blipFill rotWithShape="1">
          <a:blip r:embed="rId5" cstate="print">
            <a:extLst>
              <a:ext uri="{28A0092B-C50C-407E-A947-70E740481C1C}">
                <a14:useLocalDpi xmlns:a14="http://schemas.microsoft.com/office/drawing/2010/main" val="0"/>
              </a:ext>
            </a:extLst>
          </a:blip>
          <a:srcRect l="20626" r="2482"/>
          <a:stretch/>
        </p:blipFill>
        <p:spPr>
          <a:xfrm>
            <a:off x="5004048" y="188640"/>
            <a:ext cx="3896112" cy="3378039"/>
          </a:xfrm>
          <a:prstGeom prst="rect">
            <a:avLst/>
          </a:prstGeom>
          <a:ln>
            <a:noFill/>
          </a:ln>
          <a:effectLst>
            <a:outerShdw blurRad="292100" dist="139700" dir="2700000" algn="tl" rotWithShape="0">
              <a:srgbClr val="333333">
                <a:alpha val="65000"/>
              </a:srgbClr>
            </a:outerShdw>
          </a:effectLst>
        </p:spPr>
      </p:pic>
      <p:pic>
        <p:nvPicPr>
          <p:cNvPr id="3" name="Picture 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059832" y="2636912"/>
            <a:ext cx="3024336" cy="3955832"/>
          </a:xfrm>
          <a:prstGeom prst="rect">
            <a:avLst/>
          </a:prstGeom>
          <a:ln>
            <a:noFill/>
          </a:ln>
          <a:effectLst>
            <a:outerShdw blurRad="292100" dist="139700" dir="2700000" algn="tl" rotWithShape="0">
              <a:srgbClr val="333333">
                <a:alpha val="65000"/>
              </a:srgbClr>
            </a:outerShdw>
          </a:effectLst>
        </p:spPr>
      </p:pic>
      <p:sp>
        <p:nvSpPr>
          <p:cNvPr id="5" name="TextBox 4"/>
          <p:cNvSpPr txBox="1"/>
          <p:nvPr/>
        </p:nvSpPr>
        <p:spPr>
          <a:xfrm>
            <a:off x="6876256" y="4614828"/>
            <a:ext cx="1477969" cy="400110"/>
          </a:xfrm>
          <a:prstGeom prst="rect">
            <a:avLst/>
          </a:prstGeom>
          <a:noFill/>
        </p:spPr>
        <p:txBody>
          <a:bodyPr wrap="none" rtlCol="0">
            <a:spAutoFit/>
          </a:bodyPr>
          <a:lstStyle/>
          <a:p>
            <a:r>
              <a:rPr lang="en-GB" sz="2000" dirty="0"/>
              <a:t>Ashley Mary</a:t>
            </a:r>
          </a:p>
        </p:txBody>
      </p:sp>
    </p:spTree>
    <p:extLst>
      <p:ext uri="{BB962C8B-B14F-4D97-AF65-F5344CB8AC3E}">
        <p14:creationId xmlns:p14="http://schemas.microsoft.com/office/powerpoint/2010/main" val="21626536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7" name="Picture 3" descr="D:\Major 2\abs designer\modern-green-neutral-tropical-leaf-collage-pattern-wallpaper-mural-Plain-825x535.jpg"/>
          <p:cNvPicPr>
            <a:picLocks noChangeAspect="1" noChangeArrowheads="1"/>
          </p:cNvPicPr>
          <p:nvPr/>
        </p:nvPicPr>
        <p:blipFill rotWithShape="1">
          <a:blip r:embed="rId2">
            <a:extLst>
              <a:ext uri="{28A0092B-C50C-407E-A947-70E740481C1C}">
                <a14:useLocalDpi xmlns:a14="http://schemas.microsoft.com/office/drawing/2010/main" val="0"/>
              </a:ext>
            </a:extLst>
          </a:blip>
          <a:srcRect r="12734"/>
          <a:stretch/>
        </p:blipFill>
        <p:spPr bwMode="auto">
          <a:xfrm>
            <a:off x="11441" y="1"/>
            <a:ext cx="9132559" cy="6887183"/>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D:\Major 2\abs designer\PsychedelicPathways-Wallpaper-BlackBlue-1992.jpg"/>
          <p:cNvPicPr>
            <a:picLocks noChangeAspect="1" noChangeArrowheads="1"/>
          </p:cNvPicPr>
          <p:nvPr/>
        </p:nvPicPr>
        <p:blipFill rotWithShape="1">
          <a:blip r:embed="rId3">
            <a:extLst>
              <a:ext uri="{28A0092B-C50C-407E-A947-70E740481C1C}">
                <a14:useLocalDpi xmlns:a14="http://schemas.microsoft.com/office/drawing/2010/main" val="0"/>
              </a:ext>
            </a:extLst>
          </a:blip>
          <a:srcRect l="56900"/>
          <a:stretch/>
        </p:blipFill>
        <p:spPr bwMode="auto">
          <a:xfrm>
            <a:off x="-4142" y="-19844"/>
            <a:ext cx="2976929" cy="690702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043608" y="5589240"/>
            <a:ext cx="1679049" cy="954107"/>
          </a:xfrm>
          <a:prstGeom prst="rect">
            <a:avLst/>
          </a:prstGeom>
          <a:noFill/>
        </p:spPr>
        <p:txBody>
          <a:bodyPr wrap="none" rtlCol="0">
            <a:spAutoFit/>
          </a:bodyPr>
          <a:lstStyle/>
          <a:p>
            <a:r>
              <a:rPr lang="en-GB" sz="2800" dirty="0" smtClean="0">
                <a:solidFill>
                  <a:schemeClr val="bg1"/>
                </a:solidFill>
              </a:rPr>
              <a:t>Wallpaper</a:t>
            </a:r>
          </a:p>
          <a:p>
            <a:r>
              <a:rPr lang="en-GB" sz="2800" dirty="0" smtClean="0">
                <a:solidFill>
                  <a:schemeClr val="bg1"/>
                </a:solidFill>
              </a:rPr>
              <a:t>Society 6</a:t>
            </a:r>
            <a:endParaRPr lang="en-GB" sz="2800" dirty="0">
              <a:solidFill>
                <a:schemeClr val="bg1"/>
              </a:solidFill>
            </a:endParaRPr>
          </a:p>
        </p:txBody>
      </p:sp>
      <p:pic>
        <p:nvPicPr>
          <p:cNvPr id="11270" name="Picture 6" descr="mid century abstract shapes fall winter 4 Wallpaper"/>
          <p:cNvPicPr>
            <a:picLocks noChangeAspect="1" noChangeArrowheads="1"/>
          </p:cNvPicPr>
          <p:nvPr/>
        </p:nvPicPr>
        <p:blipFill rotWithShape="1">
          <a:blip r:embed="rId4">
            <a:extLst>
              <a:ext uri="{28A0092B-C50C-407E-A947-70E740481C1C}">
                <a14:useLocalDpi xmlns:a14="http://schemas.microsoft.com/office/drawing/2010/main" val="0"/>
              </a:ext>
            </a:extLst>
          </a:blip>
          <a:srcRect l="24573" t="2954" r="38534" b="14189"/>
          <a:stretch/>
        </p:blipFill>
        <p:spPr bwMode="auto">
          <a:xfrm>
            <a:off x="6096000" y="-19844"/>
            <a:ext cx="3048000" cy="690702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48381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Mid Century Kaleidoscope"/>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0" y="-10244"/>
            <a:ext cx="6948264" cy="6868244"/>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Miles and miles Wallpaper"/>
          <p:cNvPicPr>
            <a:picLocks noChangeAspect="1" noChangeArrowheads="1"/>
          </p:cNvPicPr>
          <p:nvPr/>
        </p:nvPicPr>
        <p:blipFill rotWithShape="1">
          <a:blip r:embed="rId4">
            <a:extLst>
              <a:ext uri="{28A0092B-C50C-407E-A947-70E740481C1C}">
                <a14:useLocalDpi xmlns:a14="http://schemas.microsoft.com/office/drawing/2010/main" val="0"/>
              </a:ext>
            </a:extLst>
          </a:blip>
          <a:srcRect l="23645" t="4292" r="22355" b="38571"/>
          <a:stretch/>
        </p:blipFill>
        <p:spPr bwMode="auto">
          <a:xfrm rot="20913744">
            <a:off x="2499243" y="817786"/>
            <a:ext cx="3848143" cy="407166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3" name="Picture 2" descr="D:\Major 2\abs designer\society 6\little-mushroom186475-wallpaper.jpg"/>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1571" b="100000" l="20714" r="77143">
                        <a14:foregroundMark x1="24143" y1="51000" x2="24143" y2="51000"/>
                        <a14:foregroundMark x1="25143" y1="22000" x2="25143" y2="22000"/>
                        <a14:foregroundMark x1="24857" y1="76857" x2="24857" y2="76857"/>
                      </a14:backgroundRemoval>
                    </a14:imgEffect>
                  </a14:imgLayer>
                </a14:imgProps>
              </a:ext>
              <a:ext uri="{28A0092B-C50C-407E-A947-70E740481C1C}">
                <a14:useLocalDpi xmlns:a14="http://schemas.microsoft.com/office/drawing/2010/main" val="0"/>
              </a:ext>
            </a:extLst>
          </a:blip>
          <a:srcRect l="23370" t="3523" r="22524"/>
          <a:stretch/>
        </p:blipFill>
        <p:spPr bwMode="auto">
          <a:xfrm>
            <a:off x="5261736" y="-10245"/>
            <a:ext cx="3882264" cy="692261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79512" y="245839"/>
            <a:ext cx="1775551" cy="830997"/>
          </a:xfrm>
          <a:prstGeom prst="rect">
            <a:avLst/>
          </a:prstGeom>
          <a:noFill/>
        </p:spPr>
        <p:txBody>
          <a:bodyPr wrap="none" rtlCol="0">
            <a:spAutoFit/>
          </a:bodyPr>
          <a:lstStyle/>
          <a:p>
            <a:r>
              <a:rPr lang="en-GB" sz="2400" dirty="0" smtClean="0">
                <a:solidFill>
                  <a:schemeClr val="bg1"/>
                </a:solidFill>
              </a:rPr>
              <a:t>Wallpaper</a:t>
            </a:r>
          </a:p>
          <a:p>
            <a:r>
              <a:rPr lang="en-GB" sz="2400" dirty="0" smtClean="0">
                <a:solidFill>
                  <a:schemeClr val="bg1"/>
                </a:solidFill>
              </a:rPr>
              <a:t>Spoonflower</a:t>
            </a:r>
            <a:endParaRPr lang="en-GB" sz="2400" dirty="0">
              <a:solidFill>
                <a:schemeClr val="bg1"/>
              </a:solidFill>
            </a:endParaRPr>
          </a:p>
        </p:txBody>
      </p:sp>
      <p:pic>
        <p:nvPicPr>
          <p:cNvPr id="12292" name="Picture 4" descr="mid century abstract shapes fall winter 1 Wallpaper"/>
          <p:cNvPicPr>
            <a:picLocks noChangeAspect="1" noChangeArrowheads="1"/>
          </p:cNvPicPr>
          <p:nvPr/>
        </p:nvPicPr>
        <p:blipFill rotWithShape="1">
          <a:blip r:embed="rId7">
            <a:extLst>
              <a:ext uri="{28A0092B-C50C-407E-A947-70E740481C1C}">
                <a14:useLocalDpi xmlns:a14="http://schemas.microsoft.com/office/drawing/2010/main" val="0"/>
              </a:ext>
            </a:extLst>
          </a:blip>
          <a:srcRect l="22617" t="3688" r="22811" b="56248"/>
          <a:stretch/>
        </p:blipFill>
        <p:spPr bwMode="auto">
          <a:xfrm>
            <a:off x="5261736" y="3874416"/>
            <a:ext cx="3882264" cy="298358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02938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774202" y="0"/>
            <a:ext cx="5369798" cy="6858000"/>
          </a:xfrm>
          <a:prstGeom prst="rect">
            <a:avLst/>
          </a:prstGeom>
        </p:spPr>
      </p:pic>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14264" r="9139" b="3546"/>
          <a:stretch/>
        </p:blipFill>
        <p:spPr>
          <a:xfrm>
            <a:off x="-14401" y="0"/>
            <a:ext cx="3774202" cy="6858000"/>
          </a:xfrm>
          <a:prstGeom prst="rect">
            <a:avLst/>
          </a:prstGeom>
          <a:ln>
            <a:noFill/>
          </a:ln>
          <a:effectLst>
            <a:outerShdw blurRad="292100" dist="139700" dir="2700000" algn="tl" rotWithShape="0">
              <a:srgbClr val="333333">
                <a:alpha val="65000"/>
              </a:srgbClr>
            </a:outerShdw>
          </a:effectLst>
        </p:spPr>
      </p:pic>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r="52419" b="62534"/>
          <a:stretch/>
        </p:blipFill>
        <p:spPr>
          <a:xfrm>
            <a:off x="791522" y="2497958"/>
            <a:ext cx="3636462" cy="3523330"/>
          </a:xfrm>
          <a:prstGeom prst="rect">
            <a:avLst/>
          </a:prstGeom>
          <a:ln>
            <a:noFill/>
          </a:ln>
          <a:effectLst>
            <a:outerShdw blurRad="292100" dist="139700" dir="2700000" algn="tl" rotWithShape="0">
              <a:srgbClr val="333333">
                <a:alpha val="65000"/>
              </a:srgbClr>
            </a:outerShdw>
          </a:effectLst>
        </p:spPr>
      </p:pic>
      <p:pic>
        <p:nvPicPr>
          <p:cNvPr id="3" name="Picture 2"/>
          <p:cNvPicPr>
            <a:picLocks noChangeAspect="1"/>
          </p:cNvPicPr>
          <p:nvPr/>
        </p:nvPicPr>
        <p:blipFill rotWithShape="1">
          <a:blip r:embed="rId5">
            <a:extLst>
              <a:ext uri="{28A0092B-C50C-407E-A947-70E740481C1C}">
                <a14:useLocalDpi xmlns:a14="http://schemas.microsoft.com/office/drawing/2010/main" val="0"/>
              </a:ext>
            </a:extLst>
          </a:blip>
          <a:srcRect b="5019"/>
          <a:stretch/>
        </p:blipFill>
        <p:spPr>
          <a:xfrm>
            <a:off x="2230111" y="346398"/>
            <a:ext cx="3755179" cy="3591644"/>
          </a:xfrm>
          <a:prstGeom prst="rect">
            <a:avLst/>
          </a:prstGeom>
          <a:ln>
            <a:noFill/>
          </a:ln>
          <a:effectLst>
            <a:outerShdw blurRad="292100" dist="139700" dir="2700000" algn="tl" rotWithShape="0">
              <a:srgbClr val="333333">
                <a:alpha val="65000"/>
              </a:srgbClr>
            </a:outerShdw>
          </a:effectLst>
        </p:spPr>
      </p:pic>
      <p:sp>
        <p:nvSpPr>
          <p:cNvPr id="6" name="TextBox 5"/>
          <p:cNvSpPr txBox="1"/>
          <p:nvPr/>
        </p:nvSpPr>
        <p:spPr>
          <a:xfrm>
            <a:off x="4107700" y="6245272"/>
            <a:ext cx="1675330" cy="461665"/>
          </a:xfrm>
          <a:prstGeom prst="rect">
            <a:avLst/>
          </a:prstGeom>
          <a:solidFill>
            <a:schemeClr val="accent1">
              <a:lumMod val="20000"/>
              <a:lumOff val="80000"/>
            </a:schemeClr>
          </a:solidFill>
          <a:ln>
            <a:solidFill>
              <a:schemeClr val="tx2"/>
            </a:solidFill>
          </a:ln>
        </p:spPr>
        <p:txBody>
          <a:bodyPr wrap="none" rtlCol="0">
            <a:spAutoFit/>
          </a:bodyPr>
          <a:lstStyle/>
          <a:p>
            <a:r>
              <a:rPr lang="en-GB" sz="2400" dirty="0" smtClean="0">
                <a:solidFill>
                  <a:schemeClr val="tx2"/>
                </a:solidFill>
              </a:rPr>
              <a:t>Lucy Tiffney</a:t>
            </a:r>
            <a:endParaRPr lang="en-GB" sz="2400" dirty="0">
              <a:solidFill>
                <a:schemeClr val="tx2"/>
              </a:solidFill>
            </a:endParaRPr>
          </a:p>
        </p:txBody>
      </p:sp>
    </p:spTree>
    <p:extLst>
      <p:ext uri="{BB962C8B-B14F-4D97-AF65-F5344CB8AC3E}">
        <p14:creationId xmlns:p14="http://schemas.microsoft.com/office/powerpoint/2010/main" val="14030351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duotone>
              <a:schemeClr val="bg2">
                <a:shade val="45000"/>
                <a:satMod val="135000"/>
              </a:schemeClr>
              <a:prstClr val="white"/>
            </a:duotone>
            <a:extLst>
              <a:ext uri="{BEBA8EAE-BF5A-486C-A8C5-ECC9F3942E4B}">
                <a14:imgProps xmlns:a14="http://schemas.microsoft.com/office/drawing/2010/main">
                  <a14:imgLayer r:embed="rId3">
                    <a14:imgEffect>
                      <a14:artisticBlur/>
                    </a14:imgEffect>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3118925" y="0"/>
            <a:ext cx="3396803" cy="6858000"/>
          </a:xfrm>
          <a:prstGeom prst="rect">
            <a:avLst/>
          </a:prstGeom>
        </p:spPr>
      </p:pic>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l="3317"/>
          <a:stretch/>
        </p:blipFill>
        <p:spPr>
          <a:xfrm>
            <a:off x="5524" y="-14486"/>
            <a:ext cx="4697348" cy="6896100"/>
          </a:xfrm>
          <a:prstGeom prst="rect">
            <a:avLst/>
          </a:prstGeom>
        </p:spPr>
      </p:pic>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15728" y="-14486"/>
            <a:ext cx="2628272" cy="6858000"/>
          </a:xfrm>
          <a:prstGeom prst="rect">
            <a:avLst/>
          </a:prstGeom>
        </p:spPr>
      </p:pic>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6057880">
            <a:off x="3732707" y="765020"/>
            <a:ext cx="3568836" cy="2497489"/>
          </a:xfrm>
          <a:prstGeom prst="rect">
            <a:avLst/>
          </a:prstGeom>
          <a:ln>
            <a:noFill/>
          </a:ln>
          <a:effectLst>
            <a:outerShdw blurRad="292100" dist="139700" dir="2700000" algn="tl" rotWithShape="0">
              <a:srgbClr val="333333">
                <a:alpha val="65000"/>
              </a:srgbClr>
            </a:outerShdw>
          </a:effectLst>
        </p:spPr>
      </p:pic>
      <p:pic>
        <p:nvPicPr>
          <p:cNvPr id="7" name="Picture 6"/>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10800000">
            <a:off x="4499992" y="3433564"/>
            <a:ext cx="2582484" cy="3301261"/>
          </a:xfrm>
          <a:prstGeom prst="rect">
            <a:avLst/>
          </a:prstGeom>
          <a:ln>
            <a:noFill/>
          </a:ln>
          <a:effectLst>
            <a:outerShdw blurRad="292100" dist="139700" dir="2700000" algn="tl" rotWithShape="0">
              <a:srgbClr val="333333">
                <a:alpha val="65000"/>
              </a:srgbClr>
            </a:outerShdw>
          </a:effectLst>
        </p:spPr>
      </p:pic>
      <p:pic>
        <p:nvPicPr>
          <p:cNvPr id="4" name="Picture 3"/>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20633948">
            <a:off x="3929827" y="1875154"/>
            <a:ext cx="3174595" cy="2540969"/>
          </a:xfrm>
          <a:prstGeom prst="rect">
            <a:avLst/>
          </a:prstGeom>
          <a:ln>
            <a:noFill/>
          </a:ln>
          <a:effectLst>
            <a:outerShdw blurRad="292100" dist="139700" dir="2700000" algn="tl" rotWithShape="0">
              <a:srgbClr val="333333">
                <a:alpha val="65000"/>
              </a:srgbClr>
            </a:outerShdw>
          </a:effectLst>
        </p:spPr>
      </p:pic>
      <p:sp>
        <p:nvSpPr>
          <p:cNvPr id="8" name="TextBox 7"/>
          <p:cNvSpPr txBox="1"/>
          <p:nvPr/>
        </p:nvSpPr>
        <p:spPr>
          <a:xfrm>
            <a:off x="179512" y="503094"/>
            <a:ext cx="1918987" cy="523220"/>
          </a:xfrm>
          <a:prstGeom prst="rect">
            <a:avLst/>
          </a:prstGeom>
          <a:noFill/>
        </p:spPr>
        <p:txBody>
          <a:bodyPr wrap="none" rtlCol="0">
            <a:spAutoFit/>
          </a:bodyPr>
          <a:lstStyle/>
          <a:p>
            <a:r>
              <a:rPr lang="en-GB" sz="2800" dirty="0" smtClean="0">
                <a:solidFill>
                  <a:schemeClr val="bg1"/>
                </a:solidFill>
              </a:rPr>
              <a:t>Moodboard</a:t>
            </a:r>
            <a:endParaRPr lang="en-GB" sz="2800" dirty="0">
              <a:solidFill>
                <a:schemeClr val="bg1"/>
              </a:solidFill>
            </a:endParaRPr>
          </a:p>
        </p:txBody>
      </p:sp>
    </p:spTree>
    <p:extLst>
      <p:ext uri="{BB962C8B-B14F-4D97-AF65-F5344CB8AC3E}">
        <p14:creationId xmlns:p14="http://schemas.microsoft.com/office/powerpoint/2010/main" val="39589741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396803" cy="6858000"/>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2817687" y="579116"/>
            <a:ext cx="6905428" cy="5747197"/>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146364">
            <a:off x="3728576" y="2211735"/>
            <a:ext cx="2931098" cy="3888432"/>
          </a:xfrm>
          <a:prstGeom prst="rect">
            <a:avLst/>
          </a:prstGeom>
          <a:ln>
            <a:noFill/>
          </a:ln>
          <a:effectLst>
            <a:outerShdw blurRad="292100" dist="139700" dir="2700000" algn="tl" rotWithShape="0">
              <a:srgbClr val="333333">
                <a:alpha val="65000"/>
              </a:srgbClr>
            </a:outerShdw>
          </a:effectLst>
        </p:spPr>
      </p:pic>
      <p:sp>
        <p:nvSpPr>
          <p:cNvPr id="5" name="TextBox 4"/>
          <p:cNvSpPr txBox="1"/>
          <p:nvPr/>
        </p:nvSpPr>
        <p:spPr>
          <a:xfrm>
            <a:off x="4028581" y="592664"/>
            <a:ext cx="2331087" cy="523220"/>
          </a:xfrm>
          <a:prstGeom prst="rect">
            <a:avLst/>
          </a:prstGeom>
          <a:noFill/>
        </p:spPr>
        <p:txBody>
          <a:bodyPr wrap="none" rtlCol="0">
            <a:spAutoFit/>
          </a:bodyPr>
          <a:lstStyle/>
          <a:p>
            <a:r>
              <a:rPr lang="en-GB" sz="2800" dirty="0" smtClean="0">
                <a:solidFill>
                  <a:schemeClr val="bg1"/>
                </a:solidFill>
              </a:rPr>
              <a:t>Fabric samples</a:t>
            </a:r>
            <a:endParaRPr lang="en-GB" sz="2800" dirty="0">
              <a:solidFill>
                <a:schemeClr val="bg1"/>
              </a:solidFill>
            </a:endParaRPr>
          </a:p>
        </p:txBody>
      </p:sp>
    </p:spTree>
    <p:extLst>
      <p:ext uri="{BB962C8B-B14F-4D97-AF65-F5344CB8AC3E}">
        <p14:creationId xmlns:p14="http://schemas.microsoft.com/office/powerpoint/2010/main" val="1737157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13657</TotalTime>
  <Words>500</Words>
  <Application>Microsoft Office PowerPoint</Application>
  <PresentationFormat>On-screen Show (4:3)</PresentationFormat>
  <Paragraphs>106</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70</cp:revision>
  <dcterms:created xsi:type="dcterms:W3CDTF">2021-01-25T22:25:24Z</dcterms:created>
  <dcterms:modified xsi:type="dcterms:W3CDTF">2021-03-03T13:12:23Z</dcterms:modified>
</cp:coreProperties>
</file>