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660"/>
  </p:normalViewPr>
  <p:slideViewPr>
    <p:cSldViewPr snapToGrid="0">
      <p:cViewPr varScale="1">
        <p:scale>
          <a:sx n="39" d="100"/>
          <a:sy n="39" d="100"/>
        </p:scale>
        <p:origin x="-108" y="-66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45059A-3FAA-4D86-B621-BC691BC7CF8A}" type="datetimeFigureOut">
              <a:rPr lang="en-GB" smtClean="0"/>
              <a:pPr/>
              <a:t>22/11/2021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42872-8D60-4A87-8FB4-6A288748810F}" type="slidenum">
              <a:rPr lang="en-GB" smtClean="0"/>
              <a:pPr/>
              <a:t>‹#›</a:t>
            </a:fld>
            <a:endParaRPr lang="en-GB"/>
          </a:p>
        </p:txBody>
      </p:sp>
    </p:spTree>
    <p:extLst>
      <p:ext uri="{BB962C8B-B14F-4D97-AF65-F5344CB8AC3E}">
        <p14:creationId xmlns:p14="http://schemas.microsoft.com/office/powerpoint/2010/main" xmlns="" val="4129069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Times New Roman" panose="02020603050405020304" pitchFamily="18" charset="0"/>
                <a:ea typeface="+mn-ea"/>
                <a:cs typeface="Times New Roman" panose="02020603050405020304" pitchFamily="18" charset="0"/>
              </a:rPr>
              <a:t>Managing the employees in a company is one of the main jobs for HR. HR needs to maintain the growth of the company by recruiting new employees. To manage the process HR needs to follow some steps to maintain and improve the quality of the company's productivity. For this study Marks &amp; Spencer has been selected as an example. The study will cover the 3 important parts of managing people in a company. The parts are planning, recruitment and selection (Bader </a:t>
            </a:r>
            <a:r>
              <a:rPr lang="en-IN" sz="1200" i="1" kern="1200" dirty="0" smtClean="0">
                <a:solidFill>
                  <a:schemeClr val="tx1"/>
                </a:solidFill>
                <a:effectLst/>
                <a:latin typeface="Times New Roman" panose="02020603050405020304" pitchFamily="18" charset="0"/>
                <a:ea typeface="+mn-ea"/>
                <a:cs typeface="Times New Roman" panose="02020603050405020304" pitchFamily="18" charset="0"/>
              </a:rPr>
              <a:t>et al.</a:t>
            </a:r>
            <a:r>
              <a:rPr lang="en-IN" sz="1200" kern="1200" dirty="0" smtClean="0">
                <a:solidFill>
                  <a:schemeClr val="tx1"/>
                </a:solidFill>
                <a:effectLst/>
                <a:latin typeface="Times New Roman" panose="02020603050405020304" pitchFamily="18" charset="0"/>
                <a:ea typeface="+mn-ea"/>
                <a:cs typeface="Times New Roman" panose="02020603050405020304" pitchFamily="18" charset="0"/>
              </a:rPr>
              <a:t>, 2019).  Using these 3 methods the company can efficiently recruit good employees. </a:t>
            </a:r>
          </a:p>
          <a:p>
            <a:endParaRPr lang="en-GB"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5942872-8D60-4A87-8FB4-6A288748810F}" type="slidenum">
              <a:rPr lang="en-GB" smtClean="0"/>
              <a:pPr/>
              <a:t>3</a:t>
            </a:fld>
            <a:endParaRPr lang="en-GB"/>
          </a:p>
        </p:txBody>
      </p:sp>
    </p:spTree>
    <p:extLst>
      <p:ext uri="{BB962C8B-B14F-4D97-AF65-F5344CB8AC3E}">
        <p14:creationId xmlns:p14="http://schemas.microsoft.com/office/powerpoint/2010/main" xmlns="" val="4169191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Panning helps a company to build an outline or framework for a company. The company uses the framework to build effective hiring strategies. Marks &amp; Spencer uses advanced planning to create their recruitment strategies. The planning by Marks &amp; Spencer can be modified later on to keep up with their environmental changes.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4</a:t>
            </a:fld>
            <a:endParaRPr lang="en-GB"/>
          </a:p>
        </p:txBody>
      </p:sp>
    </p:spTree>
    <p:extLst>
      <p:ext uri="{BB962C8B-B14F-4D97-AF65-F5344CB8AC3E}">
        <p14:creationId xmlns:p14="http://schemas.microsoft.com/office/powerpoint/2010/main" xmlns="" val="3735367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planning consists of 6 different factors such as job description, details about the role, timeline, target audience, outreach method, evaluation plan.  Each of the factors is mandatory to create detailed planning on hiring employees. Marks &amp; Spencer also uses the respective detailed planning to hire capable employees.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5</a:t>
            </a:fld>
            <a:endParaRPr lang="en-GB"/>
          </a:p>
        </p:txBody>
      </p:sp>
    </p:spTree>
    <p:extLst>
      <p:ext uri="{BB962C8B-B14F-4D97-AF65-F5344CB8AC3E}">
        <p14:creationId xmlns:p14="http://schemas.microsoft.com/office/powerpoint/2010/main" xmlns="" val="515664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job description is used to briefly describe the job to the people. The list includes the qualifications needed for the respective job along with its responsibilities. The description also covers the information about the salary and other benefits the company is providing. Marks &amp; Spencer offer their jobs to the people with minimum criteria of school passing.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6</a:t>
            </a:fld>
            <a:endParaRPr lang="en-GB"/>
          </a:p>
        </p:txBody>
      </p:sp>
    </p:spTree>
    <p:extLst>
      <p:ext uri="{BB962C8B-B14F-4D97-AF65-F5344CB8AC3E}">
        <p14:creationId xmlns:p14="http://schemas.microsoft.com/office/powerpoint/2010/main" xmlns="" val="2769921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factor describes the number of vacancies left for the candidates. The factor also mentions the role of the job along with the type. It is very important to mention the job type such as full-time, part-time, contract, internship etc. Marks &amp; Spencer clearly states their details about their job to prevent any misconduct from happening.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7</a:t>
            </a:fld>
            <a:endParaRPr lang="en-GB"/>
          </a:p>
        </p:txBody>
      </p:sp>
    </p:spTree>
    <p:extLst>
      <p:ext uri="{BB962C8B-B14F-4D97-AF65-F5344CB8AC3E}">
        <p14:creationId xmlns:p14="http://schemas.microsoft.com/office/powerpoint/2010/main" xmlns="" val="3817288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One of the crucial factors for a company to create their planning about timing their exams, interviews, and selections. As the existing HR needs to conduct the exams and interviews the other jobs might get hampered. Marks &amp; Spencer selects their timing to conduct the hiring process based on the workload. In fewer workload situations the employees and HR conduct the hiring process for their companies.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8</a:t>
            </a:fld>
            <a:endParaRPr lang="en-GB"/>
          </a:p>
        </p:txBody>
      </p:sp>
    </p:spTree>
    <p:extLst>
      <p:ext uri="{BB962C8B-B14F-4D97-AF65-F5344CB8AC3E}">
        <p14:creationId xmlns:p14="http://schemas.microsoft.com/office/powerpoint/2010/main" xmlns="" val="653466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planning must include the target audience as the applicants will be considering the job based on their skills. The planning needs to describe the skills and traits an ideal candidate must possess in order to apply for the job. Marks &amp; Spencer describes their criteria such as customer handling and good communication skills are needed in an ideal candidate.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9</a:t>
            </a:fld>
            <a:endParaRPr lang="en-GB"/>
          </a:p>
        </p:txBody>
      </p:sp>
    </p:spTree>
    <p:extLst>
      <p:ext uri="{BB962C8B-B14F-4D97-AF65-F5344CB8AC3E}">
        <p14:creationId xmlns:p14="http://schemas.microsoft.com/office/powerpoint/2010/main" xmlns="" val="574982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Reaching out to the people is one of the major factors in the planning process. The company must reach the people looking for employment. Marks &amp; Spencer uses their website and other applications such as LinkedIn to advertise its job openings. They also use a direct method by advertising on their store about their recruitments.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10</a:t>
            </a:fld>
            <a:endParaRPr lang="en-GB"/>
          </a:p>
        </p:txBody>
      </p:sp>
    </p:spTree>
    <p:extLst>
      <p:ext uri="{BB962C8B-B14F-4D97-AF65-F5344CB8AC3E}">
        <p14:creationId xmlns:p14="http://schemas.microsoft.com/office/powerpoint/2010/main" xmlns="" val="1076859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Evaluating the candidates is one of the major factors for the company as they need to hire only the best people as their employees. The company needs to draw their evaluation plans before selecting their employees for the exams or interviews. Marks &amp; Spencer makes their evaluation strategies before approaching the people.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11</a:t>
            </a:fld>
            <a:endParaRPr lang="en-GB"/>
          </a:p>
        </p:txBody>
      </p:sp>
    </p:spTree>
    <p:extLst>
      <p:ext uri="{BB962C8B-B14F-4D97-AF65-F5344CB8AC3E}">
        <p14:creationId xmlns:p14="http://schemas.microsoft.com/office/powerpoint/2010/main" xmlns="" val="2343013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recruitment process helps the company to find potential candidates for the company. The process acts according to the company's vacancies in different sectors. The company needs to find people suitable for the company's job criteria. Marks &amp; Spencer uses a mass recruitment process in order to fill their job vacancies.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12</a:t>
            </a:fld>
            <a:endParaRPr lang="en-GB"/>
          </a:p>
        </p:txBody>
      </p:sp>
    </p:spTree>
    <p:extLst>
      <p:ext uri="{BB962C8B-B14F-4D97-AF65-F5344CB8AC3E}">
        <p14:creationId xmlns:p14="http://schemas.microsoft.com/office/powerpoint/2010/main" xmlns="" val="581872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selection process is the most vital part for the company to identify their employees. The process evaluates the candidate's skills using various examination and filtering methods. In Marks &amp; Spencer, the selection process consists of 3 different filtration processes such as screening the application, examination, interview and selections (</a:t>
            </a:r>
            <a:r>
              <a:rPr lang="en-IN" sz="1200" kern="1200" dirty="0" err="1" smtClean="0">
                <a:solidFill>
                  <a:schemeClr val="tx1"/>
                </a:solidFill>
                <a:effectLst/>
                <a:latin typeface="+mn-lt"/>
                <a:ea typeface="+mn-ea"/>
                <a:cs typeface="+mn-cs"/>
              </a:rPr>
              <a:t>Piljan</a:t>
            </a:r>
            <a:r>
              <a:rPr lang="en-IN" sz="1200" kern="1200" dirty="0" smtClean="0">
                <a:solidFill>
                  <a:schemeClr val="tx1"/>
                </a:solidFill>
                <a:effectLst/>
                <a:latin typeface="+mn-lt"/>
                <a:ea typeface="+mn-ea"/>
                <a:cs typeface="+mn-cs"/>
              </a:rPr>
              <a:t>, 2019).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13</a:t>
            </a:fld>
            <a:endParaRPr lang="en-GB"/>
          </a:p>
        </p:txBody>
      </p:sp>
    </p:spTree>
    <p:extLst>
      <p:ext uri="{BB962C8B-B14F-4D97-AF65-F5344CB8AC3E}">
        <p14:creationId xmlns:p14="http://schemas.microsoft.com/office/powerpoint/2010/main" xmlns="" val="3567128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Marks &amp; Spencer goes through the first phase of selection while screening the applications received. The company sorts out the most suited candidates based on their skills. The leftover applicants get rejected due to a lack of education or skills.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14</a:t>
            </a:fld>
            <a:endParaRPr lang="en-GB"/>
          </a:p>
        </p:txBody>
      </p:sp>
    </p:spTree>
    <p:extLst>
      <p:ext uri="{BB962C8B-B14F-4D97-AF65-F5344CB8AC3E}">
        <p14:creationId xmlns:p14="http://schemas.microsoft.com/office/powerpoint/2010/main" xmlns="" val="11136927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selected candidates need to prove their skills through a written examination. The examination evaluates the candidates and selects the potential employees that are most suited for the job.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15</a:t>
            </a:fld>
            <a:endParaRPr lang="en-GB"/>
          </a:p>
        </p:txBody>
      </p:sp>
    </p:spTree>
    <p:extLst>
      <p:ext uri="{BB962C8B-B14F-4D97-AF65-F5344CB8AC3E}">
        <p14:creationId xmlns:p14="http://schemas.microsoft.com/office/powerpoint/2010/main" xmlns="" val="2751864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The potential employees need to go through the last evaluation test which is the interview. Marks &amp; Spencer's HR identifies each candidate's personality and other behavioural natures to determine the best candidates that are perfectly suited for the job.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16</a:t>
            </a:fld>
            <a:endParaRPr lang="en-GB"/>
          </a:p>
        </p:txBody>
      </p:sp>
    </p:spTree>
    <p:extLst>
      <p:ext uri="{BB962C8B-B14F-4D97-AF65-F5344CB8AC3E}">
        <p14:creationId xmlns:p14="http://schemas.microsoft.com/office/powerpoint/2010/main" xmlns="" val="3102017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effectLst/>
                <a:latin typeface="+mn-lt"/>
                <a:ea typeface="+mn-ea"/>
                <a:cs typeface="+mn-cs"/>
              </a:rPr>
              <a:t>As the study suggests planning is the key to performing any operations efficiently. The planning strategy has 6 different factors to consider before recruiting the employees. Marks &amp; Spencer follows those planning methods to create a framework for their recruiting process. The evaluation process helps the company to select the best people available for working as an employee. Marks &amp; Spencer using this method selected the best employees for their work and had a turnover of 10,181.9 million GBP in 2020 (</a:t>
            </a:r>
            <a:r>
              <a:rPr lang="en-IN" sz="1200" kern="1200" dirty="0" err="1" smtClean="0">
                <a:solidFill>
                  <a:schemeClr val="tx1"/>
                </a:solidFill>
                <a:effectLst/>
                <a:latin typeface="+mn-lt"/>
                <a:ea typeface="+mn-ea"/>
                <a:cs typeface="+mn-cs"/>
              </a:rPr>
              <a:t>Statista</a:t>
            </a:r>
            <a:r>
              <a:rPr lang="en-IN" sz="1200" kern="1200" dirty="0" smtClean="0">
                <a:solidFill>
                  <a:schemeClr val="tx1"/>
                </a:solidFill>
                <a:effectLst/>
                <a:latin typeface="+mn-lt"/>
                <a:ea typeface="+mn-ea"/>
                <a:cs typeface="+mn-cs"/>
              </a:rPr>
              <a:t>, 2020). </a:t>
            </a:r>
          </a:p>
          <a:p>
            <a:endParaRPr lang="en-GB" dirty="0"/>
          </a:p>
        </p:txBody>
      </p:sp>
      <p:sp>
        <p:nvSpPr>
          <p:cNvPr id="4" name="Slide Number Placeholder 3"/>
          <p:cNvSpPr>
            <a:spLocks noGrp="1"/>
          </p:cNvSpPr>
          <p:nvPr>
            <p:ph type="sldNum" sz="quarter" idx="10"/>
          </p:nvPr>
        </p:nvSpPr>
        <p:spPr/>
        <p:txBody>
          <a:bodyPr/>
          <a:lstStyle/>
          <a:p>
            <a:fld id="{D5942872-8D60-4A87-8FB4-6A288748810F}" type="slidenum">
              <a:rPr lang="en-GB" smtClean="0"/>
              <a:pPr/>
              <a:t>17</a:t>
            </a:fld>
            <a:endParaRPr lang="en-GB"/>
          </a:p>
        </p:txBody>
      </p:sp>
    </p:spTree>
    <p:extLst>
      <p:ext uri="{BB962C8B-B14F-4D97-AF65-F5344CB8AC3E}">
        <p14:creationId xmlns:p14="http://schemas.microsoft.com/office/powerpoint/2010/main" xmlns="" val="2931482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707848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713695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336938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949430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1642626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1486852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1545600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88138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89190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157925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3800180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41031952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186590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1327589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41386132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E86366-0946-48E5-9FAE-222A5BD9C698}" type="datetimeFigureOut">
              <a:rPr lang="en-GB" smtClean="0"/>
              <a:pPr/>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66177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FE86366-0946-48E5-9FAE-222A5BD9C698}" type="datetimeFigureOut">
              <a:rPr lang="en-GB" smtClean="0"/>
              <a:pPr/>
              <a:t>22/11/2021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7C99F1F-63C1-415B-A996-5FCC97AE77E3}" type="slidenum">
              <a:rPr lang="en-GB" smtClean="0"/>
              <a:pPr/>
              <a:t>‹#›</a:t>
            </a:fld>
            <a:endParaRPr lang="en-GB"/>
          </a:p>
        </p:txBody>
      </p:sp>
    </p:spTree>
    <p:extLst>
      <p:ext uri="{BB962C8B-B14F-4D97-AF65-F5344CB8AC3E}">
        <p14:creationId xmlns:p14="http://schemas.microsoft.com/office/powerpoint/2010/main" xmlns="" val="2598264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Managing People </a:t>
            </a:r>
            <a:endParaRPr lang="en-GB" b="1" dirty="0"/>
          </a:p>
        </p:txBody>
      </p:sp>
    </p:spTree>
    <p:extLst>
      <p:ext uri="{BB962C8B-B14F-4D97-AF65-F5344CB8AC3E}">
        <p14:creationId xmlns:p14="http://schemas.microsoft.com/office/powerpoint/2010/main" xmlns="" val="578742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Table of Content</a:t>
            </a:r>
            <a:endParaRPr lang="en-GB" b="1" dirty="0"/>
          </a:p>
        </p:txBody>
      </p:sp>
      <p:sp>
        <p:nvSpPr>
          <p:cNvPr id="3" name="Content Placeholder 2"/>
          <p:cNvSpPr>
            <a:spLocks noGrp="1"/>
          </p:cNvSpPr>
          <p:nvPr>
            <p:ph idx="1"/>
          </p:nvPr>
        </p:nvSpPr>
        <p:spPr>
          <a:xfrm>
            <a:off x="838200" y="1347538"/>
            <a:ext cx="10515600" cy="5510462"/>
          </a:xfrm>
        </p:spPr>
        <p:txBody>
          <a:bodyPr>
            <a:normAutofit fontScale="92500" lnSpcReduction="20000"/>
          </a:bodyPr>
          <a:lstStyle/>
          <a:p>
            <a:r>
              <a:rPr lang="en-GB" dirty="0" smtClean="0"/>
              <a:t>Slide 3: Introduction </a:t>
            </a:r>
          </a:p>
          <a:p>
            <a:r>
              <a:rPr lang="en-GB" dirty="0" smtClean="0"/>
              <a:t>Slide 4: Planning</a:t>
            </a:r>
          </a:p>
          <a:p>
            <a:r>
              <a:rPr lang="en-GB" dirty="0" smtClean="0"/>
              <a:t>Slide 5: Factors of planning</a:t>
            </a:r>
          </a:p>
          <a:p>
            <a:r>
              <a:rPr lang="en-GB" dirty="0" smtClean="0"/>
              <a:t>Slide 6: Job description</a:t>
            </a:r>
          </a:p>
          <a:p>
            <a:r>
              <a:rPr lang="en-GB" dirty="0" smtClean="0"/>
              <a:t>Slide 7: Details about the role</a:t>
            </a:r>
          </a:p>
          <a:p>
            <a:r>
              <a:rPr lang="en-GB" dirty="0" smtClean="0"/>
              <a:t>Slide 8: Timeline</a:t>
            </a:r>
          </a:p>
          <a:p>
            <a:r>
              <a:rPr lang="en-GB" dirty="0" smtClean="0"/>
              <a:t>Slide 9: Target audience</a:t>
            </a:r>
          </a:p>
          <a:p>
            <a:r>
              <a:rPr lang="en-GB" dirty="0" smtClean="0"/>
              <a:t>Slide 10: Outreach method</a:t>
            </a:r>
          </a:p>
          <a:p>
            <a:r>
              <a:rPr lang="en-GB" dirty="0" smtClean="0"/>
              <a:t>Slide 11: Evaluation plan</a:t>
            </a:r>
          </a:p>
          <a:p>
            <a:r>
              <a:rPr lang="en-GB" dirty="0" smtClean="0"/>
              <a:t>Slide 12: Recruitment</a:t>
            </a:r>
          </a:p>
          <a:p>
            <a:r>
              <a:rPr lang="en-GB" dirty="0" smtClean="0"/>
              <a:t>Slide 13: Selection</a:t>
            </a:r>
          </a:p>
          <a:p>
            <a:r>
              <a:rPr lang="en-GB" dirty="0" smtClean="0"/>
              <a:t>Slide 14: Screening the application</a:t>
            </a:r>
          </a:p>
          <a:p>
            <a:r>
              <a:rPr lang="en-GB" dirty="0" smtClean="0"/>
              <a:t>Slide 15: Examination</a:t>
            </a:r>
          </a:p>
          <a:p>
            <a:r>
              <a:rPr lang="en-GB" dirty="0" smtClean="0"/>
              <a:t>Slide 16: Interview and selection</a:t>
            </a:r>
          </a:p>
          <a:p>
            <a:r>
              <a:rPr lang="en-GB" dirty="0" smtClean="0"/>
              <a:t>Slide 17: Conclusion </a:t>
            </a:r>
          </a:p>
          <a:p>
            <a:r>
              <a:rPr lang="en-GB" dirty="0" smtClean="0"/>
              <a:t>Slide 18: Reference list</a:t>
            </a:r>
            <a:endParaRPr lang="en-GB" dirty="0"/>
          </a:p>
        </p:txBody>
      </p:sp>
    </p:spTree>
    <p:extLst>
      <p:ext uri="{BB962C8B-B14F-4D97-AF65-F5344CB8AC3E}">
        <p14:creationId xmlns:p14="http://schemas.microsoft.com/office/powerpoint/2010/main" xmlns="" val="2476476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Introduction </a:t>
            </a:r>
            <a:br>
              <a:rPr lang="en-IN" b="1" dirty="0">
                <a:latin typeface="Times New Roman" panose="02020603050405020304" pitchFamily="18" charset="0"/>
                <a:cs typeface="Times New Roman" panose="02020603050405020304" pitchFamily="18" charset="0"/>
              </a:rPr>
            </a:b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6591300" cy="4351338"/>
          </a:xfrm>
        </p:spPr>
        <p:txBody>
          <a:bodyPr/>
          <a:lstStyle/>
          <a:p>
            <a:pPr lvl="0"/>
            <a:r>
              <a:rPr lang="en-IN" dirty="0">
                <a:latin typeface="Times New Roman" panose="02020603050405020304" pitchFamily="18" charset="0"/>
                <a:cs typeface="Times New Roman" panose="02020603050405020304" pitchFamily="18" charset="0"/>
              </a:rPr>
              <a:t>The HR department is mainly responsible for managing the people in a company</a:t>
            </a:r>
          </a:p>
          <a:p>
            <a:pPr lvl="0"/>
            <a:r>
              <a:rPr lang="en-IN" dirty="0">
                <a:latin typeface="Times New Roman" panose="02020603050405020304" pitchFamily="18" charset="0"/>
                <a:cs typeface="Times New Roman" panose="02020603050405020304" pitchFamily="18" charset="0"/>
              </a:rPr>
              <a:t>There are mainly 3 steps for managing the people such as planning, recruiting and selecting.</a:t>
            </a:r>
          </a:p>
          <a:p>
            <a:pPr lvl="0"/>
            <a:r>
              <a:rPr lang="en-IN" dirty="0">
                <a:latin typeface="Times New Roman" panose="02020603050405020304" pitchFamily="18" charset="0"/>
                <a:cs typeface="Times New Roman" panose="02020603050405020304" pitchFamily="18" charset="0"/>
              </a:rPr>
              <a:t>Marks &amp; Spencer has been selected as an example for this study</a:t>
            </a:r>
          </a:p>
          <a:p>
            <a:pPr lvl="0"/>
            <a:r>
              <a:rPr lang="en-IN" dirty="0">
                <a:latin typeface="Times New Roman" panose="02020603050405020304" pitchFamily="18" charset="0"/>
                <a:cs typeface="Times New Roman" panose="02020603050405020304" pitchFamily="18" charset="0"/>
              </a:rPr>
              <a:t>Marks &amp; Spencer is a UK based retail company with 700 stores operating in the UK (al </a:t>
            </a:r>
            <a:r>
              <a:rPr lang="en-IN" dirty="0" err="1">
                <a:latin typeface="Times New Roman" panose="02020603050405020304" pitchFamily="18" charset="0"/>
                <a:cs typeface="Times New Roman" panose="02020603050405020304" pitchFamily="18" charset="0"/>
              </a:rPr>
              <a:t>Habibi</a:t>
            </a:r>
            <a:r>
              <a:rPr lang="en-IN" dirty="0">
                <a:latin typeface="Times New Roman" panose="02020603050405020304" pitchFamily="18" charset="0"/>
                <a:cs typeface="Times New Roman" panose="02020603050405020304" pitchFamily="18" charset="0"/>
              </a:rPr>
              <a:t>, 2019). </a:t>
            </a:r>
          </a:p>
          <a:p>
            <a:endParaRPr lang="en-GB"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751762" y="2067719"/>
            <a:ext cx="4144976" cy="3494881"/>
          </a:xfrm>
          <a:prstGeom prst="rect">
            <a:avLst/>
          </a:prstGeom>
        </p:spPr>
      </p:pic>
    </p:spTree>
    <p:extLst>
      <p:ext uri="{BB962C8B-B14F-4D97-AF65-F5344CB8AC3E}">
        <p14:creationId xmlns:p14="http://schemas.microsoft.com/office/powerpoint/2010/main" xmlns="" val="1084534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t>Planning </a:t>
            </a:r>
            <a:r>
              <a:rPr lang="en-IN" b="1" dirty="0"/>
              <a:t/>
            </a:r>
            <a:br>
              <a:rPr lang="en-IN" b="1" dirty="0"/>
            </a:br>
            <a:endParaRPr lang="en-GB" dirty="0"/>
          </a:p>
        </p:txBody>
      </p:sp>
      <p:sp>
        <p:nvSpPr>
          <p:cNvPr id="3" name="Content Placeholder 2"/>
          <p:cNvSpPr>
            <a:spLocks noGrp="1"/>
          </p:cNvSpPr>
          <p:nvPr>
            <p:ph idx="1"/>
          </p:nvPr>
        </p:nvSpPr>
        <p:spPr>
          <a:xfrm>
            <a:off x="4762500" y="1825625"/>
            <a:ext cx="6591300" cy="4351338"/>
          </a:xfrm>
        </p:spPr>
        <p:txBody>
          <a:bodyPr>
            <a:normAutofit/>
          </a:bodyPr>
          <a:lstStyle/>
          <a:p>
            <a:pPr lvl="0"/>
            <a:r>
              <a:rPr lang="en-IN" dirty="0">
                <a:latin typeface="Times New Roman" panose="02020603050405020304" pitchFamily="18" charset="0"/>
                <a:cs typeface="Times New Roman" panose="02020603050405020304" pitchFamily="18" charset="0"/>
              </a:rPr>
              <a:t>Planning is essential before taking any steps as it prevents any sudden bad decisions from taking</a:t>
            </a:r>
          </a:p>
          <a:p>
            <a:pPr lvl="0"/>
            <a:r>
              <a:rPr lang="en-IN" dirty="0">
                <a:latin typeface="Times New Roman" panose="02020603050405020304" pitchFamily="18" charset="0"/>
                <a:cs typeface="Times New Roman" panose="02020603050405020304" pitchFamily="18" charset="0"/>
              </a:rPr>
              <a:t>Planning helps to create a framework for the recruitment process (</a:t>
            </a:r>
            <a:r>
              <a:rPr lang="en-IN" dirty="0" err="1">
                <a:latin typeface="Times New Roman" panose="02020603050405020304" pitchFamily="18" charset="0"/>
                <a:cs typeface="Times New Roman" panose="02020603050405020304" pitchFamily="18" charset="0"/>
              </a:rPr>
              <a:t>Mazza</a:t>
            </a:r>
            <a:r>
              <a:rPr lang="en-IN" dirty="0">
                <a:latin typeface="Times New Roman" panose="02020603050405020304" pitchFamily="18" charset="0"/>
                <a:cs typeface="Times New Roman" panose="02020603050405020304" pitchFamily="18" charset="0"/>
              </a:rPr>
              <a:t>, 2017).</a:t>
            </a:r>
          </a:p>
          <a:p>
            <a:pPr lvl="0"/>
            <a:r>
              <a:rPr lang="en-IN" dirty="0">
                <a:latin typeface="Times New Roman" panose="02020603050405020304" pitchFamily="18" charset="0"/>
                <a:cs typeface="Times New Roman" panose="02020603050405020304" pitchFamily="18" charset="0"/>
              </a:rPr>
              <a:t>Marks &amp; Spencer make their strategic planning before recruiting for their 700 stores worldwide (al </a:t>
            </a:r>
            <a:r>
              <a:rPr lang="en-IN" dirty="0" err="1">
                <a:latin typeface="Times New Roman" panose="02020603050405020304" pitchFamily="18" charset="0"/>
                <a:cs typeface="Times New Roman" panose="02020603050405020304" pitchFamily="18" charset="0"/>
              </a:rPr>
              <a:t>Habibi</a:t>
            </a:r>
            <a:r>
              <a:rPr lang="en-IN" dirty="0">
                <a:latin typeface="Times New Roman" panose="02020603050405020304" pitchFamily="18" charset="0"/>
                <a:cs typeface="Times New Roman" panose="02020603050405020304" pitchFamily="18" charset="0"/>
              </a:rPr>
              <a:t>, 2019).   </a:t>
            </a:r>
          </a:p>
          <a:p>
            <a:pPr lvl="0"/>
            <a:r>
              <a:rPr lang="en-IN" dirty="0">
                <a:latin typeface="Times New Roman" panose="02020603050405020304" pitchFamily="18" charset="0"/>
                <a:cs typeface="Times New Roman" panose="02020603050405020304" pitchFamily="18" charset="0"/>
              </a:rPr>
              <a:t>Marks &amp; Spencer frequently update their planning methods as the company is growing day by day.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93712" y="1690688"/>
            <a:ext cx="3981546" cy="4191001"/>
          </a:xfrm>
          <a:prstGeom prst="rect">
            <a:avLst/>
          </a:prstGeom>
        </p:spPr>
      </p:pic>
    </p:spTree>
    <p:extLst>
      <p:ext uri="{BB962C8B-B14F-4D97-AF65-F5344CB8AC3E}">
        <p14:creationId xmlns:p14="http://schemas.microsoft.com/office/powerpoint/2010/main" xmlns="" val="963791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Factors of planning</a:t>
            </a:r>
            <a:endParaRPr lang="en-GB" dirty="0"/>
          </a:p>
        </p:txBody>
      </p:sp>
      <p:sp>
        <p:nvSpPr>
          <p:cNvPr id="3" name="Content Placeholder 2"/>
          <p:cNvSpPr>
            <a:spLocks noGrp="1"/>
          </p:cNvSpPr>
          <p:nvPr>
            <p:ph idx="1"/>
          </p:nvPr>
        </p:nvSpPr>
        <p:spPr>
          <a:xfrm>
            <a:off x="838200" y="1825625"/>
            <a:ext cx="6807200" cy="4351338"/>
          </a:xfrm>
        </p:spPr>
        <p:txBody>
          <a:bodyPr>
            <a:normAutofit/>
          </a:bodyPr>
          <a:lstStyle/>
          <a:p>
            <a:pPr lvl="0"/>
            <a:r>
              <a:rPr lang="en-IN" dirty="0">
                <a:latin typeface="Times New Roman" panose="02020603050405020304" pitchFamily="18" charset="0"/>
                <a:cs typeface="Times New Roman" panose="02020603050405020304" pitchFamily="18" charset="0"/>
              </a:rPr>
              <a:t>The planning for recruitment is not a simple task as it contains 6 different factors for the process (Huang </a:t>
            </a:r>
            <a:r>
              <a:rPr lang="en-IN" i="1" dirty="0">
                <a:latin typeface="Times New Roman" panose="02020603050405020304" pitchFamily="18" charset="0"/>
                <a:cs typeface="Times New Roman" panose="02020603050405020304" pitchFamily="18" charset="0"/>
              </a:rPr>
              <a:t>et al</a:t>
            </a:r>
            <a:r>
              <a:rPr lang="en-IN" dirty="0">
                <a:latin typeface="Times New Roman" panose="02020603050405020304" pitchFamily="18" charset="0"/>
                <a:cs typeface="Times New Roman" panose="02020603050405020304" pitchFamily="18" charset="0"/>
              </a:rPr>
              <a:t>., 2018). </a:t>
            </a:r>
          </a:p>
          <a:p>
            <a:pPr lvl="0"/>
            <a:r>
              <a:rPr lang="en-IN" dirty="0">
                <a:latin typeface="Times New Roman" panose="02020603050405020304" pitchFamily="18" charset="0"/>
                <a:cs typeface="Times New Roman" panose="02020603050405020304" pitchFamily="18" charset="0"/>
              </a:rPr>
              <a:t>Each of the factors provides different values towards the recruitment processes. It ensures the efficiency of the recruitment process. </a:t>
            </a:r>
          </a:p>
          <a:p>
            <a:pPr lvl="0"/>
            <a:r>
              <a:rPr lang="en-IN" dirty="0">
                <a:latin typeface="Times New Roman" panose="02020603050405020304" pitchFamily="18" charset="0"/>
                <a:cs typeface="Times New Roman" panose="02020603050405020304" pitchFamily="18" charset="0"/>
              </a:rPr>
              <a:t>Marks &amp; Spencer follow these 6 factors to efficiently recruit several employees in their company</a:t>
            </a:r>
          </a:p>
          <a:p>
            <a:pPr lvl="0"/>
            <a:r>
              <a:rPr lang="en-IN" dirty="0">
                <a:latin typeface="Times New Roman" panose="02020603050405020304" pitchFamily="18" charset="0"/>
                <a:cs typeface="Times New Roman" panose="02020603050405020304" pitchFamily="18" charset="0"/>
              </a:rPr>
              <a:t>The method ensures the quality of the recruited employees.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961312" y="2258219"/>
            <a:ext cx="3877772" cy="3393281"/>
          </a:xfrm>
          <a:prstGeom prst="rect">
            <a:avLst/>
          </a:prstGeom>
        </p:spPr>
      </p:pic>
    </p:spTree>
    <p:extLst>
      <p:ext uri="{BB962C8B-B14F-4D97-AF65-F5344CB8AC3E}">
        <p14:creationId xmlns:p14="http://schemas.microsoft.com/office/powerpoint/2010/main" xmlns="" val="1884229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Job description </a:t>
            </a:r>
            <a:r>
              <a:rPr lang="en-IN" dirty="0"/>
              <a:t/>
            </a:r>
            <a:br>
              <a:rPr lang="en-IN" dirty="0"/>
            </a:br>
            <a:endParaRPr lang="en-GB" dirty="0"/>
          </a:p>
        </p:txBody>
      </p:sp>
      <p:sp>
        <p:nvSpPr>
          <p:cNvPr id="3" name="Content Placeholder 2"/>
          <p:cNvSpPr>
            <a:spLocks noGrp="1"/>
          </p:cNvSpPr>
          <p:nvPr>
            <p:ph idx="1"/>
          </p:nvPr>
        </p:nvSpPr>
        <p:spPr>
          <a:xfrm>
            <a:off x="4978400" y="1825625"/>
            <a:ext cx="6375400" cy="4351338"/>
          </a:xfrm>
        </p:spPr>
        <p:txBody>
          <a:bodyPr>
            <a:normAutofit/>
          </a:bodyPr>
          <a:lstStyle/>
          <a:p>
            <a:pPr lvl="0"/>
            <a:r>
              <a:rPr lang="en-IN" dirty="0">
                <a:latin typeface="Times New Roman" panose="02020603050405020304" pitchFamily="18" charset="0"/>
                <a:cs typeface="Times New Roman" panose="02020603050405020304" pitchFamily="18" charset="0"/>
              </a:rPr>
              <a:t>The job description helps people to get an idea regarding the job. </a:t>
            </a:r>
          </a:p>
          <a:p>
            <a:pPr lvl="0"/>
            <a:r>
              <a:rPr lang="en-IN" dirty="0">
                <a:latin typeface="Times New Roman" panose="02020603050405020304" pitchFamily="18" charset="0"/>
                <a:cs typeface="Times New Roman" panose="02020603050405020304" pitchFamily="18" charset="0"/>
              </a:rPr>
              <a:t>It must contain detailed information about the responsibilities of the job </a:t>
            </a:r>
          </a:p>
          <a:p>
            <a:pPr lvl="0"/>
            <a:r>
              <a:rPr lang="en-IN" dirty="0">
                <a:latin typeface="Times New Roman" panose="02020603050405020304" pitchFamily="18" charset="0"/>
                <a:cs typeface="Times New Roman" panose="02020603050405020304" pitchFamily="18" charset="0"/>
              </a:rPr>
              <a:t>Salary and other benefits must be included in the description. The information needs to be genuine and without fabrications (</a:t>
            </a:r>
            <a:r>
              <a:rPr lang="en-IN" dirty="0" err="1">
                <a:latin typeface="Times New Roman" panose="02020603050405020304" pitchFamily="18" charset="0"/>
                <a:cs typeface="Times New Roman" panose="02020603050405020304" pitchFamily="18" charset="0"/>
              </a:rPr>
              <a:t>Breaugh</a:t>
            </a:r>
            <a:r>
              <a:rPr lang="en-IN" dirty="0">
                <a:latin typeface="Times New Roman" panose="02020603050405020304" pitchFamily="18" charset="0"/>
                <a:cs typeface="Times New Roman" panose="02020603050405020304" pitchFamily="18" charset="0"/>
              </a:rPr>
              <a:t>, 2017). </a:t>
            </a:r>
          </a:p>
          <a:p>
            <a:pPr lvl="0"/>
            <a:r>
              <a:rPr lang="en-IN" dirty="0">
                <a:latin typeface="Times New Roman" panose="02020603050405020304" pitchFamily="18" charset="0"/>
                <a:cs typeface="Times New Roman" panose="02020603050405020304" pitchFamily="18" charset="0"/>
              </a:rPr>
              <a:t>Marks &amp; Spencer uses different job descriptions for their different roles such as operations, sales department, customer service etc.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88937" y="1970087"/>
            <a:ext cx="4196214" cy="4486275"/>
          </a:xfrm>
          <a:prstGeom prst="rect">
            <a:avLst/>
          </a:prstGeom>
        </p:spPr>
      </p:pic>
    </p:spTree>
    <p:extLst>
      <p:ext uri="{BB962C8B-B14F-4D97-AF65-F5344CB8AC3E}">
        <p14:creationId xmlns:p14="http://schemas.microsoft.com/office/powerpoint/2010/main" xmlns="" val="322994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Details about the role	</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6223000" cy="4351338"/>
          </a:xfrm>
        </p:spPr>
        <p:txBody>
          <a:bodyPr>
            <a:normAutofit/>
          </a:bodyPr>
          <a:lstStyle/>
          <a:p>
            <a:pPr lvl="0"/>
            <a:r>
              <a:rPr lang="en-IN" dirty="0">
                <a:latin typeface="Times New Roman" panose="02020603050405020304" pitchFamily="18" charset="0"/>
                <a:cs typeface="Times New Roman" panose="02020603050405020304" pitchFamily="18" charset="0"/>
              </a:rPr>
              <a:t>The planning includes the process of determining the vacant places left for the company. </a:t>
            </a:r>
          </a:p>
          <a:p>
            <a:pPr lvl="0"/>
            <a:r>
              <a:rPr lang="en-IN" dirty="0">
                <a:latin typeface="Times New Roman" panose="02020603050405020304" pitchFamily="18" charset="0"/>
                <a:cs typeface="Times New Roman" panose="02020603050405020304" pitchFamily="18" charset="0"/>
              </a:rPr>
              <a:t>The company needs to mention their vacancy numbers before conducting the recruitment process ( (</a:t>
            </a:r>
            <a:r>
              <a:rPr lang="en-IN" dirty="0" err="1">
                <a:latin typeface="Times New Roman" panose="02020603050405020304" pitchFamily="18" charset="0"/>
                <a:cs typeface="Times New Roman" panose="02020603050405020304" pitchFamily="18" charset="0"/>
              </a:rPr>
              <a:t>Breaugh</a:t>
            </a:r>
            <a:r>
              <a:rPr lang="en-IN" dirty="0">
                <a:latin typeface="Times New Roman" panose="02020603050405020304" pitchFamily="18" charset="0"/>
                <a:cs typeface="Times New Roman" panose="02020603050405020304" pitchFamily="18" charset="0"/>
              </a:rPr>
              <a:t>, 2017). </a:t>
            </a:r>
          </a:p>
          <a:p>
            <a:pPr lvl="0"/>
            <a:r>
              <a:rPr lang="en-IN" dirty="0">
                <a:latin typeface="Times New Roman" panose="02020603050405020304" pitchFamily="18" charset="0"/>
                <a:cs typeface="Times New Roman" panose="02020603050405020304" pitchFamily="18" charset="0"/>
              </a:rPr>
              <a:t>The planning must include the types of employees they need according to the company’s needs</a:t>
            </a:r>
          </a:p>
          <a:p>
            <a:pPr lvl="0"/>
            <a:r>
              <a:rPr lang="en-IN" dirty="0">
                <a:latin typeface="Times New Roman" panose="02020603050405020304" pitchFamily="18" charset="0"/>
                <a:cs typeface="Times New Roman" panose="02020603050405020304" pitchFamily="18" charset="0"/>
              </a:rPr>
              <a:t>Marks &amp; Spencer plans and determines the types of employees needed for them. </a:t>
            </a:r>
          </a:p>
          <a:p>
            <a:endParaRPr lang="en-GB"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385050" y="1994694"/>
            <a:ext cx="4511618" cy="3428206"/>
          </a:xfrm>
          <a:prstGeom prst="rect">
            <a:avLst/>
          </a:prstGeom>
        </p:spPr>
      </p:pic>
    </p:spTree>
    <p:extLst>
      <p:ext uri="{BB962C8B-B14F-4D97-AF65-F5344CB8AC3E}">
        <p14:creationId xmlns:p14="http://schemas.microsoft.com/office/powerpoint/2010/main" xmlns="" val="1646146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Timeline </a:t>
            </a:r>
            <a:r>
              <a:rPr lang="en-IN" dirty="0"/>
              <a:t/>
            </a:r>
            <a:br>
              <a:rPr lang="en-IN" dirty="0"/>
            </a:br>
            <a:endParaRPr lang="en-GB" dirty="0"/>
          </a:p>
        </p:txBody>
      </p:sp>
      <p:sp>
        <p:nvSpPr>
          <p:cNvPr id="3" name="Content Placeholder 2"/>
          <p:cNvSpPr>
            <a:spLocks noGrp="1"/>
          </p:cNvSpPr>
          <p:nvPr>
            <p:ph idx="1"/>
          </p:nvPr>
        </p:nvSpPr>
        <p:spPr>
          <a:xfrm>
            <a:off x="4889500" y="1825625"/>
            <a:ext cx="6464300" cy="4351338"/>
          </a:xfrm>
        </p:spPr>
        <p:txBody>
          <a:bodyPr>
            <a:normAutofit/>
          </a:bodyPr>
          <a:lstStyle/>
          <a:p>
            <a:pPr lvl="0"/>
            <a:r>
              <a:rPr lang="en-IN" dirty="0">
                <a:latin typeface="Times New Roman" panose="02020603050405020304" pitchFamily="18" charset="0"/>
                <a:cs typeface="Times New Roman" panose="02020603050405020304" pitchFamily="18" charset="0"/>
              </a:rPr>
              <a:t>Making a plan about timing their course of action is very important for the company. </a:t>
            </a:r>
          </a:p>
          <a:p>
            <a:pPr lvl="0"/>
            <a:r>
              <a:rPr lang="en-IN" dirty="0">
                <a:latin typeface="Times New Roman" panose="02020603050405020304" pitchFamily="18" charset="0"/>
                <a:cs typeface="Times New Roman" panose="02020603050405020304" pitchFamily="18" charset="0"/>
              </a:rPr>
              <a:t>It helps to create less pressure due to the lack of employees while conducting the exams or interviews in a company (Hooper and </a:t>
            </a:r>
            <a:r>
              <a:rPr lang="en-IN" dirty="0" err="1">
                <a:latin typeface="Times New Roman" panose="02020603050405020304" pitchFamily="18" charset="0"/>
                <a:cs typeface="Times New Roman" panose="02020603050405020304" pitchFamily="18" charset="0"/>
              </a:rPr>
              <a:t>Copas</a:t>
            </a:r>
            <a:r>
              <a:rPr lang="en-IN" dirty="0">
                <a:latin typeface="Times New Roman" panose="02020603050405020304" pitchFamily="18" charset="0"/>
                <a:cs typeface="Times New Roman" panose="02020603050405020304" pitchFamily="18" charset="0"/>
              </a:rPr>
              <a:t>, 2019). </a:t>
            </a:r>
          </a:p>
          <a:p>
            <a:pPr lvl="0"/>
            <a:r>
              <a:rPr lang="en-IN" dirty="0">
                <a:latin typeface="Times New Roman" panose="02020603050405020304" pitchFamily="18" charset="0"/>
                <a:cs typeface="Times New Roman" panose="02020603050405020304" pitchFamily="18" charset="0"/>
              </a:rPr>
              <a:t>It increases the efficiency of the recruitment process</a:t>
            </a:r>
          </a:p>
          <a:p>
            <a:r>
              <a:rPr lang="en-IN" dirty="0">
                <a:latin typeface="Times New Roman" panose="02020603050405020304" pitchFamily="18" charset="0"/>
                <a:cs typeface="Times New Roman" panose="02020603050405020304" pitchFamily="18" charset="0"/>
              </a:rPr>
              <a:t>Marks &amp; Spencer conduct their recruitment process in low work pressure </a:t>
            </a:r>
            <a:r>
              <a:rPr lang="en-IN" dirty="0" smtClean="0">
                <a:latin typeface="Times New Roman" panose="02020603050405020304" pitchFamily="18" charset="0"/>
                <a:cs typeface="Times New Roman" panose="02020603050405020304" pitchFamily="18" charset="0"/>
              </a:rPr>
              <a:t>situations.</a:t>
            </a: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93712" y="2417762"/>
            <a:ext cx="4134224" cy="2751138"/>
          </a:xfrm>
          <a:prstGeom prst="rect">
            <a:avLst/>
          </a:prstGeom>
        </p:spPr>
      </p:pic>
    </p:spTree>
    <p:extLst>
      <p:ext uri="{BB962C8B-B14F-4D97-AF65-F5344CB8AC3E}">
        <p14:creationId xmlns:p14="http://schemas.microsoft.com/office/powerpoint/2010/main" xmlns="" val="4053240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Target audience</a:t>
            </a:r>
            <a:r>
              <a:rPr lang="en-IN" dirty="0"/>
              <a:t/>
            </a:r>
            <a:br>
              <a:rPr lang="en-IN" dirty="0"/>
            </a:br>
            <a:endParaRPr lang="en-GB" dirty="0"/>
          </a:p>
        </p:txBody>
      </p:sp>
      <p:sp>
        <p:nvSpPr>
          <p:cNvPr id="3" name="Content Placeholder 2"/>
          <p:cNvSpPr>
            <a:spLocks noGrp="1"/>
          </p:cNvSpPr>
          <p:nvPr>
            <p:ph idx="1"/>
          </p:nvPr>
        </p:nvSpPr>
        <p:spPr>
          <a:xfrm>
            <a:off x="838200" y="1825625"/>
            <a:ext cx="4965700" cy="4351338"/>
          </a:xfrm>
        </p:spPr>
        <p:txBody>
          <a:bodyPr>
            <a:normAutofit/>
          </a:bodyPr>
          <a:lstStyle/>
          <a:p>
            <a:pPr lvl="0"/>
            <a:r>
              <a:rPr lang="en-IN" dirty="0">
                <a:latin typeface="Times New Roman" panose="02020603050405020304" pitchFamily="18" charset="0"/>
                <a:cs typeface="Times New Roman" panose="02020603050405020304" pitchFamily="18" charset="0"/>
              </a:rPr>
              <a:t>Targeting helps the company to identify its potential candidates. </a:t>
            </a:r>
          </a:p>
          <a:p>
            <a:pPr lvl="0"/>
            <a:r>
              <a:rPr lang="en-IN" dirty="0">
                <a:latin typeface="Times New Roman" panose="02020603050405020304" pitchFamily="18" charset="0"/>
                <a:cs typeface="Times New Roman" panose="02020603050405020304" pitchFamily="18" charset="0"/>
              </a:rPr>
              <a:t>The process helps the company to find better applicants suitable for the job.</a:t>
            </a:r>
          </a:p>
          <a:p>
            <a:pPr lvl="0"/>
            <a:r>
              <a:rPr lang="en-IN" dirty="0">
                <a:latin typeface="Times New Roman" panose="02020603050405020304" pitchFamily="18" charset="0"/>
                <a:cs typeface="Times New Roman" panose="02020603050405020304" pitchFamily="18" charset="0"/>
              </a:rPr>
              <a:t>The company needs to describe the key features or skills they are looking for in an ideal candidate. </a:t>
            </a:r>
          </a:p>
          <a:p>
            <a:pPr lvl="0"/>
            <a:r>
              <a:rPr lang="en-IN" dirty="0">
                <a:latin typeface="Times New Roman" panose="02020603050405020304" pitchFamily="18" charset="0"/>
                <a:cs typeface="Times New Roman" panose="02020603050405020304" pitchFamily="18" charset="0"/>
              </a:rPr>
              <a:t>Marks &amp; Spencer specifically find candidates with good communication and management skills (</a:t>
            </a:r>
            <a:r>
              <a:rPr lang="en-IN" dirty="0" err="1">
                <a:latin typeface="Times New Roman" panose="02020603050405020304" pitchFamily="18" charset="0"/>
                <a:cs typeface="Times New Roman" panose="02020603050405020304" pitchFamily="18" charset="0"/>
              </a:rPr>
              <a:t>Folta</a:t>
            </a:r>
            <a:r>
              <a:rPr lang="en-IN" dirty="0">
                <a:latin typeface="Times New Roman" panose="02020603050405020304" pitchFamily="18" charset="0"/>
                <a:cs typeface="Times New Roman" panose="02020603050405020304" pitchFamily="18" charset="0"/>
              </a:rPr>
              <a:t> </a:t>
            </a:r>
            <a:r>
              <a:rPr lang="en-IN" i="1" dirty="0">
                <a:latin typeface="Times New Roman" panose="02020603050405020304" pitchFamily="18" charset="0"/>
                <a:cs typeface="Times New Roman" panose="02020603050405020304" pitchFamily="18" charset="0"/>
              </a:rPr>
              <a:t>et al</a:t>
            </a:r>
            <a:r>
              <a:rPr lang="en-IN" dirty="0">
                <a:latin typeface="Times New Roman" panose="02020603050405020304" pitchFamily="18" charset="0"/>
                <a:cs typeface="Times New Roman" panose="02020603050405020304" pitchFamily="18" charset="0"/>
              </a:rPr>
              <a:t>., 2017).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451600" y="2433637"/>
            <a:ext cx="4902200" cy="2963863"/>
          </a:xfrm>
          <a:prstGeom prst="rect">
            <a:avLst/>
          </a:prstGeom>
        </p:spPr>
      </p:pic>
    </p:spTree>
    <p:extLst>
      <p:ext uri="{BB962C8B-B14F-4D97-AF65-F5344CB8AC3E}">
        <p14:creationId xmlns:p14="http://schemas.microsoft.com/office/powerpoint/2010/main" xmlns="" val="377212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Outreach method</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13400" y="1825625"/>
            <a:ext cx="5740400" cy="4351338"/>
          </a:xfrm>
        </p:spPr>
        <p:txBody>
          <a:bodyPr>
            <a:normAutofit/>
          </a:bodyPr>
          <a:lstStyle/>
          <a:p>
            <a:pPr lvl="0"/>
            <a:r>
              <a:rPr lang="en-IN" dirty="0">
                <a:latin typeface="Times New Roman" panose="02020603050405020304" pitchFamily="18" charset="0"/>
                <a:cs typeface="Times New Roman" panose="02020603050405020304" pitchFamily="18" charset="0"/>
              </a:rPr>
              <a:t>The companies need to plan their strategies to advertise their ongoing recruitment processes</a:t>
            </a:r>
          </a:p>
          <a:p>
            <a:pPr lvl="0"/>
            <a:r>
              <a:rPr lang="en-IN" dirty="0">
                <a:latin typeface="Times New Roman" panose="02020603050405020304" pitchFamily="18" charset="0"/>
                <a:cs typeface="Times New Roman" panose="02020603050405020304" pitchFamily="18" charset="0"/>
              </a:rPr>
              <a:t>The process ensures the company is reaching out to their targeted audiences. </a:t>
            </a:r>
          </a:p>
          <a:p>
            <a:pPr lvl="0"/>
            <a:r>
              <a:rPr lang="en-IN" dirty="0">
                <a:latin typeface="Times New Roman" panose="02020603050405020304" pitchFamily="18" charset="0"/>
                <a:cs typeface="Times New Roman" panose="02020603050405020304" pitchFamily="18" charset="0"/>
              </a:rPr>
              <a:t>Different online platforms such as Indeed, LinkedIn, Reed, Monster, Jobsite etc. provide their services to help the company find their employees (Graham</a:t>
            </a:r>
            <a:r>
              <a:rPr lang="en-IN" i="1" dirty="0">
                <a:latin typeface="Times New Roman" panose="02020603050405020304" pitchFamily="18" charset="0"/>
                <a:cs typeface="Times New Roman" panose="02020603050405020304" pitchFamily="18" charset="0"/>
              </a:rPr>
              <a:t> et al.,</a:t>
            </a:r>
            <a:r>
              <a:rPr lang="en-IN" dirty="0">
                <a:latin typeface="Times New Roman" panose="02020603050405020304" pitchFamily="18" charset="0"/>
                <a:cs typeface="Times New Roman" panose="02020603050405020304" pitchFamily="18" charset="0"/>
              </a:rPr>
              <a:t> 2018).</a:t>
            </a:r>
          </a:p>
          <a:p>
            <a:pPr lvl="0"/>
            <a:r>
              <a:rPr lang="en-IN" dirty="0">
                <a:latin typeface="Times New Roman" panose="02020603050405020304" pitchFamily="18" charset="0"/>
                <a:cs typeface="Times New Roman" panose="02020603050405020304" pitchFamily="18" charset="0"/>
              </a:rPr>
              <a:t>Marks &amp; Spencer uses offline and online methods in order to advertise their ongoing recruitment processes.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06437" y="2135187"/>
            <a:ext cx="4668742" cy="3033713"/>
          </a:xfrm>
          <a:prstGeom prst="rect">
            <a:avLst/>
          </a:prstGeom>
        </p:spPr>
      </p:pic>
    </p:spTree>
    <p:extLst>
      <p:ext uri="{BB962C8B-B14F-4D97-AF65-F5344CB8AC3E}">
        <p14:creationId xmlns:p14="http://schemas.microsoft.com/office/powerpoint/2010/main" xmlns="" val="1557242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Evaluation plan</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4927600" cy="4351338"/>
          </a:xfrm>
        </p:spPr>
        <p:txBody>
          <a:bodyPr>
            <a:normAutofit/>
          </a:bodyPr>
          <a:lstStyle/>
          <a:p>
            <a:pPr lvl="0"/>
            <a:r>
              <a:rPr lang="en-IN" dirty="0">
                <a:latin typeface="Times New Roman" panose="02020603050405020304" pitchFamily="18" charset="0"/>
                <a:cs typeface="Times New Roman" panose="02020603050405020304" pitchFamily="18" charset="0"/>
              </a:rPr>
              <a:t>Evaluation of the candidates is used to identify the capable employees needed in the company.</a:t>
            </a:r>
          </a:p>
          <a:p>
            <a:pPr lvl="0"/>
            <a:r>
              <a:rPr lang="en-IN" dirty="0">
                <a:latin typeface="Times New Roman" panose="02020603050405020304" pitchFamily="18" charset="0"/>
                <a:cs typeface="Times New Roman" panose="02020603050405020304" pitchFamily="18" charset="0"/>
              </a:rPr>
              <a:t>Evaluation planning helps the process to determine the tactics for separating the best candidates from the rest (Kerr, 2020). </a:t>
            </a:r>
          </a:p>
          <a:p>
            <a:pPr lvl="0"/>
            <a:r>
              <a:rPr lang="en-IN" dirty="0">
                <a:latin typeface="Times New Roman" panose="02020603050405020304" pitchFamily="18" charset="0"/>
                <a:cs typeface="Times New Roman" panose="02020603050405020304" pitchFamily="18" charset="0"/>
              </a:rPr>
              <a:t>The planning needs to describe all the processes a candidate needs to go through in order to get the job. </a:t>
            </a:r>
          </a:p>
          <a:p>
            <a:r>
              <a:rPr lang="en-IN" dirty="0">
                <a:latin typeface="Times New Roman" panose="02020603050405020304" pitchFamily="18" charset="0"/>
                <a:cs typeface="Times New Roman" panose="02020603050405020304" pitchFamily="18" charset="0"/>
              </a:rPr>
              <a:t>Marks &amp; Spencer uses their evaluation planning to determine their exam methods. </a:t>
            </a: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232650" y="1690688"/>
            <a:ext cx="4032250" cy="3908453"/>
          </a:xfrm>
          <a:prstGeom prst="rect">
            <a:avLst/>
          </a:prstGeom>
        </p:spPr>
      </p:pic>
    </p:spTree>
    <p:extLst>
      <p:ext uri="{BB962C8B-B14F-4D97-AF65-F5344CB8AC3E}">
        <p14:creationId xmlns:p14="http://schemas.microsoft.com/office/powerpoint/2010/main" xmlns="" val="685679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latin typeface="Times New Roman" panose="02020603050405020304" pitchFamily="18" charset="0"/>
                <a:cs typeface="Times New Roman" panose="02020603050405020304" pitchFamily="18" charset="0"/>
              </a:rPr>
              <a:t>Recruitment </a:t>
            </a:r>
            <a:br>
              <a:rPr lang="en-IN" dirty="0" smtClean="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45200" y="1825625"/>
            <a:ext cx="5308600" cy="4351338"/>
          </a:xfrm>
        </p:spPr>
        <p:txBody>
          <a:bodyPr>
            <a:normAutofit/>
          </a:bodyPr>
          <a:lstStyle/>
          <a:p>
            <a:pPr lvl="0"/>
            <a:r>
              <a:rPr lang="en-IN" dirty="0">
                <a:latin typeface="Times New Roman" panose="02020603050405020304" pitchFamily="18" charset="0"/>
                <a:cs typeface="Times New Roman" panose="02020603050405020304" pitchFamily="18" charset="0"/>
              </a:rPr>
              <a:t>The company must decide the recruitment process according to its size, economic conditions, growth rate and working conditions</a:t>
            </a:r>
          </a:p>
          <a:p>
            <a:pPr lvl="0"/>
            <a:r>
              <a:rPr lang="en-IN" dirty="0">
                <a:latin typeface="Times New Roman" panose="02020603050405020304" pitchFamily="18" charset="0"/>
                <a:cs typeface="Times New Roman" panose="02020603050405020304" pitchFamily="18" charset="0"/>
              </a:rPr>
              <a:t>The company needs to find their total vacancy numbers in order to conduct the recruitment process. </a:t>
            </a:r>
          </a:p>
          <a:p>
            <a:pPr lvl="0"/>
            <a:r>
              <a:rPr lang="en-IN" dirty="0">
                <a:latin typeface="Times New Roman" panose="02020603050405020304" pitchFamily="18" charset="0"/>
                <a:cs typeface="Times New Roman" panose="02020603050405020304" pitchFamily="18" charset="0"/>
              </a:rPr>
              <a:t>The company needs to allocate new employees' salaries according to their budgets and roles.  </a:t>
            </a:r>
          </a:p>
          <a:p>
            <a:r>
              <a:rPr lang="en-IN" dirty="0">
                <a:latin typeface="Times New Roman" panose="02020603050405020304" pitchFamily="18" charset="0"/>
                <a:cs typeface="Times New Roman" panose="02020603050405020304" pitchFamily="18" charset="0"/>
              </a:rPr>
              <a:t>Marks &amp; Spencer has already recruited more than 78,000 people in the UK (Taylor, 2019). </a:t>
            </a: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88912" y="1825625"/>
            <a:ext cx="6047463" cy="4024312"/>
          </a:xfrm>
          <a:prstGeom prst="rect">
            <a:avLst/>
          </a:prstGeom>
        </p:spPr>
      </p:pic>
    </p:spTree>
    <p:extLst>
      <p:ext uri="{BB962C8B-B14F-4D97-AF65-F5344CB8AC3E}">
        <p14:creationId xmlns:p14="http://schemas.microsoft.com/office/powerpoint/2010/main" xmlns="" val="3070515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Selection </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118100" cy="4351338"/>
          </a:xfrm>
        </p:spPr>
        <p:txBody>
          <a:bodyPr>
            <a:normAutofit/>
          </a:bodyPr>
          <a:lstStyle/>
          <a:p>
            <a:pPr lvl="0"/>
            <a:r>
              <a:rPr lang="en-IN" dirty="0">
                <a:latin typeface="Times New Roman" panose="02020603050405020304" pitchFamily="18" charset="0"/>
                <a:cs typeface="Times New Roman" panose="02020603050405020304" pitchFamily="18" charset="0"/>
              </a:rPr>
              <a:t>The selection process is the most valuable process in employment</a:t>
            </a:r>
          </a:p>
          <a:p>
            <a:pPr lvl="0"/>
            <a:r>
              <a:rPr lang="en-IN" dirty="0">
                <a:latin typeface="Times New Roman" panose="02020603050405020304" pitchFamily="18" charset="0"/>
                <a:cs typeface="Times New Roman" panose="02020603050405020304" pitchFamily="18" charset="0"/>
              </a:rPr>
              <a:t>Multiple filtration processes ensure the quality of the employees.</a:t>
            </a:r>
          </a:p>
          <a:p>
            <a:pPr lvl="0"/>
            <a:r>
              <a:rPr lang="en-IN" dirty="0">
                <a:latin typeface="Times New Roman" panose="02020603050405020304" pitchFamily="18" charset="0"/>
                <a:cs typeface="Times New Roman" panose="02020603050405020304" pitchFamily="18" charset="0"/>
              </a:rPr>
              <a:t>A good selection process directly affects the productivity or improvements of a company as a good employee can work better than others. </a:t>
            </a:r>
          </a:p>
          <a:p>
            <a:pPr lvl="0"/>
            <a:r>
              <a:rPr lang="en-IN" dirty="0">
                <a:latin typeface="Times New Roman" panose="02020603050405020304" pitchFamily="18" charset="0"/>
                <a:cs typeface="Times New Roman" panose="02020603050405020304" pitchFamily="18" charset="0"/>
              </a:rPr>
              <a:t>Most companies like Marks &amp; Spencer use 3 or 4 different types of methods to retain the quality of their employees (</a:t>
            </a:r>
            <a:r>
              <a:rPr lang="en-IN" dirty="0" err="1">
                <a:latin typeface="Times New Roman" panose="02020603050405020304" pitchFamily="18" charset="0"/>
                <a:cs typeface="Times New Roman" panose="02020603050405020304" pitchFamily="18" charset="0"/>
              </a:rPr>
              <a:t>Piljan</a:t>
            </a:r>
            <a:r>
              <a:rPr lang="en-IN" dirty="0">
                <a:latin typeface="Times New Roman" panose="02020603050405020304" pitchFamily="18" charset="0"/>
                <a:cs typeface="Times New Roman" panose="02020603050405020304" pitchFamily="18" charset="0"/>
              </a:rPr>
              <a:t>, 2019).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289674" y="2141537"/>
            <a:ext cx="5562131" cy="3154363"/>
          </a:xfrm>
          <a:prstGeom prst="rect">
            <a:avLst/>
          </a:prstGeom>
        </p:spPr>
      </p:pic>
    </p:spTree>
    <p:extLst>
      <p:ext uri="{BB962C8B-B14F-4D97-AF65-F5344CB8AC3E}">
        <p14:creationId xmlns:p14="http://schemas.microsoft.com/office/powerpoint/2010/main" xmlns="" val="713169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Screening the applications</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13400" y="1825625"/>
            <a:ext cx="5740400" cy="4351338"/>
          </a:xfrm>
        </p:spPr>
        <p:txBody>
          <a:bodyPr/>
          <a:lstStyle/>
          <a:p>
            <a:pPr lvl="0"/>
            <a:r>
              <a:rPr lang="en-IN" dirty="0">
                <a:latin typeface="Times New Roman" panose="02020603050405020304" pitchFamily="18" charset="0"/>
                <a:cs typeface="Times New Roman" panose="02020603050405020304" pitchFamily="18" charset="0"/>
              </a:rPr>
              <a:t>It is the first filtration process an applicant must go through. </a:t>
            </a:r>
          </a:p>
          <a:p>
            <a:pPr lvl="0"/>
            <a:r>
              <a:rPr lang="en-IN" dirty="0">
                <a:latin typeface="Times New Roman" panose="02020603050405020304" pitchFamily="18" charset="0"/>
                <a:cs typeface="Times New Roman" panose="02020603050405020304" pitchFamily="18" charset="0"/>
              </a:rPr>
              <a:t>The process eliminates the applicants with incorrect CV, applications, not suited skills </a:t>
            </a:r>
            <a:r>
              <a:rPr lang="en-IN" dirty="0" smtClean="0">
                <a:latin typeface="Times New Roman" panose="02020603050405020304" pitchFamily="18" charset="0"/>
                <a:cs typeface="Times New Roman" panose="02020603050405020304" pitchFamily="18" charset="0"/>
              </a:rPr>
              <a:t>etc. </a:t>
            </a:r>
            <a:r>
              <a:rPr lang="en-IN" dirty="0">
                <a:latin typeface="Times New Roman" panose="02020603050405020304" pitchFamily="18" charset="0"/>
                <a:cs typeface="Times New Roman" panose="02020603050405020304" pitchFamily="18" charset="0"/>
              </a:rPr>
              <a:t>(</a:t>
            </a:r>
            <a:r>
              <a:rPr lang="en-IN" dirty="0" err="1">
                <a:latin typeface="Times New Roman" panose="02020603050405020304" pitchFamily="18" charset="0"/>
                <a:cs typeface="Times New Roman" panose="02020603050405020304" pitchFamily="18" charset="0"/>
              </a:rPr>
              <a:t>Alam</a:t>
            </a:r>
            <a:r>
              <a:rPr lang="en-IN" dirty="0">
                <a:latin typeface="Times New Roman" panose="02020603050405020304" pitchFamily="18" charset="0"/>
                <a:cs typeface="Times New Roman" panose="02020603050405020304" pitchFamily="18" charset="0"/>
              </a:rPr>
              <a:t>, 2019).  </a:t>
            </a:r>
          </a:p>
          <a:p>
            <a:pPr lvl="0"/>
            <a:r>
              <a:rPr lang="en-IN" dirty="0">
                <a:latin typeface="Times New Roman" panose="02020603050405020304" pitchFamily="18" charset="0"/>
                <a:cs typeface="Times New Roman" panose="02020603050405020304" pitchFamily="18" charset="0"/>
              </a:rPr>
              <a:t>Most of the applicants get rejected in the screening process. </a:t>
            </a:r>
          </a:p>
          <a:p>
            <a:pPr lvl="0"/>
            <a:r>
              <a:rPr lang="en-IN" dirty="0">
                <a:latin typeface="Times New Roman" panose="02020603050405020304" pitchFamily="18" charset="0"/>
                <a:cs typeface="Times New Roman" panose="02020603050405020304" pitchFamily="18" charset="0"/>
              </a:rPr>
              <a:t>Marks &amp; Spencer only choose the applicants with relevant education and skills needed for the job.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93712" y="1825625"/>
            <a:ext cx="4711413" cy="3529012"/>
          </a:xfrm>
          <a:prstGeom prst="rect">
            <a:avLst/>
          </a:prstGeom>
        </p:spPr>
      </p:pic>
    </p:spTree>
    <p:extLst>
      <p:ext uri="{BB962C8B-B14F-4D97-AF65-F5344CB8AC3E}">
        <p14:creationId xmlns:p14="http://schemas.microsoft.com/office/powerpoint/2010/main" xmlns="" val="3675739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Examination </a:t>
            </a:r>
            <a:br>
              <a:rPr lang="en-IN"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4457700" cy="4351338"/>
          </a:xfrm>
        </p:spPr>
        <p:txBody>
          <a:bodyPr>
            <a:normAutofit/>
          </a:bodyPr>
          <a:lstStyle/>
          <a:p>
            <a:pPr lvl="0"/>
            <a:r>
              <a:rPr lang="en-IN" dirty="0">
                <a:latin typeface="Times New Roman" panose="02020603050405020304" pitchFamily="18" charset="0"/>
                <a:cs typeface="Times New Roman" panose="02020603050405020304" pitchFamily="18" charset="0"/>
              </a:rPr>
              <a:t>The examination evaluates the candidates based on their skills and education needed for the job.</a:t>
            </a:r>
          </a:p>
          <a:p>
            <a:pPr lvl="0"/>
            <a:r>
              <a:rPr lang="en-IN" dirty="0">
                <a:latin typeface="Times New Roman" panose="02020603050405020304" pitchFamily="18" charset="0"/>
                <a:cs typeface="Times New Roman" panose="02020603050405020304" pitchFamily="18" charset="0"/>
              </a:rPr>
              <a:t>The process eliminates all the candidates with an inappropriate amount of skills or those who fabricated their information in the CV</a:t>
            </a:r>
          </a:p>
          <a:p>
            <a:pPr lvl="0"/>
            <a:r>
              <a:rPr lang="en-IN" dirty="0">
                <a:latin typeface="Times New Roman" panose="02020603050405020304" pitchFamily="18" charset="0"/>
                <a:cs typeface="Times New Roman" panose="02020603050405020304" pitchFamily="18" charset="0"/>
              </a:rPr>
              <a:t>Examination tests can differ between written, physical and even both (</a:t>
            </a:r>
            <a:r>
              <a:rPr lang="en-IN" dirty="0" err="1">
                <a:latin typeface="Times New Roman" panose="02020603050405020304" pitchFamily="18" charset="0"/>
                <a:cs typeface="Times New Roman" panose="02020603050405020304" pitchFamily="18" charset="0"/>
              </a:rPr>
              <a:t>Bogdanovs</a:t>
            </a:r>
            <a:r>
              <a:rPr lang="en-IN" dirty="0">
                <a:latin typeface="Times New Roman" panose="02020603050405020304" pitchFamily="18" charset="0"/>
                <a:cs typeface="Times New Roman" panose="02020603050405020304" pitchFamily="18" charset="0"/>
              </a:rPr>
              <a:t>, 2021). </a:t>
            </a:r>
          </a:p>
          <a:p>
            <a:r>
              <a:rPr lang="en-IN" dirty="0">
                <a:latin typeface="Times New Roman" panose="02020603050405020304" pitchFamily="18" charset="0"/>
                <a:cs typeface="Times New Roman" panose="02020603050405020304" pitchFamily="18" charset="0"/>
              </a:rPr>
              <a:t>Marks &amp; Spencer uses a written examination test for selecting their </a:t>
            </a:r>
            <a:r>
              <a:rPr lang="en-IN" dirty="0" smtClean="0">
                <a:latin typeface="Times New Roman" panose="02020603050405020304" pitchFamily="18" charset="0"/>
                <a:cs typeface="Times New Roman" panose="02020603050405020304" pitchFamily="18" charset="0"/>
              </a:rPr>
              <a:t>candidates.</a:t>
            </a:r>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286500" y="1825625"/>
            <a:ext cx="4813300" cy="4249399"/>
          </a:xfrm>
          <a:prstGeom prst="rect">
            <a:avLst/>
          </a:prstGeom>
        </p:spPr>
      </p:pic>
    </p:spTree>
    <p:extLst>
      <p:ext uri="{BB962C8B-B14F-4D97-AF65-F5344CB8AC3E}">
        <p14:creationId xmlns:p14="http://schemas.microsoft.com/office/powerpoint/2010/main" xmlns="" val="3458819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a:latin typeface="Times New Roman" panose="02020603050405020304" pitchFamily="18" charset="0"/>
                <a:cs typeface="Times New Roman" panose="02020603050405020304" pitchFamily="18" charset="0"/>
              </a:rPr>
              <a:t>Interview and selection </a:t>
            </a: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448300" y="1825625"/>
            <a:ext cx="5905500" cy="4351338"/>
          </a:xfrm>
        </p:spPr>
        <p:txBody>
          <a:bodyPr>
            <a:normAutofit/>
          </a:bodyPr>
          <a:lstStyle/>
          <a:p>
            <a:pPr lvl="0"/>
            <a:r>
              <a:rPr lang="en-IN" dirty="0">
                <a:latin typeface="Times New Roman" panose="02020603050405020304" pitchFamily="18" charset="0"/>
                <a:cs typeface="Times New Roman" panose="02020603050405020304" pitchFamily="18" charset="0"/>
              </a:rPr>
              <a:t>An applicant must go through the interview process in order to get the job. </a:t>
            </a:r>
          </a:p>
          <a:p>
            <a:pPr lvl="0"/>
            <a:r>
              <a:rPr lang="en-IN" dirty="0">
                <a:latin typeface="Times New Roman" panose="02020603050405020304" pitchFamily="18" charset="0"/>
                <a:cs typeface="Times New Roman" panose="02020603050405020304" pitchFamily="18" charset="0"/>
              </a:rPr>
              <a:t>The last evaluation process is conducted by HR personally. 	</a:t>
            </a:r>
          </a:p>
          <a:p>
            <a:pPr lvl="0"/>
            <a:r>
              <a:rPr lang="en-IN" dirty="0">
                <a:latin typeface="Times New Roman" panose="02020603050405020304" pitchFamily="18" charset="0"/>
                <a:cs typeface="Times New Roman" panose="02020603050405020304" pitchFamily="18" charset="0"/>
              </a:rPr>
              <a:t>The process evaluates the candidate's communication skills, personality and other qualities needed for the job (</a:t>
            </a:r>
            <a:r>
              <a:rPr lang="en-IN" dirty="0" err="1">
                <a:latin typeface="Times New Roman" panose="02020603050405020304" pitchFamily="18" charset="0"/>
                <a:cs typeface="Times New Roman" panose="02020603050405020304" pitchFamily="18" charset="0"/>
              </a:rPr>
              <a:t>Brangier</a:t>
            </a:r>
            <a:r>
              <a:rPr lang="en-IN" dirty="0">
                <a:latin typeface="Times New Roman" panose="02020603050405020304" pitchFamily="18" charset="0"/>
                <a:cs typeface="Times New Roman" panose="02020603050405020304" pitchFamily="18" charset="0"/>
              </a:rPr>
              <a:t> </a:t>
            </a:r>
            <a:r>
              <a:rPr lang="en-IN" i="1" dirty="0">
                <a:latin typeface="Times New Roman" panose="02020603050405020304" pitchFamily="18" charset="0"/>
                <a:cs typeface="Times New Roman" panose="02020603050405020304" pitchFamily="18" charset="0"/>
              </a:rPr>
              <a:t>et al</a:t>
            </a:r>
            <a:r>
              <a:rPr lang="en-IN" dirty="0">
                <a:latin typeface="Times New Roman" panose="02020603050405020304" pitchFamily="18" charset="0"/>
                <a:cs typeface="Times New Roman" panose="02020603050405020304" pitchFamily="18" charset="0"/>
              </a:rPr>
              <a:t>., 2018). </a:t>
            </a:r>
          </a:p>
          <a:p>
            <a:pPr lvl="0"/>
            <a:r>
              <a:rPr lang="en-IN" dirty="0">
                <a:latin typeface="Times New Roman" panose="02020603050405020304" pitchFamily="18" charset="0"/>
                <a:cs typeface="Times New Roman" panose="02020603050405020304" pitchFamily="18" charset="0"/>
              </a:rPr>
              <a:t>Marks &amp; Spencer conducts their interviews to select the best candidates available for their vacancies.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273050" y="2311400"/>
            <a:ext cx="4853214" cy="2717800"/>
          </a:xfrm>
          <a:prstGeom prst="rect">
            <a:avLst/>
          </a:prstGeom>
        </p:spPr>
      </p:pic>
    </p:spTree>
    <p:extLst>
      <p:ext uri="{BB962C8B-B14F-4D97-AF65-F5344CB8AC3E}">
        <p14:creationId xmlns:p14="http://schemas.microsoft.com/office/powerpoint/2010/main" xmlns="" val="948112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Conclusion </a:t>
            </a:r>
            <a:br>
              <a:rPr lang="en-IN" b="1"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4953000" cy="4351338"/>
          </a:xfrm>
        </p:spPr>
        <p:txBody>
          <a:bodyPr>
            <a:normAutofit/>
          </a:bodyPr>
          <a:lstStyle/>
          <a:p>
            <a:pPr lvl="0"/>
            <a:r>
              <a:rPr lang="en-IN" dirty="0">
                <a:latin typeface="Times New Roman" panose="02020603050405020304" pitchFamily="18" charset="0"/>
                <a:cs typeface="Times New Roman" panose="02020603050405020304" pitchFamily="18" charset="0"/>
              </a:rPr>
              <a:t>Planning creates a framework for the respected job </a:t>
            </a:r>
          </a:p>
          <a:p>
            <a:pPr lvl="0"/>
            <a:r>
              <a:rPr lang="en-IN" dirty="0">
                <a:latin typeface="Times New Roman" panose="02020603050405020304" pitchFamily="18" charset="0"/>
                <a:cs typeface="Times New Roman" panose="02020603050405020304" pitchFamily="18" charset="0"/>
              </a:rPr>
              <a:t>Recruitment gathers the applicants by advertising on multiple platforms. </a:t>
            </a:r>
          </a:p>
          <a:p>
            <a:pPr lvl="0"/>
            <a:r>
              <a:rPr lang="en-IN" dirty="0">
                <a:latin typeface="Times New Roman" panose="02020603050405020304" pitchFamily="18" charset="0"/>
                <a:cs typeface="Times New Roman" panose="02020603050405020304" pitchFamily="18" charset="0"/>
              </a:rPr>
              <a:t>Evaluation filters the applicants based on their abilities. </a:t>
            </a:r>
          </a:p>
          <a:p>
            <a:pPr lvl="0"/>
            <a:r>
              <a:rPr lang="en-IN" dirty="0">
                <a:latin typeface="Times New Roman" panose="02020603050405020304" pitchFamily="18" charset="0"/>
                <a:cs typeface="Times New Roman" panose="02020603050405020304" pitchFamily="18" charset="0"/>
              </a:rPr>
              <a:t>Marks &amp; Spencer gained a huge revenue of 10,181.9 million GBP from the productivity of their high-quality employees (</a:t>
            </a:r>
            <a:r>
              <a:rPr lang="en-IN" dirty="0" err="1">
                <a:latin typeface="Times New Roman" panose="02020603050405020304" pitchFamily="18" charset="0"/>
                <a:cs typeface="Times New Roman" panose="02020603050405020304" pitchFamily="18" charset="0"/>
              </a:rPr>
              <a:t>Statista</a:t>
            </a:r>
            <a:r>
              <a:rPr lang="en-IN" dirty="0">
                <a:latin typeface="Times New Roman" panose="02020603050405020304" pitchFamily="18" charset="0"/>
                <a:cs typeface="Times New Roman" panose="02020603050405020304" pitchFamily="18" charset="0"/>
              </a:rPr>
              <a:t>, 2020). </a:t>
            </a:r>
          </a:p>
          <a:p>
            <a:endParaRPr lang="en-GB"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476647" y="2082800"/>
            <a:ext cx="4877153" cy="3390900"/>
          </a:xfrm>
          <a:prstGeom prst="rect">
            <a:avLst/>
          </a:prstGeom>
        </p:spPr>
      </p:pic>
    </p:spTree>
    <p:extLst>
      <p:ext uri="{BB962C8B-B14F-4D97-AF65-F5344CB8AC3E}">
        <p14:creationId xmlns:p14="http://schemas.microsoft.com/office/powerpoint/2010/main" xmlns="" val="970788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Times New Roman" panose="02020603050405020304" pitchFamily="18" charset="0"/>
                <a:cs typeface="Times New Roman" panose="02020603050405020304" pitchFamily="18" charset="0"/>
              </a:rPr>
              <a:t>Reference list </a:t>
            </a:r>
            <a:endParaRPr lang="en-GB"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40000" lnSpcReduction="20000"/>
          </a:bodyPr>
          <a:lstStyle/>
          <a:p>
            <a:r>
              <a:rPr lang="en-IN" dirty="0">
                <a:latin typeface="Times New Roman" panose="02020603050405020304" pitchFamily="18" charset="0"/>
                <a:cs typeface="Times New Roman" panose="02020603050405020304" pitchFamily="18" charset="0"/>
              </a:rPr>
              <a:t>al </a:t>
            </a:r>
            <a:r>
              <a:rPr lang="en-IN" dirty="0" err="1">
                <a:latin typeface="Times New Roman" panose="02020603050405020304" pitchFamily="18" charset="0"/>
                <a:cs typeface="Times New Roman" panose="02020603050405020304" pitchFamily="18" charset="0"/>
              </a:rPr>
              <a:t>Habibi</a:t>
            </a:r>
            <a:r>
              <a:rPr lang="en-IN" dirty="0">
                <a:latin typeface="Times New Roman" panose="02020603050405020304" pitchFamily="18" charset="0"/>
                <a:cs typeface="Times New Roman" panose="02020603050405020304" pitchFamily="18" charset="0"/>
              </a:rPr>
              <a:t>, B., 2019. </a:t>
            </a:r>
            <a:r>
              <a:rPr lang="en-IN" i="1" dirty="0">
                <a:latin typeface="Times New Roman" panose="02020603050405020304" pitchFamily="18" charset="0"/>
                <a:cs typeface="Times New Roman" panose="02020603050405020304" pitchFamily="18" charset="0"/>
              </a:rPr>
              <a:t>HR practices of Marks &amp; Spencer, Selfridges, Primark, and Sainsbury’s</a:t>
            </a:r>
            <a:r>
              <a:rPr lang="en-IN" dirty="0">
                <a:latin typeface="Times New Roman" panose="02020603050405020304" pitchFamily="18" charset="0"/>
                <a:cs typeface="Times New Roman" panose="02020603050405020304" pitchFamily="18" charset="0"/>
              </a:rPr>
              <a:t> (Doctoral dissertation, University of Science &amp; Technology).</a:t>
            </a:r>
          </a:p>
          <a:p>
            <a:r>
              <a:rPr lang="en-IN" dirty="0" err="1">
                <a:latin typeface="Times New Roman" panose="02020603050405020304" pitchFamily="18" charset="0"/>
                <a:cs typeface="Times New Roman" panose="02020603050405020304" pitchFamily="18" charset="0"/>
              </a:rPr>
              <a:t>Alam</a:t>
            </a:r>
            <a:r>
              <a:rPr lang="en-IN" dirty="0">
                <a:latin typeface="Times New Roman" panose="02020603050405020304" pitchFamily="18" charset="0"/>
                <a:cs typeface="Times New Roman" panose="02020603050405020304" pitchFamily="18" charset="0"/>
              </a:rPr>
              <a:t>, T., 2019. An Analysis on Recruitment and Selection Process of IDEA Engineering Company Ltd.</a:t>
            </a:r>
          </a:p>
          <a:p>
            <a:r>
              <a:rPr lang="en-IN" dirty="0">
                <a:latin typeface="Times New Roman" panose="02020603050405020304" pitchFamily="18" charset="0"/>
                <a:cs typeface="Times New Roman" panose="02020603050405020304" pitchFamily="18" charset="0"/>
              </a:rPr>
              <a:t>Bader, B., Schuster, T. and </a:t>
            </a:r>
            <a:r>
              <a:rPr lang="en-IN" dirty="0" err="1">
                <a:latin typeface="Times New Roman" panose="02020603050405020304" pitchFamily="18" charset="0"/>
                <a:cs typeface="Times New Roman" panose="02020603050405020304" pitchFamily="18" charset="0"/>
              </a:rPr>
              <a:t>Dickmann</a:t>
            </a:r>
            <a:r>
              <a:rPr lang="en-IN" dirty="0">
                <a:latin typeface="Times New Roman" panose="02020603050405020304" pitchFamily="18" charset="0"/>
                <a:cs typeface="Times New Roman" panose="02020603050405020304" pitchFamily="18" charset="0"/>
              </a:rPr>
              <a:t>, M., 2019. Managing people in hostile environments: lessons learned and new grounds in HR research.</a:t>
            </a:r>
          </a:p>
          <a:p>
            <a:r>
              <a:rPr lang="en-IN" dirty="0" err="1">
                <a:latin typeface="Times New Roman" panose="02020603050405020304" pitchFamily="18" charset="0"/>
                <a:cs typeface="Times New Roman" panose="02020603050405020304" pitchFamily="18" charset="0"/>
              </a:rPr>
              <a:t>Bogdanovs</a:t>
            </a:r>
            <a:r>
              <a:rPr lang="en-IN" dirty="0">
                <a:latin typeface="Times New Roman" panose="02020603050405020304" pitchFamily="18" charset="0"/>
                <a:cs typeface="Times New Roman" panose="02020603050405020304" pitchFamily="18" charset="0"/>
              </a:rPr>
              <a:t>, K., 2021. Project on Improvement of Personnel Selection Process at Service Company.</a:t>
            </a:r>
          </a:p>
          <a:p>
            <a:r>
              <a:rPr lang="en-IN" dirty="0" err="1">
                <a:latin typeface="Times New Roman" panose="02020603050405020304" pitchFamily="18" charset="0"/>
                <a:cs typeface="Times New Roman" panose="02020603050405020304" pitchFamily="18" charset="0"/>
              </a:rPr>
              <a:t>Brangier</a:t>
            </a:r>
            <a:r>
              <a:rPr lang="en-IN" dirty="0">
                <a:latin typeface="Times New Roman" panose="02020603050405020304" pitchFamily="18" charset="0"/>
                <a:cs typeface="Times New Roman" panose="02020603050405020304" pitchFamily="18" charset="0"/>
              </a:rPr>
              <a:t>, E., </a:t>
            </a:r>
            <a:r>
              <a:rPr lang="en-IN" dirty="0" err="1">
                <a:latin typeface="Times New Roman" panose="02020603050405020304" pitchFamily="18" charset="0"/>
                <a:cs typeface="Times New Roman" panose="02020603050405020304" pitchFamily="18" charset="0"/>
              </a:rPr>
              <a:t>Brangier</a:t>
            </a:r>
            <a:r>
              <a:rPr lang="en-IN" dirty="0">
                <a:latin typeface="Times New Roman" panose="02020603050405020304" pitchFamily="18" charset="0"/>
                <a:cs typeface="Times New Roman" panose="02020603050405020304" pitchFamily="18" charset="0"/>
              </a:rPr>
              <a:t>, B., </a:t>
            </a:r>
            <a:r>
              <a:rPr lang="en-IN" dirty="0" err="1">
                <a:latin typeface="Times New Roman" panose="02020603050405020304" pitchFamily="18" charset="0"/>
                <a:cs typeface="Times New Roman" panose="02020603050405020304" pitchFamily="18" charset="0"/>
              </a:rPr>
              <a:t>Marache</a:t>
            </a:r>
            <a:r>
              <a:rPr lang="en-IN" dirty="0">
                <a:latin typeface="Times New Roman" panose="02020603050405020304" pitchFamily="18" charset="0"/>
                <a:cs typeface="Times New Roman" panose="02020603050405020304" pitchFamily="18" charset="0"/>
              </a:rPr>
              <a:t>-Francisco, C., Kopp, S. and </a:t>
            </a:r>
            <a:r>
              <a:rPr lang="en-IN" dirty="0" err="1">
                <a:latin typeface="Times New Roman" panose="02020603050405020304" pitchFamily="18" charset="0"/>
                <a:cs typeface="Times New Roman" panose="02020603050405020304" pitchFamily="18" charset="0"/>
              </a:rPr>
              <a:t>Clausse</a:t>
            </a:r>
            <a:r>
              <a:rPr lang="en-IN" dirty="0">
                <a:latin typeface="Times New Roman" panose="02020603050405020304" pitchFamily="18" charset="0"/>
                <a:cs typeface="Times New Roman" panose="02020603050405020304" pitchFamily="18" charset="0"/>
              </a:rPr>
              <a:t>, J., 2018, August. An Interview Process to Anticipate Future Needs. In </a:t>
            </a:r>
            <a:r>
              <a:rPr lang="en-IN" i="1" dirty="0">
                <a:latin typeface="Times New Roman" panose="02020603050405020304" pitchFamily="18" charset="0"/>
                <a:cs typeface="Times New Roman" panose="02020603050405020304" pitchFamily="18" charset="0"/>
              </a:rPr>
              <a:t>Congress of the International Ergonomics Association</a:t>
            </a:r>
            <a:r>
              <a:rPr lang="en-IN" dirty="0">
                <a:latin typeface="Times New Roman" panose="02020603050405020304" pitchFamily="18" charset="0"/>
                <a:cs typeface="Times New Roman" panose="02020603050405020304" pitchFamily="18" charset="0"/>
              </a:rPr>
              <a:t> (pp. 718-729). Springer, Cham.</a:t>
            </a:r>
          </a:p>
          <a:p>
            <a:r>
              <a:rPr lang="en-IN" dirty="0" err="1">
                <a:latin typeface="Times New Roman" panose="02020603050405020304" pitchFamily="18" charset="0"/>
                <a:cs typeface="Times New Roman" panose="02020603050405020304" pitchFamily="18" charset="0"/>
              </a:rPr>
              <a:t>Breaugh</a:t>
            </a:r>
            <a:r>
              <a:rPr lang="en-IN" dirty="0">
                <a:latin typeface="Times New Roman" panose="02020603050405020304" pitchFamily="18" charset="0"/>
                <a:cs typeface="Times New Roman" panose="02020603050405020304" pitchFamily="18" charset="0"/>
              </a:rPr>
              <a:t>, J.A., 2017. The contribution of job analysis to recruitment. </a:t>
            </a:r>
            <a:r>
              <a:rPr lang="en-IN" dirty="0" err="1">
                <a:latin typeface="Times New Roman" panose="02020603050405020304" pitchFamily="18" charset="0"/>
                <a:cs typeface="Times New Roman" panose="02020603050405020304" pitchFamily="18" charset="0"/>
              </a:rPr>
              <a:t>Pulakos</a:t>
            </a:r>
            <a:r>
              <a:rPr lang="en-IN" dirty="0">
                <a:latin typeface="Times New Roman" panose="02020603050405020304" pitchFamily="18" charset="0"/>
                <a:cs typeface="Times New Roman" panose="02020603050405020304" pitchFamily="18" charset="0"/>
              </a:rPr>
              <a:t>, J. </a:t>
            </a:r>
            <a:r>
              <a:rPr lang="en-IN" dirty="0" err="1">
                <a:latin typeface="Times New Roman" panose="02020603050405020304" pitchFamily="18" charset="0"/>
                <a:cs typeface="Times New Roman" panose="02020603050405020304" pitchFamily="18" charset="0"/>
              </a:rPr>
              <a:t>Passmore</a:t>
            </a:r>
            <a:r>
              <a:rPr lang="en-IN" dirty="0">
                <a:latin typeface="Times New Roman" panose="02020603050405020304" pitchFamily="18" charset="0"/>
                <a:cs typeface="Times New Roman" panose="02020603050405020304" pitchFamily="18" charset="0"/>
              </a:rPr>
              <a:t>, &amp; C. </a:t>
            </a:r>
            <a:r>
              <a:rPr lang="en-IN" dirty="0" err="1">
                <a:latin typeface="Times New Roman" panose="02020603050405020304" pitchFamily="18" charset="0"/>
                <a:cs typeface="Times New Roman" panose="02020603050405020304" pitchFamily="18" charset="0"/>
              </a:rPr>
              <a:t>Semedo</a:t>
            </a:r>
            <a:r>
              <a:rPr lang="en-IN" dirty="0">
                <a:latin typeface="Times New Roman" panose="02020603050405020304" pitchFamily="18" charset="0"/>
                <a:cs typeface="Times New Roman" panose="02020603050405020304" pitchFamily="18" charset="0"/>
              </a:rPr>
              <a:t> (Eds.), The Wiley Blackwell handbook of the psychology of recruitment, selection and employee retention, pp.12-28.</a:t>
            </a:r>
          </a:p>
          <a:p>
            <a:r>
              <a:rPr lang="en-IN" dirty="0" err="1">
                <a:latin typeface="Times New Roman" panose="02020603050405020304" pitchFamily="18" charset="0"/>
                <a:cs typeface="Times New Roman" panose="02020603050405020304" pitchFamily="18" charset="0"/>
              </a:rPr>
              <a:t>Folta</a:t>
            </a:r>
            <a:r>
              <a:rPr lang="en-IN" dirty="0">
                <a:latin typeface="Times New Roman" panose="02020603050405020304" pitchFamily="18" charset="0"/>
                <a:cs typeface="Times New Roman" panose="02020603050405020304" pitchFamily="18" charset="0"/>
              </a:rPr>
              <a:t>, K., </a:t>
            </a:r>
            <a:r>
              <a:rPr lang="en-IN" dirty="0" err="1">
                <a:latin typeface="Times New Roman" panose="02020603050405020304" pitchFamily="18" charset="0"/>
                <a:cs typeface="Times New Roman" panose="02020603050405020304" pitchFamily="18" charset="0"/>
              </a:rPr>
              <a:t>Lockton</a:t>
            </a:r>
            <a:r>
              <a:rPr lang="en-IN" dirty="0">
                <a:latin typeface="Times New Roman" panose="02020603050405020304" pitchFamily="18" charset="0"/>
                <a:cs typeface="Times New Roman" panose="02020603050405020304" pitchFamily="18" charset="0"/>
              </a:rPr>
              <a:t>, D. and Bowden, F., 2017. Recruitment of Participants (Households in City District and Companies) for Insight Research and Prototyping. In </a:t>
            </a:r>
            <a:r>
              <a:rPr lang="en-IN" i="1" dirty="0">
                <a:latin typeface="Times New Roman" panose="02020603050405020304" pitchFamily="18" charset="0"/>
                <a:cs typeface="Times New Roman" panose="02020603050405020304" pitchFamily="18" charset="0"/>
              </a:rPr>
              <a:t>Living Labs</a:t>
            </a:r>
            <a:r>
              <a:rPr lang="en-IN" dirty="0">
                <a:latin typeface="Times New Roman" panose="02020603050405020304" pitchFamily="18" charset="0"/>
                <a:cs typeface="Times New Roman" panose="02020603050405020304" pitchFamily="18" charset="0"/>
              </a:rPr>
              <a:t> (pp. 241-245). Springer, Cham.</a:t>
            </a:r>
          </a:p>
          <a:p>
            <a:r>
              <a:rPr lang="en-IN" dirty="0">
                <a:latin typeface="Times New Roman" panose="02020603050405020304" pitchFamily="18" charset="0"/>
                <a:cs typeface="Times New Roman" panose="02020603050405020304" pitchFamily="18" charset="0"/>
              </a:rPr>
              <a:t>Graham, L.F., Scott, L., </a:t>
            </a:r>
            <a:r>
              <a:rPr lang="en-IN" dirty="0" err="1">
                <a:latin typeface="Times New Roman" panose="02020603050405020304" pitchFamily="18" charset="0"/>
                <a:cs typeface="Times New Roman" panose="02020603050405020304" pitchFamily="18" charset="0"/>
              </a:rPr>
              <a:t>Lopeyok</a:t>
            </a:r>
            <a:r>
              <a:rPr lang="en-IN" dirty="0">
                <a:latin typeface="Times New Roman" panose="02020603050405020304" pitchFamily="18" charset="0"/>
                <a:cs typeface="Times New Roman" panose="02020603050405020304" pitchFamily="18" charset="0"/>
              </a:rPr>
              <a:t>, E., Douglas, H., </a:t>
            </a:r>
            <a:r>
              <a:rPr lang="en-IN" dirty="0" err="1">
                <a:latin typeface="Times New Roman" panose="02020603050405020304" pitchFamily="18" charset="0"/>
                <a:cs typeface="Times New Roman" panose="02020603050405020304" pitchFamily="18" charset="0"/>
              </a:rPr>
              <a:t>Gubrium</a:t>
            </a:r>
            <a:r>
              <a:rPr lang="en-IN" dirty="0">
                <a:latin typeface="Times New Roman" panose="02020603050405020304" pitchFamily="18" charset="0"/>
                <a:cs typeface="Times New Roman" panose="02020603050405020304" pitchFamily="18" charset="0"/>
              </a:rPr>
              <a:t>, A. and Buchanan, D., 2018. Outreach strategies to recruit low-income African American men to participate in health promotion programs and research: lessons from the Men of </a:t>
            </a:r>
            <a:r>
              <a:rPr lang="en-IN" dirty="0" err="1">
                <a:latin typeface="Times New Roman" panose="02020603050405020304" pitchFamily="18" charset="0"/>
                <a:cs typeface="Times New Roman" panose="02020603050405020304" pitchFamily="18" charset="0"/>
              </a:rPr>
              <a:t>Color</a:t>
            </a:r>
            <a:r>
              <a:rPr lang="en-IN" dirty="0">
                <a:latin typeface="Times New Roman" panose="02020603050405020304" pitchFamily="18" charset="0"/>
                <a:cs typeface="Times New Roman" panose="02020603050405020304" pitchFamily="18" charset="0"/>
              </a:rPr>
              <a:t> Health Awareness (MOCHA) Project. American journal of men's health, 12(5), pp.1307-1316.</a:t>
            </a:r>
          </a:p>
          <a:p>
            <a:r>
              <a:rPr lang="en-IN" dirty="0">
                <a:latin typeface="Times New Roman" panose="02020603050405020304" pitchFamily="18" charset="0"/>
                <a:cs typeface="Times New Roman" panose="02020603050405020304" pitchFamily="18" charset="0"/>
              </a:rPr>
              <a:t>Hooper, R. and </a:t>
            </a:r>
            <a:r>
              <a:rPr lang="en-IN" dirty="0" err="1">
                <a:latin typeface="Times New Roman" panose="02020603050405020304" pitchFamily="18" charset="0"/>
                <a:cs typeface="Times New Roman" panose="02020603050405020304" pitchFamily="18" charset="0"/>
              </a:rPr>
              <a:t>Copas</a:t>
            </a:r>
            <a:r>
              <a:rPr lang="en-IN" dirty="0">
                <a:latin typeface="Times New Roman" panose="02020603050405020304" pitchFamily="18" charset="0"/>
                <a:cs typeface="Times New Roman" panose="02020603050405020304" pitchFamily="18" charset="0"/>
              </a:rPr>
              <a:t>, A., 2019. Stepped wedge trials with continuous recruitment require new ways of thinking. Journal of clinical epidemiology, 116, pp.161-166.</a:t>
            </a:r>
          </a:p>
          <a:p>
            <a:r>
              <a:rPr lang="en-IN" dirty="0">
                <a:latin typeface="Times New Roman" panose="02020603050405020304" pitchFamily="18" charset="0"/>
                <a:cs typeface="Times New Roman" panose="02020603050405020304" pitchFamily="18" charset="0"/>
              </a:rPr>
              <a:t>Huang, G.D., Bull, J., McKee, K.J., Mahon, E., Harper, B. and Roberts, J.N., 2018. Clinical trials recruitment planning: a proposed framework from the clinical trials transformation initiative. Contemporary clinical trials, 66, pp.74-79.</a:t>
            </a:r>
          </a:p>
          <a:p>
            <a:r>
              <a:rPr lang="en-IN" dirty="0">
                <a:latin typeface="Times New Roman" panose="02020603050405020304" pitchFamily="18" charset="0"/>
                <a:cs typeface="Times New Roman" panose="02020603050405020304" pitchFamily="18" charset="0"/>
              </a:rPr>
              <a:t>Kerr, C., 2020. Effect of environment and administration on job evaluation (pp. 53-86). University of California Press.</a:t>
            </a:r>
          </a:p>
          <a:p>
            <a:r>
              <a:rPr lang="en-IN" dirty="0" err="1">
                <a:latin typeface="Times New Roman" panose="02020603050405020304" pitchFamily="18" charset="0"/>
                <a:cs typeface="Times New Roman" panose="02020603050405020304" pitchFamily="18" charset="0"/>
              </a:rPr>
              <a:t>Mazza</a:t>
            </a:r>
            <a:r>
              <a:rPr lang="en-IN" dirty="0">
                <a:latin typeface="Times New Roman" panose="02020603050405020304" pitchFamily="18" charset="0"/>
                <a:cs typeface="Times New Roman" panose="02020603050405020304" pitchFamily="18" charset="0"/>
              </a:rPr>
              <a:t>, L. ed., 2017. Explorations in planning theory. Routledge.</a:t>
            </a:r>
          </a:p>
          <a:p>
            <a:r>
              <a:rPr lang="en-IN" dirty="0" err="1">
                <a:latin typeface="Times New Roman" panose="02020603050405020304" pitchFamily="18" charset="0"/>
                <a:cs typeface="Times New Roman" panose="02020603050405020304" pitchFamily="18" charset="0"/>
              </a:rPr>
              <a:t>Piljan</a:t>
            </a:r>
            <a:r>
              <a:rPr lang="en-IN" dirty="0">
                <a:latin typeface="Times New Roman" panose="02020603050405020304" pitchFamily="18" charset="0"/>
                <a:cs typeface="Times New Roman" panose="02020603050405020304" pitchFamily="18" charset="0"/>
              </a:rPr>
              <a:t>, A., 2019. </a:t>
            </a:r>
            <a:r>
              <a:rPr lang="en-IN" i="1" dirty="0">
                <a:latin typeface="Times New Roman" panose="02020603050405020304" pitchFamily="18" charset="0"/>
                <a:cs typeface="Times New Roman" panose="02020603050405020304" pitchFamily="18" charset="0"/>
              </a:rPr>
              <a:t>Selection process case study: McKinsey &amp; Company</a:t>
            </a:r>
            <a:r>
              <a:rPr lang="en-IN" dirty="0">
                <a:latin typeface="Times New Roman" panose="02020603050405020304" pitchFamily="18" charset="0"/>
                <a:cs typeface="Times New Roman" panose="02020603050405020304" pitchFamily="18" charset="0"/>
              </a:rPr>
              <a:t> (Doctoral dissertation, University of Rijeka. Faculty of Economics and Business).</a:t>
            </a:r>
          </a:p>
          <a:p>
            <a:r>
              <a:rPr lang="en-IN" dirty="0">
                <a:latin typeface="Times New Roman" panose="02020603050405020304" pitchFamily="18" charset="0"/>
                <a:cs typeface="Times New Roman" panose="02020603050405020304" pitchFamily="18" charset="0"/>
              </a:rPr>
              <a:t>Statista.com. 2020.</a:t>
            </a:r>
            <a:r>
              <a:rPr lang="en-IN" i="1" dirty="0">
                <a:latin typeface="Times New Roman" panose="02020603050405020304" pitchFamily="18" charset="0"/>
                <a:cs typeface="Times New Roman" panose="02020603050405020304" pitchFamily="18" charset="0"/>
              </a:rPr>
              <a:t> Marks &amp; Spencer revenue worldwide 2010-2021 </a:t>
            </a:r>
            <a:r>
              <a:rPr lang="en-IN" dirty="0">
                <a:latin typeface="Times New Roman" panose="02020603050405020304" pitchFamily="18" charset="0"/>
                <a:cs typeface="Times New Roman" panose="02020603050405020304" pitchFamily="18" charset="0"/>
              </a:rPr>
              <a:t>[online] Available at: https://www.statista.com/statistics/413349/group-revenue-marks-and-spencer-mands/ [Accessed on: 22nd November 2021]</a:t>
            </a:r>
          </a:p>
          <a:p>
            <a:r>
              <a:rPr lang="en-IN" dirty="0">
                <a:latin typeface="Times New Roman" panose="02020603050405020304" pitchFamily="18" charset="0"/>
                <a:cs typeface="Times New Roman" panose="02020603050405020304" pitchFamily="18" charset="0"/>
              </a:rPr>
              <a:t>Taylor, A., 2019. An exploratory study of the relationship between job insecurity and employee engagement focusing on temporary employees in the retailing industry in the United Kingdom| Case study: Marks and Spencer Group plc</a:t>
            </a:r>
            <a:r>
              <a:rPr lang="en-IN" dirty="0" smtClean="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08826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latin typeface="Times New Roman" panose="02020603050405020304" pitchFamily="18" charset="0"/>
                <a:cs typeface="Times New Roman" panose="02020603050405020304" pitchFamily="18" charset="0"/>
              </a:rPr>
              <a:t/>
            </a:r>
            <a:br>
              <a:rPr lang="en-GB" b="1" dirty="0" smtClean="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
            </a:r>
            <a:br>
              <a:rPr lang="en-GB" b="1" dirty="0">
                <a:latin typeface="Times New Roman" panose="02020603050405020304" pitchFamily="18" charset="0"/>
                <a:cs typeface="Times New Roman" panose="02020603050405020304" pitchFamily="18" charset="0"/>
              </a:rPr>
            </a:br>
            <a:r>
              <a:rPr lang="en-GB" b="1" dirty="0" smtClean="0">
                <a:latin typeface="Times New Roman" panose="02020603050405020304" pitchFamily="18" charset="0"/>
                <a:cs typeface="Times New Roman" panose="02020603050405020304" pitchFamily="18" charset="0"/>
              </a:rPr>
              <a:t/>
            </a:r>
            <a:br>
              <a:rPr lang="en-GB" b="1" dirty="0" smtClean="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
            </a:r>
            <a:br>
              <a:rPr lang="en-GB" b="1" dirty="0">
                <a:latin typeface="Times New Roman" panose="02020603050405020304" pitchFamily="18" charset="0"/>
                <a:cs typeface="Times New Roman" panose="02020603050405020304" pitchFamily="18" charset="0"/>
              </a:rPr>
            </a:br>
            <a:r>
              <a:rPr lang="en-GB" b="1" dirty="0" smtClean="0">
                <a:latin typeface="Times New Roman" panose="02020603050405020304" pitchFamily="18" charset="0"/>
                <a:cs typeface="Times New Roman" panose="02020603050405020304" pitchFamily="18" charset="0"/>
              </a:rPr>
              <a:t/>
            </a:r>
            <a:br>
              <a:rPr lang="en-GB" b="1" dirty="0" smtClean="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
            </a:r>
            <a:br>
              <a:rPr lang="en-GB" b="1" dirty="0">
                <a:latin typeface="Times New Roman" panose="02020603050405020304" pitchFamily="18" charset="0"/>
                <a:cs typeface="Times New Roman" panose="02020603050405020304" pitchFamily="18" charset="0"/>
              </a:rPr>
            </a:br>
            <a:r>
              <a:rPr lang="en-GB" b="1" dirty="0" smtClean="0">
                <a:latin typeface="Times New Roman" panose="02020603050405020304" pitchFamily="18" charset="0"/>
                <a:cs typeface="Times New Roman" panose="02020603050405020304" pitchFamily="18" charset="0"/>
              </a:rPr>
              <a:t/>
            </a:r>
            <a:br>
              <a:rPr lang="en-GB" b="1" dirty="0" smtClean="0">
                <a:latin typeface="Times New Roman" panose="02020603050405020304" pitchFamily="18" charset="0"/>
                <a:cs typeface="Times New Roman" panose="02020603050405020304" pitchFamily="18" charset="0"/>
              </a:rPr>
            </a:br>
            <a:r>
              <a:rPr lang="en-GB" b="1" dirty="0">
                <a:latin typeface="Times New Roman" panose="02020603050405020304" pitchFamily="18" charset="0"/>
                <a:cs typeface="Times New Roman" panose="02020603050405020304" pitchFamily="18" charset="0"/>
              </a:rPr>
              <a:t/>
            </a:r>
            <a:br>
              <a:rPr lang="en-GB" b="1" dirty="0">
                <a:latin typeface="Times New Roman" panose="02020603050405020304" pitchFamily="18" charset="0"/>
                <a:cs typeface="Times New Roman" panose="02020603050405020304" pitchFamily="18" charset="0"/>
              </a:rPr>
            </a:br>
            <a:r>
              <a:rPr lang="en-GB" b="1" dirty="0" smtClean="0">
                <a:latin typeface="Times New Roman" panose="02020603050405020304" pitchFamily="18" charset="0"/>
                <a:cs typeface="Times New Roman" panose="02020603050405020304" pitchFamily="18" charset="0"/>
              </a:rPr>
              <a:t>Thank You</a:t>
            </a:r>
            <a:endParaRPr lang="en-GB"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18485133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30</TotalTime>
  <Words>2509</Words>
  <Application>Microsoft Office PowerPoint</Application>
  <PresentationFormat>Custom</PresentationFormat>
  <Paragraphs>140</Paragraphs>
  <Slides>19</Slides>
  <Notes>15</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Facet</vt:lpstr>
      <vt:lpstr>Managing People </vt:lpstr>
      <vt:lpstr>Table of Content</vt:lpstr>
      <vt:lpstr>Introduction  </vt:lpstr>
      <vt:lpstr>Planning  </vt:lpstr>
      <vt:lpstr>Factors of planning</vt:lpstr>
      <vt:lpstr>Job description  </vt:lpstr>
      <vt:lpstr>Details about the role  </vt:lpstr>
      <vt:lpstr>Timeline  </vt:lpstr>
      <vt:lpstr>Target audience </vt:lpstr>
      <vt:lpstr>Outreach method </vt:lpstr>
      <vt:lpstr>Evaluation plan </vt:lpstr>
      <vt:lpstr>Recruitment  </vt:lpstr>
      <vt:lpstr>Selection  </vt:lpstr>
      <vt:lpstr>Screening the applications </vt:lpstr>
      <vt:lpstr>Examination  </vt:lpstr>
      <vt:lpstr>Interview and selection </vt:lpstr>
      <vt:lpstr>Conclusion  </vt:lpstr>
      <vt:lpstr>Reference list </vt:lpstr>
      <vt:lpstr>        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2021-11-22T11:40:48Z</dcterms:created>
  <dcterms:modified xsi:type="dcterms:W3CDTF">2021-11-22T17:33:51Z</dcterms:modified>
</cp:coreProperties>
</file>