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handoutMasterIdLst>
    <p:handoutMasterId r:id="rId12"/>
  </p:handoutMasterIdLst>
  <p:sldIdLst>
    <p:sldId id="256" r:id="rId2"/>
    <p:sldId id="265" r:id="rId3"/>
    <p:sldId id="266" r:id="rId4"/>
    <p:sldId id="267" r:id="rId5"/>
    <p:sldId id="257" r:id="rId6"/>
    <p:sldId id="258" r:id="rId7"/>
    <p:sldId id="259" r:id="rId8"/>
    <p:sldId id="262" r:id="rId9"/>
    <p:sldId id="264" r:id="rId10"/>
    <p:sldId id="263" r:id="rId1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364225D-8CE5-4167-8252-2DDF6721A4DC}" type="datetimeFigureOut">
              <a:rPr lang="en-GB" smtClean="0"/>
              <a:t>21/03/2019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0114A86-D07D-4C06-9755-539FBAE9F6DB}" type="slidenum">
              <a:rPr lang="en-GB" smtClean="0"/>
              <a:t>‹#›</a:t>
            </a:fld>
            <a:endParaRPr lang="en-GB"/>
          </a:p>
        </p:txBody>
      </p:sp>
    </p:spTree>
    <p:extLst>
      <p:ext uri="{BB962C8B-B14F-4D97-AF65-F5344CB8AC3E}">
        <p14:creationId xmlns:p14="http://schemas.microsoft.com/office/powerpoint/2010/main" val="347354103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956299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652991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2280869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01DFE57-615E-4184-B4D6-70BC55C8677B}" type="datetimeFigureOut">
              <a:rPr lang="en-US" smtClean="0"/>
              <a:t>3/21/2019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323726594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01DFE57-615E-4184-B4D6-70BC55C8677B}" type="datetimeFigureOut">
              <a:rPr lang="en-US" smtClean="0"/>
              <a:t>3/21/2019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13769383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01DFE57-615E-4184-B4D6-70BC55C8677B}" type="datetimeFigureOut">
              <a:rPr lang="en-US" smtClean="0"/>
              <a:t>3/21/2019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3072298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1DFE57-615E-4184-B4D6-70BC55C8677B}" type="datetimeFigureOut">
              <a:rPr lang="en-US" smtClean="0"/>
              <a:t>3/21/2019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3981148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1DFE57-615E-4184-B4D6-70BC55C8677B}" type="datetimeFigureOut">
              <a:rPr lang="en-US" smtClean="0"/>
              <a:t>3/21/2019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174948085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01DFE57-615E-4184-B4D6-70BC55C8677B}" type="datetimeFigureOut">
              <a:rPr lang="en-US" smtClean="0"/>
              <a:t>3/21/2019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98283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3535348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6342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20304232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6462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28389200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1460629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01DFE57-615E-4184-B4D6-70BC55C8677B}" type="datetimeFigureOut">
              <a:rPr lang="en-US" smtClean="0"/>
              <a:t>3/21/2019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92F96C-92E4-4F40-8D89-8B638EC6AB8B}" type="slidenum">
              <a:rPr lang="en-US" smtClean="0"/>
              <a:t>‹#›</a:t>
            </a:fld>
            <a:endParaRPr lang="en-US"/>
          </a:p>
        </p:txBody>
      </p:sp>
    </p:spTree>
    <p:extLst>
      <p:ext uri="{BB962C8B-B14F-4D97-AF65-F5344CB8AC3E}">
        <p14:creationId xmlns:p14="http://schemas.microsoft.com/office/powerpoint/2010/main" val="927346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01DFE57-615E-4184-B4D6-70BC55C8677B}" type="datetimeFigureOut">
              <a:rPr lang="en-US" smtClean="0"/>
              <a:t>3/21/2019</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0792F96C-92E4-4F40-8D89-8B638EC6AB8B}" type="slidenum">
              <a:rPr lang="en-US" smtClean="0"/>
              <a:t>‹#›</a:t>
            </a:fld>
            <a:endParaRPr lang="en-US"/>
          </a:p>
        </p:txBody>
      </p:sp>
    </p:spTree>
    <p:extLst>
      <p:ext uri="{BB962C8B-B14F-4D97-AF65-F5344CB8AC3E}">
        <p14:creationId xmlns:p14="http://schemas.microsoft.com/office/powerpoint/2010/main" val="2460550591"/>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en.wikipedia.org/wiki/Least_developed_countr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en.wikipedia.org/wiki/File:Imf-advanced-un-least-developed-2008.sv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www.bbc.co.uk/news/business-1320075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useconomy.about.com/od/grossdomesticproduct/p/GDP.ht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un.org/sustainabledevelopment/sustainable-development-goal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Global CSR </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The aim of global CSR is to </a:t>
            </a:r>
            <a:r>
              <a:rPr lang="en-GB" b="1" dirty="0"/>
              <a:t>achieve a better and more sustainable future for all. </a:t>
            </a:r>
            <a:r>
              <a:rPr lang="en-GB" b="1" dirty="0" smtClean="0"/>
              <a:t>To </a:t>
            </a:r>
            <a:r>
              <a:rPr lang="en-GB" b="1" dirty="0"/>
              <a:t>address the global challenges we face, including those related to poverty, inequality, climate, environmental degradation, prosperity, and peace and justice</a:t>
            </a:r>
            <a:endParaRPr lang="en-GB" dirty="0"/>
          </a:p>
        </p:txBody>
      </p:sp>
    </p:spTree>
    <p:extLst>
      <p:ext uri="{BB962C8B-B14F-4D97-AF65-F5344CB8AC3E}">
        <p14:creationId xmlns:p14="http://schemas.microsoft.com/office/powerpoint/2010/main" val="2950583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MEDC v LEDC </a:t>
            </a:r>
            <a:endParaRPr lang="en-GB" dirty="0"/>
          </a:p>
        </p:txBody>
      </p:sp>
      <p:sp>
        <p:nvSpPr>
          <p:cNvPr id="3" name="Content Placeholder 2"/>
          <p:cNvSpPr>
            <a:spLocks noGrp="1"/>
          </p:cNvSpPr>
          <p:nvPr>
            <p:ph idx="1"/>
          </p:nvPr>
        </p:nvSpPr>
        <p:spPr/>
        <p:txBody>
          <a:bodyPr/>
          <a:lstStyle/>
          <a:p>
            <a:r>
              <a:rPr lang="en-GB" b="1" dirty="0" smtClean="0"/>
              <a:t>MEDC </a:t>
            </a:r>
            <a:r>
              <a:rPr lang="en-GB" dirty="0"/>
              <a:t>stands for </a:t>
            </a:r>
            <a:r>
              <a:rPr lang="en-GB" b="1" dirty="0"/>
              <a:t>More Economically Developed </a:t>
            </a:r>
            <a:r>
              <a:rPr lang="en-GB" b="1" dirty="0" smtClean="0"/>
              <a:t>Country</a:t>
            </a:r>
            <a:endParaRPr lang="en-GB" dirty="0" smtClean="0"/>
          </a:p>
          <a:p>
            <a:r>
              <a:rPr lang="en-GB" b="1" dirty="0" smtClean="0"/>
              <a:t>LEDC</a:t>
            </a:r>
            <a:r>
              <a:rPr lang="en-GB" dirty="0" smtClean="0"/>
              <a:t> </a:t>
            </a:r>
            <a:r>
              <a:rPr lang="en-GB" dirty="0"/>
              <a:t>stands for </a:t>
            </a:r>
            <a:r>
              <a:rPr lang="en-GB" b="1" dirty="0"/>
              <a:t>Less Economically Developed Country.</a:t>
            </a:r>
          </a:p>
          <a:p>
            <a:r>
              <a:rPr lang="en-GB" dirty="0"/>
              <a:t>(Blue) Advanced economies</a:t>
            </a:r>
          </a:p>
          <a:p>
            <a:r>
              <a:rPr lang="en-GB" dirty="0"/>
              <a:t>(Yellow)  Emerging and developing economies (not least developed)</a:t>
            </a:r>
          </a:p>
          <a:p>
            <a:r>
              <a:rPr lang="en-GB" dirty="0"/>
              <a:t>(Orange)  Emerging and developing economies (</a:t>
            </a:r>
            <a:r>
              <a:rPr lang="en-GB" dirty="0">
                <a:hlinkClick r:id="rId2" action="ppaction://hlinkfile" tooltip="Least developed country"/>
              </a:rPr>
              <a:t>least developed</a:t>
            </a:r>
            <a:r>
              <a:rPr lang="en-GB" dirty="0"/>
              <a:t>)</a:t>
            </a:r>
          </a:p>
          <a:p>
            <a:endParaRPr lang="en-GB" dirty="0"/>
          </a:p>
        </p:txBody>
      </p:sp>
    </p:spTree>
    <p:extLst>
      <p:ext uri="{BB962C8B-B14F-4D97-AF65-F5344CB8AC3E}">
        <p14:creationId xmlns:p14="http://schemas.microsoft.com/office/powerpoint/2010/main" val="1364911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upload.wikimedia.org/wikipedia/commons/thumb/1/15/Imf-advanced-un-least-developed-2008.svg/350px-Imf-advanced-un-least-developed-2008.svg.pn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548680"/>
            <a:ext cx="7488832"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1829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Measure </a:t>
            </a:r>
            <a:r>
              <a:rPr lang="en-US" dirty="0" err="1" smtClean="0"/>
              <a:t>Devlopment</a:t>
            </a:r>
            <a:r>
              <a:rPr lang="en-US" dirty="0" smtClean="0"/>
              <a:t> </a:t>
            </a:r>
            <a:endParaRPr lang="en-US" dirty="0"/>
          </a:p>
        </p:txBody>
      </p:sp>
      <p:sp>
        <p:nvSpPr>
          <p:cNvPr id="3" name="Content Placeholder 2"/>
          <p:cNvSpPr>
            <a:spLocks noGrp="1"/>
          </p:cNvSpPr>
          <p:nvPr>
            <p:ph idx="1"/>
          </p:nvPr>
        </p:nvSpPr>
        <p:spPr/>
        <p:txBody>
          <a:bodyPr>
            <a:normAutofit/>
          </a:bodyPr>
          <a:lstStyle/>
          <a:p>
            <a:r>
              <a:rPr lang="en-US" dirty="0" smtClean="0"/>
              <a:t>Understanding GDP: </a:t>
            </a:r>
            <a:r>
              <a:rPr lang="en-US" dirty="0" smtClean="0">
                <a:hlinkClick r:id="rId2" tooltip="Q&amp;A: What is GDP?"/>
              </a:rPr>
              <a:t>Gross domestic product is a measure of a country's economic activity, </a:t>
            </a:r>
            <a:r>
              <a:rPr lang="en-US" dirty="0" smtClean="0"/>
              <a:t>namely of all the services and goods produced in a year</a:t>
            </a:r>
          </a:p>
          <a:p>
            <a:r>
              <a:rPr lang="en-US" dirty="0" smtClean="0"/>
              <a:t>It is based on a huge survey of businesses and government departments compiled by the Office for National Statistics </a:t>
            </a:r>
          </a:p>
          <a:p>
            <a:r>
              <a:rPr lang="en-US" dirty="0" smtClean="0"/>
              <a:t>An economy is generally considered to be in recession if it has contracted for two consecutive quarters</a:t>
            </a:r>
          </a:p>
          <a:p>
            <a:r>
              <a:rPr lang="en-US" dirty="0" smtClean="0"/>
              <a:t>The first figures for any quarter are known as the "flash estimate" as they are based on incomplete data. The figures are revised at least twice as more information is collected</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 Measures </a:t>
            </a:r>
            <a:endParaRPr lang="en-US" dirty="0"/>
          </a:p>
        </p:txBody>
      </p:sp>
      <p:sp>
        <p:nvSpPr>
          <p:cNvPr id="3" name="Content Placeholder 2"/>
          <p:cNvSpPr>
            <a:spLocks noGrp="1"/>
          </p:cNvSpPr>
          <p:nvPr>
            <p:ph idx="1"/>
          </p:nvPr>
        </p:nvSpPr>
        <p:spPr/>
        <p:txBody>
          <a:bodyPr>
            <a:normAutofit/>
          </a:bodyPr>
          <a:lstStyle/>
          <a:p>
            <a:r>
              <a:rPr lang="en-US" b="1" dirty="0" smtClean="0"/>
              <a:t>Definition: </a:t>
            </a:r>
            <a:r>
              <a:rPr lang="en-US" dirty="0" smtClean="0"/>
              <a:t>Gross National Product (GNP) is a measurement of the economic power of a country. It measures the same things as Gross Domestic Product (</a:t>
            </a:r>
            <a:r>
              <a:rPr lang="en-US" dirty="0" smtClean="0">
                <a:hlinkClick r:id="rId2"/>
              </a:rPr>
              <a:t>GDP</a:t>
            </a:r>
            <a:r>
              <a:rPr lang="en-US" dirty="0" smtClean="0"/>
              <a:t>) with two important differences. These differences mean that GNP is a more accurate measure of a country's income than its production. These are all income earned by American residents and businesses, regardless of where it's made. GNP counts the investments made by a country’s residents and businesses, both inside and outside the country. In addition, it includes the value of all products manufactured by domestic businesses, regardless of where they are made.</a:t>
            </a:r>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Development Measures </a:t>
            </a:r>
            <a:endParaRPr lang="en-US" dirty="0"/>
          </a:p>
        </p:txBody>
      </p:sp>
      <p:pic>
        <p:nvPicPr>
          <p:cNvPr id="4" name="Content Placeholder 3" descr="HDI_EN.png"/>
          <p:cNvPicPr>
            <a:picLocks noGrp="1" noChangeAspect="1"/>
          </p:cNvPicPr>
          <p:nvPr>
            <p:ph idx="1"/>
          </p:nvPr>
        </p:nvPicPr>
        <p:blipFill>
          <a:blip r:embed="rId2"/>
          <a:stretch>
            <a:fillRect/>
          </a:stretch>
        </p:blipFill>
        <p:spPr>
          <a:xfrm>
            <a:off x="609600" y="2332820"/>
            <a:ext cx="6348413" cy="3536972"/>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Measures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10757" y="2160588"/>
            <a:ext cx="5146099" cy="3881437"/>
          </a:xfrm>
        </p:spPr>
      </p:pic>
    </p:spTree>
    <p:extLst>
      <p:ext uri="{BB962C8B-B14F-4D97-AF65-F5344CB8AC3E}">
        <p14:creationId xmlns:p14="http://schemas.microsoft.com/office/powerpoint/2010/main" val="1905061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825" y="548680"/>
            <a:ext cx="7077519" cy="5120477"/>
          </a:xfrm>
          <a:prstGeom prst="rect">
            <a:avLst/>
          </a:prstGeom>
        </p:spPr>
      </p:pic>
    </p:spTree>
    <p:extLst>
      <p:ext uri="{BB962C8B-B14F-4D97-AF65-F5344CB8AC3E}">
        <p14:creationId xmlns:p14="http://schemas.microsoft.com/office/powerpoint/2010/main" val="2490903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smtClean="0"/>
              <a:t>UN Development Goals </a:t>
            </a:r>
            <a:endParaRPr lang="en-GB" dirty="0"/>
          </a:p>
        </p:txBody>
      </p:sp>
      <p:sp>
        <p:nvSpPr>
          <p:cNvPr id="7" name="Subtitle 6"/>
          <p:cNvSpPr>
            <a:spLocks noGrp="1"/>
          </p:cNvSpPr>
          <p:nvPr>
            <p:ph type="subTitle" idx="1"/>
          </p:nvPr>
        </p:nvSpPr>
        <p:spPr/>
        <p:txBody>
          <a:bodyPr>
            <a:normAutofit/>
          </a:bodyPr>
          <a:lstStyle/>
          <a:p>
            <a:r>
              <a:rPr lang="en-GB" dirty="0">
                <a:hlinkClick r:id="rId2"/>
              </a:rPr>
              <a:t>https://www.un.org/sustainabledevelopment/sustainable-development-goals</a:t>
            </a:r>
            <a:r>
              <a:rPr lang="en-GB" dirty="0" smtClean="0">
                <a:hlinkClick r:id="rId2"/>
              </a:rPr>
              <a:t>/</a:t>
            </a:r>
            <a:endParaRPr lang="en-GB" dirty="0" smtClean="0"/>
          </a:p>
          <a:p>
            <a:endParaRPr lang="en-GB" dirty="0"/>
          </a:p>
        </p:txBody>
      </p:sp>
    </p:spTree>
    <p:extLst>
      <p:ext uri="{BB962C8B-B14F-4D97-AF65-F5344CB8AC3E}">
        <p14:creationId xmlns:p14="http://schemas.microsoft.com/office/powerpoint/2010/main" val="2424861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118</TotalTime>
  <Words>277</Words>
  <Application>Microsoft Office PowerPoint</Application>
  <PresentationFormat>On-screen Show (4:3)</PresentationFormat>
  <Paragraphs>19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Global CSR </vt:lpstr>
      <vt:lpstr>PowerPoint Presentation</vt:lpstr>
      <vt:lpstr>MEDC v LEDC </vt:lpstr>
      <vt:lpstr>PowerPoint Presentation</vt:lpstr>
      <vt:lpstr>How to Measure Devlopment </vt:lpstr>
      <vt:lpstr>Development Measures </vt:lpstr>
      <vt:lpstr>Development Measures </vt:lpstr>
      <vt:lpstr>Development Measures </vt:lpstr>
      <vt:lpstr>PowerPoint Presentation</vt:lpstr>
      <vt:lpstr>UN Development Goals </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edu-bw</dc:creator>
  <cp:lastModifiedBy>Bronwen Williams</cp:lastModifiedBy>
  <cp:revision>7</cp:revision>
  <cp:lastPrinted>2019-03-21T08:45:04Z</cp:lastPrinted>
  <dcterms:created xsi:type="dcterms:W3CDTF">2013-02-19T08:30:03Z</dcterms:created>
  <dcterms:modified xsi:type="dcterms:W3CDTF">2019-03-21T08:54:37Z</dcterms:modified>
</cp:coreProperties>
</file>