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5"/>
  </p:sldMasterIdLst>
  <p:notesMasterIdLst>
    <p:notesMasterId r:id="rId30"/>
  </p:notesMasterIdLst>
  <p:handoutMasterIdLst>
    <p:handoutMasterId r:id="rId31"/>
  </p:handoutMasterIdLst>
  <p:sldIdLst>
    <p:sldId id="263" r:id="rId6"/>
    <p:sldId id="267" r:id="rId7"/>
    <p:sldId id="264" r:id="rId8"/>
    <p:sldId id="268" r:id="rId9"/>
    <p:sldId id="269" r:id="rId10"/>
    <p:sldId id="270" r:id="rId11"/>
    <p:sldId id="271" r:id="rId12"/>
    <p:sldId id="287" r:id="rId13"/>
    <p:sldId id="272" r:id="rId14"/>
    <p:sldId id="273" r:id="rId15"/>
    <p:sldId id="274" r:id="rId16"/>
    <p:sldId id="275" r:id="rId17"/>
    <p:sldId id="276" r:id="rId18"/>
    <p:sldId id="278" r:id="rId19"/>
    <p:sldId id="277" r:id="rId20"/>
    <p:sldId id="279" r:id="rId21"/>
    <p:sldId id="280" r:id="rId22"/>
    <p:sldId id="286" r:id="rId23"/>
    <p:sldId id="282" r:id="rId24"/>
    <p:sldId id="283" r:id="rId25"/>
    <p:sldId id="284" r:id="rId26"/>
    <p:sldId id="285" r:id="rId27"/>
    <p:sldId id="288" r:id="rId28"/>
    <p:sldId id="258" r:id="rId29"/>
  </p:sldIdLst>
  <p:sldSz cx="9144000" cy="5143500" type="screen16x9"/>
  <p:notesSz cx="6797675" cy="9928225"/>
  <p:defaultTextStyle>
    <a:defPPr>
      <a:defRPr lang="en-GB"/>
    </a:defPPr>
    <a:lvl1pPr algn="l" defTabSz="851942" rtl="0" fontAlgn="base">
      <a:spcBef>
        <a:spcPct val="0"/>
      </a:spcBef>
      <a:spcAft>
        <a:spcPct val="0"/>
      </a:spcAft>
      <a:defRPr sz="1700" kern="1200">
        <a:solidFill>
          <a:schemeClr val="tx1"/>
        </a:solidFill>
        <a:latin typeface="Arial" charset="0"/>
        <a:ea typeface="+mn-ea"/>
        <a:cs typeface="+mn-cs"/>
      </a:defRPr>
    </a:lvl1pPr>
    <a:lvl2pPr marL="425178" indent="31731" algn="l" defTabSz="851942" rtl="0" fontAlgn="base">
      <a:spcBef>
        <a:spcPct val="0"/>
      </a:spcBef>
      <a:spcAft>
        <a:spcPct val="0"/>
      </a:spcAft>
      <a:defRPr sz="1700" kern="1200">
        <a:solidFill>
          <a:schemeClr val="tx1"/>
        </a:solidFill>
        <a:latin typeface="Arial" charset="0"/>
        <a:ea typeface="+mn-ea"/>
        <a:cs typeface="+mn-cs"/>
      </a:defRPr>
    </a:lvl2pPr>
    <a:lvl3pPr marL="851942" indent="61873" algn="l" defTabSz="851942" rtl="0" fontAlgn="base">
      <a:spcBef>
        <a:spcPct val="0"/>
      </a:spcBef>
      <a:spcAft>
        <a:spcPct val="0"/>
      </a:spcAft>
      <a:defRPr sz="1700" kern="1200">
        <a:solidFill>
          <a:schemeClr val="tx1"/>
        </a:solidFill>
        <a:latin typeface="Arial" charset="0"/>
        <a:ea typeface="+mn-ea"/>
        <a:cs typeface="+mn-cs"/>
      </a:defRPr>
    </a:lvl3pPr>
    <a:lvl4pPr marL="1278703" indent="92016" algn="l" defTabSz="851942" rtl="0" fontAlgn="base">
      <a:spcBef>
        <a:spcPct val="0"/>
      </a:spcBef>
      <a:spcAft>
        <a:spcPct val="0"/>
      </a:spcAft>
      <a:defRPr sz="1700" kern="1200">
        <a:solidFill>
          <a:schemeClr val="tx1"/>
        </a:solidFill>
        <a:latin typeface="Arial" charset="0"/>
        <a:ea typeface="+mn-ea"/>
        <a:cs typeface="+mn-cs"/>
      </a:defRPr>
    </a:lvl4pPr>
    <a:lvl5pPr marL="1705470" indent="122159" algn="l" defTabSz="851942" rtl="0" fontAlgn="base">
      <a:spcBef>
        <a:spcPct val="0"/>
      </a:spcBef>
      <a:spcAft>
        <a:spcPct val="0"/>
      </a:spcAft>
      <a:defRPr sz="1700" kern="1200">
        <a:solidFill>
          <a:schemeClr val="tx1"/>
        </a:solidFill>
        <a:latin typeface="Arial" charset="0"/>
        <a:ea typeface="+mn-ea"/>
        <a:cs typeface="+mn-cs"/>
      </a:defRPr>
    </a:lvl5pPr>
    <a:lvl6pPr marL="2284536" algn="l" defTabSz="913814" rtl="0" eaLnBrk="1" latinLnBrk="0" hangingPunct="1">
      <a:defRPr sz="1700" kern="1200">
        <a:solidFill>
          <a:schemeClr val="tx1"/>
        </a:solidFill>
        <a:latin typeface="Arial" charset="0"/>
        <a:ea typeface="+mn-ea"/>
        <a:cs typeface="+mn-cs"/>
      </a:defRPr>
    </a:lvl6pPr>
    <a:lvl7pPr marL="2741442" algn="l" defTabSz="913814" rtl="0" eaLnBrk="1" latinLnBrk="0" hangingPunct="1">
      <a:defRPr sz="1700" kern="1200">
        <a:solidFill>
          <a:schemeClr val="tx1"/>
        </a:solidFill>
        <a:latin typeface="Arial" charset="0"/>
        <a:ea typeface="+mn-ea"/>
        <a:cs typeface="+mn-cs"/>
      </a:defRPr>
    </a:lvl7pPr>
    <a:lvl8pPr marL="3198350" algn="l" defTabSz="913814" rtl="0" eaLnBrk="1" latinLnBrk="0" hangingPunct="1">
      <a:defRPr sz="1700" kern="1200">
        <a:solidFill>
          <a:schemeClr val="tx1"/>
        </a:solidFill>
        <a:latin typeface="Arial" charset="0"/>
        <a:ea typeface="+mn-ea"/>
        <a:cs typeface="+mn-cs"/>
      </a:defRPr>
    </a:lvl8pPr>
    <a:lvl9pPr marL="3655257" algn="l" defTabSz="913814" rtl="0" eaLnBrk="1" latinLnBrk="0" hangingPunct="1">
      <a:defRPr sz="1700" kern="1200">
        <a:solidFill>
          <a:schemeClr val="tx1"/>
        </a:solidFill>
        <a:latin typeface="Arial" charset="0"/>
        <a:ea typeface="+mn-ea"/>
        <a:cs typeface="+mn-cs"/>
      </a:defRPr>
    </a:lvl9pPr>
  </p:defaultTextStyle>
  <p:extLst>
    <p:ext uri="{521415D9-36F7-43E2-AB2F-B90AF26B5E84}">
      <p14:sectionLst xmlns:p14="http://schemas.microsoft.com/office/powerpoint/2010/main">
        <p14:section name="Default Section" id="{58E52EB3-C8A1-45DD-8755-F92B7B5455BE}">
          <p14:sldIdLst>
            <p14:sldId id="263"/>
            <p14:sldId id="267"/>
            <p14:sldId id="264"/>
            <p14:sldId id="268"/>
            <p14:sldId id="269"/>
            <p14:sldId id="270"/>
            <p14:sldId id="271"/>
            <p14:sldId id="287"/>
            <p14:sldId id="272"/>
            <p14:sldId id="273"/>
            <p14:sldId id="274"/>
            <p14:sldId id="275"/>
            <p14:sldId id="276"/>
            <p14:sldId id="278"/>
            <p14:sldId id="277"/>
            <p14:sldId id="279"/>
            <p14:sldId id="280"/>
            <p14:sldId id="286"/>
            <p14:sldId id="282"/>
            <p14:sldId id="283"/>
            <p14:sldId id="284"/>
            <p14:sldId id="285"/>
            <p14:sldId id="288"/>
            <p14:sldId id="258"/>
          </p14:sldIdLst>
        </p14:section>
      </p14:sectionLst>
    </p:ext>
    <p:ext uri="{EFAFB233-063F-42B5-8137-9DF3F51BA10A}">
      <p15:sldGuideLst xmlns:p15="http://schemas.microsoft.com/office/powerpoint/2012/main">
        <p15:guide id="1" orient="horz" pos="2041" userDrawn="1">
          <p15:clr>
            <a:srgbClr val="A4A3A4"/>
          </p15:clr>
        </p15:guide>
        <p15:guide id="2" pos="2721" userDrawn="1">
          <p15:clr>
            <a:srgbClr val="A4A3A4"/>
          </p15:clr>
        </p15:guide>
        <p15:guide id="3" orient="horz" pos="1620" userDrawn="1">
          <p15:clr>
            <a:srgbClr val="A4A3A4"/>
          </p15:clr>
        </p15:guide>
        <p15:guide id="4" pos="2879"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20228"/>
    <a:srgbClr val="14022E"/>
    <a:srgbClr val="FDDD3E"/>
    <a:srgbClr val="13022D"/>
    <a:srgbClr val="000000"/>
    <a:srgbClr val="FFFFFF"/>
    <a:srgbClr val="A6A6A6"/>
    <a:srgbClr val="CE2256"/>
    <a:srgbClr val="005C7E"/>
    <a:srgbClr val="F5821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5921" autoAdjust="0"/>
  </p:normalViewPr>
  <p:slideViewPr>
    <p:cSldViewPr snapToObjects="1">
      <p:cViewPr varScale="1">
        <p:scale>
          <a:sx n="88" d="100"/>
          <a:sy n="88" d="100"/>
        </p:scale>
        <p:origin x="1291" y="67"/>
      </p:cViewPr>
      <p:guideLst>
        <p:guide orient="horz" pos="2041"/>
        <p:guide pos="2721"/>
        <p:guide orient="horz" pos="1620"/>
        <p:guide pos="2879"/>
      </p:guideLst>
    </p:cSldViewPr>
  </p:slideViewPr>
  <p:outlineViewPr>
    <p:cViewPr>
      <p:scale>
        <a:sx n="33" d="100"/>
        <a:sy n="33" d="100"/>
      </p:scale>
      <p:origin x="24" y="0"/>
    </p:cViewPr>
  </p:outlineViewPr>
  <p:notesTextViewPr>
    <p:cViewPr>
      <p:scale>
        <a:sx n="100" d="100"/>
        <a:sy n="100" d="100"/>
      </p:scale>
      <p:origin x="0" y="0"/>
    </p:cViewPr>
  </p:notesTextViewPr>
  <p:sorterViewPr>
    <p:cViewPr>
      <p:scale>
        <a:sx n="66" d="100"/>
        <a:sy n="66" d="100"/>
      </p:scale>
      <p:origin x="0" y="0"/>
    </p:cViewPr>
  </p:sorterViewPr>
  <p:notesViewPr>
    <p:cSldViewPr snapToObjects="1">
      <p:cViewPr varScale="1">
        <p:scale>
          <a:sx n="49" d="100"/>
          <a:sy n="49" d="100"/>
        </p:scale>
        <p:origin x="2406" y="4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handoutMaster" Target="handoutMasters/handoutMaster1.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defTabSz="853318" fontAlgn="auto">
              <a:spcBef>
                <a:spcPts val="0"/>
              </a:spcBef>
              <a:spcAft>
                <a:spcPts val="0"/>
              </a:spcAft>
              <a:defRPr sz="1200">
                <a:latin typeface="+mn-lt"/>
              </a:defRPr>
            </a:lvl1pPr>
          </a:lstStyle>
          <a:p>
            <a:pPr>
              <a:defRPr/>
            </a:pPr>
            <a:r>
              <a:rPr lang="en-GB"/>
              <a:t>Uncontrolled copy when printed</a:t>
            </a:r>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defTabSz="853318" fontAlgn="auto">
              <a:spcBef>
                <a:spcPts val="0"/>
              </a:spcBef>
              <a:spcAft>
                <a:spcPts val="0"/>
              </a:spcAft>
              <a:defRPr sz="1200">
                <a:latin typeface="+mn-lt"/>
              </a:defRPr>
            </a:lvl1pPr>
          </a:lstStyle>
          <a:p>
            <a:pPr>
              <a:defRPr/>
            </a:pPr>
            <a:fld id="{77C48241-DB0E-419F-B075-D068DFFDF991}" type="datetime1">
              <a:rPr lang="en-GB" smtClean="0"/>
              <a:t>18/07/2023</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defTabSz="853318" fontAlgn="auto">
              <a:spcBef>
                <a:spcPts val="0"/>
              </a:spcBef>
              <a:spcAft>
                <a:spcPts val="0"/>
              </a:spcAft>
              <a:defRPr sz="1200">
                <a:latin typeface="+mn-lt"/>
              </a:defRPr>
            </a:lvl1pPr>
          </a:lstStyle>
          <a:p>
            <a:pPr>
              <a:defRPr/>
            </a:pPr>
            <a:r>
              <a:rPr lang="en-GB" smtClean="0"/>
              <a:t>© Crown copyright 2020 Dstl</a:t>
            </a:r>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defTabSz="853318" fontAlgn="auto">
              <a:spcBef>
                <a:spcPts val="0"/>
              </a:spcBef>
              <a:spcAft>
                <a:spcPts val="0"/>
              </a:spcAft>
              <a:defRPr sz="1200">
                <a:latin typeface="+mn-lt"/>
              </a:defRPr>
            </a:lvl1pPr>
          </a:lstStyle>
          <a:p>
            <a:pPr>
              <a:defRPr/>
            </a:pPr>
            <a:fld id="{89AD9203-612B-4DA4-921D-5039DF7F7E0C}" type="slidenum">
              <a:rPr lang="en-GB"/>
              <a:pPr>
                <a:defRPr/>
              </a:pPr>
              <a:t>‹#›</a:t>
            </a:fld>
            <a:endParaRPr lang="en-GB"/>
          </a:p>
        </p:txBody>
      </p:sp>
    </p:spTree>
    <p:extLst>
      <p:ext uri="{BB962C8B-B14F-4D97-AF65-F5344CB8AC3E}">
        <p14:creationId xmlns:p14="http://schemas.microsoft.com/office/powerpoint/2010/main" val="327379111"/>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defTabSz="853318" fontAlgn="auto">
              <a:spcBef>
                <a:spcPts val="0"/>
              </a:spcBef>
              <a:spcAft>
                <a:spcPts val="0"/>
              </a:spcAft>
              <a:defRPr sz="1200">
                <a:latin typeface="Arial" pitchFamily="34" charset="0"/>
                <a:cs typeface="Arial" pitchFamily="34" charset="0"/>
              </a:defRPr>
            </a:lvl1pPr>
          </a:lstStyle>
          <a:p>
            <a:pPr>
              <a:defRPr/>
            </a:pPr>
            <a:r>
              <a:rPr lang="en-GB"/>
              <a:t>Uncontrolled copy when printed</a:t>
            </a:r>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defTabSz="853318" fontAlgn="auto">
              <a:spcBef>
                <a:spcPts val="0"/>
              </a:spcBef>
              <a:spcAft>
                <a:spcPts val="0"/>
              </a:spcAft>
              <a:defRPr sz="1200">
                <a:latin typeface="Arial" pitchFamily="34" charset="0"/>
                <a:cs typeface="Arial" pitchFamily="34" charset="0"/>
              </a:defRPr>
            </a:lvl1pPr>
          </a:lstStyle>
          <a:p>
            <a:pPr>
              <a:defRPr/>
            </a:pPr>
            <a:fld id="{71DBD312-C571-4866-85B3-187D29BB8A3B}" type="datetime1">
              <a:rPr lang="en-GB" smtClean="0"/>
              <a:t>18/07/2023</a:t>
            </a:fld>
            <a:endParaRPr lang="en-GB" dirty="0"/>
          </a:p>
        </p:txBody>
      </p:sp>
      <p:sp>
        <p:nvSpPr>
          <p:cNvPr id="4" name="Slide Image Placeholder 3"/>
          <p:cNvSpPr>
            <a:spLocks noGrp="1" noRot="1" noChangeAspect="1"/>
          </p:cNvSpPr>
          <p:nvPr>
            <p:ph type="sldImg" idx="2"/>
          </p:nvPr>
        </p:nvSpPr>
        <p:spPr>
          <a:xfrm>
            <a:off x="795338" y="742950"/>
            <a:ext cx="5207000" cy="29305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282575" y="3870325"/>
            <a:ext cx="6232525" cy="5313363"/>
          </a:xfrm>
          <a:prstGeom prst="rect">
            <a:avLst/>
          </a:prstGeom>
        </p:spPr>
        <p:txBody>
          <a:bodyPr vert="horz" wrap="square" lIns="91440" tIns="45720" rIns="91440" bIns="45720" numCol="1" anchor="t" anchorCtr="0" compatLnSpc="1">
            <a:prstTxWarp prst="textNoShape">
              <a:avLst/>
            </a:prstTxWarp>
            <a:normAutofit/>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defTabSz="853318" fontAlgn="auto">
              <a:spcBef>
                <a:spcPts val="0"/>
              </a:spcBef>
              <a:spcAft>
                <a:spcPts val="0"/>
              </a:spcAft>
              <a:defRPr sz="1200">
                <a:latin typeface="Arial" pitchFamily="34" charset="0"/>
                <a:cs typeface="Arial" pitchFamily="34" charset="0"/>
              </a:defRPr>
            </a:lvl1pPr>
          </a:lstStyle>
          <a:p>
            <a:pPr>
              <a:defRPr/>
            </a:pPr>
            <a:r>
              <a:rPr lang="en-GB" smtClean="0"/>
              <a:t>© Crown copyright 2020 Dstl</a:t>
            </a:r>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defTabSz="853318" fontAlgn="auto">
              <a:spcBef>
                <a:spcPts val="0"/>
              </a:spcBef>
              <a:spcAft>
                <a:spcPts val="0"/>
              </a:spcAft>
              <a:defRPr sz="1200">
                <a:latin typeface="Arial" pitchFamily="34" charset="0"/>
                <a:cs typeface="Arial" pitchFamily="34" charset="0"/>
              </a:defRPr>
            </a:lvl1pPr>
          </a:lstStyle>
          <a:p>
            <a:pPr>
              <a:defRPr/>
            </a:pPr>
            <a:fld id="{6AC03C9E-463D-47B2-8BF7-CCC2C082E4A8}" type="slidenum">
              <a:rPr lang="en-GB"/>
              <a:pPr>
                <a:defRPr/>
              </a:pPr>
              <a:t>‹#›</a:t>
            </a:fld>
            <a:endParaRPr lang="en-GB" dirty="0"/>
          </a:p>
        </p:txBody>
      </p:sp>
    </p:spTree>
    <p:extLst>
      <p:ext uri="{BB962C8B-B14F-4D97-AF65-F5344CB8AC3E}">
        <p14:creationId xmlns:p14="http://schemas.microsoft.com/office/powerpoint/2010/main" val="4078116230"/>
      </p:ext>
    </p:extLst>
  </p:cSld>
  <p:clrMap bg1="lt1" tx1="dk1" bg2="lt2" tx2="dk2" accent1="accent1" accent2="accent2" accent3="accent3" accent4="accent4" accent5="accent5" accent6="accent6" hlink="hlink" folHlink="folHlink"/>
  <p:hf/>
  <p:notesStyle>
    <a:lvl1pPr algn="l" defTabSz="851942" rtl="0" eaLnBrk="0" fontAlgn="base" hangingPunct="0">
      <a:spcBef>
        <a:spcPct val="30000"/>
      </a:spcBef>
      <a:spcAft>
        <a:spcPct val="0"/>
      </a:spcAft>
      <a:defRPr sz="1100" kern="1200">
        <a:solidFill>
          <a:schemeClr val="tx1"/>
        </a:solidFill>
        <a:latin typeface="Arial" pitchFamily="34" charset="0"/>
        <a:ea typeface="+mn-ea"/>
        <a:cs typeface="Arial" pitchFamily="34" charset="0"/>
      </a:defRPr>
    </a:lvl1pPr>
    <a:lvl2pPr marL="425178" algn="l" defTabSz="851942" rtl="0" eaLnBrk="0" fontAlgn="base" hangingPunct="0">
      <a:spcBef>
        <a:spcPct val="30000"/>
      </a:spcBef>
      <a:spcAft>
        <a:spcPct val="0"/>
      </a:spcAft>
      <a:defRPr sz="1100" kern="1200">
        <a:solidFill>
          <a:schemeClr val="tx1"/>
        </a:solidFill>
        <a:latin typeface="Arial" pitchFamily="34" charset="0"/>
        <a:ea typeface="+mn-ea"/>
        <a:cs typeface="Arial" pitchFamily="34" charset="0"/>
      </a:defRPr>
    </a:lvl2pPr>
    <a:lvl3pPr marL="851942" algn="l" defTabSz="851942" rtl="0" eaLnBrk="0" fontAlgn="base" hangingPunct="0">
      <a:spcBef>
        <a:spcPct val="30000"/>
      </a:spcBef>
      <a:spcAft>
        <a:spcPct val="0"/>
      </a:spcAft>
      <a:defRPr sz="1100" kern="1200">
        <a:solidFill>
          <a:schemeClr val="tx1"/>
        </a:solidFill>
        <a:latin typeface="Arial" pitchFamily="34" charset="0"/>
        <a:ea typeface="+mn-ea"/>
        <a:cs typeface="Arial" pitchFamily="34" charset="0"/>
      </a:defRPr>
    </a:lvl3pPr>
    <a:lvl4pPr marL="1278703" algn="l" defTabSz="851942" rtl="0" eaLnBrk="0" fontAlgn="base" hangingPunct="0">
      <a:spcBef>
        <a:spcPct val="30000"/>
      </a:spcBef>
      <a:spcAft>
        <a:spcPct val="0"/>
      </a:spcAft>
      <a:defRPr sz="1100" kern="1200">
        <a:solidFill>
          <a:schemeClr val="tx1"/>
        </a:solidFill>
        <a:latin typeface="Arial" pitchFamily="34" charset="0"/>
        <a:ea typeface="+mn-ea"/>
        <a:cs typeface="Arial" pitchFamily="34" charset="0"/>
      </a:defRPr>
    </a:lvl4pPr>
    <a:lvl5pPr marL="1705470" algn="l" defTabSz="851942" rtl="0" eaLnBrk="0" fontAlgn="base" hangingPunct="0">
      <a:spcBef>
        <a:spcPct val="30000"/>
      </a:spcBef>
      <a:spcAft>
        <a:spcPct val="0"/>
      </a:spcAft>
      <a:defRPr sz="1100" kern="1200">
        <a:solidFill>
          <a:schemeClr val="tx1"/>
        </a:solidFill>
        <a:latin typeface="Arial" pitchFamily="34" charset="0"/>
        <a:ea typeface="+mn-ea"/>
        <a:cs typeface="Arial" pitchFamily="34" charset="0"/>
      </a:defRPr>
    </a:lvl5pPr>
    <a:lvl6pPr marL="2131928" algn="l" defTabSz="852772" rtl="0" eaLnBrk="1" latinLnBrk="0" hangingPunct="1">
      <a:defRPr sz="1100" kern="1200">
        <a:solidFill>
          <a:schemeClr val="tx1"/>
        </a:solidFill>
        <a:latin typeface="+mn-lt"/>
        <a:ea typeface="+mn-ea"/>
        <a:cs typeface="+mn-cs"/>
      </a:defRPr>
    </a:lvl6pPr>
    <a:lvl7pPr marL="2558312" algn="l" defTabSz="852772" rtl="0" eaLnBrk="1" latinLnBrk="0" hangingPunct="1">
      <a:defRPr sz="1100" kern="1200">
        <a:solidFill>
          <a:schemeClr val="tx1"/>
        </a:solidFill>
        <a:latin typeface="+mn-lt"/>
        <a:ea typeface="+mn-ea"/>
        <a:cs typeface="+mn-cs"/>
      </a:defRPr>
    </a:lvl7pPr>
    <a:lvl8pPr marL="2984699" algn="l" defTabSz="852772" rtl="0" eaLnBrk="1" latinLnBrk="0" hangingPunct="1">
      <a:defRPr sz="1100" kern="1200">
        <a:solidFill>
          <a:schemeClr val="tx1"/>
        </a:solidFill>
        <a:latin typeface="+mn-lt"/>
        <a:ea typeface="+mn-ea"/>
        <a:cs typeface="+mn-cs"/>
      </a:defRPr>
    </a:lvl8pPr>
    <a:lvl9pPr marL="3411085" algn="l" defTabSz="852772" rtl="0" eaLnBrk="1" latinLnBrk="0" hangingPunct="1">
      <a:defRPr sz="11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3D214507-13AA-45DD-9D39-4EE23F405772}"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1</a:t>
            </a:fld>
            <a:endParaRPr lang="en-GB" dirty="0"/>
          </a:p>
        </p:txBody>
      </p:sp>
    </p:spTree>
    <p:extLst>
      <p:ext uri="{BB962C8B-B14F-4D97-AF65-F5344CB8AC3E}">
        <p14:creationId xmlns:p14="http://schemas.microsoft.com/office/powerpoint/2010/main" val="25745651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Explain:</a:t>
            </a:r>
          </a:p>
          <a:p>
            <a:pPr marL="171450" indent="-171450">
              <a:buFont typeface="Arial" panose="020B0604020202020204" pitchFamily="34" charset="0"/>
              <a:buChar char="•"/>
            </a:pPr>
            <a:r>
              <a:rPr lang="en-GB" dirty="0" smtClean="0"/>
              <a:t>What</a:t>
            </a:r>
            <a:r>
              <a:rPr lang="en-GB" baseline="0" dirty="0" smtClean="0"/>
              <a:t> were we hoping to achieve? </a:t>
            </a:r>
          </a:p>
          <a:p>
            <a:pPr marL="171450" indent="-171450">
              <a:buFont typeface="Arial" panose="020B0604020202020204" pitchFamily="34" charset="0"/>
              <a:buChar char="•"/>
            </a:pPr>
            <a:r>
              <a:rPr lang="en-GB" baseline="0" dirty="0" smtClean="0"/>
              <a:t>- Connectivity and data transfer between chips.</a:t>
            </a:r>
          </a:p>
          <a:p>
            <a:pPr marL="171450" indent="-171450">
              <a:buFont typeface="Arial" panose="020B0604020202020204" pitchFamily="34" charset="0"/>
              <a:buChar char="•"/>
            </a:pPr>
            <a:r>
              <a:rPr lang="en-GB" baseline="0" dirty="0" smtClean="0"/>
              <a:t>How we were going to do this?</a:t>
            </a:r>
          </a:p>
          <a:p>
            <a:pPr marL="171450" indent="-171450">
              <a:buFont typeface="Arial" panose="020B0604020202020204" pitchFamily="34" charset="0"/>
              <a:buChar char="•"/>
            </a:pPr>
            <a:r>
              <a:rPr lang="en-GB" baseline="0" dirty="0" smtClean="0"/>
              <a:t>How we needed Virtual Studios</a:t>
            </a:r>
            <a:r>
              <a:rPr lang="en-GB" baseline="0" dirty="0" smtClean="0"/>
              <a:t>?</a:t>
            </a:r>
          </a:p>
          <a:p>
            <a:pPr marL="0" indent="0">
              <a:buFont typeface="Arial" panose="020B0604020202020204" pitchFamily="34" charset="0"/>
              <a:buNone/>
            </a:pPr>
            <a:endParaRPr lang="en-GB" baseline="0" dirty="0" smtClean="0"/>
          </a:p>
          <a:p>
            <a:r>
              <a:rPr lang="en-GB" sz="1100" kern="1200" dirty="0" smtClean="0">
                <a:solidFill>
                  <a:schemeClr val="tx1"/>
                </a:solidFill>
                <a:effectLst/>
                <a:latin typeface="Arial" pitchFamily="34" charset="0"/>
                <a:ea typeface="+mn-ea"/>
                <a:cs typeface="Arial" pitchFamily="34" charset="0"/>
              </a:rPr>
              <a:t>Slide 2: </a:t>
            </a:r>
          </a:p>
          <a:p>
            <a:r>
              <a:rPr lang="en-GB" sz="1100" kern="1200" dirty="0" smtClean="0">
                <a:solidFill>
                  <a:schemeClr val="tx1"/>
                </a:solidFill>
                <a:effectLst/>
                <a:latin typeface="Arial" pitchFamily="34" charset="0"/>
                <a:ea typeface="+mn-ea"/>
                <a:cs typeface="Arial" pitchFamily="34" charset="0"/>
              </a:rPr>
              <a:t>WHAT? – With the use of Visual Studios, the aim of this project was to set up an over the air connection between two Pycom FiPy chips using LoRa, Wi-Fi, Sigfox and LTE.</a:t>
            </a:r>
          </a:p>
          <a:p>
            <a:r>
              <a:rPr lang="en-GB" sz="1100" kern="1200" dirty="0" smtClean="0">
                <a:solidFill>
                  <a:schemeClr val="tx1"/>
                </a:solidFill>
                <a:effectLst/>
                <a:latin typeface="Arial" pitchFamily="34" charset="0"/>
                <a:ea typeface="+mn-ea"/>
                <a:cs typeface="Arial" pitchFamily="34" charset="0"/>
              </a:rPr>
              <a:t>WHY? – We did this to obtain spectrum captures on a spectrum analyser which proves a connection over the air between the chips that can be used in future Dstl projects.</a:t>
            </a:r>
          </a:p>
          <a:p>
            <a:r>
              <a:rPr lang="en-GB" sz="1100" kern="1200" dirty="0" smtClean="0">
                <a:solidFill>
                  <a:schemeClr val="tx1"/>
                </a:solidFill>
                <a:effectLst/>
                <a:latin typeface="Arial" pitchFamily="34" charset="0"/>
                <a:ea typeface="+mn-ea"/>
                <a:cs typeface="Arial" pitchFamily="34" charset="0"/>
              </a:rPr>
              <a:t>LEGISLATION – RADHAZ and OFCOM Licencing and what they are / how they are used.</a:t>
            </a:r>
          </a:p>
          <a:p>
            <a:pPr marL="0" indent="0">
              <a:buFont typeface="Arial" panose="020B0604020202020204" pitchFamily="34" charset="0"/>
              <a:buNone/>
            </a:pPr>
            <a:endParaRPr lang="en-GB" dirty="0"/>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DB911092-1E57-4B5C-98BE-EF45420C8925}"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2</a:t>
            </a:fld>
            <a:endParaRPr lang="en-GB" dirty="0"/>
          </a:p>
        </p:txBody>
      </p:sp>
    </p:spTree>
    <p:extLst>
      <p:ext uri="{BB962C8B-B14F-4D97-AF65-F5344CB8AC3E}">
        <p14:creationId xmlns:p14="http://schemas.microsoft.com/office/powerpoint/2010/main" val="1023662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latin typeface="Arial" panose="020B0604020202020204" pitchFamily="34" charset="0"/>
                <a:cs typeface="Arial" panose="020B0604020202020204" pitchFamily="34" charset="0"/>
              </a:rPr>
              <a:t>Pycom</a:t>
            </a:r>
            <a:r>
              <a:rPr lang="en-GB" baseline="0" dirty="0" smtClean="0">
                <a:latin typeface="Arial" panose="020B0604020202020204" pitchFamily="34" charset="0"/>
                <a:cs typeface="Arial" panose="020B0604020202020204" pitchFamily="34" charset="0"/>
              </a:rPr>
              <a:t> global IoT technology company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latin typeface="Arial" panose="020B0604020202020204" pitchFamily="34" charset="0"/>
                <a:cs typeface="Arial" panose="020B0604020202020204" pitchFamily="34" charset="0"/>
              </a:rPr>
              <a:t>Specialise I </a:t>
            </a:r>
            <a:r>
              <a:rPr lang="en-GB" baseline="0" dirty="0" err="1" smtClean="0">
                <a:latin typeface="Arial" panose="020B0604020202020204" pitchFamily="34" charset="0"/>
                <a:cs typeface="Arial" panose="020B0604020202020204" pitchFamily="34" charset="0"/>
              </a:rPr>
              <a:t>develpboards</a:t>
            </a:r>
            <a:r>
              <a:rPr lang="en-GB" baseline="0" dirty="0" smtClean="0">
                <a:latin typeface="Arial" panose="020B0604020202020204" pitchFamily="34" charset="0"/>
                <a:cs typeface="Arial" panose="020B0604020202020204" pitchFamily="34" charset="0"/>
              </a:rPr>
              <a:t> for IoT networks.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latin typeface="Arial" panose="020B0604020202020204" pitchFamily="34" charset="0"/>
                <a:cs typeface="Arial" panose="020B0604020202020204" pitchFamily="34" charset="0"/>
              </a:rPr>
              <a:t>Boars coded in </a:t>
            </a:r>
            <a:r>
              <a:rPr lang="en-GB" baseline="0" dirty="0" err="1" smtClean="0">
                <a:latin typeface="Arial" panose="020B0604020202020204" pitchFamily="34" charset="0"/>
                <a:cs typeface="Arial" panose="020B0604020202020204" pitchFamily="34" charset="0"/>
              </a:rPr>
              <a:t>mycropython</a:t>
            </a:r>
            <a:endParaRPr lang="en-GB" baseline="0"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latin typeface="Arial" panose="020B0604020202020204" pitchFamily="34" charset="0"/>
                <a:cs typeface="Arial" panose="020B0604020202020204" pitchFamily="34" charset="0"/>
              </a:rPr>
              <a:t>Requires Pymakr IDE in VSC or Atom to run plug and play (directly programmed from the </a:t>
            </a:r>
            <a:r>
              <a:rPr lang="en-GB" baseline="0" dirty="0" err="1" smtClean="0">
                <a:latin typeface="Arial" panose="020B0604020202020204" pitchFamily="34" charset="0"/>
                <a:cs typeface="Arial" panose="020B0604020202020204" pitchFamily="34" charset="0"/>
              </a:rPr>
              <a:t>envrioment</a:t>
            </a:r>
            <a:endParaRPr lang="en-GB" baseline="0"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err="1" smtClean="0">
                <a:latin typeface="Arial" panose="020B0604020202020204" pitchFamily="34" charset="0"/>
                <a:cs typeface="Arial" panose="020B0604020202020204" pitchFamily="34" charset="0"/>
              </a:rPr>
              <a:t>Fipy</a:t>
            </a:r>
            <a:r>
              <a:rPr lang="en-GB" baseline="0" dirty="0" smtClean="0">
                <a:latin typeface="Arial" panose="020B0604020202020204" pitchFamily="34" charset="0"/>
                <a:cs typeface="Arial" panose="020B0604020202020204" pitchFamily="34" charset="0"/>
              </a:rPr>
              <a:t> used</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err="1" smtClean="0">
                <a:latin typeface="Arial" panose="020B0604020202020204" pitchFamily="34" charset="0"/>
                <a:cs typeface="Arial" panose="020B0604020202020204" pitchFamily="34" charset="0"/>
              </a:rPr>
              <a:t>Wifi</a:t>
            </a:r>
            <a:r>
              <a:rPr lang="en-GB" baseline="0" dirty="0" smtClean="0">
                <a:latin typeface="Arial" panose="020B0604020202020204" pitchFamily="34" charset="0"/>
                <a:cs typeface="Arial" panose="020B0604020202020204" pitchFamily="34" charset="0"/>
              </a:rPr>
              <a:t> LoRa Sigfox LTE</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latin typeface="Arial" panose="020B0604020202020204" pitchFamily="34" charset="0"/>
                <a:cs typeface="Arial" panose="020B0604020202020204" pitchFamily="34" charset="0"/>
              </a:rPr>
              <a:t>Micro simcard to connect to LTE networks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latin typeface="Arial" panose="020B0604020202020204" pitchFamily="34" charset="0"/>
                <a:cs typeface="Arial" panose="020B0604020202020204" pitchFamily="34" charset="0"/>
              </a:rPr>
              <a:t>LED for interfacing</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latin typeface="Arial" panose="020B0604020202020204" pitchFamily="34" charset="0"/>
                <a:cs typeface="Arial" panose="020B0604020202020204" pitchFamily="34" charset="0"/>
              </a:rPr>
              <a:t>Two antenna 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err="1" smtClean="0">
                <a:latin typeface="Arial" panose="020B0604020202020204" pitchFamily="34" charset="0"/>
                <a:cs typeface="Arial" panose="020B0604020202020204" pitchFamily="34" charset="0"/>
              </a:rPr>
              <a:t>Expanison</a:t>
            </a:r>
            <a:r>
              <a:rPr lang="en-GB" baseline="0" dirty="0" smtClean="0">
                <a:latin typeface="Arial" panose="020B0604020202020204" pitchFamily="34" charset="0"/>
                <a:cs typeface="Arial" panose="020B0604020202020204" pitchFamily="34" charset="0"/>
              </a:rPr>
              <a:t> board 3.1 used:</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latin typeface="Arial" panose="020B0604020202020204" pitchFamily="34" charset="0"/>
                <a:cs typeface="Arial" panose="020B0604020202020204" pitchFamily="34" charset="0"/>
              </a:rPr>
              <a:t>Additional storage through SD</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latin typeface="Arial" panose="020B0604020202020204" pitchFamily="34" charset="0"/>
                <a:cs typeface="Arial" panose="020B0604020202020204" pitchFamily="34" charset="0"/>
              </a:rPr>
              <a:t>Battery connectors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latin typeface="Arial" panose="020B0604020202020204" pitchFamily="34" charset="0"/>
                <a:cs typeface="Arial" panose="020B0604020202020204" pitchFamily="34" charset="0"/>
              </a:rPr>
              <a:t>LED for interfacing</a:t>
            </a:r>
          </a:p>
          <a:p>
            <a:endParaRPr lang="en-GB" dirty="0"/>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FE6A17F3-401F-4074-962E-D14E41ACDC21}"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3</a:t>
            </a:fld>
            <a:endParaRPr lang="en-GB" dirty="0"/>
          </a:p>
        </p:txBody>
      </p:sp>
    </p:spTree>
    <p:extLst>
      <p:ext uri="{BB962C8B-B14F-4D97-AF65-F5344CB8AC3E}">
        <p14:creationId xmlns:p14="http://schemas.microsoft.com/office/powerpoint/2010/main" val="14480112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r>
              <a:rPr lang="en-GB" dirty="0" smtClean="0"/>
              <a:t>LoRa:</a:t>
            </a:r>
          </a:p>
          <a:p>
            <a:pPr marL="171450" indent="-171450">
              <a:buFont typeface="Arial" panose="020B0604020202020204" pitchFamily="34" charset="0"/>
              <a:buChar char="•"/>
            </a:pPr>
            <a:r>
              <a:rPr lang="en-GB" dirty="0" smtClean="0"/>
              <a:t>Uses Chirp Spread Spectrum (CSS) – encodes digital data in a</a:t>
            </a:r>
            <a:r>
              <a:rPr lang="en-GB" baseline="0" dirty="0" smtClean="0"/>
              <a:t> chirp signal</a:t>
            </a:r>
          </a:p>
          <a:p>
            <a:pPr marL="171450" indent="-171450">
              <a:buFont typeface="Arial" panose="020B0604020202020204" pitchFamily="34" charset="0"/>
              <a:buChar char="•"/>
            </a:pPr>
            <a:r>
              <a:rPr lang="en-GB" baseline="0" dirty="0" smtClean="0"/>
              <a:t>Increased range and makes transmissions more resilient against interference</a:t>
            </a:r>
          </a:p>
          <a:p>
            <a:pPr marL="171450" indent="-171450">
              <a:buFont typeface="Arial" panose="020B0604020202020204" pitchFamily="34" charset="0"/>
              <a:buChar char="•"/>
            </a:pPr>
            <a:r>
              <a:rPr lang="en-GB" baseline="0" dirty="0" smtClean="0"/>
              <a:t>Greater range than Wi-Fi</a:t>
            </a:r>
          </a:p>
          <a:p>
            <a:pPr marL="171450" indent="-171450">
              <a:buFont typeface="Arial" panose="020B0604020202020204" pitchFamily="34" charset="0"/>
              <a:buChar char="•"/>
            </a:pPr>
            <a:r>
              <a:rPr lang="en-GB" baseline="0" dirty="0" smtClean="0"/>
              <a:t>Small data packets at low data rates: 0.3 – 50 Kbps</a:t>
            </a:r>
          </a:p>
          <a:p>
            <a:pPr marL="171450" indent="-171450">
              <a:buFont typeface="Arial" panose="020B0604020202020204" pitchFamily="34" charset="0"/>
              <a:buChar char="•"/>
            </a:pPr>
            <a:r>
              <a:rPr lang="en-GB" baseline="0" dirty="0" smtClean="0"/>
              <a:t>Ideal for monitoring sensors in bigger systems</a:t>
            </a:r>
          </a:p>
          <a:p>
            <a:pPr marL="171450" indent="-171450">
              <a:buFont typeface="Arial" panose="020B0604020202020204" pitchFamily="34" charset="0"/>
              <a:buChar char="•"/>
            </a:pPr>
            <a:r>
              <a:rPr lang="en-GB" baseline="0" dirty="0" smtClean="0"/>
              <a:t>License free Europe Band is 868 MHz</a:t>
            </a:r>
          </a:p>
          <a:p>
            <a:pPr marL="171450" indent="-171450">
              <a:buFont typeface="Arial" panose="020B0604020202020204" pitchFamily="34" charset="0"/>
              <a:buChar char="•"/>
            </a:pPr>
            <a:r>
              <a:rPr lang="en-GB" baseline="0" dirty="0" smtClean="0"/>
              <a:t>LoRaWAN (wide area network)</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r>
              <a:rPr lang="en-GB" baseline="0" dirty="0" smtClean="0"/>
              <a:t>Wi-Fi:</a:t>
            </a:r>
          </a:p>
          <a:p>
            <a:pPr marL="171450" indent="-171450">
              <a:buFont typeface="Arial" panose="020B0604020202020204" pitchFamily="34" charset="0"/>
              <a:buChar char="•"/>
            </a:pPr>
            <a:r>
              <a:rPr lang="en-GB" baseline="0" dirty="0" smtClean="0"/>
              <a:t>Enables devices to connect to the internet via OTA or Ethernet</a:t>
            </a:r>
          </a:p>
          <a:p>
            <a:pPr marL="171450" indent="-171450">
              <a:buFont typeface="Arial" panose="020B0604020202020204" pitchFamily="34" charset="0"/>
              <a:buChar char="•"/>
            </a:pPr>
            <a:r>
              <a:rPr lang="en-GB" baseline="0" dirty="0" smtClean="0"/>
              <a:t>Router creates LAN for local devices to connect to which acts as a gateway to connect to internet.</a:t>
            </a:r>
          </a:p>
          <a:p>
            <a:pPr marL="171450" indent="-171450">
              <a:buFont typeface="Arial" panose="020B0604020202020204" pitchFamily="34" charset="0"/>
              <a:buChar char="•"/>
            </a:pPr>
            <a:r>
              <a:rPr lang="en-GB" baseline="0" dirty="0" smtClean="0"/>
              <a:t>Desirable for IoT</a:t>
            </a:r>
          </a:p>
          <a:p>
            <a:pPr marL="171450" indent="-171450">
              <a:buFont typeface="Arial" panose="020B0604020202020204" pitchFamily="34" charset="0"/>
              <a:buChar char="•"/>
            </a:pPr>
            <a:r>
              <a:rPr lang="en-GB" baseline="0" dirty="0" smtClean="0"/>
              <a:t>Initial standards 802.11 est.1999 IEEE 2.4 GHz band</a:t>
            </a:r>
          </a:p>
          <a:p>
            <a:pPr marL="171450" indent="-171450">
              <a:buFont typeface="Arial" panose="020B0604020202020204" pitchFamily="34" charset="0"/>
              <a:buChar char="•"/>
            </a:pPr>
            <a:r>
              <a:rPr lang="en-GB" baseline="0" dirty="0" smtClean="0"/>
              <a:t>Additional amendments since with an increase in bands e.g. 5GHz band.</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r>
              <a:rPr lang="en-GB" baseline="0" dirty="0" smtClean="0"/>
              <a:t>LTE</a:t>
            </a:r>
          </a:p>
          <a:p>
            <a:pPr marL="171450" indent="-171450">
              <a:buFont typeface="Arial" panose="020B0604020202020204" pitchFamily="34" charset="0"/>
              <a:buChar char="•"/>
            </a:pPr>
            <a:r>
              <a:rPr lang="en-GB" baseline="0" dirty="0" smtClean="0"/>
              <a:t>Set up by 3GPP to remedy inherent designs in 3G.</a:t>
            </a:r>
          </a:p>
          <a:p>
            <a:pPr marL="171450" indent="-171450">
              <a:buFont typeface="Arial" panose="020B0604020202020204" pitchFamily="34" charset="0"/>
              <a:buChar char="•"/>
            </a:pPr>
            <a:r>
              <a:rPr lang="en-GB" baseline="0" dirty="0" smtClean="0"/>
              <a:t>Uses OFDM and a wide range of BWs </a:t>
            </a:r>
            <a:r>
              <a:rPr lang="en-GB" baseline="0" dirty="0" err="1" smtClean="0"/>
              <a:t>Tx</a:t>
            </a:r>
            <a:r>
              <a:rPr lang="en-GB" baseline="0" dirty="0" smtClean="0"/>
              <a:t> and Rx.</a:t>
            </a:r>
          </a:p>
          <a:p>
            <a:pPr marL="171450" indent="-171450">
              <a:buFont typeface="Arial" panose="020B0604020202020204" pitchFamily="34" charset="0"/>
              <a:buChar char="•"/>
            </a:pPr>
            <a:r>
              <a:rPr lang="en-GB" baseline="0" dirty="0" smtClean="0"/>
              <a:t>Faster, more robust and more adaptable network than 2G and 3G.</a:t>
            </a:r>
          </a:p>
          <a:p>
            <a:pPr marL="171450" indent="-171450">
              <a:buFont typeface="Arial" panose="020B0604020202020204" pitchFamily="34" charset="0"/>
              <a:buChar char="•"/>
            </a:pPr>
            <a:r>
              <a:rPr lang="en-GB" baseline="0" dirty="0" smtClean="0"/>
              <a:t>Growing IoT 3Gpp produced specifications for NB-IoT</a:t>
            </a:r>
          </a:p>
          <a:p>
            <a:pPr marL="171450" indent="-171450">
              <a:buFont typeface="Arial" panose="020B0604020202020204" pitchFamily="34" charset="0"/>
              <a:buChar char="•"/>
            </a:pPr>
            <a:r>
              <a:rPr lang="en-GB" baseline="0" dirty="0" smtClean="0"/>
              <a:t>Less BW required for IoT devices than phones </a:t>
            </a:r>
          </a:p>
          <a:p>
            <a:pPr marL="171450" indent="-171450">
              <a:buFont typeface="Arial" panose="020B0604020202020204" pitchFamily="34" charset="0"/>
              <a:buChar char="•"/>
            </a:pPr>
            <a:r>
              <a:rPr lang="en-GB" baseline="0" dirty="0" smtClean="0"/>
              <a:t>BW 180 KHz reducing power consumption</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r>
              <a:rPr lang="en-GB" baseline="0" dirty="0" smtClean="0"/>
              <a:t>Sigfox</a:t>
            </a:r>
          </a:p>
          <a:p>
            <a:pPr marL="171450" indent="-171450">
              <a:buFont typeface="Arial" panose="020B0604020202020204" pitchFamily="34" charset="0"/>
              <a:buChar char="•"/>
            </a:pPr>
            <a:r>
              <a:rPr lang="en-GB" baseline="0" dirty="0" smtClean="0"/>
              <a:t>Like LoRaWAN a LPWAN</a:t>
            </a:r>
          </a:p>
          <a:p>
            <a:pPr marL="171450" indent="-171450">
              <a:buFont typeface="Arial" panose="020B0604020202020204" pitchFamily="34" charset="0"/>
              <a:buChar char="•"/>
            </a:pPr>
            <a:r>
              <a:rPr lang="en-GB" baseline="0" dirty="0" smtClean="0"/>
              <a:t>Lower data rates but longer ranges than LoRa</a:t>
            </a:r>
          </a:p>
          <a:p>
            <a:pPr marL="628650" lvl="1" indent="-171450">
              <a:buFont typeface="Arial" panose="020B0604020202020204" pitchFamily="34" charset="0"/>
              <a:buChar char="•"/>
            </a:pPr>
            <a:r>
              <a:rPr lang="en-GB" baseline="0" dirty="0" smtClean="0"/>
              <a:t>10 Km urban 40 Km rural areas</a:t>
            </a:r>
          </a:p>
          <a:p>
            <a:pPr marL="628650" lvl="1" indent="-171450">
              <a:buFont typeface="Arial" panose="020B0604020202020204" pitchFamily="34" charset="0"/>
              <a:buChar char="•"/>
            </a:pPr>
            <a:r>
              <a:rPr lang="en-GB" baseline="0" dirty="0" smtClean="0"/>
              <a:t>Lora 5Km urban 20Km rural areas</a:t>
            </a:r>
          </a:p>
          <a:p>
            <a:pPr marL="171450" lvl="0" indent="-171450">
              <a:buFont typeface="Arial" panose="020B0604020202020204" pitchFamily="34" charset="0"/>
              <a:buChar char="•"/>
            </a:pPr>
            <a:r>
              <a:rPr lang="en-GB" baseline="0" dirty="0" smtClean="0"/>
              <a:t>Uses different modulation: </a:t>
            </a:r>
            <a:r>
              <a:rPr lang="en-GB" sz="1200" kern="1200" dirty="0" smtClean="0">
                <a:solidFill>
                  <a:schemeClr val="tx1"/>
                </a:solidFill>
                <a:effectLst/>
                <a:latin typeface="Arial" pitchFamily="34" charset="0"/>
                <a:ea typeface="+mn-ea"/>
                <a:cs typeface="Arial" pitchFamily="34" charset="0"/>
              </a:rPr>
              <a:t>Differential Binary Shift Keying (DBPSK) in its uplink and Gaussian Frequency Shift Keying (GFSK) for its downlink.</a:t>
            </a:r>
          </a:p>
          <a:p>
            <a:pPr marL="171450" lvl="0" indent="-171450">
              <a:buFont typeface="Arial" panose="020B0604020202020204" pitchFamily="34" charset="0"/>
              <a:buChar char="•"/>
            </a:pPr>
            <a:r>
              <a:rPr lang="en-GB" sz="1200" kern="1200" baseline="0" dirty="0" smtClean="0">
                <a:solidFill>
                  <a:schemeClr val="tx1"/>
                </a:solidFill>
                <a:effectLst/>
                <a:latin typeface="Arial" pitchFamily="34" charset="0"/>
                <a:ea typeface="+mn-ea"/>
                <a:cs typeface="Arial" pitchFamily="34" charset="0"/>
              </a:rPr>
              <a:t>Sigfox Network:</a:t>
            </a:r>
          </a:p>
          <a:p>
            <a:pPr marL="628650" lvl="1" indent="-171450">
              <a:buFont typeface="Arial" panose="020B0604020202020204" pitchFamily="34" charset="0"/>
              <a:buChar char="•"/>
            </a:pPr>
            <a:r>
              <a:rPr lang="en-GB" sz="1200" kern="1200" dirty="0" smtClean="0">
                <a:solidFill>
                  <a:schemeClr val="tx1"/>
                </a:solidFill>
                <a:effectLst/>
                <a:latin typeface="Arial" pitchFamily="34" charset="0"/>
                <a:ea typeface="+mn-ea"/>
                <a:cs typeface="Arial" pitchFamily="34" charset="0"/>
              </a:rPr>
              <a:t>Network Equipment.</a:t>
            </a:r>
          </a:p>
          <a:p>
            <a:pPr marL="628650" lvl="1" indent="-171450">
              <a:buFont typeface="Arial" panose="020B0604020202020204" pitchFamily="34" charset="0"/>
              <a:buChar char="•"/>
            </a:pPr>
            <a:r>
              <a:rPr lang="en-GB" sz="1200" kern="1200" dirty="0" smtClean="0">
                <a:solidFill>
                  <a:schemeClr val="tx1"/>
                </a:solidFill>
                <a:effectLst/>
                <a:latin typeface="Arial" pitchFamily="34" charset="0"/>
                <a:ea typeface="+mn-ea"/>
                <a:cs typeface="Arial" pitchFamily="34" charset="0"/>
              </a:rPr>
              <a:t>Sigfox cloud</a:t>
            </a:r>
          </a:p>
          <a:p>
            <a:pPr marL="628650" lvl="1" indent="-171450">
              <a:buFont typeface="Arial" panose="020B0604020202020204" pitchFamily="34" charset="0"/>
              <a:buChar char="•"/>
            </a:pPr>
            <a:r>
              <a:rPr lang="en-GB" sz="1200" kern="1200" dirty="0" smtClean="0">
                <a:solidFill>
                  <a:schemeClr val="tx1"/>
                </a:solidFill>
                <a:effectLst/>
                <a:latin typeface="Arial" pitchFamily="34" charset="0"/>
                <a:ea typeface="+mn-ea"/>
                <a:cs typeface="Arial" pitchFamily="34" charset="0"/>
              </a:rPr>
              <a:t>Customers IT.</a:t>
            </a:r>
          </a:p>
          <a:p>
            <a:pPr marL="171450" lvl="0" indent="-171450">
              <a:buFont typeface="Arial" panose="020B0604020202020204" pitchFamily="34" charset="0"/>
              <a:buChar char="•"/>
            </a:pPr>
            <a:r>
              <a:rPr lang="en-GB" sz="1200" kern="1200" dirty="0" smtClean="0">
                <a:solidFill>
                  <a:schemeClr val="tx1"/>
                </a:solidFill>
                <a:effectLst/>
                <a:latin typeface="Arial" pitchFamily="34" charset="0"/>
                <a:ea typeface="+mn-ea"/>
                <a:cs typeface="Arial" pitchFamily="34" charset="0"/>
              </a:rPr>
              <a:t>Focus</a:t>
            </a:r>
            <a:r>
              <a:rPr lang="en-GB" sz="1200" kern="1200" baseline="0" dirty="0" smtClean="0">
                <a:solidFill>
                  <a:schemeClr val="tx1"/>
                </a:solidFill>
                <a:effectLst/>
                <a:latin typeface="Arial" pitchFamily="34" charset="0"/>
                <a:ea typeface="+mn-ea"/>
                <a:cs typeface="Arial" pitchFamily="34" charset="0"/>
              </a:rPr>
              <a:t> on low power, reliable solution to connect with sensors and devices</a:t>
            </a:r>
          </a:p>
          <a:p>
            <a:pPr marL="171450" lvl="0" indent="-171450">
              <a:buFont typeface="Arial" panose="020B0604020202020204" pitchFamily="34" charset="0"/>
              <a:buChar char="•"/>
            </a:pPr>
            <a:r>
              <a:rPr lang="en-GB" sz="1200" kern="1200" baseline="0" dirty="0" smtClean="0">
                <a:solidFill>
                  <a:schemeClr val="tx1"/>
                </a:solidFill>
                <a:effectLst/>
                <a:latin typeface="Arial" pitchFamily="34" charset="0"/>
                <a:ea typeface="+mn-ea"/>
                <a:cs typeface="Arial" pitchFamily="34" charset="0"/>
              </a:rPr>
              <a:t>Data rates </a:t>
            </a:r>
            <a:r>
              <a:rPr lang="en-GB" sz="1200" kern="1200" baseline="0" dirty="0" err="1" smtClean="0">
                <a:solidFill>
                  <a:schemeClr val="tx1"/>
                </a:solidFill>
                <a:effectLst/>
                <a:latin typeface="Arial" pitchFamily="34" charset="0"/>
                <a:ea typeface="+mn-ea"/>
                <a:cs typeface="Arial" pitchFamily="34" charset="0"/>
              </a:rPr>
              <a:t>upto</a:t>
            </a:r>
            <a:r>
              <a:rPr lang="en-GB" sz="1200" kern="1200" baseline="0" dirty="0" smtClean="0">
                <a:solidFill>
                  <a:schemeClr val="tx1"/>
                </a:solidFill>
                <a:effectLst/>
                <a:latin typeface="Arial" pitchFamily="34" charset="0"/>
                <a:ea typeface="+mn-ea"/>
                <a:cs typeface="Arial" pitchFamily="34" charset="0"/>
              </a:rPr>
              <a:t> 100bps max BW 100Hz</a:t>
            </a:r>
          </a:p>
          <a:p>
            <a:pPr marL="171450" lvl="0" indent="-171450">
              <a:buFont typeface="Arial" panose="020B0604020202020204" pitchFamily="34" charset="0"/>
              <a:buChar char="•"/>
            </a:pPr>
            <a:r>
              <a:rPr lang="en-GB" sz="1200" kern="1200" baseline="0" dirty="0" smtClean="0">
                <a:solidFill>
                  <a:schemeClr val="tx1"/>
                </a:solidFill>
                <a:effectLst/>
                <a:latin typeface="Arial" pitchFamily="34" charset="0"/>
                <a:ea typeface="+mn-ea"/>
                <a:cs typeface="Arial" pitchFamily="34" charset="0"/>
              </a:rPr>
              <a:t>Messages per day restricted</a:t>
            </a:r>
          </a:p>
          <a:p>
            <a:pPr marL="628650" lvl="1" indent="-171450">
              <a:buFont typeface="Arial" panose="020B0604020202020204" pitchFamily="34" charset="0"/>
              <a:buChar char="•"/>
            </a:pPr>
            <a:r>
              <a:rPr lang="en-GB" sz="1200" kern="1200" baseline="0" dirty="0" smtClean="0">
                <a:solidFill>
                  <a:schemeClr val="tx1"/>
                </a:solidFill>
                <a:effectLst/>
                <a:latin typeface="Arial" pitchFamily="34" charset="0"/>
                <a:ea typeface="+mn-ea"/>
                <a:cs typeface="Arial" pitchFamily="34" charset="0"/>
              </a:rPr>
              <a:t>140 uplink</a:t>
            </a:r>
          </a:p>
          <a:p>
            <a:pPr marL="628650" lvl="1" indent="-171450">
              <a:buFont typeface="Arial" panose="020B0604020202020204" pitchFamily="34" charset="0"/>
              <a:buChar char="•"/>
            </a:pPr>
            <a:r>
              <a:rPr lang="en-GB" sz="1200" kern="1200" baseline="0" dirty="0" smtClean="0">
                <a:solidFill>
                  <a:schemeClr val="tx1"/>
                </a:solidFill>
                <a:effectLst/>
                <a:latin typeface="Arial" pitchFamily="34" charset="0"/>
                <a:ea typeface="+mn-ea"/>
                <a:cs typeface="Arial" pitchFamily="34" charset="0"/>
              </a:rPr>
              <a:t>4 downlink</a:t>
            </a:r>
          </a:p>
          <a:p>
            <a:pPr marL="171450" lvl="0" indent="-171450">
              <a:buFont typeface="Arial" panose="020B0604020202020204" pitchFamily="34" charset="0"/>
              <a:buChar char="•"/>
            </a:pPr>
            <a:r>
              <a:rPr lang="en-GB" sz="1200" kern="1200" dirty="0" smtClean="0">
                <a:solidFill>
                  <a:schemeClr val="tx1"/>
                </a:solidFill>
                <a:effectLst/>
                <a:latin typeface="Arial" pitchFamily="34" charset="0"/>
                <a:ea typeface="+mn-ea"/>
                <a:cs typeface="Arial" pitchFamily="34" charset="0"/>
              </a:rPr>
              <a:t>No </a:t>
            </a:r>
            <a:r>
              <a:rPr lang="en-GB" sz="1200" kern="1200" dirty="0" err="1" smtClean="0">
                <a:solidFill>
                  <a:schemeClr val="tx1"/>
                </a:solidFill>
                <a:effectLst/>
                <a:latin typeface="Arial" pitchFamily="34" charset="0"/>
                <a:ea typeface="+mn-ea"/>
                <a:cs typeface="Arial" pitchFamily="34" charset="0"/>
              </a:rPr>
              <a:t>config</a:t>
            </a:r>
            <a:r>
              <a:rPr lang="en-GB" sz="1200" kern="1200" baseline="0" dirty="0" smtClean="0">
                <a:solidFill>
                  <a:schemeClr val="tx1"/>
                </a:solidFill>
                <a:effectLst/>
                <a:latin typeface="Arial" pitchFamily="34" charset="0"/>
                <a:ea typeface="+mn-ea"/>
                <a:cs typeface="Arial" pitchFamily="34" charset="0"/>
              </a:rPr>
              <a:t> or connection requesting which restricts large assets or media </a:t>
            </a:r>
            <a:endParaRPr lang="en-GB" sz="1200" kern="1200" dirty="0" smtClean="0">
              <a:solidFill>
                <a:schemeClr val="tx1"/>
              </a:solidFill>
              <a:effectLst/>
              <a:latin typeface="Arial" pitchFamily="34" charset="0"/>
              <a:ea typeface="+mn-ea"/>
              <a:cs typeface="Arial" pitchFamily="34" charset="0"/>
            </a:endParaRPr>
          </a:p>
          <a:p>
            <a:endParaRPr lang="en-GB" dirty="0"/>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348C8784-C340-408E-B33C-49F6C67CD9F0}"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4</a:t>
            </a:fld>
            <a:endParaRPr lang="en-GB" dirty="0"/>
          </a:p>
        </p:txBody>
      </p:sp>
    </p:spTree>
    <p:extLst>
      <p:ext uri="{BB962C8B-B14F-4D97-AF65-F5344CB8AC3E}">
        <p14:creationId xmlns:p14="http://schemas.microsoft.com/office/powerpoint/2010/main" val="13169186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Agile Development Methodology</a:t>
            </a:r>
          </a:p>
          <a:p>
            <a:pPr marL="171450" indent="-171450">
              <a:buFont typeface="Arial" panose="020B0604020202020204" pitchFamily="34" charset="0"/>
              <a:buChar char="•"/>
            </a:pPr>
            <a:r>
              <a:rPr lang="en-GB" dirty="0" smtClean="0"/>
              <a:t>Tailored towards</a:t>
            </a:r>
            <a:r>
              <a:rPr lang="en-GB" baseline="0" dirty="0" smtClean="0"/>
              <a:t> projects that require flexibility</a:t>
            </a:r>
          </a:p>
          <a:p>
            <a:pPr marL="171450" indent="-171450">
              <a:buFont typeface="Arial" panose="020B0604020202020204" pitchFamily="34" charset="0"/>
              <a:buChar char="•"/>
            </a:pPr>
            <a:r>
              <a:rPr lang="en-GB" baseline="0" dirty="0" smtClean="0"/>
              <a:t>Designed to be a software focused methodology</a:t>
            </a:r>
          </a:p>
          <a:p>
            <a:pPr marL="171450" indent="-171450">
              <a:buFont typeface="Arial" panose="020B0604020202020204" pitchFamily="34" charset="0"/>
              <a:buChar char="•"/>
            </a:pPr>
            <a:r>
              <a:rPr lang="en-GB" baseline="0" dirty="0" err="1" smtClean="0"/>
              <a:t>Benfits</a:t>
            </a:r>
            <a:r>
              <a:rPr lang="en-GB" baseline="0" dirty="0" smtClean="0"/>
              <a:t> to this project due to lack of prior knowledge</a:t>
            </a:r>
          </a:p>
          <a:p>
            <a:pPr marL="628650" lvl="1" indent="-171450">
              <a:buFont typeface="Arial" panose="020B0604020202020204" pitchFamily="34" charset="0"/>
              <a:buChar char="•"/>
            </a:pPr>
            <a:r>
              <a:rPr lang="en-GB" baseline="0" dirty="0" smtClean="0"/>
              <a:t>Collaborating/reviewing frequently enabled swift development.</a:t>
            </a:r>
          </a:p>
          <a:p>
            <a:pPr marL="628650" lvl="1" indent="-171450">
              <a:buFont typeface="Arial" panose="020B0604020202020204" pitchFamily="34" charset="0"/>
              <a:buChar char="•"/>
            </a:pPr>
            <a:r>
              <a:rPr lang="en-GB" baseline="0" dirty="0" smtClean="0"/>
              <a:t>E.g. first protocol test.</a:t>
            </a:r>
          </a:p>
          <a:p>
            <a:endParaRPr lang="en-GB" dirty="0"/>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C521484F-E6D5-4CF1-8B21-3C2E45EF409A}"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5</a:t>
            </a:fld>
            <a:endParaRPr lang="en-GB" dirty="0"/>
          </a:p>
        </p:txBody>
      </p:sp>
    </p:spTree>
    <p:extLst>
      <p:ext uri="{BB962C8B-B14F-4D97-AF65-F5344CB8AC3E}">
        <p14:creationId xmlns:p14="http://schemas.microsoft.com/office/powerpoint/2010/main" val="916198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Explain why we needed a simulated design?</a:t>
            </a:r>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7564EA26-FC6D-4D0E-B64E-01C4689B078C}"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6</a:t>
            </a:fld>
            <a:endParaRPr lang="en-GB" dirty="0"/>
          </a:p>
        </p:txBody>
      </p:sp>
    </p:spTree>
    <p:extLst>
      <p:ext uri="{BB962C8B-B14F-4D97-AF65-F5344CB8AC3E}">
        <p14:creationId xmlns:p14="http://schemas.microsoft.com/office/powerpoint/2010/main" val="877326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test/evaluation</a:t>
            </a:r>
            <a:r>
              <a:rPr lang="en-GB" baseline="0" dirty="0" smtClean="0"/>
              <a:t> stage comprised of two phases:</a:t>
            </a:r>
          </a:p>
          <a:p>
            <a:r>
              <a:rPr lang="en-GB" baseline="0" dirty="0" smtClean="0"/>
              <a:t>1 – setting up and configuring the devices</a:t>
            </a:r>
          </a:p>
          <a:p>
            <a:r>
              <a:rPr lang="en-GB" baseline="0" dirty="0" smtClean="0"/>
              <a:t>2 – spectrum capture.</a:t>
            </a:r>
          </a:p>
          <a:p>
            <a:endParaRPr lang="en-GB" baseline="0" dirty="0" smtClean="0"/>
          </a:p>
          <a:p>
            <a:endParaRPr lang="en-GB" dirty="0"/>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AD01803B-EC20-48C9-B8C9-1AFA939E2572}"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7</a:t>
            </a:fld>
            <a:endParaRPr lang="en-GB" dirty="0"/>
          </a:p>
        </p:txBody>
      </p:sp>
    </p:spTree>
    <p:extLst>
      <p:ext uri="{BB962C8B-B14F-4D97-AF65-F5344CB8AC3E}">
        <p14:creationId xmlns:p14="http://schemas.microsoft.com/office/powerpoint/2010/main" val="8742722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71DBD312-C571-4866-85B3-187D29BB8A3B}"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8</a:t>
            </a:fld>
            <a:endParaRPr lang="en-GB" dirty="0"/>
          </a:p>
        </p:txBody>
      </p:sp>
    </p:spTree>
    <p:extLst>
      <p:ext uri="{BB962C8B-B14F-4D97-AF65-F5344CB8AC3E}">
        <p14:creationId xmlns:p14="http://schemas.microsoft.com/office/powerpoint/2010/main" val="41597530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Quick overview of a blank </a:t>
            </a:r>
          </a:p>
          <a:p>
            <a:r>
              <a:rPr lang="en-GB" dirty="0" smtClean="0"/>
              <a:t>capture</a:t>
            </a:r>
            <a:r>
              <a:rPr lang="en-GB" baseline="0" dirty="0" smtClean="0"/>
              <a:t> so we can represent the change and spike when data is sent </a:t>
            </a:r>
            <a:endParaRPr lang="en-GB" dirty="0"/>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4646E0BB-9220-4A08-AB39-34B736700710}"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10</a:t>
            </a:fld>
            <a:endParaRPr lang="en-GB" dirty="0"/>
          </a:p>
        </p:txBody>
      </p:sp>
    </p:spTree>
    <p:extLst>
      <p:ext uri="{BB962C8B-B14F-4D97-AF65-F5344CB8AC3E}">
        <p14:creationId xmlns:p14="http://schemas.microsoft.com/office/powerpoint/2010/main" val="36631337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Spectrum</a:t>
            </a:r>
            <a:r>
              <a:rPr lang="en-GB" baseline="0" dirty="0" smtClean="0"/>
              <a:t> analyser was set to:</a:t>
            </a:r>
          </a:p>
          <a:p>
            <a:pPr marL="171450" indent="-171450">
              <a:buFont typeface="Arial" panose="020B0604020202020204" pitchFamily="34" charset="0"/>
              <a:buChar char="•"/>
            </a:pPr>
            <a:r>
              <a:rPr lang="en-GB" baseline="0" dirty="0" smtClean="0"/>
              <a:t>Reference level is -10 </a:t>
            </a:r>
            <a:r>
              <a:rPr lang="en-GB" baseline="0" dirty="0" err="1" smtClean="0"/>
              <a:t>dBm</a:t>
            </a:r>
            <a:endParaRPr lang="en-GB" baseline="0" dirty="0" smtClean="0"/>
          </a:p>
          <a:p>
            <a:pPr marL="171450" indent="-171450">
              <a:buFont typeface="Arial" panose="020B0604020202020204" pitchFamily="34" charset="0"/>
              <a:buChar char="•"/>
            </a:pPr>
            <a:r>
              <a:rPr lang="en-GB" baseline="0" dirty="0" smtClean="0"/>
              <a:t>Attenuation Level is 10 </a:t>
            </a:r>
            <a:r>
              <a:rPr lang="en-GB" baseline="0" dirty="0" err="1" smtClean="0"/>
              <a:t>dBm</a:t>
            </a:r>
            <a:endParaRPr lang="en-GB" baseline="0" dirty="0" smtClean="0"/>
          </a:p>
          <a:p>
            <a:pPr marL="171450" indent="-171450">
              <a:buFont typeface="Arial" panose="020B0604020202020204" pitchFamily="34" charset="0"/>
              <a:buChar char="•"/>
            </a:pPr>
            <a:r>
              <a:rPr lang="en-GB" baseline="0" dirty="0" smtClean="0"/>
              <a:t>Bandwidth is 200 KHz</a:t>
            </a:r>
          </a:p>
          <a:p>
            <a:pPr marL="171450" indent="-171450">
              <a:buFont typeface="Arial" panose="020B0604020202020204" pitchFamily="34" charset="0"/>
              <a:buChar char="•"/>
            </a:pPr>
            <a:r>
              <a:rPr lang="en-GB" baseline="0" dirty="0" smtClean="0"/>
              <a:t>Sweep time is 50 </a:t>
            </a:r>
            <a:r>
              <a:rPr lang="en-GB" baseline="0" dirty="0" err="1" smtClean="0"/>
              <a:t>ms</a:t>
            </a:r>
            <a:endParaRPr lang="en-GB" baseline="0" dirty="0" smtClean="0"/>
          </a:p>
          <a:p>
            <a:pPr marL="171450" indent="-171450">
              <a:buFont typeface="Arial" panose="020B0604020202020204" pitchFamily="34" charset="0"/>
              <a:buChar char="•"/>
            </a:pPr>
            <a:r>
              <a:rPr lang="en-GB" baseline="0" dirty="0" smtClean="0"/>
              <a:t>Capture span is 40 MHz</a:t>
            </a:r>
          </a:p>
          <a:p>
            <a:pPr marL="171450" indent="-171450">
              <a:buFont typeface="Arial" panose="020B0604020202020204" pitchFamily="34" charset="0"/>
              <a:buChar char="•"/>
            </a:pPr>
            <a:r>
              <a:rPr lang="en-GB" baseline="0" dirty="0" smtClean="0"/>
              <a:t>Input is AC</a:t>
            </a:r>
          </a:p>
          <a:p>
            <a:pPr marL="171450" indent="-171450">
              <a:buFont typeface="Arial" panose="020B0604020202020204" pitchFamily="34" charset="0"/>
              <a:buChar char="•"/>
            </a:pPr>
            <a:r>
              <a:rPr lang="en-GB" baseline="0" dirty="0" smtClean="0"/>
              <a:t>Frequency 868 MHz</a:t>
            </a:r>
          </a:p>
          <a:p>
            <a:pPr marL="171450" indent="-171450">
              <a:buFont typeface="Arial" panose="020B0604020202020204" pitchFamily="34" charset="0"/>
              <a:buChar char="•"/>
            </a:pPr>
            <a:r>
              <a:rPr lang="en-GB" baseline="0" dirty="0" smtClean="0"/>
              <a:t>Centre Frequency was 868 MHz</a:t>
            </a:r>
          </a:p>
          <a:p>
            <a:pPr marL="171450" indent="-171450">
              <a:buFont typeface="Arial" panose="020B0604020202020204" pitchFamily="34" charset="0"/>
              <a:buChar char="•"/>
            </a:pPr>
            <a:endParaRPr lang="en-GB" baseline="0" dirty="0" smtClean="0"/>
          </a:p>
          <a:p>
            <a:endParaRPr lang="en-GB" dirty="0"/>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71DBD312-C571-4866-85B3-187D29BB8A3B}"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11</a:t>
            </a:fld>
            <a:endParaRPr lang="en-GB" dirty="0"/>
          </a:p>
        </p:txBody>
      </p:sp>
    </p:spTree>
    <p:extLst>
      <p:ext uri="{BB962C8B-B14F-4D97-AF65-F5344CB8AC3E}">
        <p14:creationId xmlns:p14="http://schemas.microsoft.com/office/powerpoint/2010/main" val="2744242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Explain </a:t>
            </a:r>
          </a:p>
          <a:p>
            <a:pPr marL="171450" indent="-171450">
              <a:buFont typeface="Arial" panose="020B0604020202020204" pitchFamily="34" charset="0"/>
              <a:buChar char="•"/>
            </a:pPr>
            <a:r>
              <a:rPr lang="en-GB" dirty="0" smtClean="0"/>
              <a:t>We used FiPy</a:t>
            </a:r>
            <a:r>
              <a:rPr lang="en-GB" baseline="0" dirty="0" smtClean="0"/>
              <a:t>.</a:t>
            </a:r>
          </a:p>
          <a:p>
            <a:pPr marL="171450" indent="-171450">
              <a:buFont typeface="Arial" panose="020B0604020202020204" pitchFamily="34" charset="0"/>
              <a:buChar char="•"/>
            </a:pPr>
            <a:r>
              <a:rPr lang="en-GB" baseline="0" dirty="0" smtClean="0"/>
              <a:t>The Sigfox FSK device to device requires SiPy chips to run a communication link. </a:t>
            </a:r>
          </a:p>
          <a:p>
            <a:pPr marL="171450" indent="-171450">
              <a:buFont typeface="Arial" panose="020B0604020202020204" pitchFamily="34" charset="0"/>
              <a:buChar char="•"/>
            </a:pPr>
            <a:r>
              <a:rPr lang="en-GB" baseline="0" dirty="0" smtClean="0"/>
              <a:t>Tried Sigfox </a:t>
            </a:r>
          </a:p>
          <a:p>
            <a:pPr marL="171450" indent="-171450">
              <a:buFont typeface="Arial" panose="020B0604020202020204" pitchFamily="34" charset="0"/>
              <a:buChar char="•"/>
            </a:pPr>
            <a:r>
              <a:rPr lang="en-GB" baseline="0" dirty="0" smtClean="0"/>
              <a:t>Went onto Sigfox FSK… LoRaMac version of Sigfox </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r>
              <a:rPr lang="en-GB" baseline="0" dirty="0" smtClean="0"/>
              <a:t>An attempt was made however it would not be possible due to the hardware used – Future development with SiPy</a:t>
            </a:r>
            <a:endParaRPr lang="en-GB" dirty="0"/>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3C453E13-D14B-42E5-B4CF-DC8D2B698F7F}"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15</a:t>
            </a:fld>
            <a:endParaRPr lang="en-GB" dirty="0"/>
          </a:p>
        </p:txBody>
      </p:sp>
    </p:spTree>
    <p:extLst>
      <p:ext uri="{BB962C8B-B14F-4D97-AF65-F5344CB8AC3E}">
        <p14:creationId xmlns:p14="http://schemas.microsoft.com/office/powerpoint/2010/main" val="6443176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Total</a:t>
            </a:r>
            <a:r>
              <a:rPr lang="en-GB" baseline="0" dirty="0" smtClean="0"/>
              <a:t> Cost £215.26</a:t>
            </a:r>
          </a:p>
          <a:p>
            <a:r>
              <a:rPr lang="en-GB" baseline="0" dirty="0" smtClean="0"/>
              <a:t>Budget £250.00</a:t>
            </a:r>
          </a:p>
          <a:p>
            <a:endParaRPr lang="en-GB" dirty="0"/>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71DBD312-C571-4866-85B3-187D29BB8A3B}"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16</a:t>
            </a:fld>
            <a:endParaRPr lang="en-GB" dirty="0"/>
          </a:p>
        </p:txBody>
      </p:sp>
    </p:spTree>
    <p:extLst>
      <p:ext uri="{BB962C8B-B14F-4D97-AF65-F5344CB8AC3E}">
        <p14:creationId xmlns:p14="http://schemas.microsoft.com/office/powerpoint/2010/main" val="2548164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851942" rtl="0" eaLnBrk="0" fontAlgn="base" latinLnBrk="0" hangingPunct="0">
              <a:lnSpc>
                <a:spcPct val="100000"/>
              </a:lnSpc>
              <a:spcBef>
                <a:spcPct val="30000"/>
              </a:spcBef>
              <a:spcAft>
                <a:spcPct val="0"/>
              </a:spcAft>
              <a:buClrTx/>
              <a:buSzTx/>
              <a:buFontTx/>
              <a:buNone/>
              <a:tabLst/>
              <a:defRPr/>
            </a:pPr>
            <a:r>
              <a:rPr lang="en-GB" sz="1100" kern="1200" dirty="0" smtClean="0">
                <a:solidFill>
                  <a:schemeClr val="tx1"/>
                </a:solidFill>
                <a:effectLst/>
                <a:latin typeface="Arial" pitchFamily="34" charset="0"/>
                <a:ea typeface="+mn-ea"/>
                <a:cs typeface="Arial" pitchFamily="34" charset="0"/>
              </a:rPr>
              <a:t>Each capture obtained within this project is proof that network communication using different signals can be acquired and used for future projects </a:t>
            </a:r>
            <a:r>
              <a:rPr lang="en-GB" sz="1100" kern="1200" dirty="0" err="1" smtClean="0">
                <a:solidFill>
                  <a:schemeClr val="tx1"/>
                </a:solidFill>
                <a:effectLst/>
                <a:latin typeface="Arial" pitchFamily="34" charset="0"/>
                <a:ea typeface="+mn-ea"/>
                <a:cs typeface="Arial" pitchFamily="34" charset="0"/>
              </a:rPr>
              <a:t>utalising</a:t>
            </a:r>
            <a:r>
              <a:rPr lang="en-GB" sz="1100" kern="1200" dirty="0" smtClean="0">
                <a:solidFill>
                  <a:schemeClr val="tx1"/>
                </a:solidFill>
                <a:effectLst/>
                <a:latin typeface="Arial" pitchFamily="34" charset="0"/>
                <a:ea typeface="+mn-ea"/>
                <a:cs typeface="Arial" pitchFamily="34" charset="0"/>
              </a:rPr>
              <a:t> different communication methods on a </a:t>
            </a:r>
            <a:r>
              <a:rPr lang="en-GB" sz="1100" kern="1200" dirty="0" err="1" smtClean="0">
                <a:solidFill>
                  <a:schemeClr val="tx1"/>
                </a:solidFill>
                <a:effectLst/>
                <a:latin typeface="Arial" pitchFamily="34" charset="0"/>
                <a:ea typeface="+mn-ea"/>
                <a:cs typeface="Arial" pitchFamily="34" charset="0"/>
              </a:rPr>
              <a:t>pycom</a:t>
            </a:r>
            <a:r>
              <a:rPr lang="en-GB" sz="1100" kern="1200" dirty="0" smtClean="0">
                <a:solidFill>
                  <a:schemeClr val="tx1"/>
                </a:solidFill>
                <a:effectLst/>
                <a:latin typeface="Arial" pitchFamily="34" charset="0"/>
                <a:ea typeface="+mn-ea"/>
                <a:cs typeface="Arial" pitchFamily="34" charset="0"/>
              </a:rPr>
              <a:t> development board for future capabilities in industry. In this project we were able to get two spectrum captures of two different IoT protocols: </a:t>
            </a:r>
            <a:r>
              <a:rPr lang="en-GB" sz="1100" kern="1200" dirty="0" err="1" smtClean="0">
                <a:solidFill>
                  <a:schemeClr val="tx1"/>
                </a:solidFill>
                <a:effectLst/>
                <a:latin typeface="Arial" pitchFamily="34" charset="0"/>
                <a:ea typeface="+mn-ea"/>
                <a:cs typeface="Arial" pitchFamily="34" charset="0"/>
              </a:rPr>
              <a:t>LoRa</a:t>
            </a:r>
            <a:r>
              <a:rPr lang="en-GB" sz="1100" kern="1200" dirty="0" smtClean="0">
                <a:solidFill>
                  <a:schemeClr val="tx1"/>
                </a:solidFill>
                <a:effectLst/>
                <a:latin typeface="Arial" pitchFamily="34" charset="0"/>
                <a:ea typeface="+mn-ea"/>
                <a:cs typeface="Arial" pitchFamily="34" charset="0"/>
              </a:rPr>
              <a:t> and Wi-Fi. </a:t>
            </a:r>
          </a:p>
          <a:p>
            <a:endParaRPr lang="en-GB" dirty="0" smtClean="0"/>
          </a:p>
          <a:p>
            <a:pPr marL="0" marR="0" lvl="0" indent="0" algn="l" defTabSz="851942" rtl="0" eaLnBrk="0" fontAlgn="base" latinLnBrk="0" hangingPunct="0">
              <a:lnSpc>
                <a:spcPct val="100000"/>
              </a:lnSpc>
              <a:spcBef>
                <a:spcPct val="30000"/>
              </a:spcBef>
              <a:spcAft>
                <a:spcPct val="0"/>
              </a:spcAft>
              <a:buClrTx/>
              <a:buSzTx/>
              <a:buFontTx/>
              <a:buNone/>
              <a:tabLst/>
              <a:defRPr/>
            </a:pPr>
            <a:r>
              <a:rPr lang="en-GB" sz="1100" kern="1200" dirty="0" smtClean="0">
                <a:solidFill>
                  <a:schemeClr val="tx1"/>
                </a:solidFill>
                <a:effectLst/>
                <a:latin typeface="Arial" pitchFamily="34" charset="0"/>
                <a:ea typeface="+mn-ea"/>
                <a:cs typeface="Arial" pitchFamily="34" charset="0"/>
              </a:rPr>
              <a:t>The aims were partially met being that, the test bench was set up accordingly, two capture out of four were gathered providing the groundworks for future developments with the project. For our aims to be fully met, ideally multiple captures of all protocols with varying bandwidths and data throughputs were needed to give future projects more data to develop future techniques. </a:t>
            </a:r>
            <a:endParaRPr lang="en-GB" dirty="0"/>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71DBD312-C571-4866-85B3-187D29BB8A3B}"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19</a:t>
            </a:fld>
            <a:endParaRPr lang="en-GB" dirty="0"/>
          </a:p>
        </p:txBody>
      </p:sp>
    </p:spTree>
    <p:extLst>
      <p:ext uri="{BB962C8B-B14F-4D97-AF65-F5344CB8AC3E}">
        <p14:creationId xmlns:p14="http://schemas.microsoft.com/office/powerpoint/2010/main" val="14219860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went well:</a:t>
            </a:r>
          </a:p>
          <a:p>
            <a:pPr marL="171450" indent="-171450">
              <a:buFontTx/>
              <a:buChar char="-"/>
            </a:pPr>
            <a:r>
              <a:rPr lang="en-GB" dirty="0" smtClean="0"/>
              <a:t>Got let in the lab </a:t>
            </a:r>
            <a:r>
              <a:rPr lang="en-GB" dirty="0" smtClean="0">
                <a:sym typeface="Wingdings" panose="05000000000000000000" pitchFamily="2" charset="2"/>
              </a:rPr>
              <a:t></a:t>
            </a:r>
          </a:p>
          <a:p>
            <a:pPr marL="171450" indent="-171450">
              <a:buFontTx/>
              <a:buChar char="-"/>
            </a:pPr>
            <a:r>
              <a:rPr lang="en-GB" dirty="0" smtClean="0">
                <a:sym typeface="Wingdings" panose="05000000000000000000" pitchFamily="2" charset="2"/>
              </a:rPr>
              <a:t>Acquire</a:t>
            </a:r>
            <a:r>
              <a:rPr lang="en-GB" baseline="0" dirty="0" smtClean="0">
                <a:sym typeface="Wingdings" panose="05000000000000000000" pitchFamily="2" charset="2"/>
              </a:rPr>
              <a:t> source code and adapt it to use on our chips</a:t>
            </a:r>
          </a:p>
          <a:p>
            <a:pPr marL="171450" indent="-171450">
              <a:buFontTx/>
              <a:buChar char="-"/>
            </a:pPr>
            <a:r>
              <a:rPr lang="en-GB" baseline="0" dirty="0" smtClean="0">
                <a:sym typeface="Wingdings" panose="05000000000000000000" pitchFamily="2" charset="2"/>
              </a:rPr>
              <a:t>Successful IoT transmissions</a:t>
            </a:r>
          </a:p>
          <a:p>
            <a:pPr marL="171450" indent="-171450">
              <a:buFontTx/>
              <a:buChar char="-"/>
            </a:pPr>
            <a:r>
              <a:rPr lang="en-GB" baseline="0" dirty="0" smtClean="0">
                <a:sym typeface="Wingdings" panose="05000000000000000000" pitchFamily="2" charset="2"/>
              </a:rPr>
              <a:t>Useable spectrum captures</a:t>
            </a:r>
          </a:p>
          <a:p>
            <a:pPr marL="171450" indent="-171450">
              <a:buFontTx/>
              <a:buChar char="-"/>
            </a:pPr>
            <a:r>
              <a:rPr lang="en-GB" dirty="0" smtClean="0"/>
              <a:t>Roles</a:t>
            </a:r>
            <a:r>
              <a:rPr lang="en-GB" baseline="0" dirty="0" smtClean="0"/>
              <a:t> and responsibilities distributed based on personal strengths enabling an effective team working environment</a:t>
            </a:r>
          </a:p>
          <a:p>
            <a:pPr marL="0" indent="0">
              <a:buFontTx/>
              <a:buNone/>
            </a:pPr>
            <a:endParaRPr lang="en-GB" dirty="0" smtClean="0"/>
          </a:p>
          <a:p>
            <a:r>
              <a:rPr lang="en-GB" dirty="0" smtClean="0"/>
              <a:t>Problems:</a:t>
            </a:r>
          </a:p>
          <a:p>
            <a:pPr marL="171450" indent="-171450">
              <a:buFontTx/>
              <a:buChar char="-"/>
            </a:pPr>
            <a:r>
              <a:rPr lang="en-GB" dirty="0" smtClean="0"/>
              <a:t>No LTE IoT</a:t>
            </a:r>
            <a:r>
              <a:rPr lang="en-GB" baseline="0" dirty="0" smtClean="0"/>
              <a:t> SIM therefore unable to do LTE</a:t>
            </a:r>
          </a:p>
          <a:p>
            <a:pPr marL="171450" indent="-171450">
              <a:buFontTx/>
              <a:buChar char="-"/>
            </a:pPr>
            <a:r>
              <a:rPr lang="en-GB" baseline="0" dirty="0" smtClean="0"/>
              <a:t>Unable to acquire RF shielding boxes in order accurately capture Wi-Fi signals in an environment isolated from what is a congested frequency band</a:t>
            </a:r>
          </a:p>
          <a:p>
            <a:pPr marL="171450" indent="-171450">
              <a:buFontTx/>
              <a:buChar char="-"/>
            </a:pPr>
            <a:r>
              <a:rPr lang="en-GB" baseline="0" dirty="0" err="1" smtClean="0"/>
              <a:t>SigFox</a:t>
            </a:r>
            <a:r>
              <a:rPr lang="en-GB" baseline="0" dirty="0" smtClean="0"/>
              <a:t> runs on a cloud-subscription model, something that we were unable to apply for the purposes of this project</a:t>
            </a:r>
          </a:p>
          <a:p>
            <a:pPr marL="0" indent="0">
              <a:buFontTx/>
              <a:buNone/>
            </a:pPr>
            <a:endParaRPr lang="en-GB" baseline="0" dirty="0" smtClean="0"/>
          </a:p>
          <a:p>
            <a:pPr marL="0" indent="0">
              <a:buFontTx/>
              <a:buNone/>
            </a:pPr>
            <a:r>
              <a:rPr lang="en-GB" baseline="0" dirty="0" smtClean="0"/>
              <a:t>Improvements:</a:t>
            </a:r>
          </a:p>
          <a:p>
            <a:pPr marL="171450" indent="-171450">
              <a:buFontTx/>
              <a:buChar char="-"/>
            </a:pPr>
            <a:r>
              <a:rPr lang="en-GB" baseline="0" dirty="0" smtClean="0"/>
              <a:t>Use RF shielding boxes for Wi-Fi</a:t>
            </a:r>
          </a:p>
          <a:p>
            <a:pPr marL="171450" indent="-171450">
              <a:buFontTx/>
              <a:buChar char="-"/>
            </a:pPr>
            <a:r>
              <a:rPr lang="en-GB" baseline="0" dirty="0" smtClean="0"/>
              <a:t>More spectrum captures to improve reliability of the data</a:t>
            </a:r>
          </a:p>
          <a:p>
            <a:pPr marL="171450" indent="-171450">
              <a:buFontTx/>
              <a:buChar char="-"/>
            </a:pPr>
            <a:r>
              <a:rPr lang="en-GB" baseline="0" dirty="0" smtClean="0"/>
              <a:t>Greater prior familiarity with the coding language and the hardware requirements </a:t>
            </a:r>
            <a:endParaRPr lang="en-GB" dirty="0"/>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71DBD312-C571-4866-85B3-187D29BB8A3B}"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20</a:t>
            </a:fld>
            <a:endParaRPr lang="en-GB" dirty="0"/>
          </a:p>
        </p:txBody>
      </p:sp>
    </p:spTree>
    <p:extLst>
      <p:ext uri="{BB962C8B-B14F-4D97-AF65-F5344CB8AC3E}">
        <p14:creationId xmlns:p14="http://schemas.microsoft.com/office/powerpoint/2010/main" val="29960185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EC1D771B-D1A3-4536-817D-6F3CC407E4A3}" type="datetime1">
              <a:rPr lang="en-GB" smtClean="0"/>
              <a:t>18/07/2023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24</a:t>
            </a:fld>
            <a:endParaRPr lang="en-GB" dirty="0"/>
          </a:p>
        </p:txBody>
      </p:sp>
    </p:spTree>
    <p:extLst>
      <p:ext uri="{BB962C8B-B14F-4D97-AF65-F5344CB8AC3E}">
        <p14:creationId xmlns:p14="http://schemas.microsoft.com/office/powerpoint/2010/main" val="40725197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8" Type="http://schemas.openxmlformats.org/officeDocument/2006/relationships/image" Target="../media/image5.emf"/><Relationship Id="rId13" Type="http://schemas.openxmlformats.org/officeDocument/2006/relationships/hyperlink" Target="https://www.facebook.com/dstlmod/" TargetMode="External"/><Relationship Id="rId3" Type="http://schemas.openxmlformats.org/officeDocument/2006/relationships/hyperlink" Target="https://github.com/dstl" TargetMode="External"/><Relationship Id="rId7" Type="http://schemas.openxmlformats.org/officeDocument/2006/relationships/hyperlink" Target="https://www.linkedin.com/company/dstl/" TargetMode="External"/><Relationship Id="rId12" Type="http://schemas.openxmlformats.org/officeDocument/2006/relationships/image" Target="../media/image7.emf"/><Relationship Id="rId2" Type="http://schemas.openxmlformats.org/officeDocument/2006/relationships/image" Target="../media/image1.emf"/><Relationship Id="rId1" Type="http://schemas.openxmlformats.org/officeDocument/2006/relationships/slideMaster" Target="../slideMasters/slideMaster1.xml"/><Relationship Id="rId6" Type="http://schemas.openxmlformats.org/officeDocument/2006/relationships/image" Target="../media/image4.emf"/><Relationship Id="rId11" Type="http://schemas.openxmlformats.org/officeDocument/2006/relationships/hyperlink" Target="https://www.instagram.com/dstlmod" TargetMode="External"/><Relationship Id="rId5" Type="http://schemas.openxmlformats.org/officeDocument/2006/relationships/hyperlink" Target="https://twitter.com/dstlmod" TargetMode="External"/><Relationship Id="rId10" Type="http://schemas.openxmlformats.org/officeDocument/2006/relationships/image" Target="../media/image6.emf"/><Relationship Id="rId4" Type="http://schemas.openxmlformats.org/officeDocument/2006/relationships/image" Target="../media/image3.png"/><Relationship Id="rId9" Type="http://schemas.openxmlformats.org/officeDocument/2006/relationships/hyperlink" Target="https://www.gov.uk/government/organisations/defence-science-and-technology-laboratory" TargetMode="External"/><Relationship Id="rId14" Type="http://schemas.openxmlformats.org/officeDocument/2006/relationships/image" Target="../media/image8.emf"/></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Custom Layout">
    <p:bg>
      <p:bgRef idx="1001">
        <a:schemeClr val="bg2"/>
      </p:bgRef>
    </p:bg>
    <p:spTree>
      <p:nvGrpSpPr>
        <p:cNvPr id="1" name=""/>
        <p:cNvGrpSpPr/>
        <p:nvPr/>
      </p:nvGrpSpPr>
      <p:grpSpPr>
        <a:xfrm>
          <a:off x="0" y="0"/>
          <a:ext cx="0" cy="0"/>
          <a:chOff x="0" y="0"/>
          <a:chExt cx="0" cy="0"/>
        </a:xfrm>
      </p:grpSpPr>
      <p:cxnSp>
        <p:nvCxnSpPr>
          <p:cNvPr id="5" name="Straight Connector 4"/>
          <p:cNvCxnSpPr/>
          <p:nvPr userDrawn="1"/>
        </p:nvCxnSpPr>
        <p:spPr>
          <a:xfrm>
            <a:off x="4159990" y="2715394"/>
            <a:ext cx="82402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6" name="Subtitle 2"/>
          <p:cNvSpPr>
            <a:spLocks noGrp="1"/>
          </p:cNvSpPr>
          <p:nvPr>
            <p:ph type="subTitle" idx="1"/>
          </p:nvPr>
        </p:nvSpPr>
        <p:spPr>
          <a:xfrm>
            <a:off x="-3967" y="2931790"/>
            <a:ext cx="9144000" cy="682352"/>
          </a:xfrm>
          <a:noFill/>
          <a:ln w="9525">
            <a:noFill/>
            <a:miter lim="800000"/>
            <a:headEnd/>
            <a:tailEnd/>
          </a:ln>
        </p:spPr>
        <p:txBody>
          <a:bodyPr vert="horz" wrap="square" lIns="180000" tIns="42639" rIns="180000" bIns="42639" numCol="1" rtlCol="0" anchor="t" anchorCtr="0" compatLnSpc="1">
            <a:prstTxWarp prst="textNoShape">
              <a:avLst/>
            </a:prstTxWarp>
            <a:normAutofit/>
          </a:bodyPr>
          <a:lstStyle>
            <a:lvl1pPr marL="0" indent="0" algn="ctr">
              <a:buNone/>
              <a:defRPr lang="en-GB" sz="1400" spc="38" baseline="0" dirty="0">
                <a:solidFill>
                  <a:schemeClr val="tx1"/>
                </a:solidFill>
              </a:defRPr>
            </a:lvl1pPr>
          </a:lstStyle>
          <a:p>
            <a:pPr marL="171450" lvl="0" indent="-171450" algn="ctr" defTabSz="638957" fontAlgn="base">
              <a:lnSpc>
                <a:spcPct val="120000"/>
              </a:lnSpc>
              <a:spcBef>
                <a:spcPts val="225"/>
              </a:spcBef>
              <a:spcAft>
                <a:spcPct val="0"/>
              </a:spcAft>
              <a:buClr>
                <a:srgbClr val="C00000"/>
              </a:buClr>
            </a:pPr>
            <a:r>
              <a:rPr lang="en-US" smtClean="0"/>
              <a:t>Click to edit Master subtitle style</a:t>
            </a:r>
            <a:endParaRPr lang="en-GB" dirty="0"/>
          </a:p>
        </p:txBody>
      </p:sp>
      <p:pic>
        <p:nvPicPr>
          <p:cNvPr id="9" name="Picture 3" descr="The Ministry of Defence logo." title="The Ministry of Defence logo."/>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black">
          <a:xfrm>
            <a:off x="251520" y="4297483"/>
            <a:ext cx="720080" cy="578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0" name="Straight Connector 9"/>
          <p:cNvCxnSpPr/>
          <p:nvPr userDrawn="1"/>
        </p:nvCxnSpPr>
        <p:spPr>
          <a:xfrm>
            <a:off x="8460433" y="4299942"/>
            <a:ext cx="372881" cy="0"/>
          </a:xfrm>
          <a:prstGeom prst="line">
            <a:avLst/>
          </a:prstGeom>
          <a:ln w="12700">
            <a:solidFill>
              <a:srgbClr val="CE2256"/>
            </a:solidFill>
          </a:ln>
        </p:spPr>
        <p:style>
          <a:lnRef idx="1">
            <a:schemeClr val="accent1"/>
          </a:lnRef>
          <a:fillRef idx="0">
            <a:schemeClr val="accent1"/>
          </a:fillRef>
          <a:effectRef idx="0">
            <a:schemeClr val="accent1"/>
          </a:effectRef>
          <a:fontRef idx="minor">
            <a:schemeClr val="tx1"/>
          </a:fontRef>
        </p:style>
      </p:cxnSp>
      <p:pic>
        <p:nvPicPr>
          <p:cNvPr id="11" name="Picture 3" descr="The DSTL logo. DSTL - the science inside." title="The DSTL logo"/>
          <p:cNvPicPr>
            <a:picLocks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black">
          <a:xfrm>
            <a:off x="3347866" y="987574"/>
            <a:ext cx="2448270" cy="4348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2"/>
          <p:cNvSpPr>
            <a:spLocks noGrp="1"/>
          </p:cNvSpPr>
          <p:nvPr>
            <p:ph type="title"/>
          </p:nvPr>
        </p:nvSpPr>
        <p:spPr bwMode="black">
          <a:xfrm>
            <a:off x="0" y="1638837"/>
            <a:ext cx="9144000" cy="916512"/>
          </a:xfrm>
        </p:spPr>
        <p:txBody>
          <a:bodyPr tIns="43200" rIns="360000" bIns="43200" anchor="b" anchorCtr="0">
            <a:normAutofit/>
          </a:bodyPr>
          <a:lstStyle>
            <a:lvl1pPr algn="ctr">
              <a:defRPr sz="3000">
                <a:solidFill>
                  <a:schemeClr val="tx1"/>
                </a:solidFill>
              </a:defRPr>
            </a:lvl1pPr>
          </a:lstStyle>
          <a:p>
            <a:r>
              <a:rPr lang="en-US" smtClean="0"/>
              <a:t>Click to edit Master title style</a:t>
            </a:r>
            <a:endParaRPr lang="en-GB" dirty="0"/>
          </a:p>
        </p:txBody>
      </p:sp>
      <p:sp>
        <p:nvSpPr>
          <p:cNvPr id="7" name="Rectangle 6"/>
          <p:cNvSpPr/>
          <p:nvPr userDrawn="1"/>
        </p:nvSpPr>
        <p:spPr bwMode="white">
          <a:xfrm>
            <a:off x="6804248" y="51542"/>
            <a:ext cx="2268000" cy="648000"/>
          </a:xfrm>
          <a:prstGeom prst="rect">
            <a:avLst/>
          </a:prstGeom>
          <a:solidFill>
            <a:srgbClr val="1302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120228"/>
              </a:solidFill>
            </a:endParaRPr>
          </a:p>
        </p:txBody>
      </p:sp>
      <p:sp>
        <p:nvSpPr>
          <p:cNvPr id="2" name="Footer Placeholder 1"/>
          <p:cNvSpPr>
            <a:spLocks noGrp="1"/>
          </p:cNvSpPr>
          <p:nvPr>
            <p:ph type="ftr" sz="quarter" idx="10"/>
          </p:nvPr>
        </p:nvSpPr>
        <p:spPr/>
        <p:txBody>
          <a:bodyPr/>
          <a:lstStyle/>
          <a:p>
            <a:r>
              <a:rPr lang="en-GB" smtClean="0"/>
              <a:t>OFFICIAL</a:t>
            </a:r>
            <a:endParaRPr lang="en-GB" dirty="0"/>
          </a:p>
        </p:txBody>
      </p:sp>
      <p:sp>
        <p:nvSpPr>
          <p:cNvPr id="12" name="Slide Number Placeholder 3"/>
          <p:cNvSpPr>
            <a:spLocks noGrp="1"/>
          </p:cNvSpPr>
          <p:nvPr>
            <p:ph type="sldNum" sz="quarter" idx="11"/>
          </p:nvPr>
        </p:nvSpPr>
        <p:spPr>
          <a:xfrm>
            <a:off x="6810154" y="4895733"/>
            <a:ext cx="2057400" cy="211757"/>
          </a:xfrm>
        </p:spPr>
        <p:txBody>
          <a:bodyPr/>
          <a:lstStyle/>
          <a:p>
            <a:fld id="{41D5E06E-8463-49C0-8B6A-3B9E03BCC454}" type="slidenum">
              <a:rPr lang="en-GB" smtClean="0"/>
              <a:pPr/>
              <a:t>‹#›</a:t>
            </a:fld>
            <a:endParaRPr lang="en-GB" dirty="0"/>
          </a:p>
        </p:txBody>
      </p:sp>
      <p:sp>
        <p:nvSpPr>
          <p:cNvPr id="13" name="Date Placeholder 5"/>
          <p:cNvSpPr>
            <a:spLocks noGrp="1"/>
          </p:cNvSpPr>
          <p:nvPr>
            <p:ph type="dt" sz="half" idx="2"/>
          </p:nvPr>
        </p:nvSpPr>
        <p:spPr>
          <a:xfrm>
            <a:off x="6300192" y="4313337"/>
            <a:ext cx="2671600" cy="274637"/>
          </a:xfrm>
          <a:prstGeom prst="rect">
            <a:avLst/>
          </a:prstGeom>
        </p:spPr>
        <p:txBody>
          <a:bodyPr vert="horz" lIns="91440" tIns="45720" rIns="91440" bIns="45720" rtlCol="0" anchor="ctr"/>
          <a:lstStyle>
            <a:lvl1pPr algn="l">
              <a:defRPr sz="1000">
                <a:solidFill>
                  <a:schemeClr val="tx1">
                    <a:tint val="75000"/>
                  </a:schemeClr>
                </a:solidFill>
              </a:defRPr>
            </a:lvl1pPr>
          </a:lstStyle>
          <a:p>
            <a:pPr algn="r"/>
            <a:endParaRPr lang="en-GB" dirty="0"/>
          </a:p>
        </p:txBody>
      </p:sp>
    </p:spTree>
    <p:extLst>
      <p:ext uri="{BB962C8B-B14F-4D97-AF65-F5344CB8AC3E}">
        <p14:creationId xmlns:p14="http://schemas.microsoft.com/office/powerpoint/2010/main" val="334344276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ft Column Layout">
    <p:bg>
      <p:bgRef idx="1001">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51521" y="1131591"/>
            <a:ext cx="3867151" cy="3239389"/>
          </a:xfrm>
          <a:noFill/>
          <a:ln w="9525">
            <a:noFill/>
            <a:miter lim="800000"/>
            <a:headEnd/>
            <a:tailEnd/>
          </a:ln>
        </p:spPr>
        <p:txBody>
          <a:bodyPr vert="horz" wrap="square" lIns="85278" tIns="42639" rIns="85278" bIns="42639" numCol="1" anchor="t" anchorCtr="0" compatLnSpc="1">
            <a:prstTxWarp prst="textNoShape">
              <a:avLst/>
            </a:prstTxWarp>
            <a:normAutofit/>
          </a:bodyPr>
          <a:lstStyle>
            <a:lvl1pPr>
              <a:defRPr lang="en-US" dirty="0" smtClean="0"/>
            </a:lvl1pPr>
            <a:lvl2pPr>
              <a:defRPr lang="en-US" dirty="0" smtClean="0"/>
            </a:lvl2pPr>
            <a:lvl3pPr>
              <a:defRPr lang="en-US" dirty="0" smtClean="0"/>
            </a:lvl3pPr>
            <a:lvl4pPr>
              <a:defRPr lang="en-US" dirty="0" smtClean="0"/>
            </a:lvl4pPr>
            <a:lvl5pPr>
              <a:defRPr lang="en-GB" dirty="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2" name="Title 1"/>
          <p:cNvSpPr>
            <a:spLocks noGrp="1"/>
          </p:cNvSpPr>
          <p:nvPr>
            <p:ph type="title"/>
          </p:nvPr>
        </p:nvSpPr>
        <p:spPr/>
        <p:txBody>
          <a:bodyPr>
            <a:normAutofit/>
          </a:bodyPr>
          <a:lstStyle>
            <a:lvl1pPr>
              <a:defRPr sz="2000"/>
            </a:lvl1pPr>
          </a:lstStyle>
          <a:p>
            <a:r>
              <a:rPr lang="en-US" smtClean="0"/>
              <a:t>Click to edit Master title style</a:t>
            </a:r>
            <a:endParaRPr lang="en-GB" dirty="0"/>
          </a:p>
        </p:txBody>
      </p:sp>
      <p:sp>
        <p:nvSpPr>
          <p:cNvPr id="4" name="Slide Number Placeholder 3"/>
          <p:cNvSpPr>
            <a:spLocks noGrp="1"/>
          </p:cNvSpPr>
          <p:nvPr>
            <p:ph type="sldNum" sz="quarter" idx="11"/>
          </p:nvPr>
        </p:nvSpPr>
        <p:spPr/>
        <p:txBody>
          <a:bodyPr/>
          <a:lstStyle/>
          <a:p>
            <a:fld id="{41D5E06E-8463-49C0-8B6A-3B9E03BCC454}" type="slidenum">
              <a:rPr lang="en-GB" smtClean="0"/>
              <a:t>‹#›</a:t>
            </a:fld>
            <a:endParaRPr lang="en-GB"/>
          </a:p>
        </p:txBody>
      </p:sp>
      <p:sp>
        <p:nvSpPr>
          <p:cNvPr id="5" name="Footer Placeholder 4"/>
          <p:cNvSpPr>
            <a:spLocks noGrp="1"/>
          </p:cNvSpPr>
          <p:nvPr>
            <p:ph type="ftr" sz="quarter" idx="12"/>
          </p:nvPr>
        </p:nvSpPr>
        <p:spPr/>
        <p:txBody>
          <a:bodyPr/>
          <a:lstStyle/>
          <a:p>
            <a:r>
              <a:rPr lang="en-GB" smtClean="0"/>
              <a:t>OFFICIAL</a:t>
            </a:r>
            <a:endParaRPr lang="en-GB" dirty="0"/>
          </a:p>
        </p:txBody>
      </p:sp>
    </p:spTree>
    <p:extLst>
      <p:ext uri="{BB962C8B-B14F-4D97-AF65-F5344CB8AC3E}">
        <p14:creationId xmlns:p14="http://schemas.microsoft.com/office/powerpoint/2010/main" val="17455008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extLst mod="1">
    <p:ext uri="{DCECCB84-F9BA-43D5-87BE-67443E8EF086}">
      <p15:sldGuideLst xmlns:p15="http://schemas.microsoft.com/office/powerpoint/2012/main">
        <p15:guide id="1" orient="horz" pos="1620" userDrawn="1">
          <p15:clr>
            <a:srgbClr val="FBAE40"/>
          </p15:clr>
        </p15:guide>
        <p15:guide id="2" pos="2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Layout">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1" y="1131591"/>
            <a:ext cx="8630716" cy="3240000"/>
          </a:xfrm>
          <a:noFill/>
          <a:ln w="9525">
            <a:noFill/>
            <a:miter lim="800000"/>
            <a:headEnd/>
            <a:tailEnd/>
          </a:ln>
        </p:spPr>
        <p:txBody>
          <a:bodyPr vert="horz" wrap="square" lIns="85278" tIns="42639" rIns="85278" bIns="42639" numCol="1" anchor="t" anchorCtr="0" compatLnSpc="1">
            <a:prstTxWarp prst="textNoShape">
              <a:avLst/>
            </a:prstTxWarp>
            <a:normAutofit/>
          </a:bodyPr>
          <a:lstStyle>
            <a:lvl1pPr>
              <a:defRPr lang="en-US" smtClean="0"/>
            </a:lvl1pPr>
            <a:lvl2pPr>
              <a:defRPr lang="en-US" smtClean="0"/>
            </a:lvl2pPr>
            <a:lvl3pPr>
              <a:defRPr lang="en-US" smtClean="0"/>
            </a:lvl3pPr>
            <a:lvl4pPr>
              <a:defRPr lang="en-US" smtClean="0"/>
            </a:lvl4pPr>
            <a:lvl5pPr>
              <a:defRPr lang="en-GB"/>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2" name="Title 1"/>
          <p:cNvSpPr>
            <a:spLocks noGrp="1"/>
          </p:cNvSpPr>
          <p:nvPr>
            <p:ph type="title"/>
          </p:nvPr>
        </p:nvSpPr>
        <p:spPr/>
        <p:txBody>
          <a:bodyPr/>
          <a:lstStyle/>
          <a:p>
            <a:r>
              <a:rPr lang="en-US" smtClean="0"/>
              <a:t>Click to edit Master title style</a:t>
            </a:r>
            <a:endParaRPr lang="en-GB"/>
          </a:p>
        </p:txBody>
      </p:sp>
      <p:sp>
        <p:nvSpPr>
          <p:cNvPr id="4" name="Slide Number Placeholder 3"/>
          <p:cNvSpPr>
            <a:spLocks noGrp="1"/>
          </p:cNvSpPr>
          <p:nvPr>
            <p:ph type="sldNum" sz="quarter" idx="11"/>
          </p:nvPr>
        </p:nvSpPr>
        <p:spPr/>
        <p:txBody>
          <a:bodyPr/>
          <a:lstStyle/>
          <a:p>
            <a:fld id="{41D5E06E-8463-49C0-8B6A-3B9E03BCC454}" type="slidenum">
              <a:rPr lang="en-GB" smtClean="0"/>
              <a:t>‹#›</a:t>
            </a:fld>
            <a:endParaRPr lang="en-GB"/>
          </a:p>
        </p:txBody>
      </p:sp>
      <p:sp>
        <p:nvSpPr>
          <p:cNvPr id="5" name="Footer Placeholder 4"/>
          <p:cNvSpPr>
            <a:spLocks noGrp="1"/>
          </p:cNvSpPr>
          <p:nvPr>
            <p:ph type="ftr" sz="quarter" idx="12"/>
          </p:nvPr>
        </p:nvSpPr>
        <p:spPr/>
        <p:txBody>
          <a:bodyPr/>
          <a:lstStyle/>
          <a:p>
            <a:r>
              <a:rPr lang="en-GB" smtClean="0"/>
              <a:t>OFFICIAL</a:t>
            </a:r>
            <a:endParaRPr lang="en-GB" dirty="0"/>
          </a:p>
        </p:txBody>
      </p:sp>
    </p:spTree>
    <p:extLst>
      <p:ext uri="{BB962C8B-B14F-4D97-AF65-F5344CB8AC3E}">
        <p14:creationId xmlns:p14="http://schemas.microsoft.com/office/powerpoint/2010/main" val="3702943904"/>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lumn Content Layout">
    <p:bg>
      <p:bgRef idx="1001">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51520" y="1131590"/>
            <a:ext cx="4140000" cy="3240000"/>
          </a:xfrm>
          <a:noFill/>
          <a:ln w="9525">
            <a:noFill/>
            <a:miter lim="800000"/>
            <a:headEnd/>
            <a:tailEnd/>
          </a:ln>
        </p:spPr>
        <p:txBody>
          <a:bodyPr vert="horz" wrap="square" lIns="85278" tIns="42639" rIns="85278" bIns="42639" numCol="1" anchor="t" anchorCtr="0" compatLnSpc="1">
            <a:prstTxWarp prst="textNoShape">
              <a:avLst/>
            </a:prstTxWarp>
            <a:normAutofit/>
          </a:bodyPr>
          <a:lstStyle>
            <a:lvl1pPr>
              <a:defRPr lang="en-US" dirty="0" smtClean="0"/>
            </a:lvl1pPr>
            <a:lvl2pPr>
              <a:defRPr lang="en-US" dirty="0" smtClean="0"/>
            </a:lvl2pPr>
            <a:lvl3pPr>
              <a:defRPr lang="en-US" dirty="0" smtClean="0"/>
            </a:lvl3pPr>
            <a:lvl4pPr>
              <a:defRPr lang="en-US" dirty="0" smtClean="0"/>
            </a:lvl4pPr>
            <a:lvl5pPr>
              <a:defRPr lang="en-GB" dirty="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Content Placeholder 3"/>
          <p:cNvSpPr>
            <a:spLocks noGrp="1"/>
          </p:cNvSpPr>
          <p:nvPr>
            <p:ph sz="half" idx="2"/>
          </p:nvPr>
        </p:nvSpPr>
        <p:spPr>
          <a:xfrm>
            <a:off x="4742236" y="1131590"/>
            <a:ext cx="4140000" cy="3240000"/>
          </a:xfrm>
          <a:noFill/>
          <a:ln w="9525">
            <a:noFill/>
            <a:miter lim="800000"/>
            <a:headEnd/>
            <a:tailEnd/>
          </a:ln>
        </p:spPr>
        <p:txBody>
          <a:bodyPr vert="horz" wrap="square" lIns="85278" tIns="42639" rIns="85278" bIns="42639" numCol="1" anchor="t" anchorCtr="0" compatLnSpc="1">
            <a:prstTxWarp prst="textNoShape">
              <a:avLst/>
            </a:prstTxWarp>
            <a:normAutofit/>
          </a:bodyPr>
          <a:lstStyle>
            <a:lvl1pPr>
              <a:defRPr lang="en-US" dirty="0" smtClean="0"/>
            </a:lvl1pPr>
            <a:lvl2pPr>
              <a:defRPr lang="en-US" dirty="0" smtClean="0"/>
            </a:lvl2pPr>
            <a:lvl3pPr>
              <a:defRPr lang="en-US" dirty="0" smtClean="0"/>
            </a:lvl3pPr>
            <a:lvl4pPr>
              <a:defRPr lang="en-US" dirty="0" smtClean="0"/>
            </a:lvl4pPr>
            <a:lvl5pPr>
              <a:defRPr lang="en-GB" dirty="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2" name="Title 1"/>
          <p:cNvSpPr>
            <a:spLocks noGrp="1"/>
          </p:cNvSpPr>
          <p:nvPr>
            <p:ph type="title"/>
          </p:nvPr>
        </p:nvSpPr>
        <p:spPr/>
        <p:txBody>
          <a:bodyPr/>
          <a:lstStyle/>
          <a:p>
            <a:r>
              <a:rPr lang="en-US" smtClean="0"/>
              <a:t>Click to edit Master title style</a:t>
            </a:r>
            <a:endParaRPr lang="en-GB"/>
          </a:p>
        </p:txBody>
      </p:sp>
      <p:sp>
        <p:nvSpPr>
          <p:cNvPr id="5" name="Slide Number Placeholder 4"/>
          <p:cNvSpPr>
            <a:spLocks noGrp="1"/>
          </p:cNvSpPr>
          <p:nvPr>
            <p:ph type="sldNum" sz="quarter" idx="11"/>
          </p:nvPr>
        </p:nvSpPr>
        <p:spPr/>
        <p:txBody>
          <a:bodyPr/>
          <a:lstStyle/>
          <a:p>
            <a:fld id="{41D5E06E-8463-49C0-8B6A-3B9E03BCC454}" type="slidenum">
              <a:rPr lang="en-GB" smtClean="0"/>
              <a:t>‹#›</a:t>
            </a:fld>
            <a:endParaRPr lang="en-GB"/>
          </a:p>
        </p:txBody>
      </p:sp>
      <p:sp>
        <p:nvSpPr>
          <p:cNvPr id="6" name="Footer Placeholder 5"/>
          <p:cNvSpPr>
            <a:spLocks noGrp="1"/>
          </p:cNvSpPr>
          <p:nvPr>
            <p:ph type="ftr" sz="quarter" idx="12"/>
          </p:nvPr>
        </p:nvSpPr>
        <p:spPr/>
        <p:txBody>
          <a:bodyPr/>
          <a:lstStyle/>
          <a:p>
            <a:r>
              <a:rPr lang="en-GB" smtClean="0"/>
              <a:t>OFFICIAL</a:t>
            </a:r>
            <a:endParaRPr lang="en-GB" dirty="0"/>
          </a:p>
        </p:txBody>
      </p:sp>
    </p:spTree>
    <p:extLst>
      <p:ext uri="{BB962C8B-B14F-4D97-AF65-F5344CB8AC3E}">
        <p14:creationId xmlns:p14="http://schemas.microsoft.com/office/powerpoint/2010/main" val="42892523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and Picture Layout">
    <p:bg>
      <p:bgRef idx="1001">
        <a:schemeClr val="bg1"/>
      </p:bgRef>
    </p:bg>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742236" y="1131589"/>
            <a:ext cx="4140000" cy="3240000"/>
          </a:xfrm>
        </p:spPr>
        <p:txBody>
          <a:bodyPr/>
          <a:lstStyle>
            <a:lvl1pPr marL="0" indent="0" algn="ctr">
              <a:buNone/>
              <a:defRPr sz="105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GB" dirty="0"/>
          </a:p>
        </p:txBody>
      </p:sp>
      <p:sp>
        <p:nvSpPr>
          <p:cNvPr id="22" name="Content Placeholder 2"/>
          <p:cNvSpPr>
            <a:spLocks noGrp="1"/>
          </p:cNvSpPr>
          <p:nvPr>
            <p:ph sz="half" idx="11"/>
          </p:nvPr>
        </p:nvSpPr>
        <p:spPr>
          <a:xfrm>
            <a:off x="251520" y="1131589"/>
            <a:ext cx="4140000" cy="3240000"/>
          </a:xfrm>
          <a:noFill/>
          <a:ln w="9525">
            <a:noFill/>
            <a:miter lim="800000"/>
            <a:headEnd/>
            <a:tailEnd/>
          </a:ln>
        </p:spPr>
        <p:txBody>
          <a:bodyPr vert="horz" wrap="square" lIns="85278" tIns="42639" rIns="85278" bIns="42639" numCol="1" anchor="t" anchorCtr="0" compatLnSpc="1">
            <a:prstTxWarp prst="textNoShape">
              <a:avLst/>
            </a:prstTxWarp>
            <a:normAutofit/>
          </a:bodyPr>
          <a:lstStyle>
            <a:lvl1pPr>
              <a:defRPr lang="en-US" dirty="0" smtClean="0"/>
            </a:lvl1pPr>
            <a:lvl2pPr>
              <a:defRPr lang="en-US" dirty="0" smtClean="0"/>
            </a:lvl2pPr>
            <a:lvl3pPr>
              <a:defRPr lang="en-US" dirty="0" smtClean="0"/>
            </a:lvl3pPr>
            <a:lvl4pPr>
              <a:defRPr lang="en-US" dirty="0" smtClean="0"/>
            </a:lvl4pPr>
            <a:lvl5pPr>
              <a:defRPr lang="en-GB" dirty="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2" name="Title 1"/>
          <p:cNvSpPr>
            <a:spLocks noGrp="1"/>
          </p:cNvSpPr>
          <p:nvPr>
            <p:ph type="title"/>
          </p:nvPr>
        </p:nvSpPr>
        <p:spPr/>
        <p:txBody>
          <a:bodyPr/>
          <a:lstStyle/>
          <a:p>
            <a:r>
              <a:rPr lang="en-US" smtClean="0"/>
              <a:t>Click to edit Master title style</a:t>
            </a:r>
            <a:endParaRPr lang="en-GB"/>
          </a:p>
        </p:txBody>
      </p:sp>
      <p:sp>
        <p:nvSpPr>
          <p:cNvPr id="4" name="Slide Number Placeholder 3"/>
          <p:cNvSpPr>
            <a:spLocks noGrp="1"/>
          </p:cNvSpPr>
          <p:nvPr>
            <p:ph type="sldNum" sz="quarter" idx="12"/>
          </p:nvPr>
        </p:nvSpPr>
        <p:spPr/>
        <p:txBody>
          <a:bodyPr/>
          <a:lstStyle/>
          <a:p>
            <a:fld id="{41D5E06E-8463-49C0-8B6A-3B9E03BCC454}" type="slidenum">
              <a:rPr lang="en-GB" smtClean="0"/>
              <a:t>‹#›</a:t>
            </a:fld>
            <a:endParaRPr lang="en-GB"/>
          </a:p>
        </p:txBody>
      </p:sp>
      <p:sp>
        <p:nvSpPr>
          <p:cNvPr id="5" name="Footer Placeholder 4"/>
          <p:cNvSpPr>
            <a:spLocks noGrp="1"/>
          </p:cNvSpPr>
          <p:nvPr>
            <p:ph type="ftr" sz="quarter" idx="13"/>
          </p:nvPr>
        </p:nvSpPr>
        <p:spPr/>
        <p:txBody>
          <a:bodyPr/>
          <a:lstStyle/>
          <a:p>
            <a:r>
              <a:rPr lang="en-GB" smtClean="0"/>
              <a:t>OFFICIAL</a:t>
            </a:r>
            <a:endParaRPr lang="en-GB" dirty="0"/>
          </a:p>
        </p:txBody>
      </p:sp>
    </p:spTree>
    <p:extLst>
      <p:ext uri="{BB962C8B-B14F-4D97-AF65-F5344CB8AC3E}">
        <p14:creationId xmlns:p14="http://schemas.microsoft.com/office/powerpoint/2010/main" val="299189927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Slide Number Placeholder 2"/>
          <p:cNvSpPr>
            <a:spLocks noGrp="1"/>
          </p:cNvSpPr>
          <p:nvPr>
            <p:ph type="sldNum" sz="quarter" idx="11"/>
          </p:nvPr>
        </p:nvSpPr>
        <p:spPr/>
        <p:txBody>
          <a:bodyPr/>
          <a:lstStyle/>
          <a:p>
            <a:fld id="{41D5E06E-8463-49C0-8B6A-3B9E03BCC454}" type="slidenum">
              <a:rPr lang="en-GB" smtClean="0"/>
              <a:t>‹#›</a:t>
            </a:fld>
            <a:endParaRPr lang="en-GB"/>
          </a:p>
        </p:txBody>
      </p:sp>
      <p:sp>
        <p:nvSpPr>
          <p:cNvPr id="4" name="Footer Placeholder 3"/>
          <p:cNvSpPr>
            <a:spLocks noGrp="1"/>
          </p:cNvSpPr>
          <p:nvPr>
            <p:ph type="ftr" sz="quarter" idx="12"/>
          </p:nvPr>
        </p:nvSpPr>
        <p:spPr/>
        <p:txBody>
          <a:bodyPr/>
          <a:lstStyle/>
          <a:p>
            <a:r>
              <a:rPr lang="en-GB" smtClean="0"/>
              <a:t>OFFICIAL</a:t>
            </a:r>
            <a:endParaRPr lang="en-GB" dirty="0"/>
          </a:p>
        </p:txBody>
      </p:sp>
    </p:spTree>
    <p:extLst>
      <p:ext uri="{BB962C8B-B14F-4D97-AF65-F5344CB8AC3E}">
        <p14:creationId xmlns:p14="http://schemas.microsoft.com/office/powerpoint/2010/main" val="256966216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icture with Caption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r>
              <a:rPr lang="en-GB" smtClean="0"/>
              <a:t>OFFICIAL</a:t>
            </a:r>
            <a:endParaRPr lang="en-GB"/>
          </a:p>
        </p:txBody>
      </p:sp>
      <p:sp>
        <p:nvSpPr>
          <p:cNvPr id="8" name="Picture Placeholder 2"/>
          <p:cNvSpPr>
            <a:spLocks noGrp="1"/>
          </p:cNvSpPr>
          <p:nvPr>
            <p:ph type="pic" idx="1" hasCustomPrompt="1"/>
          </p:nvPr>
        </p:nvSpPr>
        <p:spPr>
          <a:xfrm>
            <a:off x="0" y="758655"/>
            <a:ext cx="9144000" cy="4384843"/>
          </a:xfrm>
        </p:spPr>
        <p:txBody>
          <a:bodyPr rtlCol="0" anchor="t">
            <a:normAutofit/>
          </a:bodyPr>
          <a:lstStyle>
            <a:lvl1pPr marL="0" indent="0" algn="ctr">
              <a:lnSpc>
                <a:spcPct val="150000"/>
              </a:lnSpc>
              <a:spcBef>
                <a:spcPts val="0"/>
              </a:spcBef>
              <a:buNone/>
              <a:defRPr sz="900">
                <a:solidFill>
                  <a:schemeClr val="tx1"/>
                </a:solidFill>
              </a:defRPr>
            </a:lvl1pPr>
            <a:lvl2pPr marL="319789" indent="0">
              <a:buNone/>
              <a:defRPr sz="1950"/>
            </a:lvl2pPr>
            <a:lvl3pPr marL="639579" indent="0">
              <a:buNone/>
              <a:defRPr sz="1650"/>
            </a:lvl3pPr>
            <a:lvl4pPr marL="959368" indent="0">
              <a:buNone/>
              <a:defRPr sz="1425"/>
            </a:lvl4pPr>
            <a:lvl5pPr marL="1279157" indent="0">
              <a:buNone/>
              <a:defRPr sz="1425"/>
            </a:lvl5pPr>
            <a:lvl6pPr marL="1598946" indent="0">
              <a:buNone/>
              <a:defRPr sz="1425"/>
            </a:lvl6pPr>
            <a:lvl7pPr marL="1918734" indent="0">
              <a:buNone/>
              <a:defRPr sz="1425"/>
            </a:lvl7pPr>
            <a:lvl8pPr marL="2238524" indent="0">
              <a:buNone/>
              <a:defRPr sz="1425"/>
            </a:lvl8pPr>
            <a:lvl9pPr marL="2558314" indent="0">
              <a:buNone/>
              <a:defRPr sz="1425"/>
            </a:lvl9pPr>
          </a:lstStyle>
          <a:p>
            <a:pPr lvl="0"/>
            <a:r>
              <a:rPr lang="en-US" noProof="0" dirty="0" smtClean="0"/>
              <a:t/>
            </a:r>
            <a:br>
              <a:rPr lang="en-US" noProof="0" dirty="0" smtClean="0"/>
            </a:br>
            <a:r>
              <a:rPr lang="en-US" noProof="0" dirty="0" smtClean="0"/>
              <a:t/>
            </a:r>
            <a:br>
              <a:rPr lang="en-US" noProof="0" dirty="0" smtClean="0"/>
            </a:br>
            <a:r>
              <a:rPr lang="en-US" noProof="0" dirty="0" smtClean="0"/>
              <a:t/>
            </a:r>
            <a:br>
              <a:rPr lang="en-US" noProof="0" dirty="0" smtClean="0"/>
            </a:br>
            <a:r>
              <a:rPr lang="en-US" noProof="0" dirty="0" smtClean="0"/>
              <a:t/>
            </a:r>
            <a:br>
              <a:rPr lang="en-US" noProof="0" dirty="0" smtClean="0"/>
            </a:br>
            <a:r>
              <a:rPr lang="en-US" noProof="0" dirty="0" smtClean="0"/>
              <a:t/>
            </a:r>
            <a:br>
              <a:rPr lang="en-US" noProof="0" dirty="0" smtClean="0"/>
            </a:br>
            <a:r>
              <a:rPr lang="en-US" noProof="0" dirty="0" smtClean="0"/>
              <a:t/>
            </a:r>
            <a:br>
              <a:rPr lang="en-US" noProof="0" dirty="0" smtClean="0"/>
            </a:br>
            <a:r>
              <a:rPr lang="en-US" noProof="0" dirty="0" smtClean="0"/>
              <a:t>Click icon to add picture</a:t>
            </a:r>
            <a:endParaRPr lang="en-GB" noProof="0" dirty="0"/>
          </a:p>
        </p:txBody>
      </p:sp>
      <p:sp>
        <p:nvSpPr>
          <p:cNvPr id="13" name="Text Placeholder 12"/>
          <p:cNvSpPr>
            <a:spLocks noGrp="1"/>
          </p:cNvSpPr>
          <p:nvPr>
            <p:ph type="body" sz="quarter" idx="20" hasCustomPrompt="1"/>
          </p:nvPr>
        </p:nvSpPr>
        <p:spPr>
          <a:xfrm>
            <a:off x="251177" y="4396588"/>
            <a:ext cx="3384551" cy="193899"/>
          </a:xfrm>
        </p:spPr>
        <p:txBody>
          <a:bodyPr lIns="0" tIns="0" rIns="0" bIns="0" anchor="b" anchorCtr="0">
            <a:spAutoFit/>
          </a:bodyPr>
          <a:lstStyle>
            <a:lvl1pPr marL="162000" indent="-162000">
              <a:spcBef>
                <a:spcPts val="0"/>
              </a:spcBef>
              <a:buClr>
                <a:srgbClr val="C00000"/>
              </a:buClr>
              <a:buFont typeface="Wingdings" panose="05000000000000000000" pitchFamily="2" charset="2"/>
              <a:buChar char="§"/>
              <a:defRPr sz="1400">
                <a:solidFill>
                  <a:schemeClr val="tx1"/>
                </a:solidFill>
              </a:defRPr>
            </a:lvl1pPr>
          </a:lstStyle>
          <a:p>
            <a:pPr lvl="0"/>
            <a:r>
              <a:rPr lang="en-US" dirty="0" smtClean="0"/>
              <a:t>Enter picture caption here</a:t>
            </a:r>
            <a:endParaRPr lang="en-GB" dirty="0"/>
          </a:p>
        </p:txBody>
      </p:sp>
      <p:sp>
        <p:nvSpPr>
          <p:cNvPr id="2" name="Title 1"/>
          <p:cNvSpPr>
            <a:spLocks noGrp="1"/>
          </p:cNvSpPr>
          <p:nvPr>
            <p:ph type="title"/>
          </p:nvPr>
        </p:nvSpPr>
        <p:spPr/>
        <p:txBody>
          <a:bodyPr/>
          <a:lstStyle/>
          <a:p>
            <a:r>
              <a:rPr lang="en-US" smtClean="0"/>
              <a:t>Click to edit Master title style</a:t>
            </a:r>
            <a:endParaRPr lang="en-GB"/>
          </a:p>
        </p:txBody>
      </p:sp>
      <p:sp>
        <p:nvSpPr>
          <p:cNvPr id="4" name="Slide Number Placeholder 3"/>
          <p:cNvSpPr>
            <a:spLocks noGrp="1"/>
          </p:cNvSpPr>
          <p:nvPr>
            <p:ph type="sldNum" sz="quarter" idx="21"/>
          </p:nvPr>
        </p:nvSpPr>
        <p:spPr/>
        <p:txBody>
          <a:bodyPr/>
          <a:lstStyle/>
          <a:p>
            <a:fld id="{41D5E06E-8463-49C0-8B6A-3B9E03BCC454}" type="slidenum">
              <a:rPr lang="en-GB" smtClean="0"/>
              <a:t>‹#›</a:t>
            </a:fld>
            <a:endParaRPr lang="en-GB"/>
          </a:p>
        </p:txBody>
      </p:sp>
    </p:spTree>
    <p:extLst>
      <p:ext uri="{BB962C8B-B14F-4D97-AF65-F5344CB8AC3E}">
        <p14:creationId xmlns:p14="http://schemas.microsoft.com/office/powerpoint/2010/main" val="1921969302"/>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ad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r>
              <a:rPr lang="en-GB" smtClean="0"/>
              <a:t>OFFICIAL</a:t>
            </a:r>
            <a:endParaRPr lang="en-GB" dirty="0"/>
          </a:p>
        </p:txBody>
      </p:sp>
      <p:sp>
        <p:nvSpPr>
          <p:cNvPr id="8" name="Content Placeholder 8"/>
          <p:cNvSpPr>
            <a:spLocks noGrp="1"/>
          </p:cNvSpPr>
          <p:nvPr>
            <p:ph sz="quarter" idx="11"/>
          </p:nvPr>
        </p:nvSpPr>
        <p:spPr>
          <a:xfrm>
            <a:off x="251520" y="1117160"/>
            <a:ext cx="4320480" cy="1620000"/>
          </a:xfrm>
          <a:noFill/>
          <a:ln w="9525">
            <a:noFill/>
            <a:miter lim="800000"/>
            <a:headEnd/>
            <a:tailEnd/>
          </a:ln>
        </p:spPr>
        <p:txBody>
          <a:bodyPr vert="horz" wrap="square" lIns="85278" tIns="42639" rIns="85278" bIns="42639" numCol="1" anchor="t" anchorCtr="0" compatLnSpc="1">
            <a:prstTxWarp prst="textNoShape">
              <a:avLst/>
            </a:prstTxWarp>
            <a:normAutofit/>
          </a:bodyPr>
          <a:lstStyle>
            <a:lvl1pPr>
              <a:defRPr lang="en-US" dirty="0" smtClean="0"/>
            </a:lvl1pPr>
            <a:lvl2pPr>
              <a:defRPr lang="en-US" dirty="0" smtClean="0"/>
            </a:lvl2pPr>
            <a:lvl3pPr>
              <a:defRPr lang="en-US" dirty="0" smtClean="0"/>
            </a:lvl3pPr>
            <a:lvl4pPr>
              <a:defRPr lang="en-US" dirty="0" smtClean="0"/>
            </a:lvl4pPr>
            <a:lvl5pPr>
              <a:defRPr lang="en-GB" dirty="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9" name="Content Placeholder 8"/>
          <p:cNvSpPr>
            <a:spLocks noGrp="1"/>
          </p:cNvSpPr>
          <p:nvPr>
            <p:ph sz="quarter" idx="12"/>
          </p:nvPr>
        </p:nvSpPr>
        <p:spPr>
          <a:xfrm>
            <a:off x="4573523" y="1117160"/>
            <a:ext cx="4320480" cy="1620000"/>
          </a:xfrm>
          <a:noFill/>
          <a:ln w="9525">
            <a:noFill/>
            <a:miter lim="800000"/>
            <a:headEnd/>
            <a:tailEnd/>
          </a:ln>
        </p:spPr>
        <p:txBody>
          <a:bodyPr vert="horz" wrap="square" lIns="85278" tIns="42639" rIns="85278" bIns="42639" numCol="1" anchor="t" anchorCtr="0" compatLnSpc="1">
            <a:prstTxWarp prst="textNoShape">
              <a:avLst/>
            </a:prstTxWarp>
            <a:normAutofit/>
          </a:bodyPr>
          <a:lstStyle>
            <a:lvl1pPr>
              <a:defRPr lang="en-US" dirty="0" smtClean="0"/>
            </a:lvl1pPr>
            <a:lvl2pPr>
              <a:defRPr lang="en-US" dirty="0" smtClean="0"/>
            </a:lvl2pPr>
            <a:lvl3pPr>
              <a:defRPr lang="en-US" dirty="0" smtClean="0"/>
            </a:lvl3pPr>
            <a:lvl4pPr>
              <a:defRPr lang="en-US" dirty="0" smtClean="0"/>
            </a:lvl4pPr>
            <a:lvl5pPr>
              <a:defRPr lang="en-GB" dirty="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0" name="Content Placeholder 8"/>
          <p:cNvSpPr>
            <a:spLocks noGrp="1"/>
          </p:cNvSpPr>
          <p:nvPr>
            <p:ph sz="quarter" idx="13"/>
          </p:nvPr>
        </p:nvSpPr>
        <p:spPr>
          <a:xfrm>
            <a:off x="4573523" y="2740208"/>
            <a:ext cx="4320480" cy="1620000"/>
          </a:xfrm>
          <a:noFill/>
          <a:ln w="9525">
            <a:noFill/>
            <a:miter lim="800000"/>
            <a:headEnd/>
            <a:tailEnd/>
          </a:ln>
        </p:spPr>
        <p:txBody>
          <a:bodyPr vert="horz" wrap="square" lIns="85278" tIns="42639" rIns="85278" bIns="42639" numCol="1" anchor="t" anchorCtr="0" compatLnSpc="1">
            <a:prstTxWarp prst="textNoShape">
              <a:avLst/>
            </a:prstTxWarp>
            <a:normAutofit/>
          </a:bodyPr>
          <a:lstStyle>
            <a:lvl1pPr>
              <a:defRPr lang="en-US" dirty="0" smtClean="0"/>
            </a:lvl1pPr>
            <a:lvl2pPr>
              <a:defRPr lang="en-US" dirty="0" smtClean="0"/>
            </a:lvl2pPr>
            <a:lvl3pPr>
              <a:defRPr lang="en-US" dirty="0" smtClean="0"/>
            </a:lvl3pPr>
            <a:lvl4pPr>
              <a:defRPr lang="en-US" dirty="0" smtClean="0"/>
            </a:lvl4pPr>
            <a:lvl5pPr>
              <a:defRPr lang="en-GB" dirty="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1" name="Content Placeholder 8"/>
          <p:cNvSpPr>
            <a:spLocks noGrp="1"/>
          </p:cNvSpPr>
          <p:nvPr>
            <p:ph sz="quarter" idx="14"/>
          </p:nvPr>
        </p:nvSpPr>
        <p:spPr>
          <a:xfrm>
            <a:off x="251520" y="2740208"/>
            <a:ext cx="4320480" cy="1620000"/>
          </a:xfrm>
          <a:noFill/>
          <a:ln w="9525">
            <a:noFill/>
            <a:miter lim="800000"/>
            <a:headEnd/>
            <a:tailEnd/>
          </a:ln>
        </p:spPr>
        <p:txBody>
          <a:bodyPr vert="horz" wrap="square" lIns="85278" tIns="42639" rIns="85278" bIns="42639" numCol="1" anchor="t" anchorCtr="0" compatLnSpc="1">
            <a:prstTxWarp prst="textNoShape">
              <a:avLst/>
            </a:prstTxWarp>
            <a:normAutofit/>
          </a:bodyPr>
          <a:lstStyle>
            <a:lvl1pPr>
              <a:defRPr lang="en-US" dirty="0" smtClean="0"/>
            </a:lvl1pPr>
            <a:lvl2pPr>
              <a:defRPr lang="en-US" dirty="0" smtClean="0"/>
            </a:lvl2pPr>
            <a:lvl3pPr>
              <a:defRPr lang="en-US" dirty="0" smtClean="0"/>
            </a:lvl3pPr>
            <a:lvl4pPr>
              <a:defRPr lang="en-US" dirty="0" smtClean="0"/>
            </a:lvl4pPr>
            <a:lvl5pPr>
              <a:defRPr lang="en-GB" dirty="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2" name="Title 1"/>
          <p:cNvSpPr>
            <a:spLocks noGrp="1"/>
          </p:cNvSpPr>
          <p:nvPr>
            <p:ph type="title"/>
          </p:nvPr>
        </p:nvSpPr>
        <p:spPr/>
        <p:txBody>
          <a:bodyPr/>
          <a:lstStyle/>
          <a:p>
            <a:r>
              <a:rPr lang="en-US" smtClean="0"/>
              <a:t>Click to edit Master title style</a:t>
            </a:r>
            <a:endParaRPr lang="en-GB" dirty="0"/>
          </a:p>
        </p:txBody>
      </p:sp>
      <p:sp>
        <p:nvSpPr>
          <p:cNvPr id="4" name="Slide Number Placeholder 3"/>
          <p:cNvSpPr>
            <a:spLocks noGrp="1"/>
          </p:cNvSpPr>
          <p:nvPr>
            <p:ph type="sldNum" sz="quarter" idx="15"/>
          </p:nvPr>
        </p:nvSpPr>
        <p:spPr/>
        <p:txBody>
          <a:bodyPr/>
          <a:lstStyle/>
          <a:p>
            <a:fld id="{41D5E06E-8463-49C0-8B6A-3B9E03BCC454}" type="slidenum">
              <a:rPr lang="en-GB" smtClean="0"/>
              <a:t>‹#›</a:t>
            </a:fld>
            <a:endParaRPr lang="en-GB"/>
          </a:p>
        </p:txBody>
      </p:sp>
    </p:spTree>
    <p:extLst>
      <p:ext uri="{BB962C8B-B14F-4D97-AF65-F5344CB8AC3E}">
        <p14:creationId xmlns:p14="http://schemas.microsoft.com/office/powerpoint/2010/main" val="681849192"/>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lank Page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r>
              <a:rPr lang="en-GB" smtClean="0"/>
              <a:t>OFFICIAL</a:t>
            </a:r>
            <a:endParaRPr lang="en-GB" dirty="0"/>
          </a:p>
        </p:txBody>
      </p:sp>
      <p:sp>
        <p:nvSpPr>
          <p:cNvPr id="2" name="Title 1"/>
          <p:cNvSpPr>
            <a:spLocks noGrp="1"/>
          </p:cNvSpPr>
          <p:nvPr>
            <p:ph type="title"/>
          </p:nvPr>
        </p:nvSpPr>
        <p:spPr/>
        <p:txBody>
          <a:bodyPr/>
          <a:lstStyle/>
          <a:p>
            <a:r>
              <a:rPr lang="en-US" smtClean="0"/>
              <a:t>Click to edit Master title style</a:t>
            </a:r>
            <a:endParaRPr lang="en-GB"/>
          </a:p>
        </p:txBody>
      </p:sp>
      <p:sp>
        <p:nvSpPr>
          <p:cNvPr id="4" name="Slide Number Placeholder 3"/>
          <p:cNvSpPr>
            <a:spLocks noGrp="1"/>
          </p:cNvSpPr>
          <p:nvPr>
            <p:ph type="sldNum" sz="quarter" idx="11"/>
          </p:nvPr>
        </p:nvSpPr>
        <p:spPr/>
        <p:txBody>
          <a:bodyPr/>
          <a:lstStyle/>
          <a:p>
            <a:fld id="{41D5E06E-8463-49C0-8B6A-3B9E03BCC454}" type="slidenum">
              <a:rPr lang="en-GB" smtClean="0"/>
              <a:t>‹#›</a:t>
            </a:fld>
            <a:endParaRPr lang="en-GB"/>
          </a:p>
        </p:txBody>
      </p:sp>
    </p:spTree>
    <p:extLst>
      <p:ext uri="{BB962C8B-B14F-4D97-AF65-F5344CB8AC3E}">
        <p14:creationId xmlns:p14="http://schemas.microsoft.com/office/powerpoint/2010/main" val="4294851383"/>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Quad Chart (Single Quadrant)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r>
              <a:rPr lang="en-GB" smtClean="0"/>
              <a:t>OFFICIAL</a:t>
            </a:r>
            <a:endParaRPr lang="en-GB" dirty="0"/>
          </a:p>
        </p:txBody>
      </p:sp>
      <p:sp>
        <p:nvSpPr>
          <p:cNvPr id="9" name="Content Placeholder 8"/>
          <p:cNvSpPr>
            <a:spLocks noGrp="1"/>
          </p:cNvSpPr>
          <p:nvPr>
            <p:ph sz="quarter" idx="11"/>
          </p:nvPr>
        </p:nvSpPr>
        <p:spPr>
          <a:xfrm>
            <a:off x="734400" y="1131590"/>
            <a:ext cx="7675200" cy="3243428"/>
          </a:xfrm>
          <a:noFill/>
          <a:ln w="9525">
            <a:noFill/>
            <a:miter lim="800000"/>
            <a:headEnd/>
            <a:tailEnd/>
          </a:ln>
        </p:spPr>
        <p:txBody>
          <a:bodyPr vert="horz" wrap="square" lIns="85278" tIns="42639" rIns="85278" bIns="42639" numCol="1" anchor="t" anchorCtr="0" compatLnSpc="1">
            <a:prstTxWarp prst="textNoShape">
              <a:avLst/>
            </a:prstTxWarp>
            <a:normAutofit/>
          </a:bodyPr>
          <a:lstStyle>
            <a:lvl1pPr>
              <a:defRPr lang="en-US" smtClean="0"/>
            </a:lvl1pPr>
            <a:lvl2pPr>
              <a:defRPr lang="en-US" smtClean="0"/>
            </a:lvl2pPr>
            <a:lvl3pPr>
              <a:defRPr lang="en-US" smtClean="0"/>
            </a:lvl3pPr>
            <a:lvl4pPr>
              <a:defRPr lang="en-US" smtClean="0"/>
            </a:lvl4pPr>
            <a:lvl5pPr>
              <a:defRPr lang="en-GB"/>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8" name="Title 7"/>
          <p:cNvSpPr>
            <a:spLocks noGrp="1"/>
          </p:cNvSpPr>
          <p:nvPr>
            <p:ph type="title"/>
          </p:nvPr>
        </p:nvSpPr>
        <p:spPr/>
        <p:txBody>
          <a:bodyPr/>
          <a:lstStyle/>
          <a:p>
            <a:r>
              <a:rPr lang="en-US" smtClean="0"/>
              <a:t>Click to edit Master title style</a:t>
            </a:r>
            <a:endParaRPr lang="en-GB"/>
          </a:p>
        </p:txBody>
      </p:sp>
      <p:sp>
        <p:nvSpPr>
          <p:cNvPr id="2" name="Slide Number Placeholder 1"/>
          <p:cNvSpPr>
            <a:spLocks noGrp="1"/>
          </p:cNvSpPr>
          <p:nvPr>
            <p:ph type="sldNum" sz="quarter" idx="12"/>
          </p:nvPr>
        </p:nvSpPr>
        <p:spPr/>
        <p:txBody>
          <a:bodyPr/>
          <a:lstStyle/>
          <a:p>
            <a:fld id="{41D5E06E-8463-49C0-8B6A-3B9E03BCC454}" type="slidenum">
              <a:rPr lang="en-GB" smtClean="0"/>
              <a:t>‹#›</a:t>
            </a:fld>
            <a:endParaRPr lang="en-GB"/>
          </a:p>
        </p:txBody>
      </p:sp>
    </p:spTree>
    <p:extLst>
      <p:ext uri="{BB962C8B-B14F-4D97-AF65-F5344CB8AC3E}">
        <p14:creationId xmlns:p14="http://schemas.microsoft.com/office/powerpoint/2010/main" val="2178460088"/>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bg>
      <p:bgRef idx="1001">
        <a:schemeClr val="bg2"/>
      </p:bgRef>
    </p:bg>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r>
              <a:rPr lang="en-GB" smtClean="0"/>
              <a:t>OFFICIAL</a:t>
            </a:r>
            <a:endParaRPr lang="en-GB" dirty="0"/>
          </a:p>
        </p:txBody>
      </p:sp>
      <p:pic>
        <p:nvPicPr>
          <p:cNvPr id="4" name="Picture 3" descr="The DSTL logo. DSTL - the science inside." title="The DSTL logo"/>
          <p:cNvPicPr>
            <a:picLocks noChangeArrowheads="1"/>
          </p:cNvPicPr>
          <p:nvPr userDrawn="1"/>
        </p:nvPicPr>
        <p:blipFill>
          <a:blip r:embed="rId2" cstate="print">
            <a:clrChange>
              <a:clrFrom>
                <a:srgbClr val="000000"/>
              </a:clrFrom>
              <a:clrTo>
                <a:srgbClr val="000000">
                  <a:alpha val="0"/>
                </a:srgbClr>
              </a:clrTo>
            </a:clrChange>
            <a:extLst>
              <a:ext uri="{28A0092B-C50C-407E-A947-70E740481C1C}">
                <a14:useLocalDpi xmlns:a14="http://schemas.microsoft.com/office/drawing/2010/main" val="0"/>
              </a:ext>
            </a:extLst>
          </a:blip>
          <a:srcRect/>
          <a:stretch>
            <a:fillRect/>
          </a:stretch>
        </p:blipFill>
        <p:spPr bwMode="black">
          <a:xfrm>
            <a:off x="2915816" y="1754082"/>
            <a:ext cx="3312368" cy="5883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userDrawn="1"/>
        </p:nvSpPr>
        <p:spPr>
          <a:xfrm>
            <a:off x="3556647" y="2865521"/>
            <a:ext cx="2030707" cy="269304"/>
          </a:xfrm>
          <a:prstGeom prst="rect">
            <a:avLst/>
          </a:prstGeom>
          <a:noFill/>
        </p:spPr>
        <p:txBody>
          <a:bodyPr wrap="square" lIns="0" tIns="0" rIns="0" bIns="0" rtlCol="0">
            <a:spAutoFit/>
          </a:bodyPr>
          <a:lstStyle/>
          <a:p>
            <a:pPr marL="0" marR="0" lvl="0" indent="0" algn="ctr" defTabSz="638957" rtl="0" eaLnBrk="1" fontAlgn="base" latinLnBrk="0" hangingPunct="1">
              <a:lnSpc>
                <a:spcPts val="2138"/>
              </a:lnSpc>
              <a:spcBef>
                <a:spcPts val="1800"/>
              </a:spcBef>
              <a:spcAft>
                <a:spcPct val="0"/>
              </a:spcAft>
              <a:buClrTx/>
              <a:buSzTx/>
              <a:buFontTx/>
              <a:buNone/>
              <a:tabLst/>
              <a:defRPr/>
            </a:pPr>
            <a:r>
              <a:rPr lang="en-US" sz="900" dirty="0" smtClean="0">
                <a:solidFill>
                  <a:schemeClr val="tx1"/>
                </a:solidFill>
              </a:rPr>
              <a:t>Discover more</a:t>
            </a:r>
            <a:endParaRPr lang="en-GB" sz="900" dirty="0" smtClean="0">
              <a:solidFill>
                <a:schemeClr val="tx1"/>
              </a:solidFill>
            </a:endParaRPr>
          </a:p>
        </p:txBody>
      </p:sp>
      <p:grpSp>
        <p:nvGrpSpPr>
          <p:cNvPr id="12" name="Group 11" descr="GitHub logo linking to DSTL's GitHub page" title="GitHub logo"/>
          <p:cNvGrpSpPr/>
          <p:nvPr userDrawn="1"/>
        </p:nvGrpSpPr>
        <p:grpSpPr>
          <a:xfrm>
            <a:off x="5466051" y="3312422"/>
            <a:ext cx="339448" cy="339448"/>
            <a:chOff x="5466051" y="3312422"/>
            <a:chExt cx="339448" cy="339448"/>
          </a:xfrm>
        </p:grpSpPr>
        <p:sp>
          <p:nvSpPr>
            <p:cNvPr id="21" name="Oval 20">
              <a:hlinkClick r:id="rId3"/>
            </p:cNvPr>
            <p:cNvSpPr/>
            <p:nvPr userDrawn="1"/>
          </p:nvSpPr>
          <p:spPr bwMode="black">
            <a:xfrm>
              <a:off x="5466051" y="3312422"/>
              <a:ext cx="339448" cy="339448"/>
            </a:xfrm>
            <a:prstGeom prst="ellipse">
              <a:avLst/>
            </a:prstGeom>
            <a:solidFill>
              <a:srgbClr val="000000">
                <a:alpha val="10196"/>
              </a:srgb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75"/>
            </a:p>
          </p:txBody>
        </p:sp>
        <p:pic>
          <p:nvPicPr>
            <p:cNvPr id="22" name="Picture 21">
              <a:hlinkClick r:id="rId3"/>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bwMode="black">
            <a:xfrm>
              <a:off x="5544397" y="3400843"/>
              <a:ext cx="175331" cy="175331"/>
            </a:xfrm>
            <a:prstGeom prst="rect">
              <a:avLst/>
            </a:prstGeom>
          </p:spPr>
        </p:pic>
      </p:grpSp>
      <p:sp>
        <p:nvSpPr>
          <p:cNvPr id="26" name="Rectangle 25"/>
          <p:cNvSpPr/>
          <p:nvPr userDrawn="1"/>
        </p:nvSpPr>
        <p:spPr bwMode="white">
          <a:xfrm>
            <a:off x="6804248" y="51542"/>
            <a:ext cx="2268000" cy="648000"/>
          </a:xfrm>
          <a:prstGeom prst="rect">
            <a:avLst/>
          </a:prstGeom>
          <a:solidFill>
            <a:srgbClr val="1302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120228"/>
              </a:solidFill>
            </a:endParaRPr>
          </a:p>
        </p:txBody>
      </p:sp>
      <p:grpSp>
        <p:nvGrpSpPr>
          <p:cNvPr id="2" name="Group 1" descr="Twitter logo linking to DSTL's Twitter page" title="Twitter Logo"/>
          <p:cNvGrpSpPr/>
          <p:nvPr userDrawn="1"/>
        </p:nvGrpSpPr>
        <p:grpSpPr>
          <a:xfrm>
            <a:off x="3347864" y="3309248"/>
            <a:ext cx="339448" cy="339448"/>
            <a:chOff x="3347864" y="3309248"/>
            <a:chExt cx="339448" cy="339448"/>
          </a:xfrm>
        </p:grpSpPr>
        <p:sp>
          <p:nvSpPr>
            <p:cNvPr id="13" name="Oval 12">
              <a:hlinkClick r:id="rId5"/>
            </p:cNvPr>
            <p:cNvSpPr/>
            <p:nvPr userDrawn="1"/>
          </p:nvSpPr>
          <p:spPr bwMode="black">
            <a:xfrm>
              <a:off x="3347864" y="3309248"/>
              <a:ext cx="339448" cy="339448"/>
            </a:xfrm>
            <a:prstGeom prst="ellipse">
              <a:avLst/>
            </a:prstGeom>
            <a:solidFill>
              <a:srgbClr val="000000">
                <a:alpha val="10196"/>
              </a:srgb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75"/>
            </a:p>
          </p:txBody>
        </p:sp>
        <p:pic>
          <p:nvPicPr>
            <p:cNvPr id="24" name="Picture 23">
              <a:hlinkClick r:id="rId5"/>
            </p:cNvPr>
            <p:cNvPicPr>
              <a:picLocks noChangeAspect="1"/>
            </p:cNvPicPr>
            <p:nvPr userDrawn="1"/>
          </p:nvPicPr>
          <p:blipFill>
            <a:blip r:embed="rId6"/>
            <a:stretch>
              <a:fillRect/>
            </a:stretch>
          </p:blipFill>
          <p:spPr>
            <a:xfrm>
              <a:off x="3453784" y="3420734"/>
              <a:ext cx="149048" cy="125201"/>
            </a:xfrm>
            <a:prstGeom prst="rect">
              <a:avLst/>
            </a:prstGeom>
          </p:spPr>
        </p:pic>
      </p:grpSp>
      <p:grpSp>
        <p:nvGrpSpPr>
          <p:cNvPr id="6" name="Group 5" descr="LinkedIn logo linking to DSTL's LinkedIn page" title="LinkedIn logo"/>
          <p:cNvGrpSpPr/>
          <p:nvPr userDrawn="1"/>
        </p:nvGrpSpPr>
        <p:grpSpPr>
          <a:xfrm>
            <a:off x="3770679" y="3312422"/>
            <a:ext cx="339448" cy="339448"/>
            <a:chOff x="3770679" y="3312422"/>
            <a:chExt cx="339448" cy="339448"/>
          </a:xfrm>
        </p:grpSpPr>
        <p:sp>
          <p:nvSpPr>
            <p:cNvPr id="19" name="Oval 18">
              <a:hlinkClick r:id="rId7"/>
            </p:cNvPr>
            <p:cNvSpPr/>
            <p:nvPr userDrawn="1"/>
          </p:nvSpPr>
          <p:spPr bwMode="black">
            <a:xfrm>
              <a:off x="3770679" y="3312422"/>
              <a:ext cx="339448" cy="339448"/>
            </a:xfrm>
            <a:prstGeom prst="ellipse">
              <a:avLst/>
            </a:prstGeom>
            <a:solidFill>
              <a:srgbClr val="000000">
                <a:alpha val="10196"/>
              </a:srgb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75"/>
            </a:p>
          </p:txBody>
        </p:sp>
        <p:pic>
          <p:nvPicPr>
            <p:cNvPr id="27" name="Picture 26">
              <a:hlinkClick r:id="rId7"/>
            </p:cNvPr>
            <p:cNvPicPr>
              <a:picLocks noChangeAspect="1"/>
            </p:cNvPicPr>
            <p:nvPr userDrawn="1"/>
          </p:nvPicPr>
          <p:blipFill>
            <a:blip r:embed="rId8"/>
            <a:stretch>
              <a:fillRect/>
            </a:stretch>
          </p:blipFill>
          <p:spPr>
            <a:xfrm>
              <a:off x="3879656" y="3401599"/>
              <a:ext cx="135334" cy="140973"/>
            </a:xfrm>
            <a:prstGeom prst="rect">
              <a:avLst/>
            </a:prstGeom>
          </p:spPr>
        </p:pic>
      </p:grpSp>
      <p:grpSp>
        <p:nvGrpSpPr>
          <p:cNvPr id="11" name="Group 10" descr="Gov.UK logo linking to DSTL's Gov.UK page" title="Gov.UK logo"/>
          <p:cNvGrpSpPr/>
          <p:nvPr userDrawn="1"/>
        </p:nvGrpSpPr>
        <p:grpSpPr>
          <a:xfrm>
            <a:off x="5039123" y="3312422"/>
            <a:ext cx="339448" cy="339448"/>
            <a:chOff x="5039123" y="3312422"/>
            <a:chExt cx="339448" cy="339448"/>
          </a:xfrm>
        </p:grpSpPr>
        <p:sp>
          <p:nvSpPr>
            <p:cNvPr id="16" name="Oval 15">
              <a:hlinkClick r:id="rId9"/>
            </p:cNvPr>
            <p:cNvSpPr/>
            <p:nvPr userDrawn="1"/>
          </p:nvSpPr>
          <p:spPr bwMode="black">
            <a:xfrm>
              <a:off x="5039123" y="3312422"/>
              <a:ext cx="339448" cy="339448"/>
            </a:xfrm>
            <a:prstGeom prst="ellipse">
              <a:avLst/>
            </a:prstGeom>
            <a:solidFill>
              <a:srgbClr val="000000">
                <a:alpha val="10196"/>
              </a:srgb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75"/>
            </a:p>
          </p:txBody>
        </p:sp>
        <p:pic>
          <p:nvPicPr>
            <p:cNvPr id="42" name="Picture 41">
              <a:hlinkClick r:id="rId9"/>
            </p:cNvPr>
            <p:cNvPicPr>
              <a:picLocks noChangeAspect="1"/>
            </p:cNvPicPr>
            <p:nvPr userDrawn="1"/>
          </p:nvPicPr>
          <p:blipFill>
            <a:blip r:embed="rId10"/>
            <a:stretch>
              <a:fillRect/>
            </a:stretch>
          </p:blipFill>
          <p:spPr>
            <a:xfrm>
              <a:off x="5118452" y="3417109"/>
              <a:ext cx="180789" cy="142797"/>
            </a:xfrm>
            <a:prstGeom prst="rect">
              <a:avLst/>
            </a:prstGeom>
          </p:spPr>
        </p:pic>
      </p:grpSp>
      <p:grpSp>
        <p:nvGrpSpPr>
          <p:cNvPr id="9" name="Group 8" descr="Instagram logo linking to DSTL's Instagram page" title="Instagram logo"/>
          <p:cNvGrpSpPr/>
          <p:nvPr userDrawn="1"/>
        </p:nvGrpSpPr>
        <p:grpSpPr>
          <a:xfrm>
            <a:off x="4616309" y="3312422"/>
            <a:ext cx="339448" cy="339448"/>
            <a:chOff x="4616309" y="3312422"/>
            <a:chExt cx="339448" cy="339448"/>
          </a:xfrm>
        </p:grpSpPr>
        <p:sp>
          <p:nvSpPr>
            <p:cNvPr id="7" name="Oval 6">
              <a:hlinkClick r:id="rId11"/>
            </p:cNvPr>
            <p:cNvSpPr/>
            <p:nvPr userDrawn="1"/>
          </p:nvSpPr>
          <p:spPr bwMode="black">
            <a:xfrm>
              <a:off x="4616309" y="3312422"/>
              <a:ext cx="339448" cy="339448"/>
            </a:xfrm>
            <a:prstGeom prst="ellipse">
              <a:avLst/>
            </a:prstGeom>
            <a:solidFill>
              <a:srgbClr val="000000">
                <a:alpha val="10196"/>
              </a:srgb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75"/>
            </a:p>
          </p:txBody>
        </p:sp>
        <p:pic>
          <p:nvPicPr>
            <p:cNvPr id="44" name="Picture 43">
              <a:hlinkClick r:id="rId11"/>
            </p:cNvPr>
            <p:cNvPicPr>
              <a:picLocks noChangeAspect="1"/>
            </p:cNvPicPr>
            <p:nvPr userDrawn="1"/>
          </p:nvPicPr>
          <p:blipFill>
            <a:blip r:embed="rId12"/>
            <a:stretch>
              <a:fillRect/>
            </a:stretch>
          </p:blipFill>
          <p:spPr>
            <a:xfrm>
              <a:off x="4699348" y="3398350"/>
              <a:ext cx="175071" cy="172258"/>
            </a:xfrm>
            <a:prstGeom prst="rect">
              <a:avLst/>
            </a:prstGeom>
          </p:spPr>
        </p:pic>
      </p:grpSp>
      <p:grpSp>
        <p:nvGrpSpPr>
          <p:cNvPr id="8" name="Group 7" descr="Facebook logo linking to DSTL's Facebook page" title="Facebook logo"/>
          <p:cNvGrpSpPr/>
          <p:nvPr userDrawn="1"/>
        </p:nvGrpSpPr>
        <p:grpSpPr>
          <a:xfrm>
            <a:off x="4193495" y="3312422"/>
            <a:ext cx="339448" cy="339448"/>
            <a:chOff x="4193495" y="3312422"/>
            <a:chExt cx="339448" cy="339448"/>
          </a:xfrm>
        </p:grpSpPr>
        <p:sp>
          <p:nvSpPr>
            <p:cNvPr id="10" name="Oval 9">
              <a:hlinkClick r:id="rId13"/>
            </p:cNvPr>
            <p:cNvSpPr/>
            <p:nvPr userDrawn="1"/>
          </p:nvSpPr>
          <p:spPr bwMode="black">
            <a:xfrm>
              <a:off x="4193495" y="3312422"/>
              <a:ext cx="339448" cy="339448"/>
            </a:xfrm>
            <a:prstGeom prst="ellipse">
              <a:avLst/>
            </a:prstGeom>
            <a:solidFill>
              <a:srgbClr val="000000">
                <a:alpha val="10196"/>
              </a:srgb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75"/>
            </a:p>
          </p:txBody>
        </p:sp>
        <p:pic>
          <p:nvPicPr>
            <p:cNvPr id="46" name="Picture 45">
              <a:hlinkClick r:id="rId13"/>
            </p:cNvPr>
            <p:cNvPicPr>
              <a:picLocks noChangeAspect="1"/>
            </p:cNvPicPr>
            <p:nvPr userDrawn="1"/>
          </p:nvPicPr>
          <p:blipFill>
            <a:blip r:embed="rId14"/>
            <a:stretch>
              <a:fillRect/>
            </a:stretch>
          </p:blipFill>
          <p:spPr>
            <a:xfrm>
              <a:off x="4318695" y="3401144"/>
              <a:ext cx="85889" cy="158276"/>
            </a:xfrm>
            <a:prstGeom prst="rect">
              <a:avLst/>
            </a:prstGeom>
          </p:spPr>
        </p:pic>
      </p:grpSp>
      <p:sp>
        <p:nvSpPr>
          <p:cNvPr id="25" name="Slide Number Placeholder 3"/>
          <p:cNvSpPr>
            <a:spLocks noGrp="1"/>
          </p:cNvSpPr>
          <p:nvPr>
            <p:ph type="sldNum" sz="quarter" idx="11"/>
          </p:nvPr>
        </p:nvSpPr>
        <p:spPr>
          <a:xfrm>
            <a:off x="6821710" y="4375018"/>
            <a:ext cx="2057400" cy="211757"/>
          </a:xfrm>
        </p:spPr>
        <p:txBody>
          <a:bodyPr/>
          <a:lstStyle/>
          <a:p>
            <a:fld id="{41D5E06E-8463-49C0-8B6A-3B9E03BCC454}" type="slidenum">
              <a:rPr lang="en-GB" smtClean="0"/>
              <a:t>‹#›</a:t>
            </a:fld>
            <a:endParaRPr lang="en-GB"/>
          </a:p>
        </p:txBody>
      </p:sp>
    </p:spTree>
    <p:extLst>
      <p:ext uri="{BB962C8B-B14F-4D97-AF65-F5344CB8AC3E}">
        <p14:creationId xmlns:p14="http://schemas.microsoft.com/office/powerpoint/2010/main" val="26328832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bg>
      <p:bgRef idx="1001">
        <a:schemeClr val="bg2"/>
      </p:bgRef>
    </p:bg>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p>
            <a:r>
              <a:rPr lang="en-GB" smtClean="0"/>
              <a:t>OFFICIAL</a:t>
            </a:r>
            <a:endParaRPr lang="en-GB" dirty="0"/>
          </a:p>
        </p:txBody>
      </p:sp>
      <p:sp>
        <p:nvSpPr>
          <p:cNvPr id="3" name="Title 2"/>
          <p:cNvSpPr>
            <a:spLocks noGrp="1"/>
          </p:cNvSpPr>
          <p:nvPr>
            <p:ph type="title"/>
          </p:nvPr>
        </p:nvSpPr>
        <p:spPr/>
        <p:txBody>
          <a:bodyPr/>
          <a:lstStyle>
            <a:lvl1pPr>
              <a:defRPr>
                <a:solidFill>
                  <a:schemeClr val="tx1"/>
                </a:solidFill>
              </a:defRPr>
            </a:lvl1pPr>
          </a:lstStyle>
          <a:p>
            <a:r>
              <a:rPr lang="en-US" smtClean="0"/>
              <a:t>Click to edit Master title style</a:t>
            </a:r>
            <a:endParaRPr lang="en-GB"/>
          </a:p>
        </p:txBody>
      </p:sp>
      <p:sp>
        <p:nvSpPr>
          <p:cNvPr id="4" name="Slide Number Placeholder 3"/>
          <p:cNvSpPr>
            <a:spLocks noGrp="1"/>
          </p:cNvSpPr>
          <p:nvPr>
            <p:ph type="sldNum" sz="quarter" idx="11"/>
          </p:nvPr>
        </p:nvSpPr>
        <p:spPr>
          <a:xfrm>
            <a:off x="6821710" y="4375018"/>
            <a:ext cx="2057400" cy="211757"/>
          </a:xfrm>
        </p:spPr>
        <p:txBody>
          <a:bodyPr/>
          <a:lstStyle/>
          <a:p>
            <a:fld id="{41D5E06E-8463-49C0-8B6A-3B9E03BCC454}" type="slidenum">
              <a:rPr lang="en-GB" smtClean="0"/>
              <a:t>‹#›</a:t>
            </a:fld>
            <a:endParaRPr lang="en-GB"/>
          </a:p>
        </p:txBody>
      </p:sp>
    </p:spTree>
    <p:extLst>
      <p:ext uri="{BB962C8B-B14F-4D97-AF65-F5344CB8AC3E}">
        <p14:creationId xmlns:p14="http://schemas.microsoft.com/office/powerpoint/2010/main" val="38016121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gray">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28651" y="1370015"/>
            <a:ext cx="7886700" cy="2857921"/>
          </a:xfrm>
          <a:prstGeom prst="rect">
            <a:avLst/>
          </a:prstGeom>
          <a:noFill/>
          <a:ln w="9525">
            <a:noFill/>
            <a:miter lim="800000"/>
            <a:headEnd/>
            <a:tailEnd/>
          </a:ln>
        </p:spPr>
        <p:txBody>
          <a:bodyPr vert="horz" wrap="square" lIns="85278" tIns="42639" rIns="85278" bIns="42639" numCol="1" anchor="t" anchorCtr="0" compatLnSpc="1">
            <a:prstTxWarp prst="textNoShape">
              <a:avLst/>
            </a:prstTxWarp>
            <a:normAutofit/>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descr="Text Box containing the classification of the presentation" title="Classification"/>
          <p:cNvSpPr>
            <a:spLocks noGrp="1"/>
          </p:cNvSpPr>
          <p:nvPr>
            <p:ph type="ftr" sz="quarter" idx="3"/>
          </p:nvPr>
        </p:nvSpPr>
        <p:spPr>
          <a:xfrm>
            <a:off x="1403649" y="4601371"/>
            <a:ext cx="7478588" cy="274637"/>
          </a:xfrm>
          <a:prstGeom prst="rect">
            <a:avLst/>
          </a:prstGeom>
        </p:spPr>
        <p:txBody>
          <a:bodyPr vert="horz" wrap="square" lIns="91440" tIns="45720" rIns="36000" bIns="45720" rtlCol="0" anchor="ctr">
            <a:normAutofit/>
          </a:bodyPr>
          <a:lstStyle>
            <a:lvl1pPr algn="r">
              <a:defRPr sz="1200" b="1">
                <a:solidFill>
                  <a:schemeClr val="tx1">
                    <a:tint val="75000"/>
                  </a:schemeClr>
                </a:solidFill>
              </a:defRPr>
            </a:lvl1pPr>
          </a:lstStyle>
          <a:p>
            <a:r>
              <a:rPr lang="en-GB" smtClean="0"/>
              <a:t>OFFICIAL</a:t>
            </a:r>
            <a:endParaRPr lang="en-GB" dirty="0"/>
          </a:p>
        </p:txBody>
      </p:sp>
      <p:sp>
        <p:nvSpPr>
          <p:cNvPr id="9" name="Rectangle 8"/>
          <p:cNvSpPr/>
          <p:nvPr userDrawn="1"/>
        </p:nvSpPr>
        <p:spPr bwMode="hidden">
          <a:xfrm>
            <a:off x="0" y="-672"/>
            <a:ext cx="9144000" cy="755175"/>
          </a:xfrm>
          <a:prstGeom prst="rect">
            <a:avLst/>
          </a:prstGeom>
          <a:solidFill>
            <a:srgbClr val="13022D"/>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rtlCol="0" anchor="ctr">
            <a:normAutofit/>
          </a:bodyPr>
          <a:lstStyle/>
          <a:p>
            <a:pPr algn="ctr"/>
            <a:endParaRPr lang="en-GB" sz="1275"/>
          </a:p>
        </p:txBody>
      </p:sp>
      <p:pic>
        <p:nvPicPr>
          <p:cNvPr id="10" name="Picture 3"/>
          <p:cNvPicPr>
            <a:picLocks noChangeArrowheads="1"/>
          </p:cNvPicPr>
          <p:nvPr userDrawn="1"/>
        </p:nvPicPr>
        <p:blipFill>
          <a:blip r:embed="rId14" cstate="print">
            <a:extLst>
              <a:ext uri="{28A0092B-C50C-407E-A947-70E740481C1C}">
                <a14:useLocalDpi xmlns:a14="http://schemas.microsoft.com/office/drawing/2010/main" val="0"/>
              </a:ext>
            </a:extLst>
          </a:blip>
          <a:srcRect/>
          <a:stretch>
            <a:fillRect/>
          </a:stretch>
        </p:blipFill>
        <p:spPr bwMode="black">
          <a:xfrm>
            <a:off x="7308305" y="246113"/>
            <a:ext cx="1587841" cy="282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Placeholder 3"/>
          <p:cNvSpPr>
            <a:spLocks noGrp="1"/>
          </p:cNvSpPr>
          <p:nvPr userDrawn="1">
            <p:ph type="title"/>
          </p:nvPr>
        </p:nvSpPr>
        <p:spPr bwMode="black">
          <a:xfrm>
            <a:off x="36256" y="50535"/>
            <a:ext cx="6840000" cy="649007"/>
          </a:xfrm>
          <a:prstGeom prst="rect">
            <a:avLst/>
          </a:prstGeom>
          <a:ln>
            <a:noFill/>
          </a:ln>
        </p:spPr>
        <p:txBody>
          <a:bodyPr vert="horz" lIns="360000" tIns="45720" rIns="91440" bIns="45720" rtlCol="0" anchor="ctr">
            <a:normAutofit/>
          </a:bodyPr>
          <a:lstStyle/>
          <a:p>
            <a:r>
              <a:rPr lang="en-US" smtClean="0"/>
              <a:t>Click to edit Master title style</a:t>
            </a:r>
            <a:endParaRPr lang="en-GB" dirty="0"/>
          </a:p>
        </p:txBody>
      </p:sp>
      <p:sp>
        <p:nvSpPr>
          <p:cNvPr id="2" name="Slide Number Placeholder 1"/>
          <p:cNvSpPr>
            <a:spLocks noGrp="1"/>
          </p:cNvSpPr>
          <p:nvPr>
            <p:ph type="sldNum" sz="quarter" idx="4"/>
          </p:nvPr>
        </p:nvSpPr>
        <p:spPr>
          <a:xfrm>
            <a:off x="6821710" y="4375018"/>
            <a:ext cx="2057400" cy="211757"/>
          </a:xfrm>
          <a:prstGeom prst="rect">
            <a:avLst/>
          </a:prstGeom>
        </p:spPr>
        <p:txBody>
          <a:bodyPr vert="horz" lIns="91440" tIns="45720" rIns="91440" bIns="45720" rtlCol="0" anchor="ctr"/>
          <a:lstStyle>
            <a:lvl1pPr algn="r">
              <a:defRPr sz="1200">
                <a:solidFill>
                  <a:schemeClr val="tx1">
                    <a:tint val="75000"/>
                  </a:schemeClr>
                </a:solidFill>
              </a:defRPr>
            </a:lvl1pPr>
          </a:lstStyle>
          <a:p>
            <a:fld id="{41D5E06E-8463-49C0-8B6A-3B9E03BCC454}" type="slidenum">
              <a:rPr lang="en-GB" smtClean="0"/>
              <a:t>‹#›</a:t>
            </a:fld>
            <a:endParaRPr lang="en-GB"/>
          </a:p>
        </p:txBody>
      </p:sp>
    </p:spTree>
    <p:extLst>
      <p:ext uri="{BB962C8B-B14F-4D97-AF65-F5344CB8AC3E}">
        <p14:creationId xmlns:p14="http://schemas.microsoft.com/office/powerpoint/2010/main" val="789725373"/>
      </p:ext>
    </p:extLst>
  </p:cSld>
  <p:clrMap bg1="lt1" tx1="dk1" bg2="lt2" tx2="dk2" accent1="accent1" accent2="accent2" accent3="accent3" accent4="accent4" accent5="accent5" accent6="accent6" hlink="hlink" folHlink="folHlink"/>
  <p:sldLayoutIdLst>
    <p:sldLayoutId id="2147483718" r:id="rId1"/>
    <p:sldLayoutId id="2147483711" r:id="rId2"/>
    <p:sldLayoutId id="2147483699" r:id="rId3"/>
    <p:sldLayoutId id="2147483701" r:id="rId4"/>
    <p:sldLayoutId id="2147483706" r:id="rId5"/>
    <p:sldLayoutId id="2147483703" r:id="rId6"/>
    <p:sldLayoutId id="2147483710" r:id="rId7"/>
    <p:sldLayoutId id="2147483720" r:id="rId8"/>
    <p:sldLayoutId id="2147483719" r:id="rId9"/>
    <p:sldLayoutId id="2147483715" r:id="rId10"/>
    <p:sldLayoutId id="2147483716" r:id="rId11"/>
    <p:sldLayoutId id="2147483717" r:id="rId12"/>
  </p:sldLayoutIdLst>
  <p:timing>
    <p:tnLst>
      <p:par>
        <p:cTn id="1" dur="indefinite" restart="never" nodeType="tmRoot"/>
      </p:par>
    </p:tnLst>
  </p:timing>
  <p:hf hdr="0" dt="0"/>
  <p:txStyles>
    <p:titleStyle>
      <a:lvl1pPr algn="l" defTabSz="685800" rtl="0" eaLnBrk="1" latinLnBrk="0" hangingPunct="1">
        <a:lnSpc>
          <a:spcPct val="90000"/>
        </a:lnSpc>
        <a:spcBef>
          <a:spcPct val="0"/>
        </a:spcBef>
        <a:buNone/>
        <a:defRPr lang="en-GB" sz="2000" kern="1200" dirty="0">
          <a:solidFill>
            <a:schemeClr val="bg1"/>
          </a:solidFill>
          <a:latin typeface="Arial" panose="020B0604020202020204" pitchFamily="34" charset="0"/>
          <a:ea typeface="+mj-ea"/>
          <a:cs typeface="Arial" panose="020B0604020202020204" pitchFamily="34" charset="0"/>
        </a:defRPr>
      </a:lvl1pPr>
    </p:titleStyle>
    <p:bodyStyle>
      <a:lvl1pPr marL="171450" indent="-171450" algn="l" defTabSz="685800" rtl="0" eaLnBrk="1" latinLnBrk="0" hangingPunct="1">
        <a:lnSpc>
          <a:spcPct val="90000"/>
        </a:lnSpc>
        <a:spcBef>
          <a:spcPts val="750"/>
        </a:spcBef>
        <a:buClr>
          <a:schemeClr val="accent1"/>
        </a:buClr>
        <a:buSzPct val="110000"/>
        <a:buFont typeface="Wingdings" panose="05000000000000000000" pitchFamily="2" charset="2"/>
        <a:buChar char="§"/>
        <a:defRPr lang="en-US" sz="2000" kern="1200" smtClean="0">
          <a:solidFill>
            <a:schemeClr val="tx1"/>
          </a:solidFill>
          <a:latin typeface="Arial" pitchFamily="34" charset="0"/>
          <a:ea typeface="+mn-ea"/>
          <a:cs typeface="Arial" pitchFamily="34" charset="0"/>
        </a:defRPr>
      </a:lvl1pPr>
      <a:lvl2pPr marL="534386" indent="-214313" algn="l" defTabSz="685800" rtl="0" eaLnBrk="1" latinLnBrk="0" hangingPunct="1">
        <a:lnSpc>
          <a:spcPct val="90000"/>
        </a:lnSpc>
        <a:spcBef>
          <a:spcPts val="375"/>
        </a:spcBef>
        <a:buClr>
          <a:schemeClr val="accent1"/>
        </a:buClr>
        <a:buSzPct val="110000"/>
        <a:buFont typeface="Arial" panose="020B0604020202020204" pitchFamily="34" charset="0"/>
        <a:buChar char="–"/>
        <a:defRPr lang="en-US" sz="1800" kern="1200" smtClean="0">
          <a:solidFill>
            <a:schemeClr val="tx1"/>
          </a:solidFill>
          <a:latin typeface="Arial" pitchFamily="34" charset="0"/>
          <a:ea typeface="+mn-ea"/>
          <a:cs typeface="Arial" pitchFamily="34" charset="0"/>
        </a:defRPr>
      </a:lvl2pPr>
      <a:lvl3pPr marL="857250" indent="-171450" algn="l" defTabSz="685800" rtl="0" eaLnBrk="1" latinLnBrk="0" hangingPunct="1">
        <a:lnSpc>
          <a:spcPct val="90000"/>
        </a:lnSpc>
        <a:spcBef>
          <a:spcPts val="375"/>
        </a:spcBef>
        <a:buClr>
          <a:schemeClr val="accent1"/>
        </a:buClr>
        <a:buSzPct val="110000"/>
        <a:buFont typeface="Arial" panose="020B0604020202020204" pitchFamily="34" charset="0"/>
        <a:buChar char="•"/>
        <a:defRPr lang="en-US" sz="1800" kern="1200" smtClean="0">
          <a:solidFill>
            <a:schemeClr val="tx1"/>
          </a:solidFill>
          <a:latin typeface="Arial" pitchFamily="34" charset="0"/>
          <a:ea typeface="+mn-ea"/>
          <a:cs typeface="Arial" pitchFamily="34" charset="0"/>
        </a:defRPr>
      </a:lvl3pPr>
      <a:lvl4pPr marL="1200150" indent="-171450" algn="l" defTabSz="685800" rtl="0" eaLnBrk="1" latinLnBrk="0" hangingPunct="1">
        <a:lnSpc>
          <a:spcPct val="90000"/>
        </a:lnSpc>
        <a:spcBef>
          <a:spcPts val="375"/>
        </a:spcBef>
        <a:buClr>
          <a:schemeClr val="accent1"/>
        </a:buClr>
        <a:buSzPct val="110000"/>
        <a:buFont typeface="Arial" panose="020B0604020202020204" pitchFamily="34" charset="0"/>
        <a:buChar char="–"/>
        <a:defRPr lang="en-US" sz="1400" kern="1200" smtClean="0">
          <a:solidFill>
            <a:schemeClr val="tx1"/>
          </a:solidFill>
          <a:latin typeface="Arial" pitchFamily="34" charset="0"/>
          <a:ea typeface="+mn-ea"/>
          <a:cs typeface="Arial" pitchFamily="34" charset="0"/>
        </a:defRPr>
      </a:lvl4pPr>
      <a:lvl5pPr marL="1543050" indent="-171450" algn="l" defTabSz="685800" rtl="0" eaLnBrk="1" latinLnBrk="0" hangingPunct="1">
        <a:lnSpc>
          <a:spcPct val="90000"/>
        </a:lnSpc>
        <a:spcBef>
          <a:spcPts val="375"/>
        </a:spcBef>
        <a:buClr>
          <a:schemeClr val="accent1"/>
        </a:buClr>
        <a:buSzPct val="110000"/>
        <a:buFont typeface="Arial" panose="020B0604020202020204" pitchFamily="34" charset="0"/>
        <a:buChar char="»"/>
        <a:defRPr lang="en-GB" sz="1100" kern="1200">
          <a:solidFill>
            <a:schemeClr val="tx1"/>
          </a:solidFill>
          <a:latin typeface="Arial" pitchFamily="34" charset="0"/>
          <a:ea typeface="+mn-ea"/>
          <a:cs typeface="Arial"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p:cNvSpPr>
            <a:spLocks noGrp="1"/>
          </p:cNvSpPr>
          <p:nvPr>
            <p:ph type="subTitle" idx="1"/>
          </p:nvPr>
        </p:nvSpPr>
        <p:spPr>
          <a:xfrm>
            <a:off x="-3967" y="2931790"/>
            <a:ext cx="9144000" cy="1080120"/>
          </a:xfrm>
        </p:spPr>
        <p:txBody>
          <a:bodyPr>
            <a:normAutofit lnSpcReduction="10000"/>
          </a:bodyPr>
          <a:lstStyle/>
          <a:p>
            <a:r>
              <a:rPr lang="en-GB" dirty="0" smtClean="0"/>
              <a:t>Mr. Joshua Port</a:t>
            </a:r>
          </a:p>
          <a:p>
            <a:r>
              <a:rPr lang="en-GB" dirty="0" smtClean="0"/>
              <a:t>Mr. Matthew Russell</a:t>
            </a:r>
          </a:p>
          <a:p>
            <a:r>
              <a:rPr lang="en-GB" dirty="0" smtClean="0"/>
              <a:t>Mr. Jacob Brown</a:t>
            </a:r>
          </a:p>
          <a:p>
            <a:r>
              <a:rPr lang="en-GB" dirty="0" smtClean="0"/>
              <a:t>Mr. Cameron Fitze</a:t>
            </a:r>
            <a:endParaRPr lang="en-GB" dirty="0"/>
          </a:p>
        </p:txBody>
      </p:sp>
      <p:sp>
        <p:nvSpPr>
          <p:cNvPr id="6" name="Title 5"/>
          <p:cNvSpPr>
            <a:spLocks noGrp="1"/>
          </p:cNvSpPr>
          <p:nvPr>
            <p:ph type="title"/>
          </p:nvPr>
        </p:nvSpPr>
        <p:spPr/>
        <p:txBody>
          <a:bodyPr/>
          <a:lstStyle/>
          <a:p>
            <a:r>
              <a:rPr lang="en-GB" dirty="0"/>
              <a:t>Investigation </a:t>
            </a:r>
            <a:r>
              <a:rPr lang="en-GB" dirty="0" smtClean="0"/>
              <a:t>into Pycom </a:t>
            </a:r>
            <a:r>
              <a:rPr lang="en-GB" dirty="0"/>
              <a:t>Chipsets Protocols </a:t>
            </a:r>
          </a:p>
        </p:txBody>
      </p:sp>
      <p:sp>
        <p:nvSpPr>
          <p:cNvPr id="3" name="Footer Placeholder 2"/>
          <p:cNvSpPr>
            <a:spLocks noGrp="1"/>
          </p:cNvSpPr>
          <p:nvPr>
            <p:ph type="ftr" sz="quarter" idx="10"/>
          </p:nvPr>
        </p:nvSpPr>
        <p:spPr/>
        <p:txBody>
          <a:bodyPr/>
          <a:lstStyle/>
          <a:p>
            <a:r>
              <a:rPr lang="en-GB" dirty="0" smtClean="0"/>
              <a:t>OFFICIAL</a:t>
            </a:r>
            <a:endParaRPr lang="en-GB" dirty="0"/>
          </a:p>
        </p:txBody>
      </p:sp>
      <p:sp>
        <p:nvSpPr>
          <p:cNvPr id="2" name="Slide Number Placeholder 1"/>
          <p:cNvSpPr>
            <a:spLocks noGrp="1"/>
          </p:cNvSpPr>
          <p:nvPr>
            <p:ph type="sldNum" sz="quarter" idx="11"/>
          </p:nvPr>
        </p:nvSpPr>
        <p:spPr/>
        <p:txBody>
          <a:bodyPr/>
          <a:lstStyle/>
          <a:p>
            <a:r>
              <a:rPr lang="en-GB" dirty="0" smtClean="0"/>
              <a:t>All </a:t>
            </a:r>
            <a:fld id="{41D5E06E-8463-49C0-8B6A-3B9E03BCC454}" type="slidenum">
              <a:rPr lang="en-GB" smtClean="0"/>
              <a:pPr/>
              <a:t>1</a:t>
            </a:fld>
            <a:endParaRPr lang="en-GB" dirty="0"/>
          </a:p>
        </p:txBody>
      </p:sp>
    </p:spTree>
    <p:extLst>
      <p:ext uri="{BB962C8B-B14F-4D97-AF65-F5344CB8AC3E}">
        <p14:creationId xmlns:p14="http://schemas.microsoft.com/office/powerpoint/2010/main" val="25290000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b="1" dirty="0" smtClean="0"/>
              <a:t>What?</a:t>
            </a:r>
          </a:p>
          <a:p>
            <a:r>
              <a:rPr lang="en-GB" dirty="0" smtClean="0"/>
              <a:t>Set </a:t>
            </a:r>
            <a:r>
              <a:rPr lang="en-GB" dirty="0"/>
              <a:t>up a connection from one Pycom chip to another using LTE, Wi-Fi, LoRa and Sig Fox</a:t>
            </a:r>
            <a:r>
              <a:rPr lang="en-GB" dirty="0" smtClean="0"/>
              <a:t>.</a:t>
            </a:r>
          </a:p>
          <a:p>
            <a:r>
              <a:rPr lang="en-GB" dirty="0"/>
              <a:t>Use visual studios simulation software to achieve the signals. </a:t>
            </a:r>
            <a:endParaRPr lang="en-GB" dirty="0" smtClean="0"/>
          </a:p>
          <a:p>
            <a:pPr marL="0" indent="0">
              <a:buNone/>
            </a:pPr>
            <a:r>
              <a:rPr lang="en-GB" b="1" dirty="0" smtClean="0"/>
              <a:t>Why?</a:t>
            </a:r>
            <a:endParaRPr lang="en-GB" b="1" dirty="0"/>
          </a:p>
          <a:p>
            <a:r>
              <a:rPr lang="en-GB" dirty="0"/>
              <a:t>Obtain captures on a spectrum analyser of these above </a:t>
            </a:r>
            <a:r>
              <a:rPr lang="en-GB" dirty="0" smtClean="0"/>
              <a:t>signals</a:t>
            </a:r>
            <a:r>
              <a:rPr lang="en-GB" dirty="0"/>
              <a:t> </a:t>
            </a:r>
            <a:r>
              <a:rPr lang="en-GB" dirty="0" smtClean="0"/>
              <a:t>to be used in future development projects at Dst</a:t>
            </a:r>
            <a:r>
              <a:rPr lang="en-GB" dirty="0"/>
              <a:t>l</a:t>
            </a:r>
            <a:endParaRPr lang="en-GB" dirty="0" smtClean="0"/>
          </a:p>
          <a:p>
            <a:pPr marL="0" indent="0">
              <a:buNone/>
            </a:pPr>
            <a:r>
              <a:rPr lang="en-GB" b="1" dirty="0" smtClean="0"/>
              <a:t>Legislation</a:t>
            </a:r>
          </a:p>
          <a:p>
            <a:pPr lvl="0">
              <a:buClr>
                <a:srgbClr val="CD2456"/>
              </a:buClr>
            </a:pPr>
            <a:r>
              <a:rPr lang="en-GB" dirty="0" smtClean="0">
                <a:solidFill>
                  <a:srgbClr val="000000"/>
                </a:solidFill>
              </a:rPr>
              <a:t>RADHAZ </a:t>
            </a:r>
            <a:r>
              <a:rPr lang="en-GB" dirty="0">
                <a:solidFill>
                  <a:srgbClr val="000000"/>
                </a:solidFill>
              </a:rPr>
              <a:t>and OFCOM Licencing</a:t>
            </a:r>
          </a:p>
          <a:p>
            <a:pPr marL="0" indent="0">
              <a:buNone/>
            </a:pPr>
            <a:endParaRPr lang="en-GB" b="1" dirty="0" smtClean="0"/>
          </a:p>
          <a:p>
            <a:endParaRPr lang="en-GB" dirty="0"/>
          </a:p>
        </p:txBody>
      </p:sp>
      <p:sp>
        <p:nvSpPr>
          <p:cNvPr id="3" name="Title 2"/>
          <p:cNvSpPr>
            <a:spLocks noGrp="1"/>
          </p:cNvSpPr>
          <p:nvPr>
            <p:ph type="title"/>
          </p:nvPr>
        </p:nvSpPr>
        <p:spPr/>
        <p:txBody>
          <a:bodyPr/>
          <a:lstStyle/>
          <a:p>
            <a:r>
              <a:rPr lang="en-GB" dirty="0" smtClean="0"/>
              <a:t>Project Aims and Objectives</a:t>
            </a:r>
            <a:endParaRPr lang="en-GB" dirty="0"/>
          </a:p>
        </p:txBody>
      </p:sp>
      <p:sp>
        <p:nvSpPr>
          <p:cNvPr id="4" name="Slide Number Placeholder 3"/>
          <p:cNvSpPr>
            <a:spLocks noGrp="1"/>
          </p:cNvSpPr>
          <p:nvPr>
            <p:ph type="sldNum" sz="quarter" idx="11"/>
          </p:nvPr>
        </p:nvSpPr>
        <p:spPr/>
        <p:txBody>
          <a:bodyPr/>
          <a:lstStyle/>
          <a:p>
            <a:r>
              <a:rPr lang="en-GB" dirty="0" smtClean="0"/>
              <a:t>  JP </a:t>
            </a:r>
            <a:fld id="{41D5E06E-8463-49C0-8B6A-3B9E03BCC454}" type="slidenum">
              <a:rPr lang="en-GB" smtClean="0"/>
              <a:t>2</a:t>
            </a:fld>
            <a:endParaRPr lang="en-GB" dirty="0"/>
          </a:p>
        </p:txBody>
      </p:sp>
      <p:sp>
        <p:nvSpPr>
          <p:cNvPr id="5" name="Footer Placeholder 4"/>
          <p:cNvSpPr>
            <a:spLocks noGrp="1"/>
          </p:cNvSpPr>
          <p:nvPr>
            <p:ph type="ftr" sz="quarter" idx="12"/>
          </p:nvPr>
        </p:nvSpPr>
        <p:spPr/>
        <p:txBody>
          <a:bodyPr/>
          <a:lstStyle/>
          <a:p>
            <a:r>
              <a:rPr lang="en-GB" smtClean="0"/>
              <a:t>OFFICIAL</a:t>
            </a:r>
            <a:endParaRPr lang="en-GB" dirty="0"/>
          </a:p>
        </p:txBody>
      </p:sp>
    </p:spTree>
    <p:extLst>
      <p:ext uri="{BB962C8B-B14F-4D97-AF65-F5344CB8AC3E}">
        <p14:creationId xmlns:p14="http://schemas.microsoft.com/office/powerpoint/2010/main" val="10042192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Introduction to Pycom</a:t>
            </a:r>
          </a:p>
        </p:txBody>
      </p:sp>
      <p:sp>
        <p:nvSpPr>
          <p:cNvPr id="4" name="Footer Placeholder 3"/>
          <p:cNvSpPr>
            <a:spLocks noGrp="1"/>
          </p:cNvSpPr>
          <p:nvPr>
            <p:ph type="ftr" sz="quarter" idx="12"/>
          </p:nvPr>
        </p:nvSpPr>
        <p:spPr/>
        <p:txBody>
          <a:bodyPr/>
          <a:lstStyle/>
          <a:p>
            <a:r>
              <a:rPr lang="en-GB" dirty="0" smtClean="0"/>
              <a:t>OFFICIAL</a:t>
            </a:r>
            <a:endParaRPr lang="en-GB" dirty="0"/>
          </a:p>
        </p:txBody>
      </p:sp>
      <p:sp>
        <p:nvSpPr>
          <p:cNvPr id="2" name="Slide Number Placeholder 1"/>
          <p:cNvSpPr>
            <a:spLocks noGrp="1"/>
          </p:cNvSpPr>
          <p:nvPr>
            <p:ph type="sldNum" sz="quarter" idx="11"/>
          </p:nvPr>
        </p:nvSpPr>
        <p:spPr/>
        <p:txBody>
          <a:bodyPr/>
          <a:lstStyle/>
          <a:p>
            <a:r>
              <a:rPr lang="en-GB" dirty="0" smtClean="0"/>
              <a:t> MR </a:t>
            </a:r>
            <a:fld id="{41D5E06E-8463-49C0-8B6A-3B9E03BCC454}" type="slidenum">
              <a:rPr lang="en-GB" smtClean="0"/>
              <a:t>3</a:t>
            </a:fld>
            <a:endParaRPr lang="en-GB" dirty="0"/>
          </a:p>
        </p:txBody>
      </p:sp>
      <p:pic>
        <p:nvPicPr>
          <p:cNvPr id="7" name="Picture 6"/>
          <p:cNvPicPr/>
          <p:nvPr/>
        </p:nvPicPr>
        <p:blipFill rotWithShape="1">
          <a:blip r:embed="rId3"/>
          <a:srcRect t="4808" b="6139"/>
          <a:stretch/>
        </p:blipFill>
        <p:spPr bwMode="auto">
          <a:xfrm>
            <a:off x="1379108" y="922264"/>
            <a:ext cx="5868193" cy="3456384"/>
          </a:xfrm>
          <a:prstGeom prst="rect">
            <a:avLst/>
          </a:prstGeom>
          <a:ln>
            <a:noFill/>
          </a:ln>
          <a:extLst>
            <a:ext uri="{53640926-AAD7-44D8-BBD7-CCE9431645EC}">
              <a14:shadowObscured xmlns:a14="http://schemas.microsoft.com/office/drawing/2010/main"/>
            </a:ext>
          </a:extLst>
        </p:spPr>
      </p:pic>
      <p:sp>
        <p:nvSpPr>
          <p:cNvPr id="3" name="TextBox 2"/>
          <p:cNvSpPr txBox="1"/>
          <p:nvPr/>
        </p:nvSpPr>
        <p:spPr>
          <a:xfrm>
            <a:off x="6821710" y="3909713"/>
            <a:ext cx="774626" cy="353943"/>
          </a:xfrm>
          <a:prstGeom prst="rect">
            <a:avLst/>
          </a:prstGeom>
          <a:noFill/>
        </p:spPr>
        <p:txBody>
          <a:bodyPr wrap="square" rtlCol="0">
            <a:spAutoFit/>
          </a:bodyPr>
          <a:lstStyle/>
          <a:p>
            <a:pPr>
              <a:buClr>
                <a:schemeClr val="accent1"/>
              </a:buClr>
              <a:buSzPct val="110000"/>
            </a:pPr>
            <a:r>
              <a:rPr lang="en-GB" dirty="0" smtClean="0"/>
              <a:t>[1]</a:t>
            </a:r>
          </a:p>
        </p:txBody>
      </p:sp>
    </p:spTree>
    <p:extLst>
      <p:ext uri="{BB962C8B-B14F-4D97-AF65-F5344CB8AC3E}">
        <p14:creationId xmlns:p14="http://schemas.microsoft.com/office/powerpoint/2010/main" val="13173902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Internet of Things (IoT) Protocols </a:t>
            </a:r>
            <a:endParaRPr lang="en-GB" dirty="0"/>
          </a:p>
        </p:txBody>
      </p:sp>
      <p:sp>
        <p:nvSpPr>
          <p:cNvPr id="3" name="Slide Number Placeholder 2"/>
          <p:cNvSpPr>
            <a:spLocks noGrp="1"/>
          </p:cNvSpPr>
          <p:nvPr>
            <p:ph type="sldNum" sz="quarter" idx="11"/>
          </p:nvPr>
        </p:nvSpPr>
        <p:spPr/>
        <p:txBody>
          <a:bodyPr/>
          <a:lstStyle/>
          <a:p>
            <a:r>
              <a:rPr lang="en-GB" dirty="0" smtClean="0"/>
              <a:t> MR </a:t>
            </a:r>
            <a:fld id="{41D5E06E-8463-49C0-8B6A-3B9E03BCC454}" type="slidenum">
              <a:rPr lang="en-GB" smtClean="0"/>
              <a:t>4</a:t>
            </a:fld>
            <a:endParaRPr lang="en-GB" dirty="0"/>
          </a:p>
        </p:txBody>
      </p:sp>
      <p:sp>
        <p:nvSpPr>
          <p:cNvPr id="4" name="Footer Placeholder 3"/>
          <p:cNvSpPr>
            <a:spLocks noGrp="1"/>
          </p:cNvSpPr>
          <p:nvPr>
            <p:ph type="ftr" sz="quarter" idx="12"/>
          </p:nvPr>
        </p:nvSpPr>
        <p:spPr/>
        <p:txBody>
          <a:bodyPr/>
          <a:lstStyle/>
          <a:p>
            <a:r>
              <a:rPr lang="en-GB" dirty="0" smtClean="0"/>
              <a:t>OFFICIAL</a:t>
            </a:r>
            <a:endParaRPr lang="en-GB" dirty="0"/>
          </a:p>
        </p:txBody>
      </p:sp>
      <p:pic>
        <p:nvPicPr>
          <p:cNvPr id="25" name="Picture 24"/>
          <p:cNvPicPr>
            <a:picLocks noChangeAspect="1"/>
          </p:cNvPicPr>
          <p:nvPr/>
        </p:nvPicPr>
        <p:blipFill>
          <a:blip r:embed="rId3"/>
          <a:stretch>
            <a:fillRect/>
          </a:stretch>
        </p:blipFill>
        <p:spPr>
          <a:xfrm>
            <a:off x="519086" y="884463"/>
            <a:ext cx="3655139" cy="1825042"/>
          </a:xfrm>
          <a:prstGeom prst="rect">
            <a:avLst/>
          </a:prstGeom>
        </p:spPr>
      </p:pic>
      <p:pic>
        <p:nvPicPr>
          <p:cNvPr id="26" name="Picture 25"/>
          <p:cNvPicPr>
            <a:picLocks noChangeAspect="1"/>
          </p:cNvPicPr>
          <p:nvPr/>
        </p:nvPicPr>
        <p:blipFill>
          <a:blip r:embed="rId4"/>
          <a:stretch>
            <a:fillRect/>
          </a:stretch>
        </p:blipFill>
        <p:spPr>
          <a:xfrm>
            <a:off x="5206942" y="864623"/>
            <a:ext cx="3229535" cy="1844882"/>
          </a:xfrm>
          <a:prstGeom prst="rect">
            <a:avLst/>
          </a:prstGeom>
        </p:spPr>
      </p:pic>
      <p:pic>
        <p:nvPicPr>
          <p:cNvPr id="27" name="Picture 26"/>
          <p:cNvPicPr>
            <a:picLocks noChangeAspect="1"/>
          </p:cNvPicPr>
          <p:nvPr/>
        </p:nvPicPr>
        <p:blipFill>
          <a:blip r:embed="rId5"/>
          <a:stretch>
            <a:fillRect/>
          </a:stretch>
        </p:blipFill>
        <p:spPr>
          <a:xfrm>
            <a:off x="805665" y="2709505"/>
            <a:ext cx="3561894" cy="2005680"/>
          </a:xfrm>
          <a:prstGeom prst="rect">
            <a:avLst/>
          </a:prstGeom>
        </p:spPr>
      </p:pic>
      <p:pic>
        <p:nvPicPr>
          <p:cNvPr id="28" name="Picture 27"/>
          <p:cNvPicPr>
            <a:picLocks noChangeAspect="1"/>
          </p:cNvPicPr>
          <p:nvPr/>
        </p:nvPicPr>
        <p:blipFill>
          <a:blip r:embed="rId6"/>
          <a:stretch>
            <a:fillRect/>
          </a:stretch>
        </p:blipFill>
        <p:spPr>
          <a:xfrm>
            <a:off x="5021163" y="2709505"/>
            <a:ext cx="3400959" cy="1942809"/>
          </a:xfrm>
          <a:prstGeom prst="rect">
            <a:avLst/>
          </a:prstGeom>
        </p:spPr>
      </p:pic>
      <p:sp>
        <p:nvSpPr>
          <p:cNvPr id="29" name="TextBox 28"/>
          <p:cNvSpPr txBox="1"/>
          <p:nvPr/>
        </p:nvSpPr>
        <p:spPr>
          <a:xfrm>
            <a:off x="34606" y="889250"/>
            <a:ext cx="1010653" cy="353943"/>
          </a:xfrm>
          <a:prstGeom prst="rect">
            <a:avLst/>
          </a:prstGeom>
          <a:noFill/>
        </p:spPr>
        <p:txBody>
          <a:bodyPr wrap="square" rtlCol="0">
            <a:spAutoFit/>
          </a:bodyPr>
          <a:lstStyle/>
          <a:p>
            <a:r>
              <a:rPr lang="en-GB" b="1" u="sng" dirty="0" smtClean="0">
                <a:latin typeface="Arial" panose="020B0604020202020204" pitchFamily="34" charset="0"/>
                <a:cs typeface="Arial" panose="020B0604020202020204" pitchFamily="34" charset="0"/>
              </a:rPr>
              <a:t>LoRa</a:t>
            </a:r>
            <a:endParaRPr lang="en-GB" b="1" u="sng" dirty="0">
              <a:latin typeface="Arial" panose="020B0604020202020204" pitchFamily="34" charset="0"/>
              <a:cs typeface="Arial" panose="020B0604020202020204" pitchFamily="34" charset="0"/>
            </a:endParaRPr>
          </a:p>
        </p:txBody>
      </p:sp>
      <p:sp>
        <p:nvSpPr>
          <p:cNvPr id="30" name="TextBox 29"/>
          <p:cNvSpPr txBox="1"/>
          <p:nvPr/>
        </p:nvSpPr>
        <p:spPr>
          <a:xfrm>
            <a:off x="4485076" y="884463"/>
            <a:ext cx="1528011" cy="353943"/>
          </a:xfrm>
          <a:prstGeom prst="rect">
            <a:avLst/>
          </a:prstGeom>
          <a:noFill/>
        </p:spPr>
        <p:txBody>
          <a:bodyPr wrap="square" rtlCol="0">
            <a:spAutoFit/>
          </a:bodyPr>
          <a:lstStyle/>
          <a:p>
            <a:r>
              <a:rPr lang="en-GB" b="1" u="sng" dirty="0" smtClean="0">
                <a:latin typeface="Arial" panose="020B0604020202020204" pitchFamily="34" charset="0"/>
                <a:cs typeface="Arial" panose="020B0604020202020204" pitchFamily="34" charset="0"/>
              </a:rPr>
              <a:t>Wi-Fi</a:t>
            </a:r>
            <a:endParaRPr lang="en-GB" b="1" u="sng" dirty="0">
              <a:latin typeface="Arial" panose="020B0604020202020204" pitchFamily="34" charset="0"/>
              <a:cs typeface="Arial" panose="020B0604020202020204" pitchFamily="34" charset="0"/>
            </a:endParaRPr>
          </a:p>
        </p:txBody>
      </p:sp>
      <p:sp>
        <p:nvSpPr>
          <p:cNvPr id="32" name="Rectangle 31"/>
          <p:cNvSpPr/>
          <p:nvPr/>
        </p:nvSpPr>
        <p:spPr>
          <a:xfrm>
            <a:off x="6373" y="2855040"/>
            <a:ext cx="851515" cy="353943"/>
          </a:xfrm>
          <a:prstGeom prst="rect">
            <a:avLst/>
          </a:prstGeom>
        </p:spPr>
        <p:txBody>
          <a:bodyPr wrap="none">
            <a:spAutoFit/>
          </a:bodyPr>
          <a:lstStyle/>
          <a:p>
            <a:r>
              <a:rPr lang="en-GB" b="1" u="sng" dirty="0">
                <a:latin typeface="Arial" panose="020B0604020202020204" pitchFamily="34" charset="0"/>
                <a:cs typeface="Arial" panose="020B0604020202020204" pitchFamily="34" charset="0"/>
              </a:rPr>
              <a:t>Sigfox</a:t>
            </a:r>
          </a:p>
        </p:txBody>
      </p:sp>
      <p:sp>
        <p:nvSpPr>
          <p:cNvPr id="33" name="TextBox 32"/>
          <p:cNvSpPr txBox="1"/>
          <p:nvPr/>
        </p:nvSpPr>
        <p:spPr>
          <a:xfrm>
            <a:off x="4282195" y="2869453"/>
            <a:ext cx="1064088" cy="353943"/>
          </a:xfrm>
          <a:prstGeom prst="rect">
            <a:avLst/>
          </a:prstGeom>
          <a:noFill/>
        </p:spPr>
        <p:txBody>
          <a:bodyPr wrap="square" rtlCol="0">
            <a:spAutoFit/>
          </a:bodyPr>
          <a:lstStyle/>
          <a:p>
            <a:r>
              <a:rPr lang="en-GB" b="1" u="sng" dirty="0" smtClean="0">
                <a:latin typeface="Arial" panose="020B0604020202020204" pitchFamily="34" charset="0"/>
                <a:cs typeface="Arial" panose="020B0604020202020204" pitchFamily="34" charset="0"/>
              </a:rPr>
              <a:t>LTE/4G</a:t>
            </a:r>
            <a:endParaRPr lang="en-GB" b="1" u="sng" dirty="0">
              <a:latin typeface="Arial" panose="020B0604020202020204" pitchFamily="34" charset="0"/>
              <a:cs typeface="Arial" panose="020B0604020202020204" pitchFamily="34" charset="0"/>
            </a:endParaRPr>
          </a:p>
        </p:txBody>
      </p:sp>
      <p:sp>
        <p:nvSpPr>
          <p:cNvPr id="34" name="TextBox 33"/>
          <p:cNvSpPr txBox="1"/>
          <p:nvPr/>
        </p:nvSpPr>
        <p:spPr>
          <a:xfrm>
            <a:off x="4285468" y="2355562"/>
            <a:ext cx="504056" cy="353943"/>
          </a:xfrm>
          <a:prstGeom prst="rect">
            <a:avLst/>
          </a:prstGeom>
          <a:noFill/>
        </p:spPr>
        <p:txBody>
          <a:bodyPr wrap="square" rtlCol="0">
            <a:spAutoFit/>
          </a:bodyPr>
          <a:lstStyle/>
          <a:p>
            <a:pPr>
              <a:buClr>
                <a:schemeClr val="accent1"/>
              </a:buClr>
              <a:buSzPct val="110000"/>
            </a:pPr>
            <a:r>
              <a:rPr lang="en-GB" dirty="0" smtClean="0"/>
              <a:t>[2]</a:t>
            </a:r>
          </a:p>
        </p:txBody>
      </p:sp>
      <p:sp>
        <p:nvSpPr>
          <p:cNvPr id="35" name="TextBox 34"/>
          <p:cNvSpPr txBox="1"/>
          <p:nvPr/>
        </p:nvSpPr>
        <p:spPr>
          <a:xfrm>
            <a:off x="4369960" y="3974351"/>
            <a:ext cx="504056" cy="353943"/>
          </a:xfrm>
          <a:prstGeom prst="rect">
            <a:avLst/>
          </a:prstGeom>
          <a:noFill/>
        </p:spPr>
        <p:txBody>
          <a:bodyPr wrap="square" rtlCol="0">
            <a:spAutoFit/>
          </a:bodyPr>
          <a:lstStyle/>
          <a:p>
            <a:pPr>
              <a:buClr>
                <a:schemeClr val="accent1"/>
              </a:buClr>
              <a:buSzPct val="110000"/>
            </a:pPr>
            <a:r>
              <a:rPr lang="en-GB" dirty="0" smtClean="0"/>
              <a:t>[4]</a:t>
            </a:r>
          </a:p>
        </p:txBody>
      </p:sp>
      <p:sp>
        <p:nvSpPr>
          <p:cNvPr id="36" name="TextBox 35"/>
          <p:cNvSpPr txBox="1"/>
          <p:nvPr/>
        </p:nvSpPr>
        <p:spPr>
          <a:xfrm>
            <a:off x="8244408" y="2355562"/>
            <a:ext cx="504056" cy="353943"/>
          </a:xfrm>
          <a:prstGeom prst="rect">
            <a:avLst/>
          </a:prstGeom>
          <a:noFill/>
        </p:spPr>
        <p:txBody>
          <a:bodyPr wrap="square" rtlCol="0">
            <a:spAutoFit/>
          </a:bodyPr>
          <a:lstStyle/>
          <a:p>
            <a:pPr>
              <a:buClr>
                <a:schemeClr val="accent1"/>
              </a:buClr>
              <a:buSzPct val="110000"/>
            </a:pPr>
            <a:r>
              <a:rPr lang="en-GB" dirty="0" smtClean="0"/>
              <a:t>[3]</a:t>
            </a:r>
          </a:p>
        </p:txBody>
      </p:sp>
      <p:sp>
        <p:nvSpPr>
          <p:cNvPr id="37" name="TextBox 36"/>
          <p:cNvSpPr txBox="1"/>
          <p:nvPr/>
        </p:nvSpPr>
        <p:spPr>
          <a:xfrm>
            <a:off x="8244408" y="3974352"/>
            <a:ext cx="504056" cy="353943"/>
          </a:xfrm>
          <a:prstGeom prst="rect">
            <a:avLst/>
          </a:prstGeom>
          <a:noFill/>
        </p:spPr>
        <p:txBody>
          <a:bodyPr wrap="square" rtlCol="0">
            <a:spAutoFit/>
          </a:bodyPr>
          <a:lstStyle/>
          <a:p>
            <a:pPr>
              <a:buClr>
                <a:schemeClr val="accent1"/>
              </a:buClr>
              <a:buSzPct val="110000"/>
            </a:pPr>
            <a:r>
              <a:rPr lang="en-GB" dirty="0" smtClean="0"/>
              <a:t>[5]</a:t>
            </a:r>
          </a:p>
        </p:txBody>
      </p:sp>
    </p:spTree>
    <p:extLst>
      <p:ext uri="{BB962C8B-B14F-4D97-AF65-F5344CB8AC3E}">
        <p14:creationId xmlns:p14="http://schemas.microsoft.com/office/powerpoint/2010/main" val="14894205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 Methodology </a:t>
            </a:r>
            <a:endParaRPr lang="en-GB" dirty="0"/>
          </a:p>
        </p:txBody>
      </p:sp>
      <p:sp>
        <p:nvSpPr>
          <p:cNvPr id="3" name="Slide Number Placeholder 2"/>
          <p:cNvSpPr>
            <a:spLocks noGrp="1"/>
          </p:cNvSpPr>
          <p:nvPr>
            <p:ph type="sldNum" sz="quarter" idx="11"/>
          </p:nvPr>
        </p:nvSpPr>
        <p:spPr/>
        <p:txBody>
          <a:bodyPr/>
          <a:lstStyle/>
          <a:p>
            <a:r>
              <a:rPr lang="en-GB" dirty="0" smtClean="0"/>
              <a:t> MR </a:t>
            </a:r>
            <a:fld id="{41D5E06E-8463-49C0-8B6A-3B9E03BCC454}" type="slidenum">
              <a:rPr lang="en-GB" smtClean="0"/>
              <a:t>5</a:t>
            </a:fld>
            <a:endParaRPr lang="en-GB" dirty="0"/>
          </a:p>
        </p:txBody>
      </p:sp>
      <p:sp>
        <p:nvSpPr>
          <p:cNvPr id="4" name="Footer Placeholder 3"/>
          <p:cNvSpPr>
            <a:spLocks noGrp="1"/>
          </p:cNvSpPr>
          <p:nvPr>
            <p:ph type="ftr" sz="quarter" idx="12"/>
          </p:nvPr>
        </p:nvSpPr>
        <p:spPr/>
        <p:txBody>
          <a:bodyPr/>
          <a:lstStyle/>
          <a:p>
            <a:r>
              <a:rPr lang="en-GB" dirty="0" smtClean="0"/>
              <a:t>OFFICIAL</a:t>
            </a:r>
            <a:endParaRPr lang="en-GB" dirty="0"/>
          </a:p>
        </p:txBody>
      </p:sp>
      <p:pic>
        <p:nvPicPr>
          <p:cNvPr id="5" name="Picture 4"/>
          <p:cNvPicPr>
            <a:picLocks noChangeAspect="1"/>
          </p:cNvPicPr>
          <p:nvPr/>
        </p:nvPicPr>
        <p:blipFill>
          <a:blip r:embed="rId3"/>
          <a:stretch>
            <a:fillRect/>
          </a:stretch>
        </p:blipFill>
        <p:spPr>
          <a:xfrm>
            <a:off x="1115616" y="843377"/>
            <a:ext cx="7238188" cy="3660279"/>
          </a:xfrm>
          <a:prstGeom prst="rect">
            <a:avLst/>
          </a:prstGeom>
        </p:spPr>
      </p:pic>
      <p:sp>
        <p:nvSpPr>
          <p:cNvPr id="6" name="TextBox 5"/>
          <p:cNvSpPr txBox="1"/>
          <p:nvPr/>
        </p:nvSpPr>
        <p:spPr>
          <a:xfrm>
            <a:off x="7346354" y="4025069"/>
            <a:ext cx="504056" cy="353943"/>
          </a:xfrm>
          <a:prstGeom prst="rect">
            <a:avLst/>
          </a:prstGeom>
          <a:noFill/>
        </p:spPr>
        <p:txBody>
          <a:bodyPr wrap="square" rtlCol="0">
            <a:spAutoFit/>
          </a:bodyPr>
          <a:lstStyle/>
          <a:p>
            <a:pPr>
              <a:buClr>
                <a:schemeClr val="accent1"/>
              </a:buClr>
              <a:buSzPct val="110000"/>
            </a:pPr>
            <a:r>
              <a:rPr lang="en-GB" dirty="0" smtClean="0"/>
              <a:t>[6]</a:t>
            </a:r>
          </a:p>
        </p:txBody>
      </p:sp>
    </p:spTree>
    <p:extLst>
      <p:ext uri="{BB962C8B-B14F-4D97-AF65-F5344CB8AC3E}">
        <p14:creationId xmlns:p14="http://schemas.microsoft.com/office/powerpoint/2010/main" val="32708903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1"/>
          </p:nvPr>
        </p:nvSpPr>
        <p:spPr>
          <a:xfrm>
            <a:off x="4499992" y="1030456"/>
            <a:ext cx="4140000" cy="3240000"/>
          </a:xfrm>
        </p:spPr>
        <p:txBody>
          <a:bodyPr/>
          <a:lstStyle/>
          <a:p>
            <a:r>
              <a:rPr lang="en-GB" dirty="0"/>
              <a:t>Before designing the test bench we first needed to come up with an idea of how we were going to set out the test bench to obtain the captures on the Spectrum Analyser. </a:t>
            </a:r>
            <a:endParaRPr lang="en-GB" dirty="0" smtClean="0"/>
          </a:p>
          <a:p>
            <a:r>
              <a:rPr lang="en-GB" dirty="0" smtClean="0"/>
              <a:t>The coupler splitter represents over-the-air testing. </a:t>
            </a:r>
            <a:endParaRPr lang="en-GB" dirty="0"/>
          </a:p>
          <a:p>
            <a:endParaRPr lang="en-GB" dirty="0"/>
          </a:p>
        </p:txBody>
      </p:sp>
      <p:sp>
        <p:nvSpPr>
          <p:cNvPr id="4" name="Title 3"/>
          <p:cNvSpPr>
            <a:spLocks noGrp="1"/>
          </p:cNvSpPr>
          <p:nvPr>
            <p:ph type="title"/>
          </p:nvPr>
        </p:nvSpPr>
        <p:spPr/>
        <p:txBody>
          <a:bodyPr/>
          <a:lstStyle/>
          <a:p>
            <a:r>
              <a:rPr lang="en-GB" dirty="0" smtClean="0"/>
              <a:t>Simulated Design </a:t>
            </a:r>
            <a:endParaRPr lang="en-GB" dirty="0"/>
          </a:p>
        </p:txBody>
      </p:sp>
      <p:sp>
        <p:nvSpPr>
          <p:cNvPr id="5" name="Slide Number Placeholder 4"/>
          <p:cNvSpPr>
            <a:spLocks noGrp="1"/>
          </p:cNvSpPr>
          <p:nvPr>
            <p:ph type="sldNum" sz="quarter" idx="12"/>
          </p:nvPr>
        </p:nvSpPr>
        <p:spPr/>
        <p:txBody>
          <a:bodyPr/>
          <a:lstStyle/>
          <a:p>
            <a:r>
              <a:rPr lang="en-GB" dirty="0" smtClean="0"/>
              <a:t>JP </a:t>
            </a:r>
            <a:fld id="{41D5E06E-8463-49C0-8B6A-3B9E03BCC454}" type="slidenum">
              <a:rPr lang="en-GB" smtClean="0"/>
              <a:t>6</a:t>
            </a:fld>
            <a:endParaRPr lang="en-GB" dirty="0"/>
          </a:p>
        </p:txBody>
      </p:sp>
      <p:sp>
        <p:nvSpPr>
          <p:cNvPr id="6" name="Footer Placeholder 5"/>
          <p:cNvSpPr>
            <a:spLocks noGrp="1"/>
          </p:cNvSpPr>
          <p:nvPr>
            <p:ph type="ftr" sz="quarter" idx="13"/>
          </p:nvPr>
        </p:nvSpPr>
        <p:spPr/>
        <p:txBody>
          <a:bodyPr/>
          <a:lstStyle/>
          <a:p>
            <a:r>
              <a:rPr lang="en-GB" dirty="0" smtClean="0"/>
              <a:t>OFFICIAL</a:t>
            </a:r>
            <a:endParaRPr lang="en-GB" dirty="0"/>
          </a:p>
        </p:txBody>
      </p:sp>
      <p:pic>
        <p:nvPicPr>
          <p:cNvPr id="7" name="Picture 6"/>
          <p:cNvPicPr>
            <a:picLocks noChangeAspect="1"/>
          </p:cNvPicPr>
          <p:nvPr/>
        </p:nvPicPr>
        <p:blipFill>
          <a:blip r:embed="rId3"/>
          <a:stretch>
            <a:fillRect/>
          </a:stretch>
        </p:blipFill>
        <p:spPr>
          <a:xfrm>
            <a:off x="145126" y="1301272"/>
            <a:ext cx="4354866" cy="2698368"/>
          </a:xfrm>
          <a:prstGeom prst="rect">
            <a:avLst/>
          </a:prstGeom>
        </p:spPr>
      </p:pic>
    </p:spTree>
    <p:extLst>
      <p:ext uri="{BB962C8B-B14F-4D97-AF65-F5344CB8AC3E}">
        <p14:creationId xmlns:p14="http://schemas.microsoft.com/office/powerpoint/2010/main" val="22417941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p:txBody>
          <a:bodyPr/>
          <a:lstStyle/>
          <a:p>
            <a:r>
              <a:rPr lang="en-GB" dirty="0" smtClean="0"/>
              <a:t>Two phases:</a:t>
            </a:r>
          </a:p>
          <a:p>
            <a:pPr lvl="1"/>
            <a:r>
              <a:rPr lang="en-GB" dirty="0" smtClean="0"/>
              <a:t>Phase 1: configuring </a:t>
            </a:r>
            <a:r>
              <a:rPr lang="en-GB" dirty="0" err="1"/>
              <a:t>P</a:t>
            </a:r>
            <a:r>
              <a:rPr lang="en-GB" dirty="0" err="1" smtClean="0"/>
              <a:t>ycom</a:t>
            </a:r>
            <a:r>
              <a:rPr lang="en-GB" dirty="0" smtClean="0"/>
              <a:t> devices and confirming successful </a:t>
            </a:r>
            <a:r>
              <a:rPr lang="en-GB" dirty="0" err="1" smtClean="0"/>
              <a:t>Pycom-Pycom</a:t>
            </a:r>
            <a:r>
              <a:rPr lang="en-GB" dirty="0" smtClean="0"/>
              <a:t> </a:t>
            </a:r>
            <a:r>
              <a:rPr lang="en-GB" dirty="0" err="1" smtClean="0"/>
              <a:t>comm’s</a:t>
            </a:r>
            <a:endParaRPr lang="en-GB" dirty="0" smtClean="0"/>
          </a:p>
          <a:p>
            <a:pPr lvl="1"/>
            <a:r>
              <a:rPr lang="en-GB" dirty="0" smtClean="0"/>
              <a:t>Phase 2: spectrum capture </a:t>
            </a:r>
            <a:endParaRPr lang="en-GB" dirty="0"/>
          </a:p>
        </p:txBody>
      </p:sp>
      <p:sp>
        <p:nvSpPr>
          <p:cNvPr id="4" name="Title 3"/>
          <p:cNvSpPr>
            <a:spLocks noGrp="1"/>
          </p:cNvSpPr>
          <p:nvPr>
            <p:ph type="title"/>
          </p:nvPr>
        </p:nvSpPr>
        <p:spPr/>
        <p:txBody>
          <a:bodyPr/>
          <a:lstStyle/>
          <a:p>
            <a:r>
              <a:rPr lang="en-GB" dirty="0" smtClean="0"/>
              <a:t>Test Bench Design Set-up</a:t>
            </a:r>
            <a:endParaRPr lang="en-GB" dirty="0"/>
          </a:p>
        </p:txBody>
      </p:sp>
      <p:sp>
        <p:nvSpPr>
          <p:cNvPr id="5" name="Slide Number Placeholder 4"/>
          <p:cNvSpPr>
            <a:spLocks noGrp="1"/>
          </p:cNvSpPr>
          <p:nvPr>
            <p:ph type="sldNum" sz="quarter" idx="11"/>
          </p:nvPr>
        </p:nvSpPr>
        <p:spPr/>
        <p:txBody>
          <a:bodyPr/>
          <a:lstStyle/>
          <a:p>
            <a:r>
              <a:rPr lang="en-GB" dirty="0" smtClean="0"/>
              <a:t>CF </a:t>
            </a:r>
            <a:fld id="{41D5E06E-8463-49C0-8B6A-3B9E03BCC454}" type="slidenum">
              <a:rPr lang="en-GB" smtClean="0"/>
              <a:t>7</a:t>
            </a:fld>
            <a:endParaRPr lang="en-GB" dirty="0"/>
          </a:p>
        </p:txBody>
      </p:sp>
      <p:sp>
        <p:nvSpPr>
          <p:cNvPr id="6" name="Footer Placeholder 5"/>
          <p:cNvSpPr>
            <a:spLocks noGrp="1"/>
          </p:cNvSpPr>
          <p:nvPr>
            <p:ph type="ftr" sz="quarter" idx="12"/>
          </p:nvPr>
        </p:nvSpPr>
        <p:spPr/>
        <p:txBody>
          <a:bodyPr/>
          <a:lstStyle/>
          <a:p>
            <a:r>
              <a:rPr lang="en-GB" dirty="0" smtClean="0"/>
              <a:t>OFFICIAL</a:t>
            </a:r>
            <a:endParaRPr lang="en-GB" dirty="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520" y="1135857"/>
            <a:ext cx="4318881" cy="3239161"/>
          </a:xfrm>
          <a:prstGeom prst="rect">
            <a:avLst/>
          </a:prstGeom>
        </p:spPr>
      </p:pic>
    </p:spTree>
    <p:extLst>
      <p:ext uri="{BB962C8B-B14F-4D97-AF65-F5344CB8AC3E}">
        <p14:creationId xmlns:p14="http://schemas.microsoft.com/office/powerpoint/2010/main" val="33638309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1"/>
          </p:nvPr>
        </p:nvSpPr>
        <p:spPr>
          <a:xfrm>
            <a:off x="251520" y="1131589"/>
            <a:ext cx="8424936" cy="3240000"/>
          </a:xfrm>
        </p:spPr>
        <p:txBody>
          <a:bodyPr/>
          <a:lstStyle/>
          <a:p>
            <a:r>
              <a:rPr lang="en-GB" dirty="0" err="1" smtClean="0"/>
              <a:t>PyCom</a:t>
            </a:r>
            <a:r>
              <a:rPr lang="en-GB" dirty="0"/>
              <a:t> </a:t>
            </a:r>
            <a:r>
              <a:rPr lang="en-GB" dirty="0" smtClean="0"/>
              <a:t>chip was purchased from an online reseller</a:t>
            </a:r>
          </a:p>
          <a:p>
            <a:r>
              <a:rPr lang="en-GB" dirty="0" smtClean="0"/>
              <a:t>Also purchased an expansion board to facilitate the configuration and testing phase</a:t>
            </a:r>
          </a:p>
          <a:p>
            <a:r>
              <a:rPr lang="en-GB" dirty="0" smtClean="0"/>
              <a:t>USB cables obtained to facilitate configuration of </a:t>
            </a:r>
            <a:r>
              <a:rPr lang="en-GB" dirty="0" err="1" smtClean="0"/>
              <a:t>PyCom</a:t>
            </a:r>
            <a:r>
              <a:rPr lang="en-GB" dirty="0" smtClean="0"/>
              <a:t> via laptop</a:t>
            </a:r>
          </a:p>
          <a:p>
            <a:r>
              <a:rPr lang="en-GB" dirty="0" smtClean="0"/>
              <a:t>Antenna obtained for the </a:t>
            </a:r>
            <a:r>
              <a:rPr lang="en-GB" dirty="0" err="1" smtClean="0"/>
              <a:t>PyCom</a:t>
            </a:r>
            <a:r>
              <a:rPr lang="en-GB" dirty="0" smtClean="0"/>
              <a:t> chips</a:t>
            </a:r>
          </a:p>
        </p:txBody>
      </p:sp>
      <p:sp>
        <p:nvSpPr>
          <p:cNvPr id="4" name="Title 3"/>
          <p:cNvSpPr>
            <a:spLocks noGrp="1"/>
          </p:cNvSpPr>
          <p:nvPr>
            <p:ph type="title"/>
          </p:nvPr>
        </p:nvSpPr>
        <p:spPr/>
        <p:txBody>
          <a:bodyPr/>
          <a:lstStyle/>
          <a:p>
            <a:r>
              <a:rPr lang="en-GB" dirty="0" err="1" smtClean="0"/>
              <a:t>PyCom</a:t>
            </a:r>
            <a:r>
              <a:rPr lang="en-GB" dirty="0" smtClean="0"/>
              <a:t> Purchase and Preparation</a:t>
            </a:r>
            <a:endParaRPr lang="en-GB" dirty="0"/>
          </a:p>
        </p:txBody>
      </p:sp>
      <p:sp>
        <p:nvSpPr>
          <p:cNvPr id="5" name="Slide Number Placeholder 4"/>
          <p:cNvSpPr>
            <a:spLocks noGrp="1"/>
          </p:cNvSpPr>
          <p:nvPr>
            <p:ph type="sldNum" sz="quarter" idx="12"/>
          </p:nvPr>
        </p:nvSpPr>
        <p:spPr/>
        <p:txBody>
          <a:bodyPr/>
          <a:lstStyle/>
          <a:p>
            <a:fld id="{41D5E06E-8463-49C0-8B6A-3B9E03BCC454}" type="slidenum">
              <a:rPr lang="en-GB" smtClean="0"/>
              <a:t>8</a:t>
            </a:fld>
            <a:endParaRPr lang="en-GB"/>
          </a:p>
        </p:txBody>
      </p:sp>
      <p:sp>
        <p:nvSpPr>
          <p:cNvPr id="6" name="Footer Placeholder 5"/>
          <p:cNvSpPr>
            <a:spLocks noGrp="1"/>
          </p:cNvSpPr>
          <p:nvPr>
            <p:ph type="ftr" sz="quarter" idx="13"/>
          </p:nvPr>
        </p:nvSpPr>
        <p:spPr/>
        <p:txBody>
          <a:bodyPr/>
          <a:lstStyle/>
          <a:p>
            <a:r>
              <a:rPr lang="en-GB" smtClean="0"/>
              <a:t>OFFICIAL</a:t>
            </a:r>
            <a:endParaRPr lang="en-GB" dirty="0"/>
          </a:p>
        </p:txBody>
      </p:sp>
    </p:spTree>
    <p:extLst>
      <p:ext uri="{BB962C8B-B14F-4D97-AF65-F5344CB8AC3E}">
        <p14:creationId xmlns:p14="http://schemas.microsoft.com/office/powerpoint/2010/main" val="28675309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p>
            <a:r>
              <a:rPr lang="en-GB" dirty="0" smtClean="0"/>
              <a:t>OFFICIAL</a:t>
            </a:r>
            <a:endParaRPr lang="en-GB" dirty="0"/>
          </a:p>
        </p:txBody>
      </p:sp>
      <p:sp>
        <p:nvSpPr>
          <p:cNvPr id="5" name="Title 4"/>
          <p:cNvSpPr>
            <a:spLocks noGrp="1"/>
          </p:cNvSpPr>
          <p:nvPr>
            <p:ph type="title"/>
          </p:nvPr>
        </p:nvSpPr>
        <p:spPr/>
        <p:txBody>
          <a:bodyPr/>
          <a:lstStyle/>
          <a:p>
            <a:r>
              <a:rPr lang="en-GB" dirty="0" smtClean="0"/>
              <a:t>LoRa-MAC Transmission Code</a:t>
            </a:r>
            <a:endParaRPr lang="en-GB" dirty="0"/>
          </a:p>
        </p:txBody>
      </p:sp>
      <p:sp>
        <p:nvSpPr>
          <p:cNvPr id="6" name="Slide Number Placeholder 5"/>
          <p:cNvSpPr>
            <a:spLocks noGrp="1"/>
          </p:cNvSpPr>
          <p:nvPr>
            <p:ph type="sldNum" sz="quarter" idx="21"/>
          </p:nvPr>
        </p:nvSpPr>
        <p:spPr/>
        <p:txBody>
          <a:bodyPr/>
          <a:lstStyle/>
          <a:p>
            <a:r>
              <a:rPr lang="en-GB" dirty="0" smtClean="0"/>
              <a:t> CF </a:t>
            </a:r>
            <a:fld id="{41D5E06E-8463-49C0-8B6A-3B9E03BCC454}" type="slidenum">
              <a:rPr lang="en-GB" smtClean="0"/>
              <a:t>9</a:t>
            </a:fld>
            <a:endParaRPr lang="en-GB" dirty="0"/>
          </a:p>
        </p:txBody>
      </p:sp>
      <p:pic>
        <p:nvPicPr>
          <p:cNvPr id="7" name="Picture 6"/>
          <p:cNvPicPr>
            <a:picLocks noChangeAspect="1"/>
          </p:cNvPicPr>
          <p:nvPr/>
        </p:nvPicPr>
        <p:blipFill>
          <a:blip r:embed="rId2"/>
          <a:stretch>
            <a:fillRect/>
          </a:stretch>
        </p:blipFill>
        <p:spPr>
          <a:xfrm>
            <a:off x="2123728" y="773611"/>
            <a:ext cx="4610079" cy="4104458"/>
          </a:xfrm>
          <a:prstGeom prst="rect">
            <a:avLst/>
          </a:prstGeom>
        </p:spPr>
      </p:pic>
    </p:spTree>
    <p:extLst>
      <p:ext uri="{BB962C8B-B14F-4D97-AF65-F5344CB8AC3E}">
        <p14:creationId xmlns:p14="http://schemas.microsoft.com/office/powerpoint/2010/main" val="26747757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p>
            <a:r>
              <a:rPr lang="en-GB" dirty="0" smtClean="0"/>
              <a:t>OFFICIAL</a:t>
            </a:r>
            <a:endParaRPr lang="en-GB" dirty="0"/>
          </a:p>
        </p:txBody>
      </p:sp>
      <p:sp>
        <p:nvSpPr>
          <p:cNvPr id="5" name="Title 4"/>
          <p:cNvSpPr>
            <a:spLocks noGrp="1"/>
          </p:cNvSpPr>
          <p:nvPr>
            <p:ph type="title"/>
          </p:nvPr>
        </p:nvSpPr>
        <p:spPr/>
        <p:txBody>
          <a:bodyPr/>
          <a:lstStyle/>
          <a:p>
            <a:r>
              <a:rPr lang="en-GB" dirty="0" smtClean="0"/>
              <a:t>Blank Spectrum Capture</a:t>
            </a:r>
            <a:endParaRPr lang="en-GB" dirty="0"/>
          </a:p>
        </p:txBody>
      </p:sp>
      <p:sp>
        <p:nvSpPr>
          <p:cNvPr id="6" name="Slide Number Placeholder 5"/>
          <p:cNvSpPr>
            <a:spLocks noGrp="1"/>
          </p:cNvSpPr>
          <p:nvPr>
            <p:ph type="sldNum" sz="quarter" idx="21"/>
          </p:nvPr>
        </p:nvSpPr>
        <p:spPr/>
        <p:txBody>
          <a:bodyPr/>
          <a:lstStyle/>
          <a:p>
            <a:r>
              <a:rPr lang="en-GB" dirty="0" smtClean="0"/>
              <a:t>CF </a:t>
            </a:r>
            <a:fld id="{41D5E06E-8463-49C0-8B6A-3B9E03BCC454}" type="slidenum">
              <a:rPr lang="en-GB" smtClean="0"/>
              <a:t>10</a:t>
            </a:fld>
            <a:endParaRPr lang="en-GB" dirty="0"/>
          </a:p>
        </p:txBody>
      </p:sp>
      <p:pic>
        <p:nvPicPr>
          <p:cNvPr id="7" name="Picture 6"/>
          <p:cNvPicPr>
            <a:picLocks noChangeAspect="1"/>
          </p:cNvPicPr>
          <p:nvPr/>
        </p:nvPicPr>
        <p:blipFill>
          <a:blip r:embed="rId3"/>
          <a:stretch>
            <a:fillRect/>
          </a:stretch>
        </p:blipFill>
        <p:spPr>
          <a:xfrm>
            <a:off x="107504" y="843558"/>
            <a:ext cx="5157663" cy="4157832"/>
          </a:xfrm>
          <a:prstGeom prst="rect">
            <a:avLst/>
          </a:prstGeom>
        </p:spPr>
      </p:pic>
      <p:sp>
        <p:nvSpPr>
          <p:cNvPr id="8" name="Rectangle 7"/>
          <p:cNvSpPr/>
          <p:nvPr/>
        </p:nvSpPr>
        <p:spPr>
          <a:xfrm>
            <a:off x="5580112" y="2139702"/>
            <a:ext cx="2808312" cy="1400383"/>
          </a:xfrm>
          <a:prstGeom prst="rect">
            <a:avLst/>
          </a:prstGeom>
        </p:spPr>
        <p:txBody>
          <a:bodyPr wrap="square">
            <a:spAutoFit/>
          </a:bodyPr>
          <a:lstStyle/>
          <a:p>
            <a:r>
              <a:rPr lang="en-GB" dirty="0">
                <a:latin typeface="Arial" panose="020B0604020202020204" pitchFamily="34" charset="0"/>
                <a:cs typeface="Arial" panose="020B0604020202020204" pitchFamily="34" charset="0"/>
              </a:rPr>
              <a:t>Shown </a:t>
            </a:r>
            <a:r>
              <a:rPr lang="en-GB" dirty="0" smtClean="0">
                <a:latin typeface="Arial" panose="020B0604020202020204" pitchFamily="34" charset="0"/>
                <a:cs typeface="Arial" panose="020B0604020202020204" pitchFamily="34" charset="0"/>
              </a:rPr>
              <a:t>here </a:t>
            </a:r>
            <a:r>
              <a:rPr lang="en-GB" dirty="0">
                <a:latin typeface="Arial" panose="020B0604020202020204" pitchFamily="34" charset="0"/>
                <a:cs typeface="Arial" panose="020B0604020202020204" pitchFamily="34" charset="0"/>
              </a:rPr>
              <a:t>is the spectrum capture before any data packets or signals were transmitted and received. </a:t>
            </a:r>
          </a:p>
        </p:txBody>
      </p:sp>
    </p:spTree>
    <p:extLst>
      <p:ext uri="{BB962C8B-B14F-4D97-AF65-F5344CB8AC3E}">
        <p14:creationId xmlns:p14="http://schemas.microsoft.com/office/powerpoint/2010/main" val="35066753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648907" y="2270324"/>
            <a:ext cx="3867151" cy="1366281"/>
          </a:xfrm>
        </p:spPr>
        <p:txBody>
          <a:bodyPr/>
          <a:lstStyle/>
          <a:p>
            <a:pPr marL="0" indent="0">
              <a:buNone/>
            </a:pPr>
            <a:r>
              <a:rPr lang="en-GB" dirty="0"/>
              <a:t>Shown here is the capture of the Lora transmitted signal over the air. </a:t>
            </a:r>
          </a:p>
        </p:txBody>
      </p:sp>
      <p:sp>
        <p:nvSpPr>
          <p:cNvPr id="3" name="Title 2"/>
          <p:cNvSpPr>
            <a:spLocks noGrp="1"/>
          </p:cNvSpPr>
          <p:nvPr>
            <p:ph type="title"/>
          </p:nvPr>
        </p:nvSpPr>
        <p:spPr/>
        <p:txBody>
          <a:bodyPr/>
          <a:lstStyle/>
          <a:p>
            <a:r>
              <a:rPr lang="en-GB" dirty="0" smtClean="0"/>
              <a:t>LoRa Signal Transmission </a:t>
            </a:r>
            <a:endParaRPr lang="en-GB" dirty="0"/>
          </a:p>
        </p:txBody>
      </p:sp>
      <p:sp>
        <p:nvSpPr>
          <p:cNvPr id="4" name="Slide Number Placeholder 3"/>
          <p:cNvSpPr>
            <a:spLocks noGrp="1"/>
          </p:cNvSpPr>
          <p:nvPr>
            <p:ph type="sldNum" sz="quarter" idx="11"/>
          </p:nvPr>
        </p:nvSpPr>
        <p:spPr/>
        <p:txBody>
          <a:bodyPr/>
          <a:lstStyle/>
          <a:p>
            <a:r>
              <a:rPr lang="en-GB" dirty="0" smtClean="0"/>
              <a:t>CF </a:t>
            </a:r>
            <a:fld id="{41D5E06E-8463-49C0-8B6A-3B9E03BCC454}" type="slidenum">
              <a:rPr lang="en-GB" smtClean="0"/>
              <a:t>11</a:t>
            </a:fld>
            <a:endParaRPr lang="en-GB" dirty="0"/>
          </a:p>
        </p:txBody>
      </p:sp>
      <p:sp>
        <p:nvSpPr>
          <p:cNvPr id="5" name="Footer Placeholder 4"/>
          <p:cNvSpPr>
            <a:spLocks noGrp="1"/>
          </p:cNvSpPr>
          <p:nvPr>
            <p:ph type="ftr" sz="quarter" idx="12"/>
          </p:nvPr>
        </p:nvSpPr>
        <p:spPr/>
        <p:txBody>
          <a:bodyPr/>
          <a:lstStyle/>
          <a:p>
            <a:r>
              <a:rPr lang="en-GB" dirty="0" smtClean="0"/>
              <a:t>OFFICIAL</a:t>
            </a:r>
            <a:endParaRPr lang="en-GB" dirty="0"/>
          </a:p>
        </p:txBody>
      </p:sp>
      <p:pic>
        <p:nvPicPr>
          <p:cNvPr id="6" name="Picture 5"/>
          <p:cNvPicPr>
            <a:picLocks noChangeAspect="1"/>
          </p:cNvPicPr>
          <p:nvPr/>
        </p:nvPicPr>
        <p:blipFill rotWithShape="1">
          <a:blip r:embed="rId3"/>
          <a:srcRect t="5026" b="2346"/>
          <a:stretch/>
        </p:blipFill>
        <p:spPr>
          <a:xfrm>
            <a:off x="146703" y="1126988"/>
            <a:ext cx="4497305" cy="3363838"/>
          </a:xfrm>
          <a:prstGeom prst="rect">
            <a:avLst/>
          </a:prstGeom>
        </p:spPr>
      </p:pic>
    </p:spTree>
    <p:extLst>
      <p:ext uri="{BB962C8B-B14F-4D97-AF65-F5344CB8AC3E}">
        <p14:creationId xmlns:p14="http://schemas.microsoft.com/office/powerpoint/2010/main" val="206106045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First parts of the Wi-Fi Transmission Code</a:t>
            </a:r>
            <a:endParaRPr lang="en-GB" dirty="0"/>
          </a:p>
        </p:txBody>
      </p:sp>
      <p:sp>
        <p:nvSpPr>
          <p:cNvPr id="3" name="Slide Number Placeholder 2"/>
          <p:cNvSpPr>
            <a:spLocks noGrp="1"/>
          </p:cNvSpPr>
          <p:nvPr>
            <p:ph type="sldNum" sz="quarter" idx="11"/>
          </p:nvPr>
        </p:nvSpPr>
        <p:spPr/>
        <p:txBody>
          <a:bodyPr/>
          <a:lstStyle/>
          <a:p>
            <a:r>
              <a:rPr lang="en-GB" dirty="0" smtClean="0"/>
              <a:t>JB </a:t>
            </a:r>
            <a:fld id="{41D5E06E-8463-49C0-8B6A-3B9E03BCC454}" type="slidenum">
              <a:rPr lang="en-GB" smtClean="0"/>
              <a:t>12</a:t>
            </a:fld>
            <a:endParaRPr lang="en-GB" dirty="0"/>
          </a:p>
        </p:txBody>
      </p:sp>
      <p:sp>
        <p:nvSpPr>
          <p:cNvPr id="4" name="Footer Placeholder 3"/>
          <p:cNvSpPr>
            <a:spLocks noGrp="1"/>
          </p:cNvSpPr>
          <p:nvPr>
            <p:ph type="ftr" sz="quarter" idx="12"/>
          </p:nvPr>
        </p:nvSpPr>
        <p:spPr/>
        <p:txBody>
          <a:bodyPr/>
          <a:lstStyle/>
          <a:p>
            <a:r>
              <a:rPr lang="en-GB" dirty="0" smtClean="0"/>
              <a:t>OFFICIAL</a:t>
            </a: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5718" y="847096"/>
            <a:ext cx="3881710" cy="3531461"/>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05699" y="843559"/>
            <a:ext cx="4322314" cy="3534998"/>
          </a:xfrm>
          <a:prstGeom prst="rect">
            <a:avLst/>
          </a:prstGeom>
        </p:spPr>
      </p:pic>
    </p:spTree>
    <p:extLst>
      <p:ext uri="{BB962C8B-B14F-4D97-AF65-F5344CB8AC3E}">
        <p14:creationId xmlns:p14="http://schemas.microsoft.com/office/powerpoint/2010/main" val="12561764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788024" y="1812493"/>
            <a:ext cx="3867151" cy="1639289"/>
          </a:xfrm>
        </p:spPr>
        <p:txBody>
          <a:bodyPr/>
          <a:lstStyle/>
          <a:p>
            <a:pPr marL="0" indent="0">
              <a:buNone/>
            </a:pPr>
            <a:r>
              <a:rPr lang="en-GB" dirty="0"/>
              <a:t>Shown here is the capture of the Wi-Fi transmitted signal over the air. The band used is clearly shown in the middle of this capture.  </a:t>
            </a:r>
          </a:p>
          <a:p>
            <a:endParaRPr lang="en-GB" dirty="0"/>
          </a:p>
        </p:txBody>
      </p:sp>
      <p:sp>
        <p:nvSpPr>
          <p:cNvPr id="3" name="Title 2"/>
          <p:cNvSpPr>
            <a:spLocks noGrp="1"/>
          </p:cNvSpPr>
          <p:nvPr>
            <p:ph type="title"/>
          </p:nvPr>
        </p:nvSpPr>
        <p:spPr/>
        <p:txBody>
          <a:bodyPr/>
          <a:lstStyle/>
          <a:p>
            <a:r>
              <a:rPr lang="en-GB" dirty="0" smtClean="0"/>
              <a:t>Wi-Fi Signal Transmission Capture</a:t>
            </a:r>
            <a:endParaRPr lang="en-GB" dirty="0"/>
          </a:p>
        </p:txBody>
      </p:sp>
      <p:sp>
        <p:nvSpPr>
          <p:cNvPr id="4" name="Slide Number Placeholder 3"/>
          <p:cNvSpPr>
            <a:spLocks noGrp="1"/>
          </p:cNvSpPr>
          <p:nvPr>
            <p:ph type="sldNum" sz="quarter" idx="11"/>
          </p:nvPr>
        </p:nvSpPr>
        <p:spPr/>
        <p:txBody>
          <a:bodyPr/>
          <a:lstStyle/>
          <a:p>
            <a:r>
              <a:rPr lang="en-GB" dirty="0" smtClean="0"/>
              <a:t>JB </a:t>
            </a:r>
            <a:fld id="{41D5E06E-8463-49C0-8B6A-3B9E03BCC454}" type="slidenum">
              <a:rPr lang="en-GB" smtClean="0"/>
              <a:t>13</a:t>
            </a:fld>
            <a:endParaRPr lang="en-GB" dirty="0"/>
          </a:p>
        </p:txBody>
      </p:sp>
      <p:sp>
        <p:nvSpPr>
          <p:cNvPr id="5" name="Footer Placeholder 4"/>
          <p:cNvSpPr>
            <a:spLocks noGrp="1"/>
          </p:cNvSpPr>
          <p:nvPr>
            <p:ph type="ftr" sz="quarter" idx="12"/>
          </p:nvPr>
        </p:nvSpPr>
        <p:spPr/>
        <p:txBody>
          <a:bodyPr/>
          <a:lstStyle/>
          <a:p>
            <a:r>
              <a:rPr lang="en-GB" smtClean="0"/>
              <a:t>OFFICIAL</a:t>
            </a:r>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3473" y="1140078"/>
            <a:ext cx="4032448" cy="3256202"/>
          </a:xfrm>
          <a:prstGeom prst="rect">
            <a:avLst/>
          </a:prstGeom>
        </p:spPr>
      </p:pic>
    </p:spTree>
    <p:extLst>
      <p:ext uri="{BB962C8B-B14F-4D97-AF65-F5344CB8AC3E}">
        <p14:creationId xmlns:p14="http://schemas.microsoft.com/office/powerpoint/2010/main" val="41743567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p>
            <a:r>
              <a:rPr lang="en-GB" smtClean="0"/>
              <a:t>OFFICIAL</a:t>
            </a:r>
            <a:endParaRPr lang="en-GB"/>
          </a:p>
        </p:txBody>
      </p:sp>
      <p:sp>
        <p:nvSpPr>
          <p:cNvPr id="5" name="Title 4"/>
          <p:cNvSpPr>
            <a:spLocks noGrp="1"/>
          </p:cNvSpPr>
          <p:nvPr>
            <p:ph type="title"/>
          </p:nvPr>
        </p:nvSpPr>
        <p:spPr/>
        <p:txBody>
          <a:bodyPr/>
          <a:lstStyle/>
          <a:p>
            <a:r>
              <a:rPr lang="en-GB" dirty="0" smtClean="0"/>
              <a:t>LTE Code</a:t>
            </a:r>
            <a:endParaRPr lang="en-GB" dirty="0"/>
          </a:p>
        </p:txBody>
      </p:sp>
      <p:sp>
        <p:nvSpPr>
          <p:cNvPr id="6" name="Slide Number Placeholder 5"/>
          <p:cNvSpPr>
            <a:spLocks noGrp="1"/>
          </p:cNvSpPr>
          <p:nvPr>
            <p:ph type="sldNum" sz="quarter" idx="21"/>
          </p:nvPr>
        </p:nvSpPr>
        <p:spPr/>
        <p:txBody>
          <a:bodyPr/>
          <a:lstStyle/>
          <a:p>
            <a:r>
              <a:rPr lang="en-GB" dirty="0" smtClean="0"/>
              <a:t>JB </a:t>
            </a:r>
            <a:fld id="{41D5E06E-8463-49C0-8B6A-3B9E03BCC454}" type="slidenum">
              <a:rPr lang="en-GB" smtClean="0"/>
              <a:t>14</a:t>
            </a:fld>
            <a:endParaRPr lang="en-GB" dirty="0"/>
          </a:p>
        </p:txBody>
      </p:sp>
      <p:pic>
        <p:nvPicPr>
          <p:cNvPr id="7" name="Picture 6"/>
          <p:cNvPicPr>
            <a:picLocks noChangeAspect="1"/>
          </p:cNvPicPr>
          <p:nvPr/>
        </p:nvPicPr>
        <p:blipFill>
          <a:blip r:embed="rId2"/>
          <a:stretch>
            <a:fillRect/>
          </a:stretch>
        </p:blipFill>
        <p:spPr>
          <a:xfrm>
            <a:off x="899592" y="966227"/>
            <a:ext cx="6523801" cy="3893787"/>
          </a:xfrm>
          <a:prstGeom prst="rect">
            <a:avLst/>
          </a:prstGeom>
        </p:spPr>
      </p:pic>
    </p:spTree>
    <p:extLst>
      <p:ext uri="{BB962C8B-B14F-4D97-AF65-F5344CB8AC3E}">
        <p14:creationId xmlns:p14="http://schemas.microsoft.com/office/powerpoint/2010/main" val="15212430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2863180" y="941617"/>
            <a:ext cx="6019058" cy="3433401"/>
          </a:xfrm>
        </p:spPr>
        <p:txBody>
          <a:bodyPr/>
          <a:lstStyle/>
          <a:p>
            <a:r>
              <a:rPr lang="en-GB" dirty="0"/>
              <a:t>Due to inability to get subscriptions for access to the Sigfox cloud, we could not proceed with trying to set a communication link for Sigfox originally so a change in direction was needed. </a:t>
            </a:r>
          </a:p>
          <a:p>
            <a:r>
              <a:rPr lang="en-GB" dirty="0"/>
              <a:t>Trying to use Sigfox Frequency Shift Keying (FSK) device to device was the next best bet in order to transmit data packets over the air. </a:t>
            </a:r>
          </a:p>
          <a:p>
            <a:r>
              <a:rPr lang="en-GB" dirty="0"/>
              <a:t>An attempt was made to uplink the data and transfer packets across but unfortunately due to the use of FiPy chips instead of SiPy chips, this was not possible. </a:t>
            </a:r>
          </a:p>
          <a:p>
            <a:endParaRPr lang="en-GB" dirty="0"/>
          </a:p>
        </p:txBody>
      </p:sp>
      <p:sp>
        <p:nvSpPr>
          <p:cNvPr id="3" name="Title 2"/>
          <p:cNvSpPr>
            <a:spLocks noGrp="1"/>
          </p:cNvSpPr>
          <p:nvPr>
            <p:ph type="title"/>
          </p:nvPr>
        </p:nvSpPr>
        <p:spPr/>
        <p:txBody>
          <a:bodyPr/>
          <a:lstStyle/>
          <a:p>
            <a:r>
              <a:rPr lang="en-GB" dirty="0" smtClean="0"/>
              <a:t>Attempted Code for Sigfox </a:t>
            </a:r>
            <a:endParaRPr lang="en-GB" dirty="0"/>
          </a:p>
        </p:txBody>
      </p:sp>
      <p:sp>
        <p:nvSpPr>
          <p:cNvPr id="4" name="Slide Number Placeholder 3"/>
          <p:cNvSpPr>
            <a:spLocks noGrp="1"/>
          </p:cNvSpPr>
          <p:nvPr>
            <p:ph type="sldNum" sz="quarter" idx="11"/>
          </p:nvPr>
        </p:nvSpPr>
        <p:spPr/>
        <p:txBody>
          <a:bodyPr/>
          <a:lstStyle/>
          <a:p>
            <a:r>
              <a:rPr lang="en-GB" dirty="0" smtClean="0"/>
              <a:t>JP </a:t>
            </a:r>
            <a:fld id="{41D5E06E-8463-49C0-8B6A-3B9E03BCC454}" type="slidenum">
              <a:rPr lang="en-GB" smtClean="0"/>
              <a:t>15</a:t>
            </a:fld>
            <a:endParaRPr lang="en-GB" dirty="0"/>
          </a:p>
        </p:txBody>
      </p:sp>
      <p:sp>
        <p:nvSpPr>
          <p:cNvPr id="5" name="Footer Placeholder 4"/>
          <p:cNvSpPr>
            <a:spLocks noGrp="1"/>
          </p:cNvSpPr>
          <p:nvPr>
            <p:ph type="ftr" sz="quarter" idx="12"/>
          </p:nvPr>
        </p:nvSpPr>
        <p:spPr/>
        <p:txBody>
          <a:bodyPr/>
          <a:lstStyle/>
          <a:p>
            <a:r>
              <a:rPr lang="en-GB" dirty="0" smtClean="0"/>
              <a:t>OFFICIAL</a:t>
            </a:r>
            <a:endParaRPr lang="en-GB" dirty="0"/>
          </a:p>
        </p:txBody>
      </p:sp>
      <p:pic>
        <p:nvPicPr>
          <p:cNvPr id="6" name="Picture 5"/>
          <p:cNvPicPr>
            <a:picLocks noChangeAspect="1"/>
          </p:cNvPicPr>
          <p:nvPr/>
        </p:nvPicPr>
        <p:blipFill>
          <a:blip r:embed="rId3"/>
          <a:stretch>
            <a:fillRect/>
          </a:stretch>
        </p:blipFill>
        <p:spPr>
          <a:xfrm>
            <a:off x="251520" y="921944"/>
            <a:ext cx="2520280" cy="4025583"/>
          </a:xfrm>
          <a:prstGeom prst="rect">
            <a:avLst/>
          </a:prstGeom>
        </p:spPr>
      </p:pic>
      <p:sp>
        <p:nvSpPr>
          <p:cNvPr id="7" name="TextBox 6"/>
          <p:cNvSpPr txBox="1"/>
          <p:nvPr/>
        </p:nvSpPr>
        <p:spPr>
          <a:xfrm>
            <a:off x="2788189" y="4631254"/>
            <a:ext cx="504056" cy="353943"/>
          </a:xfrm>
          <a:prstGeom prst="rect">
            <a:avLst/>
          </a:prstGeom>
          <a:noFill/>
        </p:spPr>
        <p:txBody>
          <a:bodyPr wrap="square" rtlCol="0">
            <a:spAutoFit/>
          </a:bodyPr>
          <a:lstStyle/>
          <a:p>
            <a:pPr>
              <a:buClr>
                <a:schemeClr val="accent1"/>
              </a:buClr>
              <a:buSzPct val="110000"/>
            </a:pPr>
            <a:r>
              <a:rPr lang="en-GB" dirty="0" smtClean="0"/>
              <a:t>[7]</a:t>
            </a:r>
          </a:p>
        </p:txBody>
      </p:sp>
    </p:spTree>
    <p:extLst>
      <p:ext uri="{BB962C8B-B14F-4D97-AF65-F5344CB8AC3E}">
        <p14:creationId xmlns:p14="http://schemas.microsoft.com/office/powerpoint/2010/main" val="424351097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1"/>
          </p:nvPr>
        </p:nvSpPr>
        <p:spPr>
          <a:xfrm>
            <a:off x="395536" y="3233661"/>
            <a:ext cx="7914547" cy="1362990"/>
          </a:xfrm>
        </p:spPr>
        <p:txBody>
          <a:bodyPr>
            <a:normAutofit fontScale="85000" lnSpcReduction="10000"/>
          </a:bodyPr>
          <a:lstStyle/>
          <a:p>
            <a:r>
              <a:rPr lang="en-GB" dirty="0"/>
              <a:t>The total cost of the hardware pieces used to design the test bench and record the captures was £215.26. </a:t>
            </a:r>
          </a:p>
          <a:p>
            <a:r>
              <a:rPr lang="en-GB" dirty="0"/>
              <a:t>Our Budget we were set for the project was £250.00. Looking at these figures, we can prove we were able to obtain, set up and record everything needed for this project whilst still adhering to the set spend guidelines.</a:t>
            </a:r>
          </a:p>
          <a:p>
            <a:endParaRPr lang="en-GB" dirty="0"/>
          </a:p>
        </p:txBody>
      </p:sp>
      <p:sp>
        <p:nvSpPr>
          <p:cNvPr id="4" name="Title 3"/>
          <p:cNvSpPr>
            <a:spLocks noGrp="1"/>
          </p:cNvSpPr>
          <p:nvPr>
            <p:ph type="title"/>
          </p:nvPr>
        </p:nvSpPr>
        <p:spPr/>
        <p:txBody>
          <a:bodyPr/>
          <a:lstStyle/>
          <a:p>
            <a:r>
              <a:rPr lang="en-GB" dirty="0" smtClean="0"/>
              <a:t>Budget and Costings</a:t>
            </a:r>
            <a:endParaRPr lang="en-GB" dirty="0"/>
          </a:p>
        </p:txBody>
      </p:sp>
      <p:sp>
        <p:nvSpPr>
          <p:cNvPr id="5" name="Slide Number Placeholder 4"/>
          <p:cNvSpPr>
            <a:spLocks noGrp="1"/>
          </p:cNvSpPr>
          <p:nvPr>
            <p:ph type="sldNum" sz="quarter" idx="12"/>
          </p:nvPr>
        </p:nvSpPr>
        <p:spPr/>
        <p:txBody>
          <a:bodyPr/>
          <a:lstStyle/>
          <a:p>
            <a:r>
              <a:rPr lang="en-GB" dirty="0" smtClean="0"/>
              <a:t>JP </a:t>
            </a:r>
            <a:fld id="{41D5E06E-8463-49C0-8B6A-3B9E03BCC454}" type="slidenum">
              <a:rPr lang="en-GB" smtClean="0"/>
              <a:t>16</a:t>
            </a:fld>
            <a:endParaRPr lang="en-GB" dirty="0"/>
          </a:p>
        </p:txBody>
      </p:sp>
      <p:sp>
        <p:nvSpPr>
          <p:cNvPr id="6" name="Footer Placeholder 5"/>
          <p:cNvSpPr>
            <a:spLocks noGrp="1"/>
          </p:cNvSpPr>
          <p:nvPr>
            <p:ph type="ftr" sz="quarter" idx="13"/>
          </p:nvPr>
        </p:nvSpPr>
        <p:spPr/>
        <p:txBody>
          <a:bodyPr/>
          <a:lstStyle/>
          <a:p>
            <a:r>
              <a:rPr lang="en-GB" smtClean="0"/>
              <a:t>OFFICIAL</a:t>
            </a:r>
            <a:endParaRPr lang="en-GB" dirty="0"/>
          </a:p>
        </p:txBody>
      </p:sp>
      <p:pic>
        <p:nvPicPr>
          <p:cNvPr id="7" name="Picture 6"/>
          <p:cNvPicPr>
            <a:picLocks noChangeAspect="1"/>
          </p:cNvPicPr>
          <p:nvPr/>
        </p:nvPicPr>
        <p:blipFill>
          <a:blip r:embed="rId3"/>
          <a:stretch>
            <a:fillRect/>
          </a:stretch>
        </p:blipFill>
        <p:spPr>
          <a:xfrm>
            <a:off x="395536" y="812911"/>
            <a:ext cx="6419691" cy="2381321"/>
          </a:xfrm>
          <a:prstGeom prst="rect">
            <a:avLst/>
          </a:prstGeom>
        </p:spPr>
      </p:pic>
    </p:spTree>
    <p:extLst>
      <p:ext uri="{BB962C8B-B14F-4D97-AF65-F5344CB8AC3E}">
        <p14:creationId xmlns:p14="http://schemas.microsoft.com/office/powerpoint/2010/main" val="23778143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Gantt Chart </a:t>
            </a:r>
            <a:endParaRPr lang="en-GB" dirty="0"/>
          </a:p>
        </p:txBody>
      </p:sp>
      <p:sp>
        <p:nvSpPr>
          <p:cNvPr id="4" name="Slide Number Placeholder 3"/>
          <p:cNvSpPr>
            <a:spLocks noGrp="1"/>
          </p:cNvSpPr>
          <p:nvPr>
            <p:ph type="sldNum" sz="quarter" idx="11"/>
          </p:nvPr>
        </p:nvSpPr>
        <p:spPr/>
        <p:txBody>
          <a:bodyPr/>
          <a:lstStyle/>
          <a:p>
            <a:r>
              <a:rPr lang="en-GB" dirty="0" smtClean="0"/>
              <a:t>JP </a:t>
            </a:r>
            <a:fld id="{41D5E06E-8463-49C0-8B6A-3B9E03BCC454}" type="slidenum">
              <a:rPr lang="en-GB" smtClean="0"/>
              <a:t>17</a:t>
            </a:fld>
            <a:endParaRPr lang="en-GB" dirty="0"/>
          </a:p>
        </p:txBody>
      </p:sp>
      <p:sp>
        <p:nvSpPr>
          <p:cNvPr id="5" name="Footer Placeholder 4"/>
          <p:cNvSpPr>
            <a:spLocks noGrp="1"/>
          </p:cNvSpPr>
          <p:nvPr>
            <p:ph type="ftr" sz="quarter" idx="12"/>
          </p:nvPr>
        </p:nvSpPr>
        <p:spPr/>
        <p:txBody>
          <a:bodyPr/>
          <a:lstStyle/>
          <a:p>
            <a:r>
              <a:rPr lang="en-GB" smtClean="0"/>
              <a:t>OFFICIAL</a:t>
            </a:r>
            <a:endParaRPr lang="en-GB" dirty="0"/>
          </a:p>
        </p:txBody>
      </p:sp>
      <p:pic>
        <p:nvPicPr>
          <p:cNvPr id="6" name="Picture 5"/>
          <p:cNvPicPr/>
          <p:nvPr/>
        </p:nvPicPr>
        <p:blipFill>
          <a:blip r:embed="rId2"/>
          <a:stretch>
            <a:fillRect/>
          </a:stretch>
        </p:blipFill>
        <p:spPr>
          <a:xfrm>
            <a:off x="251520" y="915566"/>
            <a:ext cx="8064896" cy="3459452"/>
          </a:xfrm>
          <a:prstGeom prst="rect">
            <a:avLst/>
          </a:prstGeom>
        </p:spPr>
      </p:pic>
    </p:spTree>
    <p:extLst>
      <p:ext uri="{BB962C8B-B14F-4D97-AF65-F5344CB8AC3E}">
        <p14:creationId xmlns:p14="http://schemas.microsoft.com/office/powerpoint/2010/main" val="266612312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p>
            <a:r>
              <a:rPr lang="en-GB" smtClean="0"/>
              <a:t>OFFICIAL</a:t>
            </a:r>
            <a:endParaRPr lang="en-GB" dirty="0"/>
          </a:p>
        </p:txBody>
      </p:sp>
      <p:sp>
        <p:nvSpPr>
          <p:cNvPr id="3" name="Title 2"/>
          <p:cNvSpPr>
            <a:spLocks noGrp="1"/>
          </p:cNvSpPr>
          <p:nvPr>
            <p:ph type="title"/>
          </p:nvPr>
        </p:nvSpPr>
        <p:spPr>
          <a:xfrm>
            <a:off x="631017" y="2139702"/>
            <a:ext cx="5616624" cy="649007"/>
          </a:xfrm>
        </p:spPr>
        <p:txBody>
          <a:bodyPr>
            <a:noAutofit/>
          </a:bodyPr>
          <a:lstStyle/>
          <a:p>
            <a:r>
              <a:rPr lang="en-GB" sz="3600" dirty="0" smtClean="0"/>
              <a:t>Hardware Demonstration</a:t>
            </a:r>
            <a:endParaRPr lang="en-GB" sz="3600" dirty="0"/>
          </a:p>
        </p:txBody>
      </p:sp>
      <p:sp>
        <p:nvSpPr>
          <p:cNvPr id="4" name="Slide Number Placeholder 3"/>
          <p:cNvSpPr>
            <a:spLocks noGrp="1"/>
          </p:cNvSpPr>
          <p:nvPr>
            <p:ph type="sldNum" sz="quarter" idx="11"/>
          </p:nvPr>
        </p:nvSpPr>
        <p:spPr/>
        <p:txBody>
          <a:bodyPr/>
          <a:lstStyle/>
          <a:p>
            <a:fld id="{41D5E06E-8463-49C0-8B6A-3B9E03BCC454}" type="slidenum">
              <a:rPr lang="en-GB" smtClean="0"/>
              <a:t>18</a:t>
            </a:fld>
            <a:endParaRPr lang="en-GB"/>
          </a:p>
        </p:txBody>
      </p:sp>
    </p:spTree>
    <p:extLst>
      <p:ext uri="{BB962C8B-B14F-4D97-AF65-F5344CB8AC3E}">
        <p14:creationId xmlns:p14="http://schemas.microsoft.com/office/powerpoint/2010/main" val="39444771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p>
            <a:r>
              <a:rPr lang="en-GB" smtClean="0"/>
              <a:t>OFFICIAL</a:t>
            </a:r>
            <a:endParaRPr lang="en-GB" dirty="0"/>
          </a:p>
        </p:txBody>
      </p:sp>
      <p:sp>
        <p:nvSpPr>
          <p:cNvPr id="3" name="Title 2"/>
          <p:cNvSpPr>
            <a:spLocks noGrp="1"/>
          </p:cNvSpPr>
          <p:nvPr>
            <p:ph type="title"/>
          </p:nvPr>
        </p:nvSpPr>
        <p:spPr>
          <a:xfrm>
            <a:off x="683568" y="2211710"/>
            <a:ext cx="6840000" cy="649007"/>
          </a:xfrm>
        </p:spPr>
        <p:txBody>
          <a:bodyPr>
            <a:normAutofit/>
          </a:bodyPr>
          <a:lstStyle/>
          <a:p>
            <a:r>
              <a:rPr lang="en-GB" sz="3600" dirty="0" smtClean="0"/>
              <a:t>Conclusio</a:t>
            </a:r>
            <a:r>
              <a:rPr lang="en-GB" sz="3600" dirty="0"/>
              <a:t>n</a:t>
            </a:r>
          </a:p>
        </p:txBody>
      </p:sp>
      <p:sp>
        <p:nvSpPr>
          <p:cNvPr id="4" name="Slide Number Placeholder 3"/>
          <p:cNvSpPr>
            <a:spLocks noGrp="1"/>
          </p:cNvSpPr>
          <p:nvPr>
            <p:ph type="sldNum" sz="quarter" idx="11"/>
          </p:nvPr>
        </p:nvSpPr>
        <p:spPr/>
        <p:txBody>
          <a:bodyPr/>
          <a:lstStyle/>
          <a:p>
            <a:r>
              <a:rPr lang="en-GB" dirty="0" smtClean="0"/>
              <a:t>CF 17</a:t>
            </a:r>
            <a:endParaRPr lang="en-GB" dirty="0"/>
          </a:p>
        </p:txBody>
      </p:sp>
    </p:spTree>
    <p:extLst>
      <p:ext uri="{BB962C8B-B14F-4D97-AF65-F5344CB8AC3E}">
        <p14:creationId xmlns:p14="http://schemas.microsoft.com/office/powerpoint/2010/main" val="361936931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p>
            <a:r>
              <a:rPr lang="en-GB" smtClean="0"/>
              <a:t>OFFICIAL</a:t>
            </a:r>
            <a:endParaRPr lang="en-GB" dirty="0"/>
          </a:p>
        </p:txBody>
      </p:sp>
      <p:sp>
        <p:nvSpPr>
          <p:cNvPr id="3" name="Title 2"/>
          <p:cNvSpPr>
            <a:spLocks noGrp="1"/>
          </p:cNvSpPr>
          <p:nvPr>
            <p:ph type="title"/>
          </p:nvPr>
        </p:nvSpPr>
        <p:spPr>
          <a:xfrm>
            <a:off x="622835" y="2040759"/>
            <a:ext cx="6840000" cy="649007"/>
          </a:xfrm>
        </p:spPr>
        <p:txBody>
          <a:bodyPr>
            <a:normAutofit/>
          </a:bodyPr>
          <a:lstStyle/>
          <a:p>
            <a:r>
              <a:rPr lang="en-GB" sz="3600" dirty="0" smtClean="0"/>
              <a:t>Evaluation </a:t>
            </a:r>
            <a:endParaRPr lang="en-GB" sz="3600" dirty="0"/>
          </a:p>
        </p:txBody>
      </p:sp>
      <p:sp>
        <p:nvSpPr>
          <p:cNvPr id="4" name="Slide Number Placeholder 3"/>
          <p:cNvSpPr>
            <a:spLocks noGrp="1"/>
          </p:cNvSpPr>
          <p:nvPr>
            <p:ph type="sldNum" sz="quarter" idx="11"/>
          </p:nvPr>
        </p:nvSpPr>
        <p:spPr/>
        <p:txBody>
          <a:bodyPr/>
          <a:lstStyle/>
          <a:p>
            <a:r>
              <a:rPr lang="en-GB" dirty="0" smtClean="0"/>
              <a:t> ALL </a:t>
            </a:r>
            <a:fld id="{41D5E06E-8463-49C0-8B6A-3B9E03BCC454}" type="slidenum">
              <a:rPr lang="en-GB" smtClean="0"/>
              <a:t>20</a:t>
            </a:fld>
            <a:endParaRPr lang="en-GB" dirty="0"/>
          </a:p>
        </p:txBody>
      </p:sp>
      <p:sp>
        <p:nvSpPr>
          <p:cNvPr id="5" name="TextBox 4"/>
          <p:cNvSpPr txBox="1"/>
          <p:nvPr/>
        </p:nvSpPr>
        <p:spPr>
          <a:xfrm>
            <a:off x="3898059" y="1108593"/>
            <a:ext cx="2808312" cy="353943"/>
          </a:xfrm>
          <a:prstGeom prst="rect">
            <a:avLst/>
          </a:prstGeom>
          <a:noFill/>
        </p:spPr>
        <p:txBody>
          <a:bodyPr wrap="square" rtlCol="0">
            <a:spAutoFit/>
          </a:bodyPr>
          <a:lstStyle/>
          <a:p>
            <a:pPr marL="285750" indent="-285750">
              <a:buClr>
                <a:schemeClr val="accent1"/>
              </a:buClr>
              <a:buSzPct val="110000"/>
              <a:buFont typeface="Wingdings" panose="05000000000000000000" pitchFamily="2" charset="2"/>
              <a:buChar char="§"/>
            </a:pPr>
            <a:r>
              <a:rPr lang="en-GB" dirty="0" smtClean="0"/>
              <a:t>What went well for us?</a:t>
            </a:r>
          </a:p>
        </p:txBody>
      </p:sp>
      <p:sp>
        <p:nvSpPr>
          <p:cNvPr id="6" name="TextBox 5"/>
          <p:cNvSpPr txBox="1"/>
          <p:nvPr/>
        </p:nvSpPr>
        <p:spPr>
          <a:xfrm>
            <a:off x="3898059" y="2241367"/>
            <a:ext cx="3564776" cy="353943"/>
          </a:xfrm>
          <a:prstGeom prst="rect">
            <a:avLst/>
          </a:prstGeom>
          <a:noFill/>
        </p:spPr>
        <p:txBody>
          <a:bodyPr wrap="square" rtlCol="0">
            <a:spAutoFit/>
          </a:bodyPr>
          <a:lstStyle/>
          <a:p>
            <a:pPr marL="285750" indent="-285750">
              <a:buClr>
                <a:schemeClr val="accent1"/>
              </a:buClr>
              <a:buSzPct val="110000"/>
              <a:buFont typeface="Wingdings" panose="05000000000000000000" pitchFamily="2" charset="2"/>
              <a:buChar char="§"/>
            </a:pPr>
            <a:r>
              <a:rPr lang="en-GB" dirty="0" smtClean="0"/>
              <a:t>What Problems did we face?</a:t>
            </a:r>
          </a:p>
        </p:txBody>
      </p:sp>
      <p:sp>
        <p:nvSpPr>
          <p:cNvPr id="7" name="TextBox 6"/>
          <p:cNvSpPr txBox="1"/>
          <p:nvPr/>
        </p:nvSpPr>
        <p:spPr>
          <a:xfrm>
            <a:off x="3928472" y="3271983"/>
            <a:ext cx="3534363" cy="353943"/>
          </a:xfrm>
          <a:prstGeom prst="rect">
            <a:avLst/>
          </a:prstGeom>
          <a:noFill/>
        </p:spPr>
        <p:txBody>
          <a:bodyPr wrap="square" rtlCol="0">
            <a:spAutoFit/>
          </a:bodyPr>
          <a:lstStyle/>
          <a:p>
            <a:pPr marL="285750" indent="-285750">
              <a:buClr>
                <a:schemeClr val="accent1"/>
              </a:buClr>
              <a:buSzPct val="110000"/>
              <a:buFont typeface="Wingdings" panose="05000000000000000000" pitchFamily="2" charset="2"/>
              <a:buChar char="§"/>
            </a:pPr>
            <a:r>
              <a:rPr lang="en-GB" dirty="0" smtClean="0"/>
              <a:t>What could we improve on?</a:t>
            </a:r>
          </a:p>
        </p:txBody>
      </p:sp>
    </p:spTree>
    <p:extLst>
      <p:ext uri="{BB962C8B-B14F-4D97-AF65-F5344CB8AC3E}">
        <p14:creationId xmlns:p14="http://schemas.microsoft.com/office/powerpoint/2010/main" val="5019035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p>
            <a:r>
              <a:rPr lang="en-GB" smtClean="0"/>
              <a:t>OFFICIAL</a:t>
            </a:r>
            <a:endParaRPr lang="en-GB" dirty="0"/>
          </a:p>
        </p:txBody>
      </p:sp>
      <p:sp>
        <p:nvSpPr>
          <p:cNvPr id="4" name="Slide Number Placeholder 3"/>
          <p:cNvSpPr>
            <a:spLocks noGrp="1"/>
          </p:cNvSpPr>
          <p:nvPr>
            <p:ph type="sldNum" sz="quarter" idx="11"/>
          </p:nvPr>
        </p:nvSpPr>
        <p:spPr/>
        <p:txBody>
          <a:bodyPr/>
          <a:lstStyle/>
          <a:p>
            <a:r>
              <a:rPr lang="en-GB" dirty="0" smtClean="0"/>
              <a:t>ALL </a:t>
            </a:r>
            <a:fld id="{41D5E06E-8463-49C0-8B6A-3B9E03BCC454}" type="slidenum">
              <a:rPr lang="en-GB" smtClean="0"/>
              <a:t>21</a:t>
            </a:fld>
            <a:endParaRPr lang="en-GB" dirty="0"/>
          </a:p>
        </p:txBody>
      </p:sp>
      <p:sp>
        <p:nvSpPr>
          <p:cNvPr id="5" name="Cloud Callout 4"/>
          <p:cNvSpPr/>
          <p:nvPr/>
        </p:nvSpPr>
        <p:spPr>
          <a:xfrm>
            <a:off x="1907704" y="1252015"/>
            <a:ext cx="5574123" cy="2570529"/>
          </a:xfrm>
          <a:prstGeom prst="cloudCallout">
            <a:avLst/>
          </a:prstGeom>
          <a:solidFill>
            <a:schemeClr val="tx1"/>
          </a:solidFill>
          <a:ln w="38100">
            <a:solidFill>
              <a:srgbClr val="12022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a:xfrm>
            <a:off x="3131840" y="2139702"/>
            <a:ext cx="6840000" cy="649007"/>
          </a:xfrm>
        </p:spPr>
        <p:txBody>
          <a:bodyPr>
            <a:normAutofit/>
          </a:bodyPr>
          <a:lstStyle/>
          <a:p>
            <a:r>
              <a:rPr lang="en-GB" sz="3600" b="1" dirty="0" smtClean="0">
                <a:solidFill>
                  <a:srgbClr val="14022E"/>
                </a:solidFill>
              </a:rPr>
              <a:t>Reflection</a:t>
            </a:r>
            <a:endParaRPr lang="en-GB" sz="3600" b="1" dirty="0">
              <a:solidFill>
                <a:srgbClr val="14022E"/>
              </a:solidFill>
            </a:endParaRPr>
          </a:p>
        </p:txBody>
      </p:sp>
    </p:spTree>
    <p:extLst>
      <p:ext uri="{BB962C8B-B14F-4D97-AF65-F5344CB8AC3E}">
        <p14:creationId xmlns:p14="http://schemas.microsoft.com/office/powerpoint/2010/main" val="291883699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p>
            <a:r>
              <a:rPr lang="en-GB" dirty="0" smtClean="0"/>
              <a:t>OFFICIAL</a:t>
            </a:r>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
        <p:nvSpPr>
          <p:cNvPr id="4" name="Slide Number Placeholder 3"/>
          <p:cNvSpPr>
            <a:spLocks noGrp="1"/>
          </p:cNvSpPr>
          <p:nvPr>
            <p:ph type="sldNum" sz="quarter" idx="11"/>
          </p:nvPr>
        </p:nvSpPr>
        <p:spPr/>
        <p:txBody>
          <a:bodyPr/>
          <a:lstStyle/>
          <a:p>
            <a:r>
              <a:rPr lang="en-GB" dirty="0" smtClean="0"/>
              <a:t>ALL </a:t>
            </a:r>
            <a:fld id="{41D5E06E-8463-49C0-8B6A-3B9E03BCC454}" type="slidenum">
              <a:rPr lang="en-GB" smtClean="0"/>
              <a:t>22</a:t>
            </a:fld>
            <a:endParaRPr lang="en-GB" dirty="0"/>
          </a:p>
        </p:txBody>
      </p:sp>
      <p:sp>
        <p:nvSpPr>
          <p:cNvPr id="12" name="TextBox 11"/>
          <p:cNvSpPr txBox="1"/>
          <p:nvPr/>
        </p:nvSpPr>
        <p:spPr>
          <a:xfrm>
            <a:off x="664015" y="2082182"/>
            <a:ext cx="8974773" cy="461665"/>
          </a:xfrm>
          <a:prstGeom prst="rect">
            <a:avLst/>
          </a:prstGeom>
          <a:noFill/>
        </p:spPr>
        <p:txBody>
          <a:bodyPr wrap="square" rtlCol="0">
            <a:spAutoFit/>
          </a:bodyPr>
          <a:lstStyle/>
          <a:p>
            <a:r>
              <a:rPr lang="en-GB" sz="1200" dirty="0" err="1">
                <a:latin typeface="Arial" panose="020B0604020202020204" pitchFamily="34" charset="0"/>
                <a:cs typeface="Arial" panose="020B0604020202020204" pitchFamily="34" charset="0"/>
              </a:rPr>
              <a:t>Alice.GUI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Fiber</a:t>
            </a:r>
            <a:r>
              <a:rPr lang="en-GB" sz="1200" dirty="0">
                <a:latin typeface="Arial" panose="020B0604020202020204" pitchFamily="34" charset="0"/>
                <a:cs typeface="Arial" panose="020B0604020202020204" pitchFamily="34" charset="0"/>
              </a:rPr>
              <a:t> Optic Cabling Solutions,” Cables Solutions, 4th January 2017. [Online]. Available: https://www.cables-solutions.com/wireless-access-point-vs-router.html. [Accessed 17th June 2023</a:t>
            </a:r>
            <a:r>
              <a:rPr lang="en-GB" sz="1200" dirty="0" smtClean="0">
                <a:latin typeface="Arial" panose="020B0604020202020204" pitchFamily="34" charset="0"/>
                <a:cs typeface="Arial" panose="020B0604020202020204" pitchFamily="34" charset="0"/>
              </a:rPr>
              <a:t>].</a:t>
            </a:r>
            <a:endParaRPr lang="en-GB" sz="1200" dirty="0">
              <a:latin typeface="Arial" panose="020B0604020202020204" pitchFamily="34" charset="0"/>
              <a:ea typeface="Calibri" panose="020F0502020204030204" pitchFamily="34" charset="0"/>
              <a:cs typeface="Arial" panose="020B0604020202020204" pitchFamily="34" charset="0"/>
            </a:endParaRPr>
          </a:p>
        </p:txBody>
      </p:sp>
      <p:sp>
        <p:nvSpPr>
          <p:cNvPr id="13" name="Rectangle 12"/>
          <p:cNvSpPr/>
          <p:nvPr/>
        </p:nvSpPr>
        <p:spPr>
          <a:xfrm>
            <a:off x="664015" y="2623291"/>
            <a:ext cx="6096000" cy="461665"/>
          </a:xfrm>
          <a:prstGeom prst="rect">
            <a:avLst/>
          </a:prstGeom>
        </p:spPr>
        <p:txBody>
          <a:bodyPr>
            <a:spAutoFit/>
          </a:bodyPr>
          <a:lstStyle/>
          <a:p>
            <a:r>
              <a:rPr lang="en-GB" sz="1200" dirty="0">
                <a:latin typeface="Arial" panose="020B0604020202020204" pitchFamily="34" charset="0"/>
                <a:ea typeface="Calibri" panose="020F0502020204030204" pitchFamily="34" charset="0"/>
                <a:cs typeface="Arial" panose="020B0604020202020204" pitchFamily="34" charset="0"/>
              </a:rPr>
              <a:t>S. Build, “What is Sigfox 0G technology?,” Sigfox Build, 2023. [Online]. Available: https://build.sigfox.com/sigfox. [Accessed 21st June 2023].</a:t>
            </a:r>
            <a:endParaRPr lang="en-GB" sz="1200" dirty="0">
              <a:latin typeface="Arial" panose="020B0604020202020204" pitchFamily="34" charset="0"/>
              <a:cs typeface="Arial" panose="020B0604020202020204" pitchFamily="34" charset="0"/>
            </a:endParaRPr>
          </a:p>
        </p:txBody>
      </p:sp>
      <p:sp>
        <p:nvSpPr>
          <p:cNvPr id="14" name="Rectangle 13"/>
          <p:cNvSpPr/>
          <p:nvPr/>
        </p:nvSpPr>
        <p:spPr>
          <a:xfrm>
            <a:off x="654231" y="3174300"/>
            <a:ext cx="8474899" cy="461665"/>
          </a:xfrm>
          <a:prstGeom prst="rect">
            <a:avLst/>
          </a:prstGeom>
        </p:spPr>
        <p:txBody>
          <a:bodyPr wrap="square">
            <a:spAutoFit/>
          </a:bodyPr>
          <a:lstStyle/>
          <a:p>
            <a:r>
              <a:rPr lang="en-US" sz="1200" dirty="0">
                <a:latin typeface="Calibri" panose="020F0502020204030204" pitchFamily="34" charset="0"/>
                <a:ea typeface="Calibri" panose="020F0502020204030204" pitchFamily="34" charset="0"/>
                <a:cs typeface="Times New Roman" panose="02020603050405020304" pitchFamily="18" charset="0"/>
              </a:rPr>
              <a:t>G. </a:t>
            </a:r>
            <a:r>
              <a:rPr lang="en-US" sz="1200" dirty="0" err="1">
                <a:latin typeface="Calibri" panose="020F0502020204030204" pitchFamily="34" charset="0"/>
                <a:ea typeface="Calibri" panose="020F0502020204030204" pitchFamily="34" charset="0"/>
                <a:cs typeface="Times New Roman" panose="02020603050405020304" pitchFamily="18" charset="0"/>
              </a:rPr>
              <a:t>Aldabbagh</a:t>
            </a:r>
            <a:r>
              <a:rPr lang="en-US" sz="1200" dirty="0">
                <a:latin typeface="Calibri" panose="020F0502020204030204" pitchFamily="34" charset="0"/>
                <a:ea typeface="Calibri" panose="020F0502020204030204" pitchFamily="34" charset="0"/>
                <a:cs typeface="Times New Roman" panose="02020603050405020304" pitchFamily="18" charset="0"/>
              </a:rPr>
              <a:t>, "</a:t>
            </a:r>
            <a:r>
              <a:rPr lang="en-US" sz="1200" dirty="0" err="1">
                <a:latin typeface="Calibri" panose="020F0502020204030204" pitchFamily="34" charset="0"/>
                <a:ea typeface="Calibri" panose="020F0502020204030204" pitchFamily="34" charset="0"/>
                <a:cs typeface="Times New Roman" panose="02020603050405020304" pitchFamily="18" charset="0"/>
              </a:rPr>
              <a:t>researchgate</a:t>
            </a:r>
            <a:r>
              <a:rPr lang="en-US" sz="1200" dirty="0">
                <a:latin typeface="Calibri" panose="020F0502020204030204" pitchFamily="34" charset="0"/>
                <a:ea typeface="Calibri" panose="020F0502020204030204" pitchFamily="34" charset="0"/>
                <a:cs typeface="Times New Roman" panose="02020603050405020304" pitchFamily="18" charset="0"/>
              </a:rPr>
              <a:t>," </a:t>
            </a:r>
            <a:r>
              <a:rPr lang="en-US" sz="1200" dirty="0" err="1">
                <a:latin typeface="Calibri" panose="020F0502020204030204" pitchFamily="34" charset="0"/>
                <a:ea typeface="Calibri" panose="020F0502020204030204" pitchFamily="34" charset="0"/>
                <a:cs typeface="Times New Roman" panose="02020603050405020304" pitchFamily="18" charset="0"/>
              </a:rPr>
              <a:t>ResearchGate</a:t>
            </a:r>
            <a:r>
              <a:rPr lang="en-US" sz="1200" dirty="0">
                <a:latin typeface="Calibri" panose="020F0502020204030204" pitchFamily="34" charset="0"/>
                <a:ea typeface="Calibri" panose="020F0502020204030204" pitchFamily="34" charset="0"/>
                <a:cs typeface="Times New Roman" panose="02020603050405020304" pitchFamily="18" charset="0"/>
              </a:rPr>
              <a:t>, June 2018. [Online]. Available: https://www.researchgate.net/figure/The-Main-Components-of-LTE-network_fig1_333427747. [Accessed 10th July 2023].</a:t>
            </a:r>
            <a:endParaRPr lang="en-GB" sz="1200" dirty="0"/>
          </a:p>
        </p:txBody>
      </p:sp>
      <p:sp>
        <p:nvSpPr>
          <p:cNvPr id="15" name="Rectangle 14"/>
          <p:cNvSpPr/>
          <p:nvPr/>
        </p:nvSpPr>
        <p:spPr>
          <a:xfrm>
            <a:off x="611560" y="3728428"/>
            <a:ext cx="8560243" cy="461665"/>
          </a:xfrm>
          <a:prstGeom prst="rect">
            <a:avLst/>
          </a:prstGeom>
        </p:spPr>
        <p:txBody>
          <a:bodyPr wrap="square">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rPr>
              <a:t>C. Freeman, “Top 4 Software Development Methodologies,” Synopsys, 28th March 2018. [Online]. Available: https://www.synopsys.com/blogs/software-security/top-4-software-development-methodologies/. [Accessed 3rd July 2023].</a:t>
            </a:r>
            <a:endParaRPr lang="en-GB" sz="1200" dirty="0"/>
          </a:p>
        </p:txBody>
      </p:sp>
      <p:sp>
        <p:nvSpPr>
          <p:cNvPr id="16" name="Rectangle 15"/>
          <p:cNvSpPr/>
          <p:nvPr/>
        </p:nvSpPr>
        <p:spPr>
          <a:xfrm>
            <a:off x="611560" y="4327186"/>
            <a:ext cx="3721532" cy="276999"/>
          </a:xfrm>
          <a:prstGeom prst="rect">
            <a:avLst/>
          </a:prstGeom>
        </p:spPr>
        <p:txBody>
          <a:bodyPr wrap="none">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rPr>
              <a:t>Pycom, “Sigfox FSK (Device to Device),” Pycom go invent.</a:t>
            </a:r>
            <a:endParaRPr lang="en-GB" sz="1200" dirty="0"/>
          </a:p>
        </p:txBody>
      </p:sp>
      <p:sp>
        <p:nvSpPr>
          <p:cNvPr id="17" name="Rectangle 16"/>
          <p:cNvSpPr/>
          <p:nvPr/>
        </p:nvSpPr>
        <p:spPr>
          <a:xfrm>
            <a:off x="664015" y="1054337"/>
            <a:ext cx="2986843" cy="276999"/>
          </a:xfrm>
          <a:prstGeom prst="rect">
            <a:avLst/>
          </a:prstGeom>
        </p:spPr>
        <p:txBody>
          <a:bodyPr wrap="none">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rPr>
              <a:t>Pycom, “Introduction,” Pycom Limited, 2020.</a:t>
            </a:r>
            <a:endParaRPr lang="en-GB" sz="1200" dirty="0"/>
          </a:p>
        </p:txBody>
      </p:sp>
      <p:sp>
        <p:nvSpPr>
          <p:cNvPr id="18" name="Rectangle 17"/>
          <p:cNvSpPr/>
          <p:nvPr/>
        </p:nvSpPr>
        <p:spPr>
          <a:xfrm>
            <a:off x="664015" y="1508063"/>
            <a:ext cx="9179116" cy="461665"/>
          </a:xfrm>
          <a:prstGeom prst="rect">
            <a:avLst/>
          </a:prstGeom>
        </p:spPr>
        <p:txBody>
          <a:bodyPr wrap="square">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rPr>
              <a:t>T. T. Network, “What are LoRa and LoRaWAN,” The Things Network, 2023. [Online]. Available: https://www.thethingsnetwork.org/docs/lorawan/what-is-lorawan/. [Accessed 19th June 2023].</a:t>
            </a:r>
            <a:endParaRPr lang="en-GB" sz="1200" dirty="0"/>
          </a:p>
        </p:txBody>
      </p:sp>
      <p:sp>
        <p:nvSpPr>
          <p:cNvPr id="19" name="TextBox 18"/>
          <p:cNvSpPr txBox="1"/>
          <p:nvPr/>
        </p:nvSpPr>
        <p:spPr>
          <a:xfrm>
            <a:off x="323528" y="1042828"/>
            <a:ext cx="411520" cy="3970318"/>
          </a:xfrm>
          <a:prstGeom prst="rect">
            <a:avLst/>
          </a:prstGeom>
          <a:noFill/>
        </p:spPr>
        <p:txBody>
          <a:bodyPr wrap="square" rtlCol="0">
            <a:spAutoFit/>
          </a:bodyPr>
          <a:lstStyle/>
          <a:p>
            <a:pPr>
              <a:buClr>
                <a:schemeClr val="accent1"/>
              </a:buClr>
              <a:buSzPct val="110000"/>
            </a:pPr>
            <a:r>
              <a:rPr lang="en-GB" sz="1200" dirty="0" smtClean="0"/>
              <a:t>[1]</a:t>
            </a:r>
          </a:p>
          <a:p>
            <a:pPr>
              <a:buClr>
                <a:schemeClr val="accent1"/>
              </a:buClr>
              <a:buSzPct val="110000"/>
            </a:pPr>
            <a:endParaRPr lang="en-GB" sz="1200" dirty="0" smtClean="0"/>
          </a:p>
          <a:p>
            <a:pPr>
              <a:buClr>
                <a:schemeClr val="accent1"/>
              </a:buClr>
              <a:buSzPct val="110000"/>
            </a:pPr>
            <a:endParaRPr lang="en-GB" sz="1200" dirty="0"/>
          </a:p>
          <a:p>
            <a:pPr>
              <a:buClr>
                <a:schemeClr val="accent1"/>
              </a:buClr>
              <a:buSzPct val="110000"/>
            </a:pPr>
            <a:r>
              <a:rPr lang="en-GB" sz="1200" dirty="0" smtClean="0"/>
              <a:t>[2]</a:t>
            </a:r>
          </a:p>
          <a:p>
            <a:pPr>
              <a:buClr>
                <a:schemeClr val="accent1"/>
              </a:buClr>
              <a:buSzPct val="110000"/>
            </a:pPr>
            <a:endParaRPr lang="en-GB" sz="1200" dirty="0" smtClean="0"/>
          </a:p>
          <a:p>
            <a:pPr>
              <a:buClr>
                <a:schemeClr val="accent1"/>
              </a:buClr>
              <a:buSzPct val="110000"/>
            </a:pPr>
            <a:endParaRPr lang="en-GB" sz="1200" dirty="0"/>
          </a:p>
          <a:p>
            <a:pPr>
              <a:buClr>
                <a:schemeClr val="accent1"/>
              </a:buClr>
              <a:buSzPct val="110000"/>
            </a:pPr>
            <a:r>
              <a:rPr lang="en-GB" sz="1200" dirty="0" smtClean="0"/>
              <a:t>[3]</a:t>
            </a:r>
          </a:p>
          <a:p>
            <a:pPr>
              <a:buClr>
                <a:schemeClr val="accent1"/>
              </a:buClr>
              <a:buSzPct val="110000"/>
            </a:pPr>
            <a:endParaRPr lang="en-GB" sz="1200" dirty="0"/>
          </a:p>
          <a:p>
            <a:pPr>
              <a:buClr>
                <a:schemeClr val="accent1"/>
              </a:buClr>
              <a:buSzPct val="110000"/>
            </a:pPr>
            <a:endParaRPr lang="en-GB" sz="1200" dirty="0" smtClean="0"/>
          </a:p>
          <a:p>
            <a:pPr>
              <a:buClr>
                <a:schemeClr val="accent1"/>
              </a:buClr>
              <a:buSzPct val="110000"/>
            </a:pPr>
            <a:r>
              <a:rPr lang="en-GB" sz="1200" dirty="0" smtClean="0"/>
              <a:t>[4]</a:t>
            </a:r>
          </a:p>
          <a:p>
            <a:pPr>
              <a:buClr>
                <a:schemeClr val="accent1"/>
              </a:buClr>
              <a:buSzPct val="110000"/>
            </a:pPr>
            <a:endParaRPr lang="en-GB" sz="1200" dirty="0"/>
          </a:p>
          <a:p>
            <a:pPr>
              <a:buClr>
                <a:schemeClr val="accent1"/>
              </a:buClr>
              <a:buSzPct val="110000"/>
            </a:pPr>
            <a:endParaRPr lang="en-GB" sz="1200" dirty="0" smtClean="0"/>
          </a:p>
          <a:p>
            <a:pPr>
              <a:buClr>
                <a:schemeClr val="accent1"/>
              </a:buClr>
              <a:buSzPct val="110000"/>
            </a:pPr>
            <a:r>
              <a:rPr lang="en-GB" sz="1200" dirty="0" smtClean="0"/>
              <a:t>[5]</a:t>
            </a:r>
          </a:p>
          <a:p>
            <a:pPr>
              <a:buClr>
                <a:schemeClr val="accent1"/>
              </a:buClr>
              <a:buSzPct val="110000"/>
            </a:pPr>
            <a:endParaRPr lang="en-GB" sz="1200" dirty="0" smtClean="0"/>
          </a:p>
          <a:p>
            <a:pPr>
              <a:buClr>
                <a:schemeClr val="accent1"/>
              </a:buClr>
              <a:buSzPct val="110000"/>
            </a:pPr>
            <a:endParaRPr lang="en-GB" sz="1200" dirty="0"/>
          </a:p>
          <a:p>
            <a:pPr>
              <a:buClr>
                <a:schemeClr val="accent1"/>
              </a:buClr>
              <a:buSzPct val="110000"/>
            </a:pPr>
            <a:r>
              <a:rPr lang="en-GB" sz="1200" dirty="0" smtClean="0"/>
              <a:t>[6]</a:t>
            </a:r>
          </a:p>
          <a:p>
            <a:pPr>
              <a:buClr>
                <a:schemeClr val="accent1"/>
              </a:buClr>
              <a:buSzPct val="110000"/>
            </a:pPr>
            <a:endParaRPr lang="en-GB" sz="1200" dirty="0" smtClean="0"/>
          </a:p>
          <a:p>
            <a:pPr>
              <a:buClr>
                <a:schemeClr val="accent1"/>
              </a:buClr>
              <a:buSzPct val="110000"/>
            </a:pPr>
            <a:endParaRPr lang="en-GB" sz="1200" dirty="0"/>
          </a:p>
          <a:p>
            <a:pPr>
              <a:buClr>
                <a:schemeClr val="accent1"/>
              </a:buClr>
              <a:buSzPct val="110000"/>
            </a:pPr>
            <a:r>
              <a:rPr lang="en-GB" sz="1200" dirty="0" smtClean="0"/>
              <a:t>[7]</a:t>
            </a:r>
          </a:p>
          <a:p>
            <a:pPr>
              <a:buClr>
                <a:schemeClr val="accent1"/>
              </a:buClr>
              <a:buSzPct val="110000"/>
            </a:pPr>
            <a:endParaRPr lang="en-GB" sz="1200" dirty="0"/>
          </a:p>
          <a:p>
            <a:pPr>
              <a:buClr>
                <a:schemeClr val="accent1"/>
              </a:buClr>
              <a:buSzPct val="110000"/>
            </a:pPr>
            <a:endParaRPr lang="en-GB" sz="1200" dirty="0" smtClean="0"/>
          </a:p>
        </p:txBody>
      </p:sp>
    </p:spTree>
    <p:extLst>
      <p:ext uri="{BB962C8B-B14F-4D97-AF65-F5344CB8AC3E}">
        <p14:creationId xmlns:p14="http://schemas.microsoft.com/office/powerpoint/2010/main" val="169791898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p>
            <a:r>
              <a:rPr lang="en-GB" smtClean="0"/>
              <a:t>OFFICIAL</a:t>
            </a:r>
            <a:endParaRPr lang="en-GB" dirty="0"/>
          </a:p>
        </p:txBody>
      </p:sp>
      <p:sp>
        <p:nvSpPr>
          <p:cNvPr id="3" name="Title 2"/>
          <p:cNvSpPr>
            <a:spLocks noGrp="1"/>
          </p:cNvSpPr>
          <p:nvPr>
            <p:ph type="title"/>
          </p:nvPr>
        </p:nvSpPr>
        <p:spPr>
          <a:xfrm>
            <a:off x="611560" y="2211710"/>
            <a:ext cx="6840000" cy="649007"/>
          </a:xfrm>
        </p:spPr>
        <p:txBody>
          <a:bodyPr>
            <a:normAutofit/>
          </a:bodyPr>
          <a:lstStyle/>
          <a:p>
            <a:r>
              <a:rPr lang="en-GB" sz="3600" dirty="0" smtClean="0"/>
              <a:t>Any Questions?</a:t>
            </a:r>
            <a:endParaRPr lang="en-GB" sz="3600" dirty="0"/>
          </a:p>
        </p:txBody>
      </p:sp>
      <p:sp>
        <p:nvSpPr>
          <p:cNvPr id="4" name="Slide Number Placeholder 3"/>
          <p:cNvSpPr>
            <a:spLocks noGrp="1"/>
          </p:cNvSpPr>
          <p:nvPr>
            <p:ph type="sldNum" sz="quarter" idx="11"/>
          </p:nvPr>
        </p:nvSpPr>
        <p:spPr/>
        <p:txBody>
          <a:bodyPr/>
          <a:lstStyle/>
          <a:p>
            <a:fld id="{41D5E06E-8463-49C0-8B6A-3B9E03BCC454}" type="slidenum">
              <a:rPr lang="en-GB" smtClean="0"/>
              <a:t>23</a:t>
            </a:fld>
            <a:endParaRPr lang="en-GB"/>
          </a:p>
        </p:txBody>
      </p:sp>
    </p:spTree>
    <p:extLst>
      <p:ext uri="{BB962C8B-B14F-4D97-AF65-F5344CB8AC3E}">
        <p14:creationId xmlns:p14="http://schemas.microsoft.com/office/powerpoint/2010/main" val="378743053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r>
              <a:rPr lang="en-GB" smtClean="0"/>
              <a:t>OFFICIAL</a:t>
            </a:r>
            <a:endParaRPr lang="en-GB"/>
          </a:p>
        </p:txBody>
      </p:sp>
      <p:sp>
        <p:nvSpPr>
          <p:cNvPr id="2" name="Slide Number Placeholder 1"/>
          <p:cNvSpPr>
            <a:spLocks noGrp="1"/>
          </p:cNvSpPr>
          <p:nvPr>
            <p:ph type="sldNum" sz="quarter" idx="11"/>
          </p:nvPr>
        </p:nvSpPr>
        <p:spPr/>
        <p:txBody>
          <a:bodyPr/>
          <a:lstStyle/>
          <a:p>
            <a:fld id="{41D5E06E-8463-49C0-8B6A-3B9E03BCC454}" type="slidenum">
              <a:rPr lang="en-GB" smtClean="0"/>
              <a:t>24</a:t>
            </a:fld>
            <a:endParaRPr lang="en-GB"/>
          </a:p>
        </p:txBody>
      </p:sp>
    </p:spTree>
    <p:extLst>
      <p:ext uri="{BB962C8B-B14F-4D97-AF65-F5344CB8AC3E}">
        <p14:creationId xmlns:p14="http://schemas.microsoft.com/office/powerpoint/2010/main" val="1495437859"/>
      </p:ext>
    </p:extLst>
  </p:cSld>
  <p:clrMapOvr>
    <a:masterClrMapping/>
  </p:clrMapOvr>
  <p:timing>
    <p:tnLst>
      <p:par>
        <p:cTn id="1" dur="indefinite" restart="never" nodeType="tmRoot"/>
      </p:par>
    </p:tnLst>
  </p:timing>
</p:sld>
</file>

<file path=ppt/theme/theme1.xml><?xml version="1.0" encoding="utf-8"?>
<a:theme xmlns:a="http://schemas.openxmlformats.org/drawingml/2006/main" name="Custom Design">
  <a:themeElements>
    <a:clrScheme name="Master PowerPoint Template">
      <a:dk1>
        <a:srgbClr val="000000"/>
      </a:dk1>
      <a:lt1>
        <a:sysClr val="window" lastClr="FFFFFF"/>
      </a:lt1>
      <a:dk2>
        <a:srgbClr val="14022E"/>
      </a:dk2>
      <a:lt2>
        <a:srgbClr val="FFFFFF"/>
      </a:lt2>
      <a:accent1>
        <a:srgbClr val="CD2456"/>
      </a:accent1>
      <a:accent2>
        <a:srgbClr val="36BCEE"/>
      </a:accent2>
      <a:accent3>
        <a:srgbClr val="7B67A8"/>
      </a:accent3>
      <a:accent4>
        <a:srgbClr val="2EB5B2"/>
      </a:accent4>
      <a:accent5>
        <a:srgbClr val="EF7835"/>
      </a:accent5>
      <a:accent6>
        <a:srgbClr val="FDDD3E"/>
      </a:accent6>
      <a:hlink>
        <a:srgbClr val="0092CF"/>
      </a:hlink>
      <a:folHlink>
        <a:srgbClr val="7379B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marL="285750" indent="-285750">
          <a:buClr>
            <a:schemeClr val="accent1"/>
          </a:buClr>
          <a:buSzPct val="110000"/>
          <a:buFont typeface="Wingdings" panose="05000000000000000000" pitchFamily="2" charset="2"/>
          <a:buChar char="§"/>
          <a:defRPr dirty="0" smtClean="0"/>
        </a:defPPr>
      </a:lstStyle>
    </a:txDef>
  </a:objectDefaults>
  <a:extraClrSchemeLst/>
  <a:extLst>
    <a:ext uri="{05A4C25C-085E-4340-85A3-A5531E510DB2}">
      <thm15:themeFamily xmlns:thm15="http://schemas.microsoft.com/office/thememl/2012/main" name="Presentation1" id="{370B588C-F70F-45A5-BB31-474BFF7DA875}" vid="{1D83BAAF-1948-4825-A723-77BA2FF436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61E5B231530A4EA744FFA60C139F4A" ma:contentTypeVersion="1" ma:contentTypeDescription="Create a new document." ma:contentTypeScope="" ma:versionID="a4efe0a812ad387b22bee5409bc4ee9c">
  <xsd:schema xmlns:xsd="http://www.w3.org/2001/XMLSchema" xmlns:xs="http://www.w3.org/2001/XMLSchema" xmlns:p="http://schemas.microsoft.com/office/2006/metadata/properties" xmlns:ns1="http://schemas.microsoft.com/sharepoint/v3" xmlns:ns2="e45fef5f-20ce-4a01-844f-e62606f21384" targetNamespace="http://schemas.microsoft.com/office/2006/metadata/properties" ma:root="true" ma:fieldsID="80ede0743e0cb841f6e543234c7e0e55" ns1:_="" ns2:_="">
    <xsd:import namespace="http://schemas.microsoft.com/sharepoint/v3"/>
    <xsd:import namespace="e45fef5f-20ce-4a01-844f-e62606f21384"/>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45fef5f-20ce-4a01-844f-e62606f21384"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 xmlns="e45fef5f-20ce-4a01-844f-e62606f21384">RJSW6R2U7D43-127-2571</_dlc_DocId>
    <_dlc_DocIdUrl xmlns="e45fef5f-20ce-4a01-844f-e62606f21384">
      <Url>http://home/News/_layouts/DocIdRedir.aspx?ID=RJSW6R2U7D43-127-2571</Url>
      <Description>RJSW6R2U7D43-127-2571</Description>
    </_dlc_DocIdUrl>
  </documentManagement>
</p:properties>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7ADCBDF-311A-4E52-B6E6-DC40F26B2E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e45fef5f-20ce-4a01-844f-e62606f213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F7EDCB0-008E-401E-B872-986C9240FAA5}">
  <ds:schemaRefs>
    <ds:schemaRef ds:uri="http://schemas.openxmlformats.org/package/2006/metadata/core-properties"/>
    <ds:schemaRef ds:uri="http://purl.org/dc/elements/1.1/"/>
    <ds:schemaRef ds:uri="http://schemas.microsoft.com/office/infopath/2007/PartnerControls"/>
    <ds:schemaRef ds:uri="http://schemas.microsoft.com/office/2006/metadata/properties"/>
    <ds:schemaRef ds:uri="http://purl.org/dc/terms/"/>
    <ds:schemaRef ds:uri="e45fef5f-20ce-4a01-844f-e62606f21384"/>
    <ds:schemaRef ds:uri="http://schemas.microsoft.com/sharepoint/v3"/>
    <ds:schemaRef ds:uri="http://schemas.microsoft.com/office/2006/documentManagement/types"/>
    <ds:schemaRef ds:uri="http://www.w3.org/XML/1998/namespace"/>
    <ds:schemaRef ds:uri="http://purl.org/dc/dcmitype/"/>
  </ds:schemaRefs>
</ds:datastoreItem>
</file>

<file path=customXml/itemProps3.xml><?xml version="1.0" encoding="utf-8"?>
<ds:datastoreItem xmlns:ds="http://schemas.openxmlformats.org/officeDocument/2006/customXml" ds:itemID="{3C414178-5CE3-446A-84AA-179B8D75D51A}">
  <ds:schemaRefs>
    <ds:schemaRef ds:uri="http://schemas.microsoft.com/sharepoint/events"/>
  </ds:schemaRefs>
</ds:datastoreItem>
</file>

<file path=customXml/itemProps4.xml><?xml version="1.0" encoding="utf-8"?>
<ds:datastoreItem xmlns:ds="http://schemas.openxmlformats.org/officeDocument/2006/customXml" ds:itemID="{8C3A1156-0767-485D-AE32-7BABD3E3769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Dstl PowerPoint Template_1.2</Template>
  <TotalTime>650</TotalTime>
  <Words>1838</Words>
  <Application>Microsoft Office PowerPoint</Application>
  <PresentationFormat>On-screen Show (16:9)</PresentationFormat>
  <Paragraphs>311</Paragraphs>
  <Slides>24</Slides>
  <Notes>15</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Times New Roman</vt:lpstr>
      <vt:lpstr>Wingdings</vt:lpstr>
      <vt:lpstr>Custom Design</vt:lpstr>
      <vt:lpstr>Investigation into Pycom Chipsets Protocols </vt:lpstr>
      <vt:lpstr>Project Aims and Objectives</vt:lpstr>
      <vt:lpstr>Introduction to Pycom</vt:lpstr>
      <vt:lpstr>Internet of Things (IoT) Protocols </vt:lpstr>
      <vt:lpstr>Development Methodology </vt:lpstr>
      <vt:lpstr>Simulated Design </vt:lpstr>
      <vt:lpstr>Test Bench Design Set-up</vt:lpstr>
      <vt:lpstr>PyCom Purchase and Preparation</vt:lpstr>
      <vt:lpstr>LoRa-MAC Transmission Code</vt:lpstr>
      <vt:lpstr>Blank Spectrum Capture</vt:lpstr>
      <vt:lpstr>LoRa Signal Transmission </vt:lpstr>
      <vt:lpstr>The First parts of the Wi-Fi Transmission Code</vt:lpstr>
      <vt:lpstr>Wi-Fi Signal Transmission Capture</vt:lpstr>
      <vt:lpstr>LTE Code</vt:lpstr>
      <vt:lpstr>Attempted Code for Sigfox </vt:lpstr>
      <vt:lpstr>Budget and Costings</vt:lpstr>
      <vt:lpstr>Gantt Chart </vt:lpstr>
      <vt:lpstr>Hardware Demonstration</vt:lpstr>
      <vt:lpstr>Conclusion</vt:lpstr>
      <vt:lpstr>Evaluation </vt:lpstr>
      <vt:lpstr>Reflection</vt:lpstr>
      <vt:lpstr>References</vt:lpstr>
      <vt:lpstr>Any Questions?</vt:lpstr>
      <vt:lpstr>PowerPoint Presentation</vt:lpstr>
    </vt:vector>
  </TitlesOfParts>
  <Company>Authorised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Investigation Pycom Chipsets Protocols</dc:title>
  <dc:creator>Port Joshua J</dc:creator>
  <cp:lastModifiedBy>Port Joshua J</cp:lastModifiedBy>
  <cp:revision>31</cp:revision>
  <cp:lastPrinted>2019-07-09T10:44:40Z</cp:lastPrinted>
  <dcterms:created xsi:type="dcterms:W3CDTF">2023-07-13T11:06:56Z</dcterms:created>
  <dcterms:modified xsi:type="dcterms:W3CDTF">2023-07-18T08:57:35Z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0x0101002B61E5B231530A4EA744FFA60C139F4A</vt:lpwstr>
  </property>
  <property fmtid="{D5CDD505-2E9C-101B-9397-08002B2CF9AE}" pid="3" name="_dlc_DocIdItemGuid">
    <vt:lpwstr>5f2c302a-6fb2-4683-9a10-124abc0f9280</vt:lpwstr>
  </property>
</Properties>
</file>