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8" r:id="rId5"/>
    <p:sldId id="259" r:id="rId6"/>
    <p:sldId id="274" r:id="rId7"/>
    <p:sldId id="260" r:id="rId8"/>
    <p:sldId id="281" r:id="rId9"/>
    <p:sldId id="261" r:id="rId10"/>
    <p:sldId id="276" r:id="rId11"/>
    <p:sldId id="264" r:id="rId12"/>
    <p:sldId id="282" r:id="rId13"/>
    <p:sldId id="283" r:id="rId14"/>
    <p:sldId id="272" r:id="rId15"/>
    <p:sldId id="277" r:id="rId16"/>
    <p:sldId id="278" r:id="rId17"/>
    <p:sldId id="271" r:id="rId18"/>
    <p:sldId id="262" r:id="rId19"/>
    <p:sldId id="2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50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CFB13ED-059F-4759-94A0-1E5969775D7E}" type="datetimeFigureOut">
              <a:rPr lang="en-GB" smtClean="0"/>
              <a:pPr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F2F8A10-4287-4BE8-ACD7-B40DB3D6C2A8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Introduction to Module</a:t>
            </a:r>
            <a:endParaRPr lang="en-GB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990656" cy="1752600"/>
          </a:xfrm>
        </p:spPr>
        <p:txBody>
          <a:bodyPr>
            <a:normAutofit lnSpcReduction="10000"/>
          </a:bodyPr>
          <a:lstStyle/>
          <a:p>
            <a:r>
              <a:rPr lang="en-GB" sz="3600" dirty="0"/>
              <a:t>Learning for Children and Young People</a:t>
            </a:r>
          </a:p>
          <a:p>
            <a:r>
              <a:rPr lang="en-GB" sz="3600" dirty="0"/>
              <a:t>BMHP5011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3193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/>
          </a:bodyPr>
          <a:lstStyle/>
          <a:p>
            <a:r>
              <a:rPr lang="en-GB" dirty="0"/>
              <a:t>Brief Overview</a:t>
            </a:r>
          </a:p>
          <a:p>
            <a:r>
              <a:rPr lang="en-GB" dirty="0"/>
              <a:t>Level of Study </a:t>
            </a:r>
          </a:p>
          <a:p>
            <a:r>
              <a:rPr lang="en-GB" dirty="0"/>
              <a:t>Aims of Module</a:t>
            </a:r>
          </a:p>
          <a:p>
            <a:r>
              <a:rPr lang="en-GB" dirty="0"/>
              <a:t>Lesson Content</a:t>
            </a:r>
          </a:p>
          <a:p>
            <a:r>
              <a:rPr lang="en-GB" dirty="0"/>
              <a:t>Assessments</a:t>
            </a:r>
          </a:p>
          <a:p>
            <a:r>
              <a:rPr lang="en-GB" dirty="0"/>
              <a:t>Deadline Dates</a:t>
            </a:r>
          </a:p>
          <a:p>
            <a:r>
              <a:rPr lang="en-GB" dirty="0"/>
              <a:t>Referencing </a:t>
            </a:r>
          </a:p>
          <a:p>
            <a:r>
              <a:rPr lang="en-GB" dirty="0"/>
              <a:t>Reading List </a:t>
            </a:r>
          </a:p>
          <a:p>
            <a:r>
              <a:rPr lang="en-GB" dirty="0"/>
              <a:t>Q&amp;A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5189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Brief 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Duration</a:t>
            </a:r>
          </a:p>
          <a:p>
            <a:pPr marL="0" indent="0">
              <a:buNone/>
            </a:pPr>
            <a:r>
              <a:rPr lang="en-GB" dirty="0"/>
              <a:t>	</a:t>
            </a:r>
            <a:endParaRPr lang="en-GB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27</a:t>
            </a:r>
            <a:r>
              <a:rPr lang="en-GB" baseline="30000" dirty="0">
                <a:solidFill>
                  <a:srgbClr val="FF0000"/>
                </a:solidFill>
              </a:rPr>
              <a:t>th</a:t>
            </a:r>
            <a:r>
              <a:rPr lang="en-GB" dirty="0">
                <a:solidFill>
                  <a:srgbClr val="FF0000"/>
                </a:solidFill>
              </a:rPr>
              <a:t> January to 15th May 2020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20 Credits</a:t>
            </a:r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Level of Study : 5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/>
              <a:t> </a:t>
            </a:r>
            <a:r>
              <a:rPr lang="en-GB" dirty="0"/>
              <a:t>Achievement at Level 5 reflects the ability to identify and use relevant understanding, methods and skills to address broadly-defined, complex problems. </a:t>
            </a:r>
          </a:p>
          <a:p>
            <a:r>
              <a:rPr lang="en-GB" dirty="0"/>
              <a:t>It includes taking responsibility for planning and developing courses of action as well as exercising autonomy and judgement within broad parameters. </a:t>
            </a:r>
          </a:p>
          <a:p>
            <a:r>
              <a:rPr lang="en-GB" dirty="0"/>
              <a:t>It also reflects understanding of different perspectives, approaches or schools of thought and the reasoning behind them.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7295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of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/>
          </a:bodyPr>
          <a:lstStyle/>
          <a:p>
            <a:r>
              <a:rPr lang="en-GB" sz="3200" dirty="0"/>
              <a:t>To examine developments in learning and education, including historical, current and international perspectives. </a:t>
            </a:r>
          </a:p>
          <a:p>
            <a:endParaRPr lang="en-GB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/>
              <a:t>Upon the successful completion of this module, the student should be able to demonstrate the ability to:</a:t>
            </a:r>
          </a:p>
          <a:p>
            <a:pPr marL="457200" indent="-457200">
              <a:buAutoNum type="arabicPeriod"/>
            </a:pPr>
            <a:r>
              <a:rPr lang="en-GB" dirty="0"/>
              <a:t>Prepare and evaluate a planned learning opportunity for children and/or young people, justifying the rationale for the specified activity or experience.</a:t>
            </a:r>
          </a:p>
          <a:p>
            <a:pPr>
              <a:buNone/>
            </a:pPr>
            <a:endParaRPr lang="en-GB" dirty="0"/>
          </a:p>
          <a:p>
            <a:pPr marL="457200" indent="-457200">
              <a:buAutoNum type="arabicPeriod" startAt="2"/>
            </a:pPr>
            <a:r>
              <a:rPr lang="en-GB" dirty="0"/>
              <a:t>Examine and evaluate current developments within regional learning frameworks taking into consideration relevant theories and international perspectives.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3793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/>
          </a:bodyPr>
          <a:lstStyle/>
          <a:p>
            <a:r>
              <a:rPr lang="en-GB" dirty="0"/>
              <a:t>This module is designed to develop students’ awareness and understanding of:</a:t>
            </a:r>
          </a:p>
          <a:p>
            <a:pPr>
              <a:buNone/>
            </a:pPr>
            <a:endParaRPr lang="en-GB" dirty="0"/>
          </a:p>
          <a:p>
            <a:pPr lvl="0"/>
            <a:r>
              <a:rPr lang="en-GB" dirty="0"/>
              <a:t>The meaning of “Curriculum” from a historical, regional and international perspective.</a:t>
            </a:r>
          </a:p>
          <a:p>
            <a:pPr lvl="0"/>
            <a:r>
              <a:rPr lang="en-GB" dirty="0"/>
              <a:t>A range of contemporary theories and approaches to learning and the curriculum.</a:t>
            </a:r>
          </a:p>
          <a:p>
            <a:pPr lvl="0"/>
            <a:r>
              <a:rPr lang="en-GB" dirty="0"/>
              <a:t>Influences on learning and the principles of the early years and National Curriculum.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Lesson 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endParaRPr lang="en-GB" sz="2800" dirty="0"/>
          </a:p>
          <a:p>
            <a:pPr lvl="0"/>
            <a:r>
              <a:rPr lang="en-GB" sz="2800" dirty="0"/>
              <a:t>Factors influencing the facilitation of positive learning experiences in a range of environments.</a:t>
            </a:r>
          </a:p>
          <a:p>
            <a:pPr lvl="0"/>
            <a:r>
              <a:rPr lang="en-GB" sz="2800" dirty="0"/>
              <a:t>Factors which support and hinder learning.</a:t>
            </a:r>
          </a:p>
          <a:p>
            <a:pPr lvl="0"/>
            <a:r>
              <a:rPr lang="en-GB" sz="2800" dirty="0"/>
              <a:t>The principles of the planning of learning experiences for a range of settings. Methods of assessment of learning.</a:t>
            </a:r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634982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Assessment Component 1 – 50% </a:t>
            </a:r>
          </a:p>
          <a:p>
            <a:pPr marL="0" indent="0">
              <a:buNone/>
            </a:pPr>
            <a:r>
              <a:rPr lang="en-GB" b="1" dirty="0"/>
              <a:t>Activity Plan 2500 Words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Outcome 1</a:t>
            </a:r>
          </a:p>
          <a:p>
            <a:pPr marL="0" indent="0">
              <a:buNone/>
            </a:pPr>
            <a:r>
              <a:rPr lang="en-GB" dirty="0"/>
              <a:t>Students will be required to prepare and evaluate a planned learning opportunity for children and/or young people, justifying the rationale for the specified activity or experience.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3566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Assessment Component 2 – 50%</a:t>
            </a:r>
          </a:p>
          <a:p>
            <a:pPr marL="0" indent="0">
              <a:buNone/>
            </a:pPr>
            <a:r>
              <a:rPr lang="en-GB" b="1" dirty="0"/>
              <a:t>Critical Essay 2500 Words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b="1" dirty="0"/>
              <a:t>Outcome 2 </a:t>
            </a:r>
            <a:r>
              <a:rPr lang="en-GB" dirty="0"/>
              <a:t>Students will be required to produce an essay which examines and evaluates current developments within regional learning frameworks, taking into consideration relevant theories and international  perspectives.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548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Deadline Dates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24847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200" b="1" i="1" dirty="0"/>
              <a:t>Assignment 1 Submission</a:t>
            </a:r>
          </a:p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Friday 1</a:t>
            </a:r>
            <a:r>
              <a:rPr lang="en-GB" sz="3200" b="1" baseline="30000" dirty="0">
                <a:solidFill>
                  <a:srgbClr val="FF0000"/>
                </a:solidFill>
              </a:rPr>
              <a:t>st</a:t>
            </a:r>
            <a:r>
              <a:rPr lang="en-GB" sz="3200" b="1" dirty="0">
                <a:solidFill>
                  <a:srgbClr val="FF0000"/>
                </a:solidFill>
              </a:rPr>
              <a:t> May 2020</a:t>
            </a:r>
            <a:r>
              <a:rPr lang="en-GB" sz="3200" dirty="0"/>
              <a:t>.</a:t>
            </a:r>
          </a:p>
          <a:p>
            <a:pPr marL="0" indent="0">
              <a:buNone/>
            </a:pPr>
            <a:r>
              <a:rPr lang="en-GB" sz="3200" b="1" i="1" dirty="0"/>
              <a:t>Draft Tutorial Week </a:t>
            </a:r>
          </a:p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23</a:t>
            </a:r>
            <a:r>
              <a:rPr lang="en-GB" sz="3200" b="1" baseline="30000" dirty="0">
                <a:solidFill>
                  <a:srgbClr val="FF0000"/>
                </a:solidFill>
              </a:rPr>
              <a:t>rd</a:t>
            </a:r>
            <a:r>
              <a:rPr lang="en-GB" sz="3200" b="1" dirty="0">
                <a:solidFill>
                  <a:srgbClr val="FF0000"/>
                </a:solidFill>
              </a:rPr>
              <a:t> March to 27</a:t>
            </a:r>
            <a:r>
              <a:rPr lang="en-GB" sz="3200" b="1" baseline="30000" dirty="0">
                <a:solidFill>
                  <a:srgbClr val="FF0000"/>
                </a:solidFill>
              </a:rPr>
              <a:t>th </a:t>
            </a:r>
            <a:r>
              <a:rPr lang="en-GB" sz="3200" b="1" dirty="0">
                <a:solidFill>
                  <a:srgbClr val="FF0000"/>
                </a:solidFill>
              </a:rPr>
              <a:t>2020</a:t>
            </a:r>
          </a:p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GB" sz="3200" b="1" i="1" dirty="0"/>
              <a:t>Assignment 2 Submission</a:t>
            </a:r>
          </a:p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Friday 15</a:t>
            </a:r>
            <a:r>
              <a:rPr lang="en-GB" sz="3200" b="1" baseline="30000" dirty="0">
                <a:solidFill>
                  <a:srgbClr val="FF0000"/>
                </a:solidFill>
              </a:rPr>
              <a:t>th</a:t>
            </a:r>
            <a:r>
              <a:rPr lang="en-GB" sz="3200" b="1" dirty="0">
                <a:solidFill>
                  <a:srgbClr val="FF0000"/>
                </a:solidFill>
              </a:rPr>
              <a:t> May 2020</a:t>
            </a:r>
          </a:p>
          <a:p>
            <a:pPr marL="0" indent="0">
              <a:buNone/>
            </a:pPr>
            <a:r>
              <a:rPr lang="en-GB" sz="3200" b="1" i="1" dirty="0"/>
              <a:t>Draft Tutorial Week </a:t>
            </a:r>
          </a:p>
          <a:p>
            <a:pPr marL="0" indent="0">
              <a:buNone/>
            </a:pPr>
            <a:r>
              <a:rPr lang="en-GB" sz="3200" b="1" dirty="0">
                <a:solidFill>
                  <a:srgbClr val="FF0000"/>
                </a:solidFill>
              </a:rPr>
              <a:t>27</a:t>
            </a:r>
            <a:r>
              <a:rPr lang="en-GB" sz="3200" b="1" baseline="30000" dirty="0">
                <a:solidFill>
                  <a:srgbClr val="FF0000"/>
                </a:solidFill>
              </a:rPr>
              <a:t>th</a:t>
            </a:r>
            <a:r>
              <a:rPr lang="en-GB" sz="3200" b="1" dirty="0">
                <a:solidFill>
                  <a:srgbClr val="FF0000"/>
                </a:solidFill>
              </a:rPr>
              <a:t> April to 1</a:t>
            </a:r>
            <a:r>
              <a:rPr lang="en-GB" sz="3200" b="1" baseline="30000" dirty="0">
                <a:solidFill>
                  <a:srgbClr val="FF0000"/>
                </a:solidFill>
              </a:rPr>
              <a:t>st</a:t>
            </a:r>
            <a:r>
              <a:rPr lang="en-GB" sz="3200" b="1" dirty="0">
                <a:solidFill>
                  <a:srgbClr val="FF0000"/>
                </a:solidFill>
              </a:rPr>
              <a:t> May 2020</a:t>
            </a:r>
          </a:p>
          <a:p>
            <a:pPr marL="0" indent="0">
              <a:buNone/>
            </a:pPr>
            <a:endParaRPr lang="en-GB" sz="3200" b="1" i="1" dirty="0"/>
          </a:p>
          <a:p>
            <a:pPr marL="0" indent="0">
              <a:buNone/>
            </a:pPr>
            <a:endParaRPr lang="en-GB" sz="3200" b="1" i="1" dirty="0"/>
          </a:p>
          <a:p>
            <a:pPr marL="0" indent="0">
              <a:buNone/>
            </a:pPr>
            <a:endParaRPr lang="en-GB" sz="3200" b="1" i="1" dirty="0"/>
          </a:p>
          <a:p>
            <a:pPr marL="0" indent="0">
              <a:buNone/>
            </a:pPr>
            <a:endParaRPr lang="en-GB" sz="3200" b="1" i="1" dirty="0"/>
          </a:p>
          <a:p>
            <a:pPr marL="0" indent="0">
              <a:buNone/>
            </a:pPr>
            <a:endParaRPr lang="en-GB" sz="3200" b="1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 out about how learning activities and experiences are planned at your setting.</a:t>
            </a:r>
          </a:p>
          <a:p>
            <a:endParaRPr lang="en-GB" dirty="0"/>
          </a:p>
          <a:p>
            <a:r>
              <a:rPr lang="en-GB" dirty="0"/>
              <a:t>How are long, medium and short term plans decided and recorded?</a:t>
            </a:r>
          </a:p>
          <a:p>
            <a:r>
              <a:rPr lang="en-GB" dirty="0"/>
              <a:t>How are individual activity/experiences planned and recorded?</a:t>
            </a:r>
          </a:p>
          <a:p>
            <a:r>
              <a:rPr lang="en-GB" dirty="0"/>
              <a:t>How are plans for children with additional needs recorded?</a:t>
            </a:r>
          </a:p>
          <a:p>
            <a:r>
              <a:rPr lang="en-GB" dirty="0"/>
              <a:t>Bring your notes about the above and examples of plans from your setting to the next session for discussion.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Student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Find out what curriculum or </a:t>
            </a:r>
            <a:r>
              <a:rPr lang="en-GB"/>
              <a:t>learning philosophy </a:t>
            </a:r>
            <a:r>
              <a:rPr lang="en-GB" dirty="0"/>
              <a:t>is followed at your setting in order </a:t>
            </a:r>
            <a:r>
              <a:rPr lang="en-GB"/>
              <a:t>to plan </a:t>
            </a:r>
            <a:r>
              <a:rPr lang="en-GB" dirty="0"/>
              <a:t>the learning for children and young people e.g. Foundation Phase, National Curriculum (which Key Stage), Montessori, Steiner Waldorf etc.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/>
          <a:lstStyle/>
          <a:p>
            <a:r>
              <a:rPr lang="en-GB" dirty="0"/>
              <a:t>Makes up at least 20% of your grade </a:t>
            </a:r>
          </a:p>
          <a:p>
            <a:r>
              <a:rPr lang="en-GB" dirty="0"/>
              <a:t>Best to input </a:t>
            </a:r>
          </a:p>
          <a:p>
            <a:pPr marL="0" indent="0">
              <a:buNone/>
            </a:pPr>
            <a:r>
              <a:rPr lang="en-GB" dirty="0"/>
              <a:t>  manually</a:t>
            </a:r>
          </a:p>
          <a:p>
            <a:endParaRPr lang="en-GB" dirty="0"/>
          </a:p>
          <a:p>
            <a:r>
              <a:rPr lang="en-GB" dirty="0"/>
              <a:t>You can utilise </a:t>
            </a:r>
          </a:p>
          <a:p>
            <a:pPr marL="0" indent="0">
              <a:buNone/>
            </a:pPr>
            <a:r>
              <a:rPr lang="en-GB" dirty="0"/>
              <a:t>  word referencing 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24" t="38298" r="40835" b="33875"/>
          <a:stretch/>
        </p:blipFill>
        <p:spPr bwMode="auto">
          <a:xfrm>
            <a:off x="3377662" y="2564905"/>
            <a:ext cx="5154777" cy="29265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372200" y="4752745"/>
            <a:ext cx="18142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Your referencing system is HARVARD 2008</a:t>
            </a:r>
          </a:p>
        </p:txBody>
      </p:sp>
    </p:spTree>
    <p:extLst>
      <p:ext uri="{BB962C8B-B14F-4D97-AF65-F5344CB8AC3E}">
        <p14:creationId xmlns:p14="http://schemas.microsoft.com/office/powerpoint/2010/main" val="3409247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Essential</a:t>
            </a:r>
          </a:p>
          <a:p>
            <a:r>
              <a:rPr lang="en-GB" dirty="0"/>
              <a:t>Johnston, J. &amp; </a:t>
            </a:r>
            <a:r>
              <a:rPr lang="en-GB" dirty="0" err="1"/>
              <a:t>Halocha</a:t>
            </a:r>
            <a:r>
              <a:rPr lang="en-GB" dirty="0"/>
              <a:t>, J. (2010) </a:t>
            </a:r>
            <a:r>
              <a:rPr lang="en-GB" u="sng" dirty="0"/>
              <a:t>Early Childhood and Primary Education: Readings and</a:t>
            </a:r>
            <a:r>
              <a:rPr lang="en-GB" dirty="0"/>
              <a:t> </a:t>
            </a:r>
            <a:r>
              <a:rPr lang="en-GB" u="sng" dirty="0"/>
              <a:t>Reflections.</a:t>
            </a:r>
            <a:r>
              <a:rPr lang="en-GB" dirty="0"/>
              <a:t> Maidenhead: Open University.</a:t>
            </a:r>
          </a:p>
          <a:p>
            <a:endParaRPr lang="en-GB" dirty="0"/>
          </a:p>
          <a:p>
            <a:r>
              <a:rPr lang="en-GB" dirty="0"/>
              <a:t>Pound, L. (2011) </a:t>
            </a:r>
            <a:r>
              <a:rPr lang="en-GB" u="sng" dirty="0"/>
              <a:t>Influencing Early Childhood Education.</a:t>
            </a:r>
            <a:r>
              <a:rPr lang="en-GB" dirty="0"/>
              <a:t> Maidenhead: Open University.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1015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Background</a:t>
            </a:r>
          </a:p>
          <a:p>
            <a:r>
              <a:rPr lang="en-GB" dirty="0"/>
              <a:t>Gray, C &amp; </a:t>
            </a:r>
            <a:r>
              <a:rPr lang="en-GB" dirty="0" err="1"/>
              <a:t>Macblain</a:t>
            </a:r>
            <a:r>
              <a:rPr lang="en-GB" dirty="0"/>
              <a:t>, S (2012) </a:t>
            </a:r>
            <a:r>
              <a:rPr lang="en-GB" u="sng" dirty="0"/>
              <a:t>Learning Theories in Childhood</a:t>
            </a:r>
            <a:r>
              <a:rPr lang="en-GB" i="1" dirty="0"/>
              <a:t>. </a:t>
            </a:r>
            <a:r>
              <a:rPr lang="en-GB" dirty="0"/>
              <a:t>London: Sage</a:t>
            </a:r>
          </a:p>
          <a:p>
            <a:pPr>
              <a:buNone/>
            </a:pPr>
            <a:r>
              <a:rPr lang="en-GB" dirty="0"/>
              <a:t> </a:t>
            </a:r>
          </a:p>
          <a:p>
            <a:r>
              <a:rPr lang="en-GB" dirty="0"/>
              <a:t>Rodger, R. (2012) </a:t>
            </a:r>
            <a:r>
              <a:rPr lang="en-GB" u="sng" dirty="0"/>
              <a:t>Planning an Appropriate Curriculum in the Early Years: A guide for early years practitioners and leaders, students and </a:t>
            </a:r>
            <a:r>
              <a:rPr lang="en-GB" u="sng" dirty="0" err="1"/>
              <a:t>parents.</a:t>
            </a:r>
            <a:r>
              <a:rPr lang="en-GB" dirty="0" err="1"/>
              <a:t>Third</a:t>
            </a:r>
            <a:r>
              <a:rPr lang="en-GB" dirty="0"/>
              <a:t> Edition. Abingdon: </a:t>
            </a:r>
            <a:r>
              <a:rPr lang="en-GB" dirty="0" err="1"/>
              <a:t>Routledge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3322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Journals and 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>
            <a:normAutofit fontScale="62500" lnSpcReduction="20000"/>
          </a:bodyPr>
          <a:lstStyle/>
          <a:p>
            <a:r>
              <a:rPr lang="en-GB" b="1"/>
              <a:t>Journals</a:t>
            </a:r>
            <a:r>
              <a:rPr lang="en-GB"/>
              <a:t>:</a:t>
            </a:r>
          </a:p>
          <a:p>
            <a:endParaRPr lang="en-GB" dirty="0"/>
          </a:p>
          <a:p>
            <a:r>
              <a:rPr lang="en-GB" dirty="0"/>
              <a:t> 5-7 years</a:t>
            </a:r>
          </a:p>
          <a:p>
            <a:r>
              <a:rPr lang="en-GB" dirty="0"/>
              <a:t>Children and young People Now</a:t>
            </a:r>
          </a:p>
          <a:p>
            <a:r>
              <a:rPr lang="en-GB" dirty="0"/>
              <a:t>Early Years Educator</a:t>
            </a:r>
          </a:p>
          <a:p>
            <a:r>
              <a:rPr lang="en-GB" dirty="0"/>
              <a:t>Education 3-13</a:t>
            </a:r>
          </a:p>
          <a:p>
            <a:r>
              <a:rPr lang="en-GB" dirty="0"/>
              <a:t>Teaching Today</a:t>
            </a:r>
          </a:p>
          <a:p>
            <a:pPr>
              <a:buNone/>
            </a:pPr>
            <a:endParaRPr lang="en-GB" dirty="0"/>
          </a:p>
          <a:p>
            <a:r>
              <a:rPr lang="en-GB" b="1" dirty="0"/>
              <a:t>Useful Websites: </a:t>
            </a:r>
          </a:p>
          <a:p>
            <a:endParaRPr lang="en-GB" b="1" dirty="0"/>
          </a:p>
          <a:p>
            <a:r>
              <a:rPr lang="en-GB" dirty="0"/>
              <a:t>www.education.gov.uk</a:t>
            </a:r>
          </a:p>
          <a:p>
            <a:r>
              <a:rPr lang="en-GB" dirty="0"/>
              <a:t>www.nfer.ac.uk/ </a:t>
            </a:r>
          </a:p>
          <a:p>
            <a:r>
              <a:rPr lang="en-GB" dirty="0"/>
              <a:t>www.forestschoolwales.org.uk</a:t>
            </a:r>
          </a:p>
          <a:p>
            <a:r>
              <a:rPr lang="en-GB" dirty="0"/>
              <a:t>www.standards.dfes.gov.uk/eyfs</a:t>
            </a:r>
          </a:p>
          <a:p>
            <a:r>
              <a:rPr lang="en-GB" dirty="0"/>
              <a:t> http://wales.gov.uk</a:t>
            </a:r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26808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Lists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/>
          <a:lstStyle/>
          <a:p>
            <a:r>
              <a:rPr lang="en-GB" dirty="0"/>
              <a:t>Always check your handbook for reading lists</a:t>
            </a:r>
          </a:p>
          <a:p>
            <a:r>
              <a:rPr lang="en-GB" dirty="0"/>
              <a:t>Additional reading and links will also be found on your Moodle page (more about this below)</a:t>
            </a:r>
          </a:p>
          <a:p>
            <a:r>
              <a:rPr lang="en-GB" dirty="0"/>
              <a:t>You can use campus libraries in this building (Swansea Business School), </a:t>
            </a:r>
            <a:r>
              <a:rPr lang="en-GB" dirty="0" err="1"/>
              <a:t>Townhill</a:t>
            </a:r>
            <a:r>
              <a:rPr lang="en-GB" dirty="0"/>
              <a:t>, Mount Pleasant, Carmarthen, or even </a:t>
            </a:r>
            <a:r>
              <a:rPr lang="en-GB" dirty="0" err="1"/>
              <a:t>Lampeter</a:t>
            </a:r>
            <a:endParaRPr lang="en-GB" dirty="0"/>
          </a:p>
          <a:p>
            <a:r>
              <a:rPr lang="en-GB" dirty="0"/>
              <a:t>Libraries will order in books from other campuses or may buy them in for you</a:t>
            </a:r>
          </a:p>
          <a:p>
            <a:r>
              <a:rPr lang="en-GB" dirty="0"/>
              <a:t>DON’T BE AFRAID TO REQUEST WHAT YOU NEED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9483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Q&amp;A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040"/>
          </a:xfrm>
        </p:spPr>
        <p:txBody>
          <a:bodyPr/>
          <a:lstStyle/>
          <a:p>
            <a:r>
              <a:rPr lang="en-GB"/>
              <a:t>Any Questions?</a:t>
            </a: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3347864" y="5491409"/>
            <a:ext cx="2866231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8464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382</TotalTime>
  <Words>630</Words>
  <Application>Microsoft Office PowerPoint</Application>
  <PresentationFormat>On-screen Show (4:3)</PresentationFormat>
  <Paragraphs>124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Arial</vt:lpstr>
      <vt:lpstr>Clarity</vt:lpstr>
      <vt:lpstr>Introduction to Module</vt:lpstr>
      <vt:lpstr>Contents</vt:lpstr>
      <vt:lpstr>Brief Overview</vt:lpstr>
      <vt:lpstr>Level of Study : 5 </vt:lpstr>
      <vt:lpstr>Aims of Module</vt:lpstr>
      <vt:lpstr>Learning Outcomes</vt:lpstr>
      <vt:lpstr>Lesson Content</vt:lpstr>
      <vt:lpstr>Lesson Content</vt:lpstr>
      <vt:lpstr>Assessments</vt:lpstr>
      <vt:lpstr>Assessments</vt:lpstr>
      <vt:lpstr>Deadline Dates</vt:lpstr>
      <vt:lpstr>Student Task</vt:lpstr>
      <vt:lpstr>Student Task</vt:lpstr>
      <vt:lpstr>Referencing </vt:lpstr>
      <vt:lpstr>Reading Lists</vt:lpstr>
      <vt:lpstr>Reading Lists</vt:lpstr>
      <vt:lpstr>Journals and Websites</vt:lpstr>
      <vt:lpstr>Reading Lists</vt:lpstr>
      <vt:lpstr>Q&amp;A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Module</dc:title>
  <dc:creator>Tanix</dc:creator>
  <cp:lastModifiedBy>Karen Hudson</cp:lastModifiedBy>
  <cp:revision>32</cp:revision>
  <dcterms:created xsi:type="dcterms:W3CDTF">2014-09-13T13:55:51Z</dcterms:created>
  <dcterms:modified xsi:type="dcterms:W3CDTF">2020-01-09T11:41:16Z</dcterms:modified>
</cp:coreProperties>
</file>