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notesMasterIdLst>
    <p:notesMasterId r:id="rId15"/>
  </p:notesMasterIdLst>
  <p:sldIdLst>
    <p:sldId id="256" r:id="rId2"/>
    <p:sldId id="257" r:id="rId3"/>
    <p:sldId id="258" r:id="rId4"/>
    <p:sldId id="259" r:id="rId5"/>
    <p:sldId id="260" r:id="rId6"/>
    <p:sldId id="266" r:id="rId7"/>
    <p:sldId id="267" r:id="rId8"/>
    <p:sldId id="268" r:id="rId9"/>
    <p:sldId id="261" r:id="rId10"/>
    <p:sldId id="263" r:id="rId11"/>
    <p:sldId id="262" r:id="rId12"/>
    <p:sldId id="269"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CB3D"/>
    <a:srgbClr val="E161C6"/>
    <a:srgbClr val="9992FA"/>
    <a:srgbClr val="F0B218"/>
    <a:srgbClr val="F7319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0" autoAdjust="0"/>
    <p:restoredTop sz="77920" autoAdjust="0"/>
  </p:normalViewPr>
  <p:slideViewPr>
    <p:cSldViewPr snapToGrid="0">
      <p:cViewPr varScale="1">
        <p:scale>
          <a:sx n="53" d="100"/>
          <a:sy n="53" d="100"/>
        </p:scale>
        <p:origin x="12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5977B6-F12E-4A06-AB91-4664A4298C4D}" type="datetimeFigureOut">
              <a:rPr lang="en-GB" smtClean="0"/>
              <a:t>20/02/2018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3FF250-394B-4F14-B152-06A2BBFF167C}" type="slidenum">
              <a:rPr lang="en-GB" smtClean="0"/>
              <a:t>‹#›</a:t>
            </a:fld>
            <a:endParaRPr lang="en-GB"/>
          </a:p>
        </p:txBody>
      </p:sp>
    </p:spTree>
    <p:extLst>
      <p:ext uri="{BB962C8B-B14F-4D97-AF65-F5344CB8AC3E}">
        <p14:creationId xmlns:p14="http://schemas.microsoft.com/office/powerpoint/2010/main" val="1442251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dirty="0" err="1" smtClean="0"/>
              <a:t>Steelhouse</a:t>
            </a:r>
            <a:r>
              <a:rPr lang="en-GB" dirty="0" smtClean="0"/>
              <a:t> Festival is a home grown boutique</a:t>
            </a:r>
            <a:r>
              <a:rPr lang="en-GB" baseline="0" dirty="0" smtClean="0"/>
              <a:t> classic rock festival in-between Cwm and Ebbw Vale in the South Wales Valleys. The annual festival is approaching the eighth year in 2018 and has every year been based in the Summer and has unfortunately suffered from extreme weather conditions most years. The festival location is on a mountain on agricultural land at </a:t>
            </a:r>
            <a:r>
              <a:rPr lang="en-GB" baseline="0" dirty="0" err="1" smtClean="0"/>
              <a:t>Hafod</a:t>
            </a:r>
            <a:r>
              <a:rPr lang="en-GB" baseline="0" dirty="0" smtClean="0"/>
              <a:t>-Y-</a:t>
            </a:r>
            <a:r>
              <a:rPr lang="en-GB" baseline="0" dirty="0" err="1" smtClean="0"/>
              <a:t>Dafal</a:t>
            </a:r>
            <a:r>
              <a:rPr lang="en-GB" baseline="0" dirty="0" smtClean="0"/>
              <a:t> farm making it the UK’s highest festival and completely exposed the elements. It also makes it difficult when deciding what weather provisions can be put in because its is a working farm that needs to be left how it is found. </a:t>
            </a:r>
          </a:p>
          <a:p>
            <a:endParaRPr lang="en-GB" baseline="0" dirty="0" smtClean="0"/>
          </a:p>
          <a:p>
            <a:r>
              <a:rPr lang="en-GB" baseline="0" dirty="0" smtClean="0"/>
              <a:t>I have chosen this company because I have first hand experience about the logistical problems the weather causes for the festival having been a member of the box office for the last 4 festivals. 2015 and 2017 were particularly bad years that cause chaos – aside from unhappy customers, it causes serious logistics problems with the road to the festival, car parks , camping and live-in vehicle sites, accessibility access, delivery of fresh water and temporary toilets, deliveries from heavy goods vehicles and causes problems with some of the acts back stage. Also the increase of risk is an element with more recording accidents due to falling and some of the workforce being injured. </a:t>
            </a:r>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2</a:t>
            </a:fld>
            <a:endParaRPr lang="en-GB"/>
          </a:p>
        </p:txBody>
      </p:sp>
    </p:spTree>
    <p:extLst>
      <p:ext uri="{BB962C8B-B14F-4D97-AF65-F5344CB8AC3E}">
        <p14:creationId xmlns:p14="http://schemas.microsoft.com/office/powerpoint/2010/main" val="1035914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location</a:t>
            </a:r>
            <a:r>
              <a:rPr lang="en-GB" baseline="0" dirty="0" smtClean="0"/>
              <a:t> is a unique selling point for the festival so it would not be favourable to hold the event elsewhere – the mountain has become synonymous with </a:t>
            </a:r>
            <a:r>
              <a:rPr lang="en-GB" baseline="0" dirty="0" err="1" smtClean="0"/>
              <a:t>Steelhouse</a:t>
            </a:r>
            <a:r>
              <a:rPr lang="en-GB" baseline="0" dirty="0" smtClean="0"/>
              <a:t> Festival attendees. It would also throw the future of the event into jeopardy because the reason the festival is held out of the way on the top of the mountain is because of lack of support from Blaenau Gwent Council to hold it anywhere in the local area.</a:t>
            </a:r>
          </a:p>
          <a:p>
            <a:endParaRPr lang="en-GB" baseline="0" dirty="0" smtClean="0"/>
          </a:p>
          <a:p>
            <a:r>
              <a:rPr lang="en-GB" baseline="0" dirty="0" smtClean="0"/>
              <a:t>Many of the attendees do not complain at the festival and see it as unfortunate but part of the festival experience meanwhile 2017 the most face to face complaints to festival staff and on social media which is detrimental to a companies reputation. This is a home-grown largely self funded festival that does not have the corporate backing that other UK festivals do so the sale of tickets is imperative for the success and future of the festival. The festival is reliant on a percentage of festival goers to buy ‘early bird tickets’ to generate cash flow and liquid capital to be able to create a line up and sign contracts with performers. As shown above the hesitation for festival goers to buy early on is worrying for the festival. </a:t>
            </a:r>
          </a:p>
          <a:p>
            <a:endParaRPr lang="en-GB" baseline="0" dirty="0" smtClean="0"/>
          </a:p>
          <a:p>
            <a:r>
              <a:rPr lang="en-GB" baseline="0" dirty="0" smtClean="0"/>
              <a:t>My proposal for the festival is to look at temporary road surfacing and other eco friendly alternatives that are financially viable for the organisers and fit in with the profile of the festival and benefit the agricultural land. Hopefully plans can be implemented for the 2018 if diverse weather occurs again and customers will feel much happier. Although weather contingency plans are in place with the use of </a:t>
            </a:r>
            <a:r>
              <a:rPr lang="en-GB" baseline="0" dirty="0" err="1" smtClean="0"/>
              <a:t>hardcore</a:t>
            </a:r>
            <a:r>
              <a:rPr lang="en-GB" baseline="0" dirty="0" smtClean="0"/>
              <a:t>, waffle boards and hay the land gets in such a bog it swallows it all and there is absolutely no shelter from the elements so I will be looking at something far more substantial.</a:t>
            </a:r>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3</a:t>
            </a:fld>
            <a:endParaRPr lang="en-GB"/>
          </a:p>
        </p:txBody>
      </p:sp>
    </p:spTree>
    <p:extLst>
      <p:ext uri="{BB962C8B-B14F-4D97-AF65-F5344CB8AC3E}">
        <p14:creationId xmlns:p14="http://schemas.microsoft.com/office/powerpoint/2010/main" val="1371410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Top picture – from</a:t>
            </a:r>
            <a:r>
              <a:rPr lang="en-GB" baseline="0" dirty="0" smtClean="0"/>
              <a:t> the box office door at the north end of the festival site – this is the main entrance from the car park and into the camping fields and arena; almost all attendees will stop to pick up wristbands at this box office and proceed down to camp sites churning up the ground badly. It is also the entrance to accessible camping which caused some problems for the people who used the facility also. </a:t>
            </a:r>
          </a:p>
          <a:p>
            <a:endParaRPr lang="en-GB" baseline="0" dirty="0" smtClean="0"/>
          </a:p>
          <a:p>
            <a:r>
              <a:rPr lang="en-GB" baseline="0" dirty="0" smtClean="0"/>
              <a:t>Middle left – Main arena on Saturday – a drier day after relentless Friday night in 2017 where hay was laid down and worked but there wasn’t a sufficient supply even after using the farmers surplus hay because of how rapidly the ground was swallowing it.</a:t>
            </a:r>
          </a:p>
          <a:p>
            <a:endParaRPr lang="en-GB" baseline="0" dirty="0" smtClean="0"/>
          </a:p>
          <a:p>
            <a:r>
              <a:rPr lang="en-GB" baseline="0" dirty="0" smtClean="0"/>
              <a:t>Middle Right – Festival take down commences which is incredibly difficult with the conditions – HGV shown was stuck for a week.</a:t>
            </a:r>
          </a:p>
          <a:p>
            <a:endParaRPr lang="en-GB" baseline="0" dirty="0" smtClean="0"/>
          </a:p>
          <a:p>
            <a:r>
              <a:rPr lang="en-GB" baseline="0" dirty="0" smtClean="0"/>
              <a:t>Last picture – volunteers up at the crack of dawn to lay hay and clean up the arena. The event of bad weather makes it very hard on the volunteer army that run the site because the workload increases massively and this is not good for morale and is physically a lot of work to undertake. </a:t>
            </a:r>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4</a:t>
            </a:fld>
            <a:endParaRPr lang="en-GB"/>
          </a:p>
        </p:txBody>
      </p:sp>
    </p:spTree>
    <p:extLst>
      <p:ext uri="{BB962C8B-B14F-4D97-AF65-F5344CB8AC3E}">
        <p14:creationId xmlns:p14="http://schemas.microsoft.com/office/powerpoint/2010/main" val="4175811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5</a:t>
            </a:fld>
            <a:endParaRPr lang="en-GB"/>
          </a:p>
        </p:txBody>
      </p:sp>
    </p:spTree>
    <p:extLst>
      <p:ext uri="{BB962C8B-B14F-4D97-AF65-F5344CB8AC3E}">
        <p14:creationId xmlns:p14="http://schemas.microsoft.com/office/powerpoint/2010/main" val="2049418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7</a:t>
            </a:fld>
            <a:endParaRPr lang="en-GB"/>
          </a:p>
        </p:txBody>
      </p:sp>
    </p:spTree>
    <p:extLst>
      <p:ext uri="{BB962C8B-B14F-4D97-AF65-F5344CB8AC3E}">
        <p14:creationId xmlns:p14="http://schemas.microsoft.com/office/powerpoint/2010/main" val="3318396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Festival Park is the legacy</a:t>
            </a:r>
            <a:r>
              <a:rPr lang="en-GB" baseline="0" dirty="0" smtClean="0"/>
              <a:t> of the 1992 Garden Festival of Wales based in Ebbw Vale. The site was originally constructed to provide a boost in morale and employment after the decline of industry in the valleys under the conservative government. </a:t>
            </a:r>
          </a:p>
          <a:p>
            <a:endParaRPr lang="en-GB" baseline="0" dirty="0" smtClean="0"/>
          </a:p>
          <a:p>
            <a:r>
              <a:rPr lang="en-GB" baseline="0" dirty="0" smtClean="0"/>
              <a:t>The site has since been turned into a retail park with some leisure attractions but the former attractions such as stairway to the stars, the Japanese inspired lake, outdoor amphitheatre and the land train route have all been left in a state of disrepair. The site is struggling financially (this is public knowledge and the accounts information is publicly available online) waiting to be bought as a going concern.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9</a:t>
            </a:fld>
            <a:endParaRPr lang="en-GB"/>
          </a:p>
        </p:txBody>
      </p:sp>
    </p:spTree>
    <p:extLst>
      <p:ext uri="{BB962C8B-B14F-4D97-AF65-F5344CB8AC3E}">
        <p14:creationId xmlns:p14="http://schemas.microsoft.com/office/powerpoint/2010/main" val="159980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Because of the financial problems that are attached to Festival Park I</a:t>
            </a:r>
            <a:r>
              <a:rPr lang="en-GB" baseline="0" dirty="0" smtClean="0"/>
              <a:t> am going to establish the things that are already in place with the centre and how they can approved upon that will increase visitor numbers and have a knock on effect to the retail aspect of the centre which is desperately needed. </a:t>
            </a:r>
          </a:p>
          <a:p>
            <a:endParaRPr lang="en-GB" baseline="0" dirty="0" smtClean="0"/>
          </a:p>
          <a:p>
            <a:r>
              <a:rPr lang="en-GB" baseline="0" dirty="0" smtClean="0"/>
              <a:t>Image 1 – </a:t>
            </a:r>
            <a:r>
              <a:rPr lang="en-GB" baseline="0" dirty="0" err="1" smtClean="0"/>
              <a:t>Griff</a:t>
            </a:r>
            <a:r>
              <a:rPr lang="en-GB" baseline="0" dirty="0" smtClean="0"/>
              <a:t> was the mascot for the 1992 Garden Festival of Wales and people are extremely nostalgic about this event and about </a:t>
            </a:r>
            <a:r>
              <a:rPr lang="en-GB" baseline="0" dirty="0" err="1" smtClean="0"/>
              <a:t>Griff</a:t>
            </a:r>
            <a:r>
              <a:rPr lang="en-GB" baseline="0" dirty="0" smtClean="0"/>
              <a:t> – he is instantly recognisable and associated with GFW 92 and Festival Park. It would be feasible and attractive for visitors to bring the </a:t>
            </a:r>
            <a:r>
              <a:rPr lang="en-GB" baseline="0" dirty="0" err="1" smtClean="0"/>
              <a:t>Griff</a:t>
            </a:r>
            <a:r>
              <a:rPr lang="en-GB" baseline="0" dirty="0" smtClean="0"/>
              <a:t> mascot back.</a:t>
            </a:r>
          </a:p>
          <a:p>
            <a:endParaRPr lang="en-GB" baseline="0" dirty="0" smtClean="0"/>
          </a:p>
          <a:p>
            <a:r>
              <a:rPr lang="en-GB" baseline="0" dirty="0" smtClean="0"/>
              <a:t>Image 2 – Events currently held at the retail park include a very successful </a:t>
            </a:r>
            <a:r>
              <a:rPr lang="en-GB" baseline="0" dirty="0" err="1" smtClean="0"/>
              <a:t>easter</a:t>
            </a:r>
            <a:r>
              <a:rPr lang="en-GB" baseline="0" dirty="0" smtClean="0"/>
              <a:t> trail and pop up arts and crafts events throughout the year. The events are repetitive so it would be good to bring some fresh ideas to the centre.</a:t>
            </a:r>
          </a:p>
          <a:p>
            <a:endParaRPr lang="en-GB" baseline="0" dirty="0" smtClean="0"/>
          </a:p>
          <a:p>
            <a:r>
              <a:rPr lang="en-GB" baseline="0" dirty="0" smtClean="0"/>
              <a:t>Image 3 – </a:t>
            </a:r>
            <a:r>
              <a:rPr lang="en-GB" baseline="0" dirty="0" err="1" smtClean="0"/>
              <a:t>Supertubing</a:t>
            </a:r>
            <a:r>
              <a:rPr lang="en-GB" baseline="0" dirty="0" smtClean="0"/>
              <a:t> is a massive draw to visitors being the UK’s longest tubing ride. The tubing is massively popular but overcrowded and suffer long waiting times – using space around the attraction for arts and crafts or to install games would stop the dissatisfaction by people waiting and keep the children busy easing pressure off the slide. The tube could also use a rejuvenation as is showing signs of wear.</a:t>
            </a:r>
          </a:p>
          <a:p>
            <a:endParaRPr lang="en-GB" baseline="0" dirty="0" smtClean="0"/>
          </a:p>
          <a:p>
            <a:r>
              <a:rPr lang="en-GB" baseline="0" dirty="0" smtClean="0"/>
              <a:t>Image 4 – The owl sanctuary is also massively popular and has been fixed at Festival Park since 1992. The sanctuary is detached from the centre and is run independently by volunteers. It would be good to see the sanctuary under the canopy more to draw people to the retail aspect as the sanctuary is out of the way of the shops.</a:t>
            </a:r>
          </a:p>
          <a:p>
            <a:endParaRPr lang="en-GB" baseline="0" dirty="0" smtClean="0"/>
          </a:p>
          <a:p>
            <a:r>
              <a:rPr lang="en-GB" baseline="0" dirty="0" smtClean="0"/>
              <a:t>Image 5 – Pop up games and mini golf are very popular but only used in summer months – something similar with low maintenance would attract families which are the target market and the activities are within the retail centre hopefully creating a knock on effect to footfall. </a:t>
            </a:r>
          </a:p>
          <a:p>
            <a:endParaRPr lang="en-GB" baseline="0" dirty="0" smtClean="0"/>
          </a:p>
        </p:txBody>
      </p:sp>
      <p:sp>
        <p:nvSpPr>
          <p:cNvPr id="4" name="Slide Number Placeholder 3"/>
          <p:cNvSpPr>
            <a:spLocks noGrp="1"/>
          </p:cNvSpPr>
          <p:nvPr>
            <p:ph type="sldNum" sz="quarter" idx="10"/>
          </p:nvPr>
        </p:nvSpPr>
        <p:spPr/>
        <p:txBody>
          <a:bodyPr/>
          <a:lstStyle/>
          <a:p>
            <a:fld id="{793FF250-394B-4F14-B152-06A2BBFF167C}" type="slidenum">
              <a:rPr lang="en-GB" smtClean="0"/>
              <a:t>10</a:t>
            </a:fld>
            <a:endParaRPr lang="en-GB"/>
          </a:p>
        </p:txBody>
      </p:sp>
    </p:spTree>
    <p:extLst>
      <p:ext uri="{BB962C8B-B14F-4D97-AF65-F5344CB8AC3E}">
        <p14:creationId xmlns:p14="http://schemas.microsoft.com/office/powerpoint/2010/main" val="2313289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Gwent Wildlife Trust run many</a:t>
            </a:r>
            <a:r>
              <a:rPr lang="en-GB" baseline="0" dirty="0" smtClean="0"/>
              <a:t> events but struggle to pull in local people to these events. The events are free and very well run but need more awareness; they also need help with the running of events as they are conservationists and have no budget for an events coordinator. </a:t>
            </a:r>
            <a:endParaRPr lang="en-GB" dirty="0"/>
          </a:p>
        </p:txBody>
      </p:sp>
      <p:sp>
        <p:nvSpPr>
          <p:cNvPr id="4" name="Slide Number Placeholder 3"/>
          <p:cNvSpPr>
            <a:spLocks noGrp="1"/>
          </p:cNvSpPr>
          <p:nvPr>
            <p:ph type="sldNum" sz="quarter" idx="10"/>
          </p:nvPr>
        </p:nvSpPr>
        <p:spPr/>
        <p:txBody>
          <a:bodyPr/>
          <a:lstStyle/>
          <a:p>
            <a:fld id="{793FF250-394B-4F14-B152-06A2BBFF167C}" type="slidenum">
              <a:rPr lang="en-GB" smtClean="0"/>
              <a:t>11</a:t>
            </a:fld>
            <a:endParaRPr lang="en-GB"/>
          </a:p>
        </p:txBody>
      </p:sp>
    </p:spTree>
    <p:extLst>
      <p:ext uri="{BB962C8B-B14F-4D97-AF65-F5344CB8AC3E}">
        <p14:creationId xmlns:p14="http://schemas.microsoft.com/office/powerpoint/2010/main" val="4293449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74733316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1156569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2713408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E28DC5-6ABC-4B9E-AE28-823A761538DD}"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216930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7E28DC5-6ABC-4B9E-AE28-823A761538DD}" type="datetimeFigureOut">
              <a:rPr lang="en-GB" smtClean="0"/>
              <a:t>20/02/2018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2212266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7E28DC5-6ABC-4B9E-AE28-823A761538DD}" type="datetimeFigureOut">
              <a:rPr lang="en-GB" smtClean="0"/>
              <a:t>20/02/2018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381863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E28DC5-6ABC-4B9E-AE28-823A761538DD}" type="datetimeFigureOut">
              <a:rPr lang="en-GB" smtClean="0"/>
              <a:t>20/02/2018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199216389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E28DC5-6ABC-4B9E-AE28-823A761538DD}"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2913209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7E28DC5-6ABC-4B9E-AE28-823A761538DD}"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2603694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3415052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59759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4149764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8248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3696962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3703059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E28DC5-6ABC-4B9E-AE28-823A761538DD}"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5341-5D6D-436B-9D89-2144EC449B49}" type="slidenum">
              <a:rPr lang="en-GB" smtClean="0"/>
              <a:t>‹#›</a:t>
            </a:fld>
            <a:endParaRPr lang="en-GB"/>
          </a:p>
        </p:txBody>
      </p:sp>
    </p:spTree>
    <p:extLst>
      <p:ext uri="{BB962C8B-B14F-4D97-AF65-F5344CB8AC3E}">
        <p14:creationId xmlns:p14="http://schemas.microsoft.com/office/powerpoint/2010/main" val="400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E28DC5-6ABC-4B9E-AE28-823A761538DD}" type="datetimeFigureOut">
              <a:rPr lang="en-GB" smtClean="0"/>
              <a:t>20/02/2018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6575341-5D6D-436B-9D89-2144EC449B49}" type="slidenum">
              <a:rPr lang="en-GB" smtClean="0"/>
              <a:t>‹#›</a:t>
            </a:fld>
            <a:endParaRPr lang="en-GB"/>
          </a:p>
        </p:txBody>
      </p:sp>
    </p:spTree>
    <p:extLst>
      <p:ext uri="{BB962C8B-B14F-4D97-AF65-F5344CB8AC3E}">
        <p14:creationId xmlns:p14="http://schemas.microsoft.com/office/powerpoint/2010/main" val="843167460"/>
      </p:ext>
    </p:extLst>
  </p:cSld>
  <p:clrMap bg1="dk1" tx1="lt1" bg2="dk2" tx2="lt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6600" dirty="0" smtClean="0"/>
              <a:t>Consultancy Project </a:t>
            </a:r>
            <a:r>
              <a:rPr lang="en-GB" dirty="0" smtClean="0"/>
              <a:t/>
            </a:r>
            <a:br>
              <a:rPr lang="en-GB" dirty="0" smtClean="0"/>
            </a:br>
            <a:r>
              <a:rPr lang="en-GB" sz="4800" dirty="0" smtClean="0"/>
              <a:t>M6X02113</a:t>
            </a:r>
            <a:endParaRPr lang="en-GB" sz="4800" dirty="0"/>
          </a:p>
        </p:txBody>
      </p:sp>
      <p:sp>
        <p:nvSpPr>
          <p:cNvPr id="3" name="Subtitle 2"/>
          <p:cNvSpPr>
            <a:spLocks noGrp="1"/>
          </p:cNvSpPr>
          <p:nvPr>
            <p:ph type="subTitle" idx="1"/>
          </p:nvPr>
        </p:nvSpPr>
        <p:spPr>
          <a:xfrm>
            <a:off x="3450278" y="5963101"/>
            <a:ext cx="3880513" cy="574177"/>
          </a:xfrm>
        </p:spPr>
        <p:txBody>
          <a:bodyPr/>
          <a:lstStyle/>
          <a:p>
            <a:pPr algn="l"/>
            <a:r>
              <a:rPr lang="en-GB" dirty="0" smtClean="0"/>
              <a:t>Rhian Cook             1703979</a:t>
            </a:r>
            <a:endParaRPr lang="en-GB" dirty="0"/>
          </a:p>
        </p:txBody>
      </p:sp>
    </p:spTree>
    <p:extLst>
      <p:ext uri="{BB962C8B-B14F-4D97-AF65-F5344CB8AC3E}">
        <p14:creationId xmlns:p14="http://schemas.microsoft.com/office/powerpoint/2010/main" val="27255497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96960" y="204436"/>
            <a:ext cx="8009295" cy="830997"/>
          </a:xfrm>
          <a:prstGeom prst="rect">
            <a:avLst/>
          </a:prstGeom>
        </p:spPr>
        <p:txBody>
          <a:bodyPr wrap="square">
            <a:spAutoFit/>
          </a:bodyPr>
          <a:lstStyle/>
          <a:p>
            <a:r>
              <a:rPr lang="en-GB" sz="2400" b="1" dirty="0" smtClean="0">
                <a:solidFill>
                  <a:schemeClr val="accent1"/>
                </a:solidFill>
              </a:rPr>
              <a:t>Investigation into a feasible and sustainable weather contingency plan for The </a:t>
            </a:r>
            <a:r>
              <a:rPr lang="en-GB" sz="2400" b="1" dirty="0" err="1" smtClean="0">
                <a:solidFill>
                  <a:schemeClr val="accent1"/>
                </a:solidFill>
              </a:rPr>
              <a:t>Steelhouse</a:t>
            </a:r>
            <a:r>
              <a:rPr lang="en-GB" sz="2400" b="1" dirty="0" smtClean="0">
                <a:solidFill>
                  <a:schemeClr val="accent1"/>
                </a:solidFill>
              </a:rPr>
              <a:t> Festival. </a:t>
            </a:r>
            <a:endParaRPr lang="en-GB" sz="2400" b="1" dirty="0">
              <a:solidFill>
                <a:schemeClr val="accent1"/>
              </a:solidFill>
            </a:endParaRPr>
          </a:p>
        </p:txBody>
      </p:sp>
      <p:pic>
        <p:nvPicPr>
          <p:cNvPr id="2" name="Steelhouse 2017 Video highlight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1697" y="1237157"/>
            <a:ext cx="9066839" cy="5100097"/>
          </a:xfrm>
          <a:prstGeom prst="rect">
            <a:avLst/>
          </a:prstGeom>
        </p:spPr>
      </p:pic>
      <p:sp>
        <p:nvSpPr>
          <p:cNvPr id="3" name="Rectangle 2"/>
          <p:cNvSpPr/>
          <p:nvPr/>
        </p:nvSpPr>
        <p:spPr>
          <a:xfrm>
            <a:off x="7725847" y="6488668"/>
            <a:ext cx="4604146" cy="369332"/>
          </a:xfrm>
          <a:prstGeom prst="rect">
            <a:avLst/>
          </a:prstGeom>
        </p:spPr>
        <p:txBody>
          <a:bodyPr wrap="none">
            <a:spAutoFit/>
          </a:bodyPr>
          <a:lstStyle/>
          <a:p>
            <a:r>
              <a:rPr lang="en-GB" dirty="0"/>
              <a:t>(</a:t>
            </a:r>
            <a:r>
              <a:rPr lang="en-GB" dirty="0" err="1"/>
              <a:t>Steelhouse</a:t>
            </a:r>
            <a:r>
              <a:rPr lang="en-GB" dirty="0"/>
              <a:t> Festival 2017 highlights, </a:t>
            </a:r>
            <a:r>
              <a:rPr lang="en-GB" dirty="0" smtClean="0"/>
              <a:t>2017)</a:t>
            </a:r>
            <a:endParaRPr lang="en-GB" dirty="0"/>
          </a:p>
        </p:txBody>
      </p:sp>
    </p:spTree>
    <p:extLst>
      <p:ext uri="{BB962C8B-B14F-4D97-AF65-F5344CB8AC3E}">
        <p14:creationId xmlns:p14="http://schemas.microsoft.com/office/powerpoint/2010/main" val="36119711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29851" b="39303"/>
          <a:stretch/>
        </p:blipFill>
        <p:spPr>
          <a:xfrm rot="20676887">
            <a:off x="466094" y="601993"/>
            <a:ext cx="3894370" cy="2469376"/>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l="3091" t="10945" r="2818" b="13233"/>
          <a:stretch/>
        </p:blipFill>
        <p:spPr>
          <a:xfrm>
            <a:off x="4915851" y="1162191"/>
            <a:ext cx="3138985" cy="5199798"/>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t="26667" b="40497"/>
          <a:stretch/>
        </p:blipFill>
        <p:spPr>
          <a:xfrm rot="20075918">
            <a:off x="523891" y="3658312"/>
            <a:ext cx="3734253" cy="2520612"/>
          </a:xfrm>
          <a:prstGeom prst="rect">
            <a:avLst/>
          </a:prstGeom>
        </p:spPr>
      </p:pic>
      <p:pic>
        <p:nvPicPr>
          <p:cNvPr id="8" name="Picture 7"/>
          <p:cNvPicPr>
            <a:picLocks noChangeAspect="1"/>
          </p:cNvPicPr>
          <p:nvPr/>
        </p:nvPicPr>
        <p:blipFill rotWithShape="1">
          <a:blip r:embed="rId6">
            <a:extLst>
              <a:ext uri="{28A0092B-C50C-407E-A947-70E740481C1C}">
                <a14:useLocalDpi xmlns:a14="http://schemas.microsoft.com/office/drawing/2010/main" val="0"/>
              </a:ext>
            </a:extLst>
          </a:blip>
          <a:srcRect l="3273" t="43582" r="-455" b="22786"/>
          <a:stretch/>
        </p:blipFill>
        <p:spPr>
          <a:xfrm rot="714525">
            <a:off x="8533546" y="458497"/>
            <a:ext cx="3442799" cy="2449245"/>
          </a:xfrm>
          <a:prstGeom prst="rect">
            <a:avLst/>
          </a:prstGeom>
        </p:spPr>
      </p:pic>
      <p:pic>
        <p:nvPicPr>
          <p:cNvPr id="15" name="Picture 14"/>
          <p:cNvPicPr>
            <a:picLocks noChangeAspect="1"/>
          </p:cNvPicPr>
          <p:nvPr/>
        </p:nvPicPr>
        <p:blipFill rotWithShape="1">
          <a:blip r:embed="rId7">
            <a:extLst>
              <a:ext uri="{28A0092B-C50C-407E-A947-70E740481C1C}">
                <a14:useLocalDpi xmlns:a14="http://schemas.microsoft.com/office/drawing/2010/main" val="0"/>
              </a:ext>
            </a:extLst>
          </a:blip>
          <a:srcRect l="1454" t="25472" r="2801" b="32140"/>
          <a:stretch/>
        </p:blipFill>
        <p:spPr>
          <a:xfrm>
            <a:off x="8611146" y="3657598"/>
            <a:ext cx="3194168" cy="2906975"/>
          </a:xfrm>
          <a:prstGeom prst="rect">
            <a:avLst/>
          </a:prstGeom>
        </p:spPr>
      </p:pic>
      <p:sp>
        <p:nvSpPr>
          <p:cNvPr id="2" name="TextBox 1"/>
          <p:cNvSpPr txBox="1"/>
          <p:nvPr/>
        </p:nvSpPr>
        <p:spPr>
          <a:xfrm>
            <a:off x="4343401" y="286799"/>
            <a:ext cx="3568560" cy="523220"/>
          </a:xfrm>
          <a:prstGeom prst="rect">
            <a:avLst/>
          </a:prstGeom>
          <a:noFill/>
        </p:spPr>
        <p:txBody>
          <a:bodyPr wrap="square" rtlCol="0">
            <a:spAutoFit/>
          </a:bodyPr>
          <a:lstStyle/>
          <a:p>
            <a:r>
              <a:rPr lang="en-GB" sz="2800" u="sng" dirty="0" smtClean="0">
                <a:solidFill>
                  <a:srgbClr val="92D050"/>
                </a:solidFill>
                <a:effectLst>
                  <a:outerShdw blurRad="38100" dist="38100" dir="2700000" algn="tl">
                    <a:srgbClr val="000000">
                      <a:alpha val="43137"/>
                    </a:srgbClr>
                  </a:outerShdw>
                </a:effectLst>
              </a:rPr>
              <a:t>Why is it needed?</a:t>
            </a:r>
            <a:endParaRPr lang="en-GB" sz="2800" u="sng" dirty="0">
              <a:solidFill>
                <a:srgbClr val="92D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771955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39900" y="2319747"/>
            <a:ext cx="3690655" cy="2767992"/>
          </a:xfrm>
          <a:prstGeom prst="rect">
            <a:avLst/>
          </a:prstGeom>
        </p:spPr>
      </p:pic>
      <p:pic>
        <p:nvPicPr>
          <p:cNvPr id="8" name="Picture 7"/>
          <p:cNvPicPr>
            <a:picLocks noChangeAspect="1"/>
          </p:cNvPicPr>
          <p:nvPr/>
        </p:nvPicPr>
        <p:blipFill>
          <a:blip r:embed="rId4"/>
          <a:stretch>
            <a:fillRect/>
          </a:stretch>
        </p:blipFill>
        <p:spPr>
          <a:xfrm>
            <a:off x="1286716" y="4695112"/>
            <a:ext cx="9144000" cy="2066925"/>
          </a:xfrm>
          <a:prstGeom prst="rect">
            <a:avLst/>
          </a:prstGeom>
        </p:spPr>
      </p:pic>
      <p:pic>
        <p:nvPicPr>
          <p:cNvPr id="7" name="Picture 6"/>
          <p:cNvPicPr>
            <a:picLocks noChangeAspect="1"/>
          </p:cNvPicPr>
          <p:nvPr/>
        </p:nvPicPr>
        <p:blipFill>
          <a:blip r:embed="rId5"/>
          <a:stretch>
            <a:fillRect/>
          </a:stretch>
        </p:blipFill>
        <p:spPr>
          <a:xfrm>
            <a:off x="7798397" y="2774262"/>
            <a:ext cx="3903494" cy="2817835"/>
          </a:xfrm>
          <a:prstGeom prst="rect">
            <a:avLst/>
          </a:prstGeom>
        </p:spPr>
      </p:pic>
      <p:pic>
        <p:nvPicPr>
          <p:cNvPr id="4" name="Picture 3"/>
          <p:cNvPicPr>
            <a:picLocks noChangeAspect="1"/>
          </p:cNvPicPr>
          <p:nvPr/>
        </p:nvPicPr>
        <p:blipFill rotWithShape="1">
          <a:blip r:embed="rId6"/>
          <a:srcRect l="18557"/>
          <a:stretch/>
        </p:blipFill>
        <p:spPr>
          <a:xfrm>
            <a:off x="1228299" y="262007"/>
            <a:ext cx="9362363" cy="2586843"/>
          </a:xfrm>
          <a:prstGeom prst="rect">
            <a:avLst/>
          </a:prstGeom>
        </p:spPr>
      </p:pic>
      <p:sp>
        <p:nvSpPr>
          <p:cNvPr id="2" name="Rectangle 1"/>
          <p:cNvSpPr/>
          <p:nvPr/>
        </p:nvSpPr>
        <p:spPr>
          <a:xfrm>
            <a:off x="1228299" y="2248705"/>
            <a:ext cx="9543333" cy="523220"/>
          </a:xfrm>
          <a:prstGeom prst="rect">
            <a:avLst/>
          </a:prstGeom>
          <a:noFill/>
        </p:spPr>
        <p:txBody>
          <a:bodyPr wrap="square" lIns="91440" tIns="45720" rIns="91440" bIns="45720">
            <a:spAutoFit/>
          </a:bodyPr>
          <a:lstStyle/>
          <a:p>
            <a:pPr algn="ctr"/>
            <a:r>
              <a:rPr lang="en-US" sz="2800" dirty="0" smtClean="0">
                <a:ln w="0"/>
                <a:effectLst>
                  <a:outerShdw blurRad="38100" dist="25400" dir="5400000" algn="ctr" rotWithShape="0">
                    <a:srgbClr val="6E747A">
                      <a:alpha val="43000"/>
                    </a:srgbClr>
                  </a:outerShdw>
                </a:effectLst>
              </a:rPr>
              <a:t>Main walkway for Camping and Arena access </a:t>
            </a:r>
            <a:endParaRPr lang="en-US" sz="2800" dirty="0">
              <a:ln w="0"/>
              <a:effectLst>
                <a:outerShdw blurRad="38100" dist="25400" dir="5400000" algn="ctr" rotWithShape="0">
                  <a:srgbClr val="6E747A">
                    <a:alpha val="43000"/>
                  </a:srgbClr>
                </a:outerShdw>
              </a:effectLst>
            </a:endParaRPr>
          </a:p>
        </p:txBody>
      </p:sp>
      <p:sp>
        <p:nvSpPr>
          <p:cNvPr id="3" name="Rectangle 2"/>
          <p:cNvSpPr/>
          <p:nvPr/>
        </p:nvSpPr>
        <p:spPr>
          <a:xfrm>
            <a:off x="1818456" y="6334780"/>
            <a:ext cx="8182047" cy="523220"/>
          </a:xfrm>
          <a:prstGeom prst="rect">
            <a:avLst/>
          </a:prstGeom>
          <a:noFill/>
        </p:spPr>
        <p:txBody>
          <a:bodyPr wrap="none" lIns="91440" tIns="45720" rIns="91440" bIns="45720">
            <a:spAutoFit/>
          </a:bodyPr>
          <a:lstStyle/>
          <a:p>
            <a:pPr algn="ctr"/>
            <a:r>
              <a:rPr lang="en-US" sz="2800" b="0" cap="none" spc="0" dirty="0" smtClean="0">
                <a:ln w="0"/>
                <a:solidFill>
                  <a:schemeClr val="tx1"/>
                </a:solidFill>
                <a:effectLst>
                  <a:outerShdw blurRad="38100" dist="19050" dir="2700000" algn="tl" rotWithShape="0">
                    <a:schemeClr val="dk1">
                      <a:alpha val="40000"/>
                    </a:schemeClr>
                  </a:outerShdw>
                </a:effectLst>
              </a:rPr>
              <a:t>Main arena – hay being used to help with the mud</a:t>
            </a:r>
            <a:endParaRPr lang="en-US" sz="28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849144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12192000" cy="6885431"/>
          </a:xfrm>
          <a:prstGeom prst="rect">
            <a:avLst/>
          </a:prstGeom>
        </p:spPr>
      </p:pic>
      <p:sp>
        <p:nvSpPr>
          <p:cNvPr id="2" name="TextBox 1"/>
          <p:cNvSpPr txBox="1"/>
          <p:nvPr/>
        </p:nvSpPr>
        <p:spPr>
          <a:xfrm>
            <a:off x="164592" y="129664"/>
            <a:ext cx="4590288" cy="3046988"/>
          </a:xfrm>
          <a:prstGeom prst="rect">
            <a:avLst/>
          </a:prstGeom>
          <a:solidFill>
            <a:schemeClr val="tx2">
              <a:lumMod val="10000"/>
            </a:schemeClr>
          </a:solidFill>
          <a:ln>
            <a:solidFill>
              <a:schemeClr val="accent1"/>
            </a:solidFill>
          </a:ln>
        </p:spPr>
        <p:txBody>
          <a:bodyPr wrap="square" rtlCol="0">
            <a:spAutoFit/>
          </a:bodyPr>
          <a:lstStyle/>
          <a:p>
            <a:r>
              <a:rPr lang="en-GB" sz="2400" b="1" u="sng" spc="300" dirty="0" smtClean="0">
                <a:solidFill>
                  <a:srgbClr val="92D050"/>
                </a:solidFill>
                <a:effectLst>
                  <a:outerShdw blurRad="38100" dist="38100" dir="2700000" algn="tl">
                    <a:srgbClr val="000000">
                      <a:alpha val="43137"/>
                    </a:srgbClr>
                  </a:outerShdw>
                </a:effectLst>
              </a:rPr>
              <a:t>Primary Research </a:t>
            </a:r>
          </a:p>
          <a:p>
            <a:endParaRPr lang="en-GB" sz="2400" b="1" dirty="0">
              <a:solidFill>
                <a:srgbClr val="92D05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Surveys</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Interviews </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Face to face meetings with festival organisers</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My personal experiences at the Festival </a:t>
            </a:r>
            <a:endParaRPr lang="en-GB" sz="2400" b="1" dirty="0">
              <a:solidFill>
                <a:srgbClr val="92D050"/>
              </a:solidFill>
              <a:effectLst>
                <a:outerShdw blurRad="38100" dist="38100" dir="2700000" algn="tl">
                  <a:srgbClr val="000000">
                    <a:alpha val="43137"/>
                  </a:srgbClr>
                </a:outerShdw>
              </a:effectLst>
            </a:endParaRPr>
          </a:p>
        </p:txBody>
      </p:sp>
      <p:sp>
        <p:nvSpPr>
          <p:cNvPr id="5" name="TextBox 4"/>
          <p:cNvSpPr txBox="1"/>
          <p:nvPr/>
        </p:nvSpPr>
        <p:spPr>
          <a:xfrm>
            <a:off x="6986016" y="3675888"/>
            <a:ext cx="5065776" cy="3046988"/>
          </a:xfrm>
          <a:prstGeom prst="rect">
            <a:avLst/>
          </a:prstGeom>
          <a:solidFill>
            <a:schemeClr val="bg1"/>
          </a:solidFill>
          <a:ln>
            <a:solidFill>
              <a:schemeClr val="accent1"/>
            </a:solidFill>
          </a:ln>
        </p:spPr>
        <p:txBody>
          <a:bodyPr wrap="square" rtlCol="0">
            <a:spAutoFit/>
          </a:bodyPr>
          <a:lstStyle/>
          <a:p>
            <a:r>
              <a:rPr lang="en-GB" sz="2400" b="1" u="sng" spc="300" dirty="0" smtClean="0">
                <a:solidFill>
                  <a:srgbClr val="92D050"/>
                </a:solidFill>
                <a:effectLst>
                  <a:outerShdw blurRad="38100" dist="38100" dir="2700000" algn="tl">
                    <a:srgbClr val="000000">
                      <a:alpha val="43137"/>
                    </a:srgbClr>
                  </a:outerShdw>
                </a:effectLst>
              </a:rPr>
              <a:t>Secondary Research </a:t>
            </a:r>
          </a:p>
          <a:p>
            <a:endParaRPr lang="en-GB" sz="2400" b="1" dirty="0">
              <a:solidFill>
                <a:srgbClr val="92D05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Statistics </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Festival reviews on Social Media and gig review websites </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Related academic journals </a:t>
            </a:r>
          </a:p>
          <a:p>
            <a:pPr marL="285750" indent="-285750">
              <a:buFont typeface="Arial" panose="020B0604020202020204" pitchFamily="34" charset="0"/>
              <a:buChar char="•"/>
            </a:pPr>
            <a:r>
              <a:rPr lang="en-GB" sz="2400" b="1" dirty="0" smtClean="0">
                <a:solidFill>
                  <a:srgbClr val="92D050"/>
                </a:solidFill>
                <a:effectLst>
                  <a:outerShdw blurRad="38100" dist="38100" dir="2700000" algn="tl">
                    <a:srgbClr val="000000">
                      <a:alpha val="43137"/>
                    </a:srgbClr>
                  </a:outerShdw>
                </a:effectLst>
              </a:rPr>
              <a:t>Comparisons to other festivals and their contingency planning </a:t>
            </a:r>
            <a:endParaRPr lang="en-GB" sz="2400" b="1" dirty="0">
              <a:solidFill>
                <a:srgbClr val="92D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7594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729707619"/>
              </p:ext>
            </p:extLst>
          </p:nvPr>
        </p:nvGraphicFramePr>
        <p:xfrm>
          <a:off x="-1" y="0"/>
          <a:ext cx="12191998" cy="6857995"/>
        </p:xfrm>
        <a:graphic>
          <a:graphicData uri="http://schemas.openxmlformats.org/drawingml/2006/table">
            <a:tbl>
              <a:tblPr firstRow="1" bandRow="1">
                <a:tableStyleId>{5C22544A-7EE6-4342-B048-85BDC9FD1C3A}</a:tableStyleId>
              </a:tblPr>
              <a:tblGrid>
                <a:gridCol w="4352545">
                  <a:extLst>
                    <a:ext uri="{9D8B030D-6E8A-4147-A177-3AD203B41FA5}">
                      <a16:colId xmlns:a16="http://schemas.microsoft.com/office/drawing/2014/main" val="378745843"/>
                    </a:ext>
                  </a:extLst>
                </a:gridCol>
                <a:gridCol w="1060704">
                  <a:extLst>
                    <a:ext uri="{9D8B030D-6E8A-4147-A177-3AD203B41FA5}">
                      <a16:colId xmlns:a16="http://schemas.microsoft.com/office/drawing/2014/main" val="2037327059"/>
                    </a:ext>
                  </a:extLst>
                </a:gridCol>
                <a:gridCol w="566928">
                  <a:extLst>
                    <a:ext uri="{9D8B030D-6E8A-4147-A177-3AD203B41FA5}">
                      <a16:colId xmlns:a16="http://schemas.microsoft.com/office/drawing/2014/main" val="1941327453"/>
                    </a:ext>
                  </a:extLst>
                </a:gridCol>
                <a:gridCol w="658368">
                  <a:extLst>
                    <a:ext uri="{9D8B030D-6E8A-4147-A177-3AD203B41FA5}">
                      <a16:colId xmlns:a16="http://schemas.microsoft.com/office/drawing/2014/main" val="1277580921"/>
                    </a:ext>
                  </a:extLst>
                </a:gridCol>
                <a:gridCol w="621792">
                  <a:extLst>
                    <a:ext uri="{9D8B030D-6E8A-4147-A177-3AD203B41FA5}">
                      <a16:colId xmlns:a16="http://schemas.microsoft.com/office/drawing/2014/main" val="1978130887"/>
                    </a:ext>
                  </a:extLst>
                </a:gridCol>
                <a:gridCol w="621792">
                  <a:extLst>
                    <a:ext uri="{9D8B030D-6E8A-4147-A177-3AD203B41FA5}">
                      <a16:colId xmlns:a16="http://schemas.microsoft.com/office/drawing/2014/main" val="3888758282"/>
                    </a:ext>
                  </a:extLst>
                </a:gridCol>
                <a:gridCol w="603504">
                  <a:extLst>
                    <a:ext uri="{9D8B030D-6E8A-4147-A177-3AD203B41FA5}">
                      <a16:colId xmlns:a16="http://schemas.microsoft.com/office/drawing/2014/main" val="1853131862"/>
                    </a:ext>
                  </a:extLst>
                </a:gridCol>
                <a:gridCol w="566928">
                  <a:extLst>
                    <a:ext uri="{9D8B030D-6E8A-4147-A177-3AD203B41FA5}">
                      <a16:colId xmlns:a16="http://schemas.microsoft.com/office/drawing/2014/main" val="697413205"/>
                    </a:ext>
                  </a:extLst>
                </a:gridCol>
                <a:gridCol w="621792">
                  <a:extLst>
                    <a:ext uri="{9D8B030D-6E8A-4147-A177-3AD203B41FA5}">
                      <a16:colId xmlns:a16="http://schemas.microsoft.com/office/drawing/2014/main" val="1482928794"/>
                    </a:ext>
                  </a:extLst>
                </a:gridCol>
                <a:gridCol w="640080">
                  <a:extLst>
                    <a:ext uri="{9D8B030D-6E8A-4147-A177-3AD203B41FA5}">
                      <a16:colId xmlns:a16="http://schemas.microsoft.com/office/drawing/2014/main" val="1776643747"/>
                    </a:ext>
                  </a:extLst>
                </a:gridCol>
                <a:gridCol w="640080">
                  <a:extLst>
                    <a:ext uri="{9D8B030D-6E8A-4147-A177-3AD203B41FA5}">
                      <a16:colId xmlns:a16="http://schemas.microsoft.com/office/drawing/2014/main" val="3974724460"/>
                    </a:ext>
                  </a:extLst>
                </a:gridCol>
                <a:gridCol w="530352">
                  <a:extLst>
                    <a:ext uri="{9D8B030D-6E8A-4147-A177-3AD203B41FA5}">
                      <a16:colId xmlns:a16="http://schemas.microsoft.com/office/drawing/2014/main" val="1716532177"/>
                    </a:ext>
                  </a:extLst>
                </a:gridCol>
                <a:gridCol w="707133">
                  <a:extLst>
                    <a:ext uri="{9D8B030D-6E8A-4147-A177-3AD203B41FA5}">
                      <a16:colId xmlns:a16="http://schemas.microsoft.com/office/drawing/2014/main" val="1368441268"/>
                    </a:ext>
                  </a:extLst>
                </a:gridCol>
              </a:tblGrid>
              <a:tr h="391823">
                <a:tc>
                  <a:txBody>
                    <a:bodyPr/>
                    <a:lstStyle/>
                    <a:p>
                      <a:r>
                        <a:rPr lang="en-GB" dirty="0" smtClean="0"/>
                        <a:t>Task </a:t>
                      </a:r>
                      <a:endParaRPr lang="en-GB" dirty="0"/>
                    </a:p>
                  </a:txBody>
                  <a:tcPr/>
                </a:tc>
                <a:tc>
                  <a:txBody>
                    <a:bodyPr/>
                    <a:lstStyle/>
                    <a:p>
                      <a:r>
                        <a:rPr lang="en-GB" dirty="0" smtClean="0"/>
                        <a:t>Week 1 </a:t>
                      </a:r>
                      <a:endParaRPr lang="en-GB" dirty="0"/>
                    </a:p>
                  </a:txBody>
                  <a:tcPr/>
                </a:tc>
                <a:tc>
                  <a:txBody>
                    <a:bodyPr/>
                    <a:lstStyle/>
                    <a:p>
                      <a:r>
                        <a:rPr lang="en-GB" dirty="0" smtClean="0"/>
                        <a:t>2</a:t>
                      </a:r>
                      <a:endParaRPr lang="en-GB" dirty="0"/>
                    </a:p>
                  </a:txBody>
                  <a:tcPr/>
                </a:tc>
                <a:tc>
                  <a:txBody>
                    <a:bodyPr/>
                    <a:lstStyle/>
                    <a:p>
                      <a:r>
                        <a:rPr lang="en-GB" dirty="0" smtClean="0"/>
                        <a:t>3</a:t>
                      </a:r>
                      <a:endParaRPr lang="en-GB" dirty="0"/>
                    </a:p>
                  </a:txBody>
                  <a:tcPr/>
                </a:tc>
                <a:tc>
                  <a:txBody>
                    <a:bodyPr/>
                    <a:lstStyle/>
                    <a:p>
                      <a:r>
                        <a:rPr lang="en-GB" dirty="0" smtClean="0"/>
                        <a:t>4</a:t>
                      </a:r>
                      <a:endParaRPr lang="en-GB" dirty="0"/>
                    </a:p>
                  </a:txBody>
                  <a:tcPr/>
                </a:tc>
                <a:tc>
                  <a:txBody>
                    <a:bodyPr/>
                    <a:lstStyle/>
                    <a:p>
                      <a:r>
                        <a:rPr lang="en-GB" dirty="0" smtClean="0"/>
                        <a:t>5</a:t>
                      </a:r>
                      <a:endParaRPr lang="en-GB" dirty="0"/>
                    </a:p>
                  </a:txBody>
                  <a:tcPr/>
                </a:tc>
                <a:tc>
                  <a:txBody>
                    <a:bodyPr/>
                    <a:lstStyle/>
                    <a:p>
                      <a:r>
                        <a:rPr lang="en-GB" dirty="0" smtClean="0"/>
                        <a:t>6</a:t>
                      </a:r>
                      <a:endParaRPr lang="en-GB" dirty="0"/>
                    </a:p>
                  </a:txBody>
                  <a:tcPr/>
                </a:tc>
                <a:tc>
                  <a:txBody>
                    <a:bodyPr/>
                    <a:lstStyle/>
                    <a:p>
                      <a:r>
                        <a:rPr lang="en-GB" dirty="0" smtClean="0"/>
                        <a:t>7</a:t>
                      </a:r>
                      <a:endParaRPr lang="en-GB" dirty="0"/>
                    </a:p>
                  </a:txBody>
                  <a:tcPr/>
                </a:tc>
                <a:tc>
                  <a:txBody>
                    <a:bodyPr/>
                    <a:lstStyle/>
                    <a:p>
                      <a:r>
                        <a:rPr lang="en-GB" dirty="0" smtClean="0"/>
                        <a:t>8</a:t>
                      </a:r>
                      <a:endParaRPr lang="en-GB" dirty="0"/>
                    </a:p>
                  </a:txBody>
                  <a:tcPr/>
                </a:tc>
                <a:tc>
                  <a:txBody>
                    <a:bodyPr/>
                    <a:lstStyle/>
                    <a:p>
                      <a:r>
                        <a:rPr lang="en-GB" dirty="0" smtClean="0"/>
                        <a:t>9</a:t>
                      </a:r>
                      <a:endParaRPr lang="en-GB" dirty="0"/>
                    </a:p>
                  </a:txBody>
                  <a:tcPr/>
                </a:tc>
                <a:tc>
                  <a:txBody>
                    <a:bodyPr/>
                    <a:lstStyle/>
                    <a:p>
                      <a:r>
                        <a:rPr lang="en-GB" dirty="0" smtClean="0"/>
                        <a:t>10</a:t>
                      </a:r>
                      <a:endParaRPr lang="en-GB" dirty="0"/>
                    </a:p>
                  </a:txBody>
                  <a:tcPr/>
                </a:tc>
                <a:tc>
                  <a:txBody>
                    <a:bodyPr/>
                    <a:lstStyle/>
                    <a:p>
                      <a:r>
                        <a:rPr lang="en-GB" dirty="0" smtClean="0"/>
                        <a:t>11</a:t>
                      </a:r>
                      <a:endParaRPr lang="en-GB" dirty="0"/>
                    </a:p>
                  </a:txBody>
                  <a:tcPr/>
                </a:tc>
                <a:tc>
                  <a:txBody>
                    <a:bodyPr/>
                    <a:lstStyle/>
                    <a:p>
                      <a:r>
                        <a:rPr lang="en-GB" dirty="0" smtClean="0"/>
                        <a:t>12</a:t>
                      </a:r>
                      <a:endParaRPr lang="en-GB" dirty="0"/>
                    </a:p>
                  </a:txBody>
                  <a:tcPr/>
                </a:tc>
                <a:extLst>
                  <a:ext uri="{0D108BD9-81ED-4DB2-BD59-A6C34878D82A}">
                    <a16:rowId xmlns:a16="http://schemas.microsoft.com/office/drawing/2014/main" val="2531605483"/>
                  </a:ext>
                </a:extLst>
              </a:tr>
              <a:tr h="385402">
                <a:tc>
                  <a:txBody>
                    <a:bodyPr/>
                    <a:lstStyle/>
                    <a:p>
                      <a:r>
                        <a:rPr lang="en-GB" dirty="0" smtClean="0"/>
                        <a:t>Initial Contact with organisation </a:t>
                      </a:r>
                      <a:endParaRPr lang="en-GB" dirty="0"/>
                    </a:p>
                  </a:txBody>
                  <a:tcPr/>
                </a:tc>
                <a:tc>
                  <a:txBody>
                    <a:bodyPr/>
                    <a:lstStyle/>
                    <a:p>
                      <a:endParaRPr lang="en-GB" dirty="0"/>
                    </a:p>
                  </a:txBody>
                  <a:tcPr>
                    <a:solidFill>
                      <a:srgbClr val="7030A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34103804"/>
                  </a:ext>
                </a:extLst>
              </a:tr>
              <a:tr h="653038">
                <a:tc>
                  <a:txBody>
                    <a:bodyPr/>
                    <a:lstStyle/>
                    <a:p>
                      <a:r>
                        <a:rPr lang="en-GB" dirty="0" smtClean="0"/>
                        <a:t>Explore need for contingency/feasibility of project</a:t>
                      </a:r>
                      <a:endParaRPr lang="en-GB" dirty="0"/>
                    </a:p>
                  </a:txBody>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21556115"/>
                  </a:ext>
                </a:extLst>
              </a:tr>
              <a:tr h="385402">
                <a:tc>
                  <a:txBody>
                    <a:bodyPr/>
                    <a:lstStyle/>
                    <a:p>
                      <a:r>
                        <a:rPr lang="en-GB" dirty="0" smtClean="0"/>
                        <a:t>Initial BID and acceptance of project</a:t>
                      </a:r>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solidFill>
                      <a:srgbClr val="00B050"/>
                    </a:solidFill>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5853251"/>
                  </a:ext>
                </a:extLst>
              </a:tr>
              <a:tr h="653038">
                <a:tc>
                  <a:txBody>
                    <a:bodyPr/>
                    <a:lstStyle/>
                    <a:p>
                      <a:r>
                        <a:rPr lang="en-GB" dirty="0" smtClean="0"/>
                        <a:t>Meetings/Interviews with festival co-founders </a:t>
                      </a:r>
                      <a:endParaRPr lang="en-GB" dirty="0"/>
                    </a:p>
                  </a:txBody>
                  <a:tcPr/>
                </a:tc>
                <a:tc>
                  <a:txBody>
                    <a:bodyPr/>
                    <a:lstStyle/>
                    <a:p>
                      <a:endParaRPr lang="en-GB" dirty="0"/>
                    </a:p>
                  </a:txBody>
                  <a:tcPr>
                    <a:solidFill>
                      <a:srgbClr val="F73194"/>
                    </a:solidFill>
                  </a:tcPr>
                </a:tc>
                <a:tc>
                  <a:txBody>
                    <a:bodyPr/>
                    <a:lstStyle/>
                    <a:p>
                      <a:endParaRPr lang="en-GB"/>
                    </a:p>
                  </a:txBody>
                  <a:tcPr/>
                </a:tc>
                <a:tc>
                  <a:txBody>
                    <a:bodyPr/>
                    <a:lstStyle/>
                    <a:p>
                      <a:endParaRPr lang="en-GB"/>
                    </a:p>
                  </a:txBody>
                  <a:tcPr/>
                </a:tc>
                <a:tc>
                  <a:txBody>
                    <a:bodyPr/>
                    <a:lstStyle/>
                    <a:p>
                      <a:endParaRPr lang="en-GB" dirty="0"/>
                    </a:p>
                  </a:txBody>
                  <a:tcPr>
                    <a:solidFill>
                      <a:srgbClr val="F73194"/>
                    </a:solidFill>
                  </a:tcPr>
                </a:tc>
                <a:tc>
                  <a:txBody>
                    <a:bodyPr/>
                    <a:lstStyle/>
                    <a:p>
                      <a:endParaRPr lang="en-GB" dirty="0"/>
                    </a:p>
                  </a:txBody>
                  <a:tcPr>
                    <a:solidFill>
                      <a:srgbClr val="F73194"/>
                    </a:solidFill>
                  </a:tcPr>
                </a:tc>
                <a:tc>
                  <a:txBody>
                    <a:bodyPr/>
                    <a:lstStyle/>
                    <a:p>
                      <a:endParaRPr lang="en-GB" dirty="0"/>
                    </a:p>
                  </a:txBody>
                  <a:tcPr>
                    <a:solidFill>
                      <a:srgbClr val="F73194"/>
                    </a:solidFill>
                  </a:tcPr>
                </a:tc>
                <a:tc>
                  <a:txBody>
                    <a:bodyPr/>
                    <a:lstStyle/>
                    <a:p>
                      <a:endParaRPr lang="en-GB" dirty="0"/>
                    </a:p>
                  </a:txBody>
                  <a:tcPr>
                    <a:solidFill>
                      <a:srgbClr val="F73194"/>
                    </a:solidFill>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solidFill>
                      <a:srgbClr val="F73194"/>
                    </a:solidFill>
                  </a:tcPr>
                </a:tc>
                <a:extLst>
                  <a:ext uri="{0D108BD9-81ED-4DB2-BD59-A6C34878D82A}">
                    <a16:rowId xmlns:a16="http://schemas.microsoft.com/office/drawing/2014/main" val="2143524142"/>
                  </a:ext>
                </a:extLst>
              </a:tr>
              <a:tr h="385402">
                <a:tc>
                  <a:txBody>
                    <a:bodyPr/>
                    <a:lstStyle/>
                    <a:p>
                      <a:r>
                        <a:rPr lang="en-GB" dirty="0" smtClean="0"/>
                        <a:t>Project initiation plan </a:t>
                      </a:r>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5">
                        <a:lumMod val="75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21617669"/>
                  </a:ext>
                </a:extLst>
              </a:tr>
              <a:tr h="385402">
                <a:tc>
                  <a:txBody>
                    <a:bodyPr/>
                    <a:lstStyle/>
                    <a:p>
                      <a:r>
                        <a:rPr lang="en-GB" dirty="0" smtClean="0"/>
                        <a:t>Survey</a:t>
                      </a:r>
                      <a:r>
                        <a:rPr lang="en-GB" baseline="0" dirty="0" smtClean="0"/>
                        <a:t> to </a:t>
                      </a:r>
                      <a:r>
                        <a:rPr lang="en-GB" baseline="0" dirty="0" err="1" smtClean="0"/>
                        <a:t>steelhouse</a:t>
                      </a:r>
                      <a:r>
                        <a:rPr lang="en-GB" baseline="0" dirty="0" smtClean="0"/>
                        <a:t> attendees</a:t>
                      </a:r>
                      <a:endParaRPr lang="en-GB" dirty="0"/>
                    </a:p>
                  </a:txBody>
                  <a:tcPr/>
                </a:tc>
                <a:tc>
                  <a:txBody>
                    <a:bodyPr/>
                    <a:lstStyle/>
                    <a:p>
                      <a:endParaRPr lang="en-GB"/>
                    </a:p>
                  </a:txBody>
                  <a:tcPr/>
                </a:tc>
                <a:tc>
                  <a:txBody>
                    <a:bodyPr/>
                    <a:lstStyle/>
                    <a:p>
                      <a:endParaRPr lang="en-GB" dirty="0"/>
                    </a:p>
                  </a:txBody>
                  <a:tcPr>
                    <a:solidFill>
                      <a:schemeClr val="accent4">
                        <a:lumMod val="60000"/>
                        <a:lumOff val="40000"/>
                      </a:schemeClr>
                    </a:solidFill>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4">
                        <a:lumMod val="60000"/>
                        <a:lumOff val="40000"/>
                      </a:schemeClr>
                    </a:solidFill>
                  </a:tcPr>
                </a:tc>
                <a:tc>
                  <a:txBody>
                    <a:bodyPr/>
                    <a:lstStyle/>
                    <a:p>
                      <a:endParaRPr lang="en-GB" dirty="0"/>
                    </a:p>
                  </a:txBody>
                  <a:tcPr>
                    <a:solidFill>
                      <a:schemeClr val="accent4">
                        <a:lumMod val="60000"/>
                        <a:lumOff val="40000"/>
                      </a:schemeClr>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42224669"/>
                  </a:ext>
                </a:extLst>
              </a:tr>
              <a:tr h="385402">
                <a:tc>
                  <a:txBody>
                    <a:bodyPr/>
                    <a:lstStyle/>
                    <a:p>
                      <a:r>
                        <a:rPr lang="en-GB" dirty="0" smtClean="0"/>
                        <a:t>Source sustainable contingency products</a:t>
                      </a:r>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dirty="0"/>
                    </a:p>
                  </a:txBody>
                  <a:tcPr>
                    <a:solidFill>
                      <a:srgbClr val="F0B218"/>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1556716981"/>
                  </a:ext>
                </a:extLst>
              </a:tr>
              <a:tr h="385402">
                <a:tc>
                  <a:txBody>
                    <a:bodyPr/>
                    <a:lstStyle/>
                    <a:p>
                      <a:r>
                        <a:rPr lang="en-GB" dirty="0" smtClean="0"/>
                        <a:t>Compare other festivals plans to SH</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73954648"/>
                  </a:ext>
                </a:extLst>
              </a:tr>
              <a:tr h="385402">
                <a:tc>
                  <a:txBody>
                    <a:bodyPr/>
                    <a:lstStyle/>
                    <a:p>
                      <a:r>
                        <a:rPr lang="en-GB" dirty="0" smtClean="0"/>
                        <a:t>Collect relevant</a:t>
                      </a:r>
                      <a:r>
                        <a:rPr lang="en-GB" baseline="0" dirty="0" smtClean="0"/>
                        <a:t> academic research </a:t>
                      </a:r>
                      <a:endParaRPr lang="en-GB" dirty="0"/>
                    </a:p>
                  </a:txBody>
                  <a:tcPr/>
                </a:tc>
                <a:tc>
                  <a:txBody>
                    <a:bodyPr/>
                    <a:lstStyle/>
                    <a:p>
                      <a:endParaRPr lang="en-GB" dirty="0"/>
                    </a:p>
                  </a:txBody>
                  <a:tcPr/>
                </a:tc>
                <a:tc>
                  <a:txBody>
                    <a:bodyPr/>
                    <a:lstStyle/>
                    <a:p>
                      <a:endParaRPr lang="en-GB" dirty="0"/>
                    </a:p>
                  </a:txBody>
                  <a:tcPr>
                    <a:solidFill>
                      <a:srgbClr val="00B0F0"/>
                    </a:solidFill>
                  </a:tcPr>
                </a:tc>
                <a:tc>
                  <a:txBody>
                    <a:bodyPr/>
                    <a:lstStyle/>
                    <a:p>
                      <a:endParaRPr lang="en-GB"/>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8791455"/>
                  </a:ext>
                </a:extLst>
              </a:tr>
              <a:tr h="653038">
                <a:tc>
                  <a:txBody>
                    <a:bodyPr/>
                    <a:lstStyle/>
                    <a:p>
                      <a:r>
                        <a:rPr lang="en-GB" dirty="0" smtClean="0"/>
                        <a:t>Collate feedback from gig reviews and social media reviews </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rgbClr val="7030A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3658523057"/>
                  </a:ext>
                </a:extLst>
              </a:tr>
              <a:tr h="653038">
                <a:tc>
                  <a:txBody>
                    <a:bodyPr/>
                    <a:lstStyle/>
                    <a:p>
                      <a:r>
                        <a:rPr lang="en-GB" dirty="0" smtClean="0"/>
                        <a:t>Analyse statistics of visitor numbers</a:t>
                      </a:r>
                      <a:r>
                        <a:rPr lang="en-GB" baseline="0" dirty="0" smtClean="0"/>
                        <a:t> against weather</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9992FA"/>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92143457"/>
                  </a:ext>
                </a:extLst>
              </a:tr>
              <a:tr h="385402">
                <a:tc>
                  <a:txBody>
                    <a:bodyPr/>
                    <a:lstStyle/>
                    <a:p>
                      <a:r>
                        <a:rPr lang="en-GB" dirty="0" smtClean="0"/>
                        <a:t>Investigate</a:t>
                      </a:r>
                      <a:r>
                        <a:rPr lang="en-GB" baseline="0" dirty="0" smtClean="0"/>
                        <a:t> the most feasible option</a:t>
                      </a:r>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44CB3D"/>
                    </a:solidFill>
                  </a:tcPr>
                </a:tc>
                <a:tc>
                  <a:txBody>
                    <a:bodyPr/>
                    <a:lstStyle/>
                    <a:p>
                      <a:endParaRPr lang="en-GB" dirty="0"/>
                    </a:p>
                  </a:txBody>
                  <a:tcPr>
                    <a:solidFill>
                      <a:srgbClr val="44CB3D"/>
                    </a:solidFill>
                  </a:tcPr>
                </a:tc>
                <a:tc>
                  <a:txBody>
                    <a:bodyPr/>
                    <a:lstStyle/>
                    <a:p>
                      <a:endParaRPr lang="en-GB" dirty="0"/>
                    </a:p>
                  </a:txBody>
                  <a:tcPr>
                    <a:solidFill>
                      <a:srgbClr val="44CB3D"/>
                    </a:solidFill>
                  </a:tcPr>
                </a:tc>
                <a:tc>
                  <a:txBody>
                    <a:bodyPr/>
                    <a:lstStyle/>
                    <a:p>
                      <a:endParaRPr lang="en-GB" dirty="0"/>
                    </a:p>
                  </a:txBody>
                  <a:tcPr>
                    <a:solidFill>
                      <a:srgbClr val="44CB3D"/>
                    </a:solidFill>
                  </a:tcPr>
                </a:tc>
                <a:tc>
                  <a:txBody>
                    <a:bodyPr/>
                    <a:lstStyle/>
                    <a:p>
                      <a:endParaRPr lang="en-GB" dirty="0"/>
                    </a:p>
                  </a:txBody>
                  <a:tcPr>
                    <a:solidFill>
                      <a:srgbClr val="44CB3D"/>
                    </a:solidFill>
                  </a:tcPr>
                </a:tc>
                <a:tc>
                  <a:txBody>
                    <a:bodyPr/>
                    <a:lstStyle/>
                    <a:p>
                      <a:endParaRPr lang="en-GB"/>
                    </a:p>
                  </a:txBody>
                  <a:tcPr/>
                </a:tc>
                <a:extLst>
                  <a:ext uri="{0D108BD9-81ED-4DB2-BD59-A6C34878D82A}">
                    <a16:rowId xmlns:a16="http://schemas.microsoft.com/office/drawing/2014/main" val="151842038"/>
                  </a:ext>
                </a:extLst>
              </a:tr>
              <a:tr h="385402">
                <a:tc>
                  <a:txBody>
                    <a:bodyPr/>
                    <a:lstStyle/>
                    <a:p>
                      <a:r>
                        <a:rPr lang="en-GB" dirty="0" smtClean="0"/>
                        <a:t>Complete</a:t>
                      </a:r>
                      <a:r>
                        <a:rPr lang="en-GB" baseline="0" dirty="0" smtClean="0"/>
                        <a:t> report </a:t>
                      </a:r>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noFill/>
                  </a:tcPr>
                </a:tc>
                <a:extLst>
                  <a:ext uri="{0D108BD9-81ED-4DB2-BD59-A6C34878D82A}">
                    <a16:rowId xmlns:a16="http://schemas.microsoft.com/office/drawing/2014/main" val="1460744152"/>
                  </a:ext>
                </a:extLst>
              </a:tr>
              <a:tr h="385402">
                <a:tc>
                  <a:txBody>
                    <a:bodyPr/>
                    <a:lstStyle/>
                    <a:p>
                      <a:r>
                        <a:rPr lang="en-GB" dirty="0" smtClean="0"/>
                        <a:t>Consult</a:t>
                      </a:r>
                      <a:r>
                        <a:rPr lang="en-GB" baseline="0" dirty="0" smtClean="0"/>
                        <a:t> festival owners on findings </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E161C6"/>
                    </a:solidFill>
                  </a:tcPr>
                </a:tc>
                <a:extLst>
                  <a:ext uri="{0D108BD9-81ED-4DB2-BD59-A6C34878D82A}">
                    <a16:rowId xmlns:a16="http://schemas.microsoft.com/office/drawing/2014/main" val="4134863654"/>
                  </a:ext>
                </a:extLst>
              </a:tr>
            </a:tbl>
          </a:graphicData>
        </a:graphic>
      </p:graphicFrame>
    </p:spTree>
    <p:extLst>
      <p:ext uri="{BB962C8B-B14F-4D97-AF65-F5344CB8AC3E}">
        <p14:creationId xmlns:p14="http://schemas.microsoft.com/office/powerpoint/2010/main" val="4179852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8165" y="130673"/>
            <a:ext cx="2291475" cy="633984"/>
          </a:xfrm>
        </p:spPr>
        <p:txBody>
          <a:bodyPr>
            <a:noAutofit/>
          </a:bodyPr>
          <a:lstStyle/>
          <a:p>
            <a:r>
              <a:rPr lang="en-GB" u="sng" dirty="0" smtClean="0">
                <a:effectLst>
                  <a:outerShdw blurRad="38100" dist="38100" dir="2700000" algn="tl">
                    <a:srgbClr val="000000">
                      <a:alpha val="43137"/>
                    </a:srgbClr>
                  </a:outerShdw>
                </a:effectLst>
              </a:rPr>
              <a:t>Why me?</a:t>
            </a:r>
            <a:endParaRPr lang="en-GB" u="sng"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2220" y="914400"/>
            <a:ext cx="3251454" cy="5527688"/>
          </a:xfrm>
          <a:prstGeom prst="rect">
            <a:avLst/>
          </a:prstGeom>
        </p:spPr>
      </p:pic>
      <p:sp>
        <p:nvSpPr>
          <p:cNvPr id="5" name="Rectangle 4"/>
          <p:cNvSpPr/>
          <p:nvPr/>
        </p:nvSpPr>
        <p:spPr>
          <a:xfrm rot="21185024">
            <a:off x="201169" y="1332019"/>
            <a:ext cx="6967728" cy="523220"/>
          </a:xfrm>
          <a:prstGeom prst="rect">
            <a:avLst/>
          </a:prstGeom>
          <a:solidFill>
            <a:schemeClr val="bg1"/>
          </a:solidFill>
        </p:spPr>
        <p:txBody>
          <a:bodyPr wrap="square" lIns="91440" tIns="45720" rIns="91440" bIns="45720">
            <a:spAutoFit/>
          </a:bodyPr>
          <a:lstStyle/>
          <a:p>
            <a:pPr algn="ctr"/>
            <a:r>
              <a:rPr lang="en-US" sz="2800" b="0" cap="none" spc="0" dirty="0" smtClean="0">
                <a:ln w="0"/>
                <a:solidFill>
                  <a:schemeClr val="accent1"/>
                </a:solidFill>
                <a:effectLst>
                  <a:outerShdw blurRad="38100" dist="25400" dir="5400000" algn="ctr" rotWithShape="0">
                    <a:srgbClr val="6E747A">
                      <a:alpha val="43000"/>
                    </a:srgbClr>
                  </a:outerShdw>
                </a:effectLst>
              </a:rPr>
              <a:t>4 years of </a:t>
            </a:r>
            <a:r>
              <a:rPr lang="en-US" sz="2800" b="0" cap="none" spc="0" dirty="0" err="1" smtClean="0">
                <a:ln w="0"/>
                <a:solidFill>
                  <a:schemeClr val="accent1"/>
                </a:solidFill>
                <a:effectLst>
                  <a:outerShdw blurRad="38100" dist="25400" dir="5400000" algn="ctr" rotWithShape="0">
                    <a:srgbClr val="6E747A">
                      <a:alpha val="43000"/>
                    </a:srgbClr>
                  </a:outerShdw>
                </a:effectLst>
              </a:rPr>
              <a:t>Steelhouse</a:t>
            </a:r>
            <a:r>
              <a:rPr lang="en-US" sz="2800" b="0" cap="none" spc="0" dirty="0" smtClean="0">
                <a:ln w="0"/>
                <a:solidFill>
                  <a:schemeClr val="accent1"/>
                </a:solidFill>
                <a:effectLst>
                  <a:outerShdw blurRad="38100" dist="25400" dir="5400000" algn="ctr" rotWithShape="0">
                    <a:srgbClr val="6E747A">
                      <a:alpha val="43000"/>
                    </a:srgbClr>
                  </a:outerShdw>
                </a:effectLst>
              </a:rPr>
              <a:t> Festival experience </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
        <p:nvSpPr>
          <p:cNvPr id="6" name="Rectangle 5"/>
          <p:cNvSpPr/>
          <p:nvPr/>
        </p:nvSpPr>
        <p:spPr>
          <a:xfrm rot="20187750">
            <a:off x="7329064" y="5155425"/>
            <a:ext cx="4977834" cy="461665"/>
          </a:xfrm>
          <a:prstGeom prst="rect">
            <a:avLst/>
          </a:prstGeom>
          <a:solidFill>
            <a:schemeClr val="bg1"/>
          </a:solidFill>
        </p:spPr>
        <p:txBody>
          <a:bodyPr wrap="square" lIns="91440" tIns="45720" rIns="91440" bIns="45720">
            <a:spAutoFit/>
          </a:bodyPr>
          <a:lstStyle/>
          <a:p>
            <a:pPr algn="ctr"/>
            <a:r>
              <a:rPr lang="en-US" sz="2400" b="0" cap="none" spc="0" dirty="0" smtClean="0">
                <a:ln w="0"/>
                <a:solidFill>
                  <a:schemeClr val="accent1"/>
                </a:solidFill>
                <a:effectLst>
                  <a:outerShdw blurRad="38100" dist="25400" dir="5400000" algn="ctr" rotWithShape="0">
                    <a:srgbClr val="6E747A">
                      <a:alpha val="43000"/>
                    </a:srgbClr>
                  </a:outerShdw>
                </a:effectLst>
              </a:rPr>
              <a:t>Keen interest in Music Tourism</a:t>
            </a:r>
            <a:endParaRPr lang="en-US" sz="2400" b="0" cap="none" spc="0" dirty="0">
              <a:ln w="0"/>
              <a:solidFill>
                <a:schemeClr val="accent1"/>
              </a:solidFill>
              <a:effectLst>
                <a:outerShdw blurRad="38100" dist="25400" dir="5400000" algn="ctr" rotWithShape="0">
                  <a:srgbClr val="6E747A">
                    <a:alpha val="43000"/>
                  </a:srgbClr>
                </a:outerShdw>
              </a:effectLst>
            </a:endParaRPr>
          </a:p>
        </p:txBody>
      </p:sp>
      <p:sp>
        <p:nvSpPr>
          <p:cNvPr id="7" name="Rectangle 6"/>
          <p:cNvSpPr/>
          <p:nvPr/>
        </p:nvSpPr>
        <p:spPr>
          <a:xfrm rot="358274">
            <a:off x="270345" y="4909204"/>
            <a:ext cx="4741054" cy="954107"/>
          </a:xfrm>
          <a:prstGeom prst="rect">
            <a:avLst/>
          </a:prstGeom>
          <a:solidFill>
            <a:schemeClr val="bg1"/>
          </a:solidFill>
        </p:spPr>
        <p:txBody>
          <a:bodyPr wrap="square" lIns="91440" tIns="45720" rIns="91440" bIns="45720">
            <a:spAutoFit/>
          </a:bodyPr>
          <a:lstStyle/>
          <a:p>
            <a:pPr algn="ctr"/>
            <a:r>
              <a:rPr lang="en-US" sz="2800" b="0" cap="none" spc="0" dirty="0" smtClean="0">
                <a:ln w="0"/>
                <a:solidFill>
                  <a:schemeClr val="accent1"/>
                </a:solidFill>
                <a:effectLst>
                  <a:outerShdw blurRad="38100" dist="25400" dir="5400000" algn="ctr" rotWithShape="0">
                    <a:srgbClr val="6E747A">
                      <a:alpha val="43000"/>
                    </a:srgbClr>
                  </a:outerShdw>
                </a:effectLst>
              </a:rPr>
              <a:t>Relevant work experience/ previous modules</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
        <p:nvSpPr>
          <p:cNvPr id="8" name="Rectangle 7"/>
          <p:cNvSpPr/>
          <p:nvPr/>
        </p:nvSpPr>
        <p:spPr>
          <a:xfrm>
            <a:off x="8137354" y="1947377"/>
            <a:ext cx="3644961" cy="1200329"/>
          </a:xfrm>
          <a:prstGeom prst="rect">
            <a:avLst/>
          </a:prstGeom>
          <a:solidFill>
            <a:schemeClr val="bg1"/>
          </a:solidFill>
        </p:spPr>
        <p:txBody>
          <a:bodyPr wrap="square" lIns="91440" tIns="45720" rIns="91440" bIns="45720">
            <a:spAutoFit/>
          </a:bodyPr>
          <a:lstStyle/>
          <a:p>
            <a:pPr algn="ctr"/>
            <a:r>
              <a:rPr lang="en-US" sz="2400" b="0" cap="none" spc="0" dirty="0" smtClean="0">
                <a:ln w="0"/>
                <a:solidFill>
                  <a:schemeClr val="accent1"/>
                </a:solidFill>
                <a:effectLst>
                  <a:outerShdw blurRad="38100" dist="25400" dir="5400000" algn="ctr" rotWithShape="0">
                    <a:srgbClr val="6E747A">
                      <a:alpha val="43000"/>
                    </a:srgbClr>
                  </a:outerShdw>
                </a:effectLst>
              </a:rPr>
              <a:t>Good connections with co-founders and attendees</a:t>
            </a:r>
            <a:endParaRPr lang="en-US" sz="2400" b="0" cap="none" spc="0" dirty="0">
              <a:ln w="0"/>
              <a:solidFill>
                <a:schemeClr val="accent1"/>
              </a:solidFill>
              <a:effectLst>
                <a:outerShdw blurRad="38100" dist="25400" dir="5400000" algn="ctr" rotWithShape="0">
                  <a:srgbClr val="6E747A">
                    <a:alpha val="43000"/>
                  </a:srgbClr>
                </a:outerShdw>
              </a:effectLst>
            </a:endParaRPr>
          </a:p>
        </p:txBody>
      </p:sp>
      <p:sp>
        <p:nvSpPr>
          <p:cNvPr id="9" name="Rectangle 8"/>
          <p:cNvSpPr/>
          <p:nvPr/>
        </p:nvSpPr>
        <p:spPr>
          <a:xfrm>
            <a:off x="351664" y="2926312"/>
            <a:ext cx="3778716" cy="954107"/>
          </a:xfrm>
          <a:prstGeom prst="rect">
            <a:avLst/>
          </a:prstGeom>
          <a:solidFill>
            <a:schemeClr val="bg1"/>
          </a:solidFill>
        </p:spPr>
        <p:txBody>
          <a:bodyPr wrap="square" lIns="91440" tIns="45720" rIns="91440" bIns="45720">
            <a:spAutoFit/>
          </a:bodyPr>
          <a:lstStyle/>
          <a:p>
            <a:pPr algn="ctr"/>
            <a:r>
              <a:rPr lang="en-US" sz="2800" b="0" cap="none" spc="0" dirty="0" smtClean="0">
                <a:ln w="0"/>
                <a:solidFill>
                  <a:schemeClr val="accent1"/>
                </a:solidFill>
                <a:effectLst>
                  <a:outerShdw blurRad="38100" dist="25400" dir="5400000" algn="ctr" rotWithShape="0">
                    <a:srgbClr val="6E747A">
                      <a:alpha val="43000"/>
                    </a:srgbClr>
                  </a:outerShdw>
                </a:effectLst>
              </a:rPr>
              <a:t>Background in finance and events budgeting </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01559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2006" y="2694432"/>
            <a:ext cx="6967050" cy="1255776"/>
          </a:xfrm>
        </p:spPr>
        <p:txBody>
          <a:bodyPr>
            <a:normAutofit/>
          </a:bodyPr>
          <a:lstStyle/>
          <a:p>
            <a:r>
              <a:rPr lang="en-GB" sz="7200" dirty="0" smtClean="0"/>
              <a:t>Further Ideas …</a:t>
            </a:r>
            <a:endParaRPr lang="en-GB" sz="7200" dirty="0"/>
          </a:p>
        </p:txBody>
      </p:sp>
    </p:spTree>
    <p:extLst>
      <p:ext uri="{BB962C8B-B14F-4D97-AF65-F5344CB8AC3E}">
        <p14:creationId xmlns:p14="http://schemas.microsoft.com/office/powerpoint/2010/main" val="15734518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18" y="262128"/>
            <a:ext cx="9473499" cy="1274064"/>
          </a:xfrm>
        </p:spPr>
        <p:txBody>
          <a:bodyPr>
            <a:normAutofit fontScale="90000"/>
          </a:bodyPr>
          <a:lstStyle/>
          <a:p>
            <a:r>
              <a:rPr lang="en-GB" dirty="0" smtClean="0"/>
              <a:t>Festival Park – Creating more leisure attractions and events to increase visitor numbers and retail footfall. </a:t>
            </a:r>
            <a:endParaRPr lang="en-GB" dirty="0"/>
          </a:p>
        </p:txBody>
      </p:sp>
      <p:pic>
        <p:nvPicPr>
          <p:cNvPr id="4" name="Picture 3"/>
          <p:cNvPicPr>
            <a:picLocks noChangeAspect="1"/>
          </p:cNvPicPr>
          <p:nvPr/>
        </p:nvPicPr>
        <p:blipFill>
          <a:blip r:embed="rId3"/>
          <a:stretch>
            <a:fillRect/>
          </a:stretch>
        </p:blipFill>
        <p:spPr>
          <a:xfrm>
            <a:off x="2414016" y="1824228"/>
            <a:ext cx="5827776" cy="4370832"/>
          </a:xfrm>
          <a:prstGeom prst="rect">
            <a:avLst/>
          </a:prstGeom>
        </p:spPr>
      </p:pic>
    </p:spTree>
    <p:extLst>
      <p:ext uri="{BB962C8B-B14F-4D97-AF65-F5344CB8AC3E}">
        <p14:creationId xmlns:p14="http://schemas.microsoft.com/office/powerpoint/2010/main" val="14092286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1382" y="371856"/>
            <a:ext cx="8596668" cy="816864"/>
          </a:xfrm>
        </p:spPr>
        <p:txBody>
          <a:bodyPr/>
          <a:lstStyle/>
          <a:p>
            <a:r>
              <a:rPr lang="en-GB" dirty="0" smtClean="0"/>
              <a:t>Increased leisure attractions and events </a:t>
            </a:r>
            <a:endParaRPr lang="en-GB" dirty="0"/>
          </a:p>
        </p:txBody>
      </p:sp>
      <p:pic>
        <p:nvPicPr>
          <p:cNvPr id="4" name="Picture 3"/>
          <p:cNvPicPr>
            <a:picLocks noChangeAspect="1"/>
          </p:cNvPicPr>
          <p:nvPr/>
        </p:nvPicPr>
        <p:blipFill>
          <a:blip r:embed="rId3"/>
          <a:stretch>
            <a:fillRect/>
          </a:stretch>
        </p:blipFill>
        <p:spPr>
          <a:xfrm>
            <a:off x="677334" y="1756600"/>
            <a:ext cx="1847850" cy="2466975"/>
          </a:xfrm>
          <a:prstGeom prst="rect">
            <a:avLst/>
          </a:prstGeom>
        </p:spPr>
      </p:pic>
      <p:pic>
        <p:nvPicPr>
          <p:cNvPr id="5" name="Picture 4"/>
          <p:cNvPicPr>
            <a:picLocks noChangeAspect="1"/>
          </p:cNvPicPr>
          <p:nvPr/>
        </p:nvPicPr>
        <p:blipFill>
          <a:blip r:embed="rId4"/>
          <a:stretch>
            <a:fillRect/>
          </a:stretch>
        </p:blipFill>
        <p:spPr>
          <a:xfrm>
            <a:off x="8097474" y="1435608"/>
            <a:ext cx="3717289" cy="2787967"/>
          </a:xfrm>
          <a:prstGeom prst="rect">
            <a:avLst/>
          </a:prstGeom>
        </p:spPr>
      </p:pic>
      <p:pic>
        <p:nvPicPr>
          <p:cNvPr id="6" name="Picture 5"/>
          <p:cNvPicPr>
            <a:picLocks noChangeAspect="1"/>
          </p:cNvPicPr>
          <p:nvPr/>
        </p:nvPicPr>
        <p:blipFill>
          <a:blip r:embed="rId5"/>
          <a:stretch>
            <a:fillRect/>
          </a:stretch>
        </p:blipFill>
        <p:spPr>
          <a:xfrm>
            <a:off x="1061382" y="4606671"/>
            <a:ext cx="2371725" cy="1924050"/>
          </a:xfrm>
          <a:prstGeom prst="rect">
            <a:avLst/>
          </a:prstGeom>
        </p:spPr>
      </p:pic>
      <p:pic>
        <p:nvPicPr>
          <p:cNvPr id="7" name="Picture 6"/>
          <p:cNvPicPr>
            <a:picLocks noChangeAspect="1"/>
          </p:cNvPicPr>
          <p:nvPr/>
        </p:nvPicPr>
        <p:blipFill>
          <a:blip r:embed="rId6"/>
          <a:stretch>
            <a:fillRect/>
          </a:stretch>
        </p:blipFill>
        <p:spPr>
          <a:xfrm>
            <a:off x="2848545" y="1435608"/>
            <a:ext cx="4925568" cy="2770632"/>
          </a:xfrm>
          <a:prstGeom prst="rect">
            <a:avLst/>
          </a:prstGeom>
        </p:spPr>
      </p:pic>
      <p:pic>
        <p:nvPicPr>
          <p:cNvPr id="8" name="Picture 7"/>
          <p:cNvPicPr>
            <a:picLocks noChangeAspect="1"/>
          </p:cNvPicPr>
          <p:nvPr/>
        </p:nvPicPr>
        <p:blipFill rotWithShape="1">
          <a:blip r:embed="rId7"/>
          <a:srcRect b="31200"/>
          <a:stretch/>
        </p:blipFill>
        <p:spPr>
          <a:xfrm>
            <a:off x="5085396" y="4453128"/>
            <a:ext cx="4442652" cy="2292408"/>
          </a:xfrm>
          <a:prstGeom prst="rect">
            <a:avLst/>
          </a:prstGeom>
        </p:spPr>
      </p:pic>
    </p:spTree>
    <p:extLst>
      <p:ext uri="{BB962C8B-B14F-4D97-AF65-F5344CB8AC3E}">
        <p14:creationId xmlns:p14="http://schemas.microsoft.com/office/powerpoint/2010/main" val="34259933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638" y="390144"/>
            <a:ext cx="8596668" cy="1320800"/>
          </a:xfrm>
        </p:spPr>
        <p:txBody>
          <a:bodyPr>
            <a:normAutofit fontScale="90000"/>
          </a:bodyPr>
          <a:lstStyle/>
          <a:p>
            <a:r>
              <a:rPr lang="en-GB" dirty="0" smtClean="0"/>
              <a:t>Gwent Wildlife Trust – Increasing awareness of the organisations events to the public. </a:t>
            </a:r>
            <a:br>
              <a:rPr lang="en-GB" dirty="0" smtClean="0"/>
            </a:br>
            <a:endParaRPr lang="en-GB" dirty="0"/>
          </a:p>
        </p:txBody>
      </p:sp>
      <p:pic>
        <p:nvPicPr>
          <p:cNvPr id="6" name="Picture 5"/>
          <p:cNvPicPr>
            <a:picLocks noChangeAspect="1"/>
          </p:cNvPicPr>
          <p:nvPr/>
        </p:nvPicPr>
        <p:blipFill>
          <a:blip r:embed="rId3"/>
          <a:stretch>
            <a:fillRect/>
          </a:stretch>
        </p:blipFill>
        <p:spPr>
          <a:xfrm>
            <a:off x="3444734" y="1464564"/>
            <a:ext cx="3354476" cy="5082540"/>
          </a:xfrm>
          <a:prstGeom prst="rect">
            <a:avLst/>
          </a:prstGeom>
        </p:spPr>
      </p:pic>
    </p:spTree>
    <p:extLst>
      <p:ext uri="{BB962C8B-B14F-4D97-AF65-F5344CB8AC3E}">
        <p14:creationId xmlns:p14="http://schemas.microsoft.com/office/powerpoint/2010/main" val="26838487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2124074"/>
            <a:ext cx="9315450" cy="2819401"/>
          </a:xfrm>
        </p:spPr>
        <p:txBody>
          <a:bodyPr>
            <a:normAutofit fontScale="90000"/>
          </a:bodyPr>
          <a:lstStyle/>
          <a:p>
            <a:pPr algn="ctr"/>
            <a:r>
              <a:rPr lang="en-GB" sz="6000" dirty="0" smtClean="0">
                <a:effectLst>
                  <a:outerShdw blurRad="38100" dist="38100" dir="2700000" algn="tl">
                    <a:srgbClr val="000000">
                      <a:alpha val="43137"/>
                    </a:srgbClr>
                  </a:outerShdw>
                </a:effectLst>
              </a:rPr>
              <a:t>Thank you for listening,</a:t>
            </a:r>
            <a:br>
              <a:rPr lang="en-GB" sz="6000" dirty="0" smtClean="0">
                <a:effectLst>
                  <a:outerShdw blurRad="38100" dist="38100" dir="2700000" algn="tl">
                    <a:srgbClr val="000000">
                      <a:alpha val="43137"/>
                    </a:srgbClr>
                  </a:outerShdw>
                </a:effectLst>
              </a:rPr>
            </a:br>
            <a:r>
              <a:rPr lang="en-GB" sz="6000" dirty="0" smtClean="0">
                <a:effectLst>
                  <a:outerShdw blurRad="38100" dist="38100" dir="2700000" algn="tl">
                    <a:srgbClr val="000000">
                      <a:alpha val="43137"/>
                    </a:srgbClr>
                  </a:outerShdw>
                </a:effectLst>
              </a:rPr>
              <a:t>Questions and feedback are very welcome.</a:t>
            </a:r>
            <a:endParaRPr lang="en-GB" sz="6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0808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a:xfrm>
            <a:off x="439590" y="1483933"/>
            <a:ext cx="8596668" cy="3880773"/>
          </a:xfrm>
        </p:spPr>
        <p:txBody>
          <a:bodyPr/>
          <a:lstStyle/>
          <a:p>
            <a:r>
              <a:rPr lang="en-GB" dirty="0" err="1" smtClean="0"/>
              <a:t>Steelhouse</a:t>
            </a:r>
            <a:r>
              <a:rPr lang="en-GB" dirty="0" smtClean="0"/>
              <a:t> </a:t>
            </a:r>
            <a:r>
              <a:rPr lang="en-GB" dirty="0"/>
              <a:t>Festival 2017 highlights. (</a:t>
            </a:r>
            <a:r>
              <a:rPr lang="en-GB" dirty="0" smtClean="0"/>
              <a:t>2017)</a:t>
            </a:r>
          </a:p>
          <a:p>
            <a:pPr marL="0" indent="0">
              <a:buNone/>
            </a:pPr>
            <a:r>
              <a:rPr lang="en-GB" dirty="0" smtClean="0"/>
              <a:t>Directed </a:t>
            </a:r>
            <a:r>
              <a:rPr lang="en-GB" dirty="0"/>
              <a:t>by M. </a:t>
            </a:r>
            <a:r>
              <a:rPr lang="en-GB" dirty="0" err="1"/>
              <a:t>Rhead</a:t>
            </a:r>
            <a:r>
              <a:rPr lang="en-GB" dirty="0"/>
              <a:t>. </a:t>
            </a:r>
            <a:r>
              <a:rPr lang="en-GB" dirty="0" err="1"/>
              <a:t>Hafod</a:t>
            </a:r>
            <a:r>
              <a:rPr lang="en-GB" dirty="0"/>
              <a:t> - Y -</a:t>
            </a:r>
            <a:r>
              <a:rPr lang="en-GB" dirty="0" err="1"/>
              <a:t>Dafal</a:t>
            </a:r>
            <a:r>
              <a:rPr lang="en-GB" dirty="0"/>
              <a:t>: </a:t>
            </a:r>
            <a:r>
              <a:rPr lang="en-GB" dirty="0" err="1"/>
              <a:t>Steelhouse</a:t>
            </a:r>
            <a:r>
              <a:rPr lang="en-GB" dirty="0"/>
              <a:t> Festival </a:t>
            </a:r>
            <a:r>
              <a:rPr lang="en-GB" dirty="0" smtClean="0"/>
              <a:t>LTD.</a:t>
            </a:r>
          </a:p>
          <a:p>
            <a:pPr marL="0" indent="0">
              <a:buNone/>
            </a:pPr>
            <a:endParaRPr lang="en-GB" dirty="0"/>
          </a:p>
          <a:p>
            <a:r>
              <a:rPr lang="en-GB" dirty="0"/>
              <a:t>STEELHOUSE FESTIVAL </a:t>
            </a:r>
            <a:r>
              <a:rPr lang="en-GB" dirty="0" smtClean="0"/>
              <a:t>REVIEWS</a:t>
            </a:r>
            <a:endParaRPr lang="en-GB" dirty="0"/>
          </a:p>
          <a:p>
            <a:pPr marL="0" indent="0">
              <a:buNone/>
            </a:pPr>
            <a:r>
              <a:rPr lang="en-GB" dirty="0" err="1" smtClean="0"/>
              <a:t>Steelhouse</a:t>
            </a:r>
            <a:r>
              <a:rPr lang="en-GB" dirty="0" smtClean="0"/>
              <a:t> </a:t>
            </a:r>
            <a:r>
              <a:rPr lang="en-GB" dirty="0"/>
              <a:t>Festival Reviews. (2017). </a:t>
            </a:r>
            <a:r>
              <a:rPr lang="en-GB" dirty="0" smtClean="0"/>
              <a:t>Facebook</a:t>
            </a:r>
            <a:r>
              <a:rPr lang="en-GB" dirty="0"/>
              <a:t>. Available at: https://www.facebook.com/steelhouse.live.1/ [Accessed 5 Feb. 2018</a:t>
            </a:r>
            <a:r>
              <a:rPr lang="en-GB" dirty="0" smtClean="0"/>
              <a:t>].</a:t>
            </a:r>
          </a:p>
          <a:p>
            <a:pPr marL="0" indent="0">
              <a:buNone/>
            </a:pPr>
            <a:endParaRPr lang="en-GB" dirty="0"/>
          </a:p>
          <a:p>
            <a:endParaRPr lang="en-GB" dirty="0" smtClean="0"/>
          </a:p>
          <a:p>
            <a:pPr marL="0" indent="0">
              <a:buNone/>
            </a:pPr>
            <a:endParaRPr lang="en-GB" dirty="0"/>
          </a:p>
        </p:txBody>
      </p:sp>
    </p:spTree>
    <p:extLst>
      <p:ext uri="{BB962C8B-B14F-4D97-AF65-F5344CB8AC3E}">
        <p14:creationId xmlns:p14="http://schemas.microsoft.com/office/powerpoint/2010/main" val="379312992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3408</TotalTime>
  <Words>1580</Words>
  <Application>Microsoft Office PowerPoint</Application>
  <PresentationFormat>Widescreen</PresentationFormat>
  <Paragraphs>102</Paragraphs>
  <Slides>13</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Consultancy Project  M6X02113</vt:lpstr>
      <vt:lpstr>PowerPoint Presentation</vt:lpstr>
      <vt:lpstr>PowerPoint Presentation</vt:lpstr>
      <vt:lpstr>PowerPoint Presentation</vt:lpstr>
      <vt:lpstr>PowerPoint Presentation</vt:lpstr>
      <vt:lpstr>PowerPoint Presentation</vt:lpstr>
      <vt:lpstr>Why me?</vt:lpstr>
      <vt:lpstr>Further Ideas …</vt:lpstr>
      <vt:lpstr>Festival Park – Creating more leisure attractions and events to increase visitor numbers and retail footfall. </vt:lpstr>
      <vt:lpstr>Increased leisure attractions and events </vt:lpstr>
      <vt:lpstr>Gwent Wildlife Trust – Increasing awareness of the organisations events to the public.  </vt:lpstr>
      <vt:lpstr>Thank you for listening, Questions and feedback are very welcome.</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M6X02113</dc:title>
  <dc:creator>Rhian</dc:creator>
  <cp:lastModifiedBy>Rhian</cp:lastModifiedBy>
  <cp:revision>30</cp:revision>
  <dcterms:created xsi:type="dcterms:W3CDTF">2018-02-03T12:49:03Z</dcterms:created>
  <dcterms:modified xsi:type="dcterms:W3CDTF">2018-02-20T19:25:23Z</dcterms:modified>
</cp:coreProperties>
</file>