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6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8F641A-FF79-4571-B2D5-E1E81266319E}" v="161" dt="2022-06-16T09:03:22.4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florentina patanghel" userId="7cd80d3f4a017099" providerId="LiveId" clId="{A38F641A-FF79-4571-B2D5-E1E81266319E}"/>
    <pc:docChg chg="undo custSel addSld modSld sldOrd">
      <pc:chgData name="cristina florentina patanghel" userId="7cd80d3f4a017099" providerId="LiveId" clId="{A38F641A-FF79-4571-B2D5-E1E81266319E}" dt="2022-06-17T08:19:44.214" v="3605" actId="20577"/>
      <pc:docMkLst>
        <pc:docMk/>
      </pc:docMkLst>
      <pc:sldChg chg="delSp modSp mod delDesignElem">
        <pc:chgData name="cristina florentina patanghel" userId="7cd80d3f4a017099" providerId="LiveId" clId="{A38F641A-FF79-4571-B2D5-E1E81266319E}" dt="2022-06-16T07:32:54.035" v="2666"/>
        <pc:sldMkLst>
          <pc:docMk/>
          <pc:sldMk cId="60162721" sldId="256"/>
        </pc:sldMkLst>
        <pc:spChg chg="mod">
          <ac:chgData name="cristina florentina patanghel" userId="7cd80d3f4a017099" providerId="LiveId" clId="{A38F641A-FF79-4571-B2D5-E1E81266319E}" dt="2022-06-16T07:28:43.393" v="2642" actId="6549"/>
          <ac:spMkLst>
            <pc:docMk/>
            <pc:sldMk cId="60162721" sldId="256"/>
            <ac:spMk id="2" creationId="{33BFAAF7-90DE-E710-E0B4-3EEF3209F4E6}"/>
          </ac:spMkLst>
        </pc:spChg>
        <pc:spChg chg="mod">
          <ac:chgData name="cristina florentina patanghel" userId="7cd80d3f4a017099" providerId="LiveId" clId="{A38F641A-FF79-4571-B2D5-E1E81266319E}" dt="2022-06-16T07:32:54.035" v="2666"/>
          <ac:spMkLst>
            <pc:docMk/>
            <pc:sldMk cId="60162721" sldId="256"/>
            <ac:spMk id="3" creationId="{4B4AFB58-6A3D-B844-CC28-8D550F10C27E}"/>
          </ac:spMkLst>
        </pc:spChg>
        <pc:spChg chg="del">
          <ac:chgData name="cristina florentina patanghel" userId="7cd80d3f4a017099" providerId="LiveId" clId="{A38F641A-FF79-4571-B2D5-E1E81266319E}" dt="2022-06-15T07:13:18.859" v="295"/>
          <ac:spMkLst>
            <pc:docMk/>
            <pc:sldMk cId="60162721" sldId="256"/>
            <ac:spMk id="26" creationId="{E49CC64F-7275-4E33-961B-0C5CDC439875}"/>
          </ac:spMkLst>
        </pc:spChg>
      </pc:sldChg>
      <pc:sldChg chg="addSp delSp modSp mod">
        <pc:chgData name="cristina florentina patanghel" userId="7cd80d3f4a017099" providerId="LiveId" clId="{A38F641A-FF79-4571-B2D5-E1E81266319E}" dt="2022-06-17T08:19:44.214" v="3605" actId="20577"/>
        <pc:sldMkLst>
          <pc:docMk/>
          <pc:sldMk cId="3335284515" sldId="257"/>
        </pc:sldMkLst>
        <pc:spChg chg="mod">
          <ac:chgData name="cristina florentina patanghel" userId="7cd80d3f4a017099" providerId="LiveId" clId="{A38F641A-FF79-4571-B2D5-E1E81266319E}" dt="2022-06-16T09:00:20.856" v="3502" actId="6549"/>
          <ac:spMkLst>
            <pc:docMk/>
            <pc:sldMk cId="3335284515" sldId="257"/>
            <ac:spMk id="3" creationId="{698B3B87-2A11-F76E-1750-4A94124D2E4C}"/>
          </ac:spMkLst>
        </pc:spChg>
        <pc:spChg chg="mod">
          <ac:chgData name="cristina florentina patanghel" userId="7cd80d3f4a017099" providerId="LiveId" clId="{A38F641A-FF79-4571-B2D5-E1E81266319E}" dt="2022-06-17T08:19:44.214" v="3605" actId="20577"/>
          <ac:spMkLst>
            <pc:docMk/>
            <pc:sldMk cId="3335284515" sldId="257"/>
            <ac:spMk id="6" creationId="{C45440BF-EF5E-E7A0-F9A3-36CDBFA00191}"/>
          </ac:spMkLst>
        </pc:spChg>
        <pc:spChg chg="add mod">
          <ac:chgData name="cristina florentina patanghel" userId="7cd80d3f4a017099" providerId="LiveId" clId="{A38F641A-FF79-4571-B2D5-E1E81266319E}" dt="2022-06-16T09:01:23.049" v="3515" actId="20577"/>
          <ac:spMkLst>
            <pc:docMk/>
            <pc:sldMk cId="3335284515" sldId="257"/>
            <ac:spMk id="11" creationId="{70E61201-BFC7-24DB-59F6-06ECBF5C4B56}"/>
          </ac:spMkLst>
        </pc:spChg>
        <pc:spChg chg="add mod">
          <ac:chgData name="cristina florentina patanghel" userId="7cd80d3f4a017099" providerId="LiveId" clId="{A38F641A-FF79-4571-B2D5-E1E81266319E}" dt="2022-06-16T07:07:18.995" v="2349" actId="1076"/>
          <ac:spMkLst>
            <pc:docMk/>
            <pc:sldMk cId="3335284515" sldId="257"/>
            <ac:spMk id="12" creationId="{DC354F13-ADDE-6AEA-D529-1FB0983808EA}"/>
          </ac:spMkLst>
        </pc:spChg>
        <pc:spChg chg="add mod">
          <ac:chgData name="cristina florentina patanghel" userId="7cd80d3f4a017099" providerId="LiveId" clId="{A38F641A-FF79-4571-B2D5-E1E81266319E}" dt="2022-06-16T07:27:02.355" v="2632" actId="1076"/>
          <ac:spMkLst>
            <pc:docMk/>
            <pc:sldMk cId="3335284515" sldId="257"/>
            <ac:spMk id="15" creationId="{269DBA7A-8B20-E1F4-6F76-8A75EB610315}"/>
          </ac:spMkLst>
        </pc:spChg>
        <pc:spChg chg="add mod">
          <ac:chgData name="cristina florentina patanghel" userId="7cd80d3f4a017099" providerId="LiveId" clId="{A38F641A-FF79-4571-B2D5-E1E81266319E}" dt="2022-06-16T07:04:23.699" v="2328" actId="1076"/>
          <ac:spMkLst>
            <pc:docMk/>
            <pc:sldMk cId="3335284515" sldId="257"/>
            <ac:spMk id="22" creationId="{2B7AB2BB-5BA7-5C60-34CF-57C2767496A8}"/>
          </ac:spMkLst>
        </pc:spChg>
        <pc:spChg chg="add mod">
          <ac:chgData name="cristina florentina patanghel" userId="7cd80d3f4a017099" providerId="LiveId" clId="{A38F641A-FF79-4571-B2D5-E1E81266319E}" dt="2022-06-16T07:28:06.739" v="2639" actId="20577"/>
          <ac:spMkLst>
            <pc:docMk/>
            <pc:sldMk cId="3335284515" sldId="257"/>
            <ac:spMk id="23" creationId="{FA1AA72B-1D61-B3AF-87AE-2D0424B323C2}"/>
          </ac:spMkLst>
        </pc:spChg>
        <pc:spChg chg="add mod">
          <ac:chgData name="cristina florentina patanghel" userId="7cd80d3f4a017099" providerId="LiveId" clId="{A38F641A-FF79-4571-B2D5-E1E81266319E}" dt="2022-06-16T07:10:39.609" v="2368" actId="1076"/>
          <ac:spMkLst>
            <pc:docMk/>
            <pc:sldMk cId="3335284515" sldId="257"/>
            <ac:spMk id="44" creationId="{5DCD2A74-E8B4-6961-DE61-2026F6CD69FB}"/>
          </ac:spMkLst>
        </pc:spChg>
        <pc:spChg chg="add mod">
          <ac:chgData name="cristina florentina patanghel" userId="7cd80d3f4a017099" providerId="LiveId" clId="{A38F641A-FF79-4571-B2D5-E1E81266319E}" dt="2022-06-16T07:25:39.770" v="2625" actId="1076"/>
          <ac:spMkLst>
            <pc:docMk/>
            <pc:sldMk cId="3335284515" sldId="257"/>
            <ac:spMk id="49" creationId="{A54D7947-214A-9E36-6461-8DB45F151D1A}"/>
          </ac:spMkLst>
        </pc:spChg>
        <pc:picChg chg="add del mod">
          <ac:chgData name="cristina florentina patanghel" userId="7cd80d3f4a017099" providerId="LiveId" clId="{A38F641A-FF79-4571-B2D5-E1E81266319E}" dt="2022-06-14T10:42:44.662" v="12" actId="478"/>
          <ac:picMkLst>
            <pc:docMk/>
            <pc:sldMk cId="3335284515" sldId="257"/>
            <ac:picMk id="10" creationId="{1ACA42D3-CD80-64FD-34E4-6499137F3493}"/>
          </ac:picMkLst>
        </pc:picChg>
        <pc:picChg chg="add del mod">
          <ac:chgData name="cristina florentina patanghel" userId="7cd80d3f4a017099" providerId="LiveId" clId="{A38F641A-FF79-4571-B2D5-E1E81266319E}" dt="2022-06-15T08:25:42.647" v="1351" actId="478"/>
          <ac:picMkLst>
            <pc:docMk/>
            <pc:sldMk cId="3335284515" sldId="257"/>
            <ac:picMk id="14" creationId="{70003D18-8CEB-B428-BDEB-2B186E3390B9}"/>
          </ac:picMkLst>
        </pc:picChg>
        <pc:picChg chg="add mod">
          <ac:chgData name="cristina florentina patanghel" userId="7cd80d3f4a017099" providerId="LiveId" clId="{A38F641A-FF79-4571-B2D5-E1E81266319E}" dt="2022-06-15T08:37:41.516" v="1518" actId="1076"/>
          <ac:picMkLst>
            <pc:docMk/>
            <pc:sldMk cId="3335284515" sldId="257"/>
            <ac:picMk id="17" creationId="{A93ECB82-386E-E8E1-1A2E-65031D932AB5}"/>
          </ac:picMkLst>
        </pc:picChg>
        <pc:picChg chg="add mod">
          <ac:chgData name="cristina florentina patanghel" userId="7cd80d3f4a017099" providerId="LiveId" clId="{A38F641A-FF79-4571-B2D5-E1E81266319E}" dt="2022-06-15T08:34:36.308" v="1499" actId="1076"/>
          <ac:picMkLst>
            <pc:docMk/>
            <pc:sldMk cId="3335284515" sldId="257"/>
            <ac:picMk id="19" creationId="{80E54894-7A45-7D16-41C4-19B8E89A9332}"/>
          </ac:picMkLst>
        </pc:picChg>
        <pc:picChg chg="add del mod">
          <ac:chgData name="cristina florentina patanghel" userId="7cd80d3f4a017099" providerId="LiveId" clId="{A38F641A-FF79-4571-B2D5-E1E81266319E}" dt="2022-06-15T08:39:37.196" v="1522" actId="21"/>
          <ac:picMkLst>
            <pc:docMk/>
            <pc:sldMk cId="3335284515" sldId="257"/>
            <ac:picMk id="21" creationId="{F0AC4BBE-F411-003C-1F84-DDDFA37BF228}"/>
          </ac:picMkLst>
        </pc:picChg>
        <pc:picChg chg="add mod">
          <ac:chgData name="cristina florentina patanghel" userId="7cd80d3f4a017099" providerId="LiveId" clId="{A38F641A-FF79-4571-B2D5-E1E81266319E}" dt="2022-06-16T07:04:16.565" v="2327" actId="1076"/>
          <ac:picMkLst>
            <pc:docMk/>
            <pc:sldMk cId="3335284515" sldId="257"/>
            <ac:picMk id="25" creationId="{22782CEF-591D-FF49-49D9-3EAD524660BB}"/>
          </ac:picMkLst>
        </pc:picChg>
        <pc:picChg chg="add mod">
          <ac:chgData name="cristina florentina patanghel" userId="7cd80d3f4a017099" providerId="LiveId" clId="{A38F641A-FF79-4571-B2D5-E1E81266319E}" dt="2022-06-16T07:29:51.006" v="2646" actId="1076"/>
          <ac:picMkLst>
            <pc:docMk/>
            <pc:sldMk cId="3335284515" sldId="257"/>
            <ac:picMk id="27" creationId="{A9D22352-AA53-A9DE-CBC0-AE601AAFFD16}"/>
          </ac:picMkLst>
        </pc:picChg>
        <pc:picChg chg="add mod">
          <ac:chgData name="cristina florentina patanghel" userId="7cd80d3f4a017099" providerId="LiveId" clId="{A38F641A-FF79-4571-B2D5-E1E81266319E}" dt="2022-06-16T07:07:23.403" v="2350" actId="1076"/>
          <ac:picMkLst>
            <pc:docMk/>
            <pc:sldMk cId="3335284515" sldId="257"/>
            <ac:picMk id="29" creationId="{6C814B83-CD7C-0886-7563-EFFB273E4F65}"/>
          </ac:picMkLst>
        </pc:picChg>
        <pc:picChg chg="add mod">
          <ac:chgData name="cristina florentina patanghel" userId="7cd80d3f4a017099" providerId="LiveId" clId="{A38F641A-FF79-4571-B2D5-E1E81266319E}" dt="2022-06-16T09:04:00.371" v="3576" actId="1076"/>
          <ac:picMkLst>
            <pc:docMk/>
            <pc:sldMk cId="3335284515" sldId="257"/>
            <ac:picMk id="31" creationId="{F3993E81-6CA8-7732-B378-863BEF33F531}"/>
          </ac:picMkLst>
        </pc:picChg>
        <pc:picChg chg="add mod">
          <ac:chgData name="cristina florentina patanghel" userId="7cd80d3f4a017099" providerId="LiveId" clId="{A38F641A-FF79-4571-B2D5-E1E81266319E}" dt="2022-06-16T07:25:27.759" v="2624" actId="1076"/>
          <ac:picMkLst>
            <pc:docMk/>
            <pc:sldMk cId="3335284515" sldId="257"/>
            <ac:picMk id="33" creationId="{0B42C9D9-6D0A-64B0-1824-3F5B24E9E33F}"/>
          </ac:picMkLst>
        </pc:picChg>
        <pc:picChg chg="add mod">
          <ac:chgData name="cristina florentina patanghel" userId="7cd80d3f4a017099" providerId="LiveId" clId="{A38F641A-FF79-4571-B2D5-E1E81266319E}" dt="2022-06-16T07:27:13.117" v="2635" actId="1076"/>
          <ac:picMkLst>
            <pc:docMk/>
            <pc:sldMk cId="3335284515" sldId="257"/>
            <ac:picMk id="35" creationId="{8240BA29-71DC-D1CA-D0AF-1D2546E8164C}"/>
          </ac:picMkLst>
        </pc:picChg>
        <pc:picChg chg="add mod">
          <ac:chgData name="cristina florentina patanghel" userId="7cd80d3f4a017099" providerId="LiveId" clId="{A38F641A-FF79-4571-B2D5-E1E81266319E}" dt="2022-06-16T07:06:45.840" v="2343" actId="1076"/>
          <ac:picMkLst>
            <pc:docMk/>
            <pc:sldMk cId="3335284515" sldId="257"/>
            <ac:picMk id="37" creationId="{B28D5040-0C0B-31E9-9C7C-1BB7B08199CD}"/>
          </ac:picMkLst>
        </pc:picChg>
        <pc:picChg chg="add mod">
          <ac:chgData name="cristina florentina patanghel" userId="7cd80d3f4a017099" providerId="LiveId" clId="{A38F641A-FF79-4571-B2D5-E1E81266319E}" dt="2022-06-16T07:06:43.337" v="2342" actId="1076"/>
          <ac:picMkLst>
            <pc:docMk/>
            <pc:sldMk cId="3335284515" sldId="257"/>
            <ac:picMk id="39" creationId="{031083BE-3681-FBEF-1180-54812C55DDE5}"/>
          </ac:picMkLst>
        </pc:picChg>
        <pc:picChg chg="add mod">
          <ac:chgData name="cristina florentina patanghel" userId="7cd80d3f4a017099" providerId="LiveId" clId="{A38F641A-FF79-4571-B2D5-E1E81266319E}" dt="2022-06-16T07:06:56.200" v="2345" actId="1076"/>
          <ac:picMkLst>
            <pc:docMk/>
            <pc:sldMk cId="3335284515" sldId="257"/>
            <ac:picMk id="41" creationId="{0A745FE7-4D44-8150-E8CD-3439999E4BA9}"/>
          </ac:picMkLst>
        </pc:picChg>
        <pc:picChg chg="add mod">
          <ac:chgData name="cristina florentina patanghel" userId="7cd80d3f4a017099" providerId="LiveId" clId="{A38F641A-FF79-4571-B2D5-E1E81266319E}" dt="2022-06-16T07:10:46.016" v="2369" actId="14100"/>
          <ac:picMkLst>
            <pc:docMk/>
            <pc:sldMk cId="3335284515" sldId="257"/>
            <ac:picMk id="43" creationId="{F5253998-1F66-F823-C047-E9993E42A313}"/>
          </ac:picMkLst>
        </pc:picChg>
        <pc:picChg chg="add mod">
          <ac:chgData name="cristina florentina patanghel" userId="7cd80d3f4a017099" providerId="LiveId" clId="{A38F641A-FF79-4571-B2D5-E1E81266319E}" dt="2022-06-16T07:10:06.170" v="2365" actId="1076"/>
          <ac:picMkLst>
            <pc:docMk/>
            <pc:sldMk cId="3335284515" sldId="257"/>
            <ac:picMk id="46" creationId="{1B58741B-C3BA-3B40-0567-49AF8323CB70}"/>
          </ac:picMkLst>
        </pc:picChg>
        <pc:picChg chg="add mod">
          <ac:chgData name="cristina florentina patanghel" userId="7cd80d3f4a017099" providerId="LiveId" clId="{A38F641A-FF79-4571-B2D5-E1E81266319E}" dt="2022-06-16T07:09:59.324" v="2364" actId="1076"/>
          <ac:picMkLst>
            <pc:docMk/>
            <pc:sldMk cId="3335284515" sldId="257"/>
            <ac:picMk id="48" creationId="{7D574CA2-7468-C549-6D76-1FA5D338BBA0}"/>
          </ac:picMkLst>
        </pc:picChg>
        <pc:picChg chg="add mod">
          <ac:chgData name="cristina florentina patanghel" userId="7cd80d3f4a017099" providerId="LiveId" clId="{A38F641A-FF79-4571-B2D5-E1E81266319E}" dt="2022-06-16T07:27:32.699" v="2638" actId="14100"/>
          <ac:picMkLst>
            <pc:docMk/>
            <pc:sldMk cId="3335284515" sldId="257"/>
            <ac:picMk id="51" creationId="{61A4E2D6-EBBE-D898-168C-26C45DBD6911}"/>
          </ac:picMkLst>
        </pc:picChg>
      </pc:sldChg>
      <pc:sldChg chg="delSp modSp new mod ord">
        <pc:chgData name="cristina florentina patanghel" userId="7cd80d3f4a017099" providerId="LiveId" clId="{A38F641A-FF79-4571-B2D5-E1E81266319E}" dt="2022-06-16T08:49:18.867" v="3480" actId="21"/>
        <pc:sldMkLst>
          <pc:docMk/>
          <pc:sldMk cId="2942450114" sldId="258"/>
        </pc:sldMkLst>
        <pc:spChg chg="del mod">
          <ac:chgData name="cristina florentina patanghel" userId="7cd80d3f4a017099" providerId="LiveId" clId="{A38F641A-FF79-4571-B2D5-E1E81266319E}" dt="2022-06-16T08:49:18.867" v="3480" actId="21"/>
          <ac:spMkLst>
            <pc:docMk/>
            <pc:sldMk cId="2942450114" sldId="258"/>
            <ac:spMk id="2" creationId="{0FE5E37E-22DF-EF6D-8FD5-B12AA905DBA3}"/>
          </ac:spMkLst>
        </pc:spChg>
        <pc:spChg chg="mod">
          <ac:chgData name="cristina florentina patanghel" userId="7cd80d3f4a017099" providerId="LiveId" clId="{A38F641A-FF79-4571-B2D5-E1E81266319E}" dt="2022-06-16T07:59:56.505" v="2819" actId="20577"/>
          <ac:spMkLst>
            <pc:docMk/>
            <pc:sldMk cId="2942450114" sldId="258"/>
            <ac:spMk id="3" creationId="{1C625953-B6EA-924B-8DFC-5BAA0E84FC6F}"/>
          </ac:spMkLst>
        </pc:spChg>
      </pc:sldChg>
      <pc:sldChg chg="modSp new mod">
        <pc:chgData name="cristina florentina patanghel" userId="7cd80d3f4a017099" providerId="LiveId" clId="{A38F641A-FF79-4571-B2D5-E1E81266319E}" dt="2022-06-16T09:03:42.132" v="3574" actId="255"/>
        <pc:sldMkLst>
          <pc:docMk/>
          <pc:sldMk cId="1142351096" sldId="259"/>
        </pc:sldMkLst>
        <pc:spChg chg="mod">
          <ac:chgData name="cristina florentina patanghel" userId="7cd80d3f4a017099" providerId="LiveId" clId="{A38F641A-FF79-4571-B2D5-E1E81266319E}" dt="2022-06-16T07:32:54.035" v="2666"/>
          <ac:spMkLst>
            <pc:docMk/>
            <pc:sldMk cId="1142351096" sldId="259"/>
            <ac:spMk id="2" creationId="{F74F8D98-83D7-EF9F-6B27-0F3DC770D7A1}"/>
          </ac:spMkLst>
        </pc:spChg>
        <pc:spChg chg="mod">
          <ac:chgData name="cristina florentina patanghel" userId="7cd80d3f4a017099" providerId="LiveId" clId="{A38F641A-FF79-4571-B2D5-E1E81266319E}" dt="2022-06-16T09:03:42.132" v="3574" actId="255"/>
          <ac:spMkLst>
            <pc:docMk/>
            <pc:sldMk cId="1142351096" sldId="259"/>
            <ac:spMk id="3" creationId="{04A7891E-875F-4A9F-E27B-A23F3FCF42C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04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226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298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227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73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17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348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74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641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30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99A06-74E4-44A0-9420-CB226E5FD631}" type="datetimeFigureOut">
              <a:rPr lang="en-GB" smtClean="0"/>
              <a:t>14/06/2022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7F346-9CD8-4586-B293-F5925A07B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483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://www.trinityhotel.co.uk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jpg"/><Relationship Id="rId3" Type="http://schemas.openxmlformats.org/officeDocument/2006/relationships/image" Target="../media/image3.svg"/><Relationship Id="rId21" Type="http://schemas.openxmlformats.org/officeDocument/2006/relationships/image" Target="../media/image21.pn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jpg"/><Relationship Id="rId2" Type="http://schemas.openxmlformats.org/officeDocument/2006/relationships/image" Target="../media/image2.png"/><Relationship Id="rId16" Type="http://schemas.openxmlformats.org/officeDocument/2006/relationships/image" Target="../media/image16.jpg"/><Relationship Id="rId20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24" Type="http://schemas.openxmlformats.org/officeDocument/2006/relationships/image" Target="../media/image24.svg"/><Relationship Id="rId5" Type="http://schemas.openxmlformats.org/officeDocument/2006/relationships/image" Target="../media/image5.svg"/><Relationship Id="rId15" Type="http://schemas.openxmlformats.org/officeDocument/2006/relationships/image" Target="../media/image15.svg"/><Relationship Id="rId23" Type="http://schemas.openxmlformats.org/officeDocument/2006/relationships/image" Target="../media/image23.png"/><Relationship Id="rId10" Type="http://schemas.openxmlformats.org/officeDocument/2006/relationships/image" Target="../media/image10.png"/><Relationship Id="rId19" Type="http://schemas.openxmlformats.org/officeDocument/2006/relationships/image" Target="../media/image19.jpg"/><Relationship Id="rId4" Type="http://schemas.openxmlformats.org/officeDocument/2006/relationships/image" Target="../media/image4.png"/><Relationship Id="rId9" Type="http://schemas.openxmlformats.org/officeDocument/2006/relationships/image" Target="../media/image9.svg"/><Relationship Id="rId14" Type="http://schemas.openxmlformats.org/officeDocument/2006/relationships/image" Target="../media/image14.png"/><Relationship Id="rId22" Type="http://schemas.openxmlformats.org/officeDocument/2006/relationships/image" Target="../media/image2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isitwales.com/destinations/south-wales/uncover-south-wales-history" TargetMode="External"/><Relationship Id="rId3" Type="http://schemas.openxmlformats.org/officeDocument/2006/relationships/hyperlink" Target="https://www.food.gov.uk/consumer-advice/food-safety-advice" TargetMode="External"/><Relationship Id="rId7" Type="http://schemas.openxmlformats.org/officeDocument/2006/relationships/hyperlink" Target="https://welshwineweek.co.uk/food-and-wine-pairings/" TargetMode="External"/><Relationship Id="rId2" Type="http://schemas.openxmlformats.org/officeDocument/2006/relationships/hyperlink" Target="https://delveintoeurope.com/welsh-foo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rs.wales/en/Environmental-Health/Food-Hygiene-Standards/Food-Standards.aspx" TargetMode="External"/><Relationship Id="rId5" Type="http://schemas.openxmlformats.org/officeDocument/2006/relationships/hyperlink" Target="https://guide.michelin.com/gb/en/article/features/michelin-star-restaurants-in-wales" TargetMode="External"/><Relationship Id="rId10" Type="http://schemas.openxmlformats.org/officeDocument/2006/relationships/hyperlink" Target="https://www.gov.uk/government/publications/calorie-labelling-in-the-out-of-home-sector/calorie-labelling-in-the-out-of-home-sector-implementation-guidance" TargetMode="External"/><Relationship Id="rId4" Type="http://schemas.openxmlformats.org/officeDocument/2006/relationships/hyperlink" Target="https://www.youtube.com/watch?v=1uD3guM-plY" TargetMode="External"/><Relationship Id="rId9" Type="http://schemas.openxmlformats.org/officeDocument/2006/relationships/hyperlink" Target="https://www.wine-searcher.com/regions-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25953-B6EA-924B-8DFC-5BAA0E84F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Student name: Cristina- Florentina Patanghel</a:t>
            </a:r>
          </a:p>
          <a:p>
            <a:pPr marL="0" indent="0">
              <a:buNone/>
            </a:pPr>
            <a:r>
              <a:rPr lang="en-GB" dirty="0"/>
              <a:t>Student number:2118920</a:t>
            </a:r>
          </a:p>
          <a:p>
            <a:pPr marL="0" indent="0">
              <a:buNone/>
            </a:pPr>
            <a:r>
              <a:rPr lang="en-GB" dirty="0"/>
              <a:t>Module : Food &amp; Beverage Operations (BMIH4002)</a:t>
            </a:r>
          </a:p>
          <a:p>
            <a:pPr marL="0" indent="0">
              <a:buNone/>
            </a:pPr>
            <a:r>
              <a:rPr lang="en-GB" dirty="0"/>
              <a:t>Lecturer: Lola Villard </a:t>
            </a:r>
          </a:p>
        </p:txBody>
      </p:sp>
    </p:spTree>
    <p:extLst>
      <p:ext uri="{BB962C8B-B14F-4D97-AF65-F5344CB8AC3E}">
        <p14:creationId xmlns:p14="http://schemas.microsoft.com/office/powerpoint/2010/main" val="2942450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FAAF7-90DE-E710-E0B4-3EEF3209F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42490" y="177801"/>
            <a:ext cx="4849509" cy="2681145"/>
          </a:xfrm>
        </p:spPr>
        <p:txBody>
          <a:bodyPr anchor="b">
            <a:normAutofit/>
          </a:bodyPr>
          <a:lstStyle/>
          <a:p>
            <a:pPr algn="l"/>
            <a:r>
              <a:rPr lang="en-GB" sz="4200" u="sng" dirty="0">
                <a:latin typeface="Algerian" panose="04020705040A02060702" pitchFamily="82" charset="0"/>
                <a:cs typeface="Aldhabi" panose="020B0604020202020204" pitchFamily="2" charset="-78"/>
              </a:rPr>
              <a:t> HOTEL TRINITY</a:t>
            </a:r>
            <a:br>
              <a:rPr lang="en-GB" sz="4200" u="sng" dirty="0">
                <a:latin typeface="Algerian" panose="04020705040A02060702" pitchFamily="82" charset="0"/>
                <a:cs typeface="Aldhabi" panose="020B0604020202020204" pitchFamily="2" charset="-78"/>
              </a:rPr>
            </a:br>
            <a:r>
              <a:rPr lang="en-GB" sz="4200" u="sng" dirty="0">
                <a:latin typeface="Algerian" panose="04020705040A02060702" pitchFamily="82" charset="0"/>
                <a:cs typeface="Aldhabi" panose="020B0604020202020204" pitchFamily="2" charset="-78"/>
              </a:rPr>
              <a:t>A LA CARTE  TAKE OUT MENU</a:t>
            </a:r>
            <a:br>
              <a:rPr lang="en-GB" sz="4200" u="sng" dirty="0">
                <a:latin typeface="Algerian" panose="04020705040A02060702" pitchFamily="82" charset="0"/>
                <a:cs typeface="Aldhabi" panose="020B0604020202020204" pitchFamily="2" charset="-78"/>
              </a:rPr>
            </a:br>
            <a:endParaRPr lang="en-GB" sz="4200" u="sng" dirty="0">
              <a:latin typeface="Algerian" panose="04020705040A02060702" pitchFamily="82" charset="0"/>
              <a:cs typeface="Aldhabi" panose="020B0604020202020204" pitchFamily="2" charset="-7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4AFB58-6A3D-B844-CC28-8D550F10C2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8052" y="3341511"/>
            <a:ext cx="5003947" cy="3282243"/>
          </a:xfrm>
        </p:spPr>
        <p:txBody>
          <a:bodyPr anchor="t">
            <a:normAutofit fontScale="92500" lnSpcReduction="10000"/>
          </a:bodyPr>
          <a:lstStyle/>
          <a:p>
            <a:pPr algn="l"/>
            <a:r>
              <a:rPr lang="en-GB" dirty="0"/>
              <a:t>Monday-Friday 12 am-21:00</a:t>
            </a:r>
          </a:p>
          <a:p>
            <a:pPr algn="l"/>
            <a:r>
              <a:rPr lang="en-GB" dirty="0"/>
              <a:t>Saturday-Sunday 12 am -18:00</a:t>
            </a:r>
          </a:p>
          <a:p>
            <a:pPr algn="l"/>
            <a:r>
              <a:rPr lang="en-GB" dirty="0"/>
              <a:t>Available for collection</a:t>
            </a:r>
          </a:p>
          <a:p>
            <a:pPr algn="l"/>
            <a:r>
              <a:rPr lang="en-GB" dirty="0"/>
              <a:t>Address :Llanddewi Skirrid, Abergavenny </a:t>
            </a:r>
          </a:p>
          <a:p>
            <a:pPr algn="l"/>
            <a:r>
              <a:rPr lang="en-GB" dirty="0"/>
              <a:t>NP7 8AW , South Wales</a:t>
            </a:r>
          </a:p>
          <a:p>
            <a:pPr algn="l"/>
            <a:r>
              <a:rPr lang="en-GB" dirty="0"/>
              <a:t>Call on 01646790284 to place your order or use our Website: </a:t>
            </a:r>
            <a:r>
              <a:rPr lang="en-GB" dirty="0">
                <a:hlinkClick r:id="rId2"/>
              </a:rPr>
              <a:t>www.trinityhotel.co.uk</a:t>
            </a:r>
            <a:endParaRPr lang="en-GB" dirty="0"/>
          </a:p>
          <a:p>
            <a:pPr algn="l"/>
            <a:r>
              <a:rPr lang="en-GB" dirty="0"/>
              <a:t>Available on Just Eat , UberEATS </a:t>
            </a:r>
          </a:p>
          <a:p>
            <a:pPr algn="l"/>
            <a:endParaRPr lang="en-GB" dirty="0"/>
          </a:p>
        </p:txBody>
      </p:sp>
      <p:pic>
        <p:nvPicPr>
          <p:cNvPr id="5" name="Picture 4" descr="A table with plates of food&#10;&#10;Description automatically generated with low confidence">
            <a:extLst>
              <a:ext uri="{FF2B5EF4-FFF2-40B4-BE49-F238E27FC236}">
                <a16:creationId xmlns:a16="http://schemas.microsoft.com/office/drawing/2014/main" id="{CAD03711-F0A3-2013-23EB-8C8460F0062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20" t="-1184" r="11508" b="921"/>
          <a:stretch/>
        </p:blipFill>
        <p:spPr>
          <a:xfrm>
            <a:off x="1" y="10"/>
            <a:ext cx="7128000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01627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B3B87-2A11-F76E-1750-4A94124D2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8604"/>
            <a:ext cx="4155311" cy="27231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               </a:t>
            </a:r>
            <a:r>
              <a:rPr lang="en-GB" sz="2600" dirty="0"/>
              <a:t>To START</a:t>
            </a:r>
          </a:p>
          <a:p>
            <a:pPr marL="0" indent="0" algn="ctr">
              <a:buNone/>
            </a:pPr>
            <a:r>
              <a:rPr lang="en-GB" sz="1600" b="1" dirty="0"/>
              <a:t>PAN- EARED SCALLOPS (GF) - </a:t>
            </a:r>
            <a:r>
              <a:rPr lang="en-GB" sz="1600" dirty="0"/>
              <a:t>7.95 </a:t>
            </a:r>
            <a:r>
              <a:rPr lang="en-GB" sz="1500" dirty="0">
                <a:latin typeface="Abadi" panose="020B0604020104020204" pitchFamily="34" charset="0"/>
              </a:rPr>
              <a:t>with crisp pancetta and Samphire</a:t>
            </a:r>
          </a:p>
          <a:p>
            <a:pPr marL="0" indent="0" algn="ctr">
              <a:buNone/>
            </a:pPr>
            <a:r>
              <a:rPr lang="en-GB" sz="1600" b="1" dirty="0"/>
              <a:t>PEKING DUCK SPRING ROLLS - </a:t>
            </a:r>
            <a:r>
              <a:rPr lang="en-GB" sz="1600" dirty="0"/>
              <a:t>6.95</a:t>
            </a:r>
          </a:p>
          <a:p>
            <a:pPr marL="0" indent="0" algn="ctr">
              <a:buNone/>
            </a:pPr>
            <a:r>
              <a:rPr lang="en-GB" sz="1500" dirty="0"/>
              <a:t>Shredded duck, spring onions , and carrots slowly cooked in </a:t>
            </a:r>
            <a:r>
              <a:rPr lang="en-GB" sz="1500" b="1" dirty="0"/>
              <a:t>Soy</a:t>
            </a:r>
            <a:r>
              <a:rPr lang="en-GB" sz="1500" dirty="0"/>
              <a:t> sauce wrapped in filo casing </a:t>
            </a:r>
          </a:p>
          <a:p>
            <a:pPr marL="0" indent="0" algn="ctr">
              <a:buNone/>
            </a:pPr>
            <a:r>
              <a:rPr lang="en-GB" sz="1600" b="1" dirty="0"/>
              <a:t>CAWL-WELSH LAMB SOUP - </a:t>
            </a:r>
            <a:r>
              <a:rPr lang="en-GB" sz="1600" dirty="0"/>
              <a:t>5.95</a:t>
            </a:r>
          </a:p>
          <a:p>
            <a:pPr marL="0" indent="0" algn="ctr">
              <a:buNone/>
            </a:pPr>
            <a:r>
              <a:rPr lang="en-GB" sz="1500" dirty="0"/>
              <a:t>Served with home made bara lawr-</a:t>
            </a:r>
          </a:p>
          <a:p>
            <a:pPr marL="0" indent="0" algn="ctr">
              <a:buNone/>
            </a:pPr>
            <a:r>
              <a:rPr lang="en-GB" sz="1500" dirty="0"/>
              <a:t>Laverbread </a:t>
            </a:r>
            <a:r>
              <a:rPr lang="en-GB" sz="1600" b="1" dirty="0"/>
              <a:t>(CONTAINS SEEDS)</a:t>
            </a:r>
            <a:endParaRPr lang="en-GB" u="sng" dirty="0"/>
          </a:p>
          <a:p>
            <a:pPr marL="0" indent="0">
              <a:buNone/>
            </a:pPr>
            <a:endParaRPr lang="en-GB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5440BF-EF5E-E7A0-F9A3-36CDBFA00191}"/>
              </a:ext>
            </a:extLst>
          </p:cNvPr>
          <p:cNvSpPr txBox="1"/>
          <p:nvPr/>
        </p:nvSpPr>
        <p:spPr>
          <a:xfrm>
            <a:off x="160867" y="2958433"/>
            <a:ext cx="4699321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        </a:t>
            </a:r>
            <a:r>
              <a:rPr lang="en-GB" sz="2400" dirty="0"/>
              <a:t>For MAIN</a:t>
            </a:r>
          </a:p>
          <a:p>
            <a:r>
              <a:rPr lang="en-GB" sz="1600" b="1" dirty="0"/>
              <a:t>10oz GOWED SALT MARSH LAMB - </a:t>
            </a:r>
            <a:r>
              <a:rPr lang="en-GB" sz="1600" dirty="0"/>
              <a:t>20.95</a:t>
            </a:r>
          </a:p>
          <a:p>
            <a:r>
              <a:rPr lang="en-GB" sz="1400" dirty="0"/>
              <a:t>Served with homemade , organic oven baked potatoes and our house dressed salad – we recommend Sangiovese (Brunello di Montalcino) wine pairing</a:t>
            </a:r>
          </a:p>
          <a:p>
            <a:r>
              <a:rPr lang="en-GB" sz="1600" b="1" dirty="0"/>
              <a:t>SLOW COOKED WELSH BEEF BRISKET IN A RICH AND STICKY SAUCE  -</a:t>
            </a:r>
            <a:r>
              <a:rPr lang="en-GB" dirty="0"/>
              <a:t>18.95, </a:t>
            </a:r>
            <a:r>
              <a:rPr lang="en-GB" sz="1400" dirty="0"/>
              <a:t>served with stir fry broccoli or asparagus- we recommend Malbec or Cabernet Sauvignon wine pairing </a:t>
            </a:r>
          </a:p>
          <a:p>
            <a:r>
              <a:rPr lang="en-GB" sz="1600" b="1"/>
              <a:t>ROAST WILD </a:t>
            </a:r>
            <a:r>
              <a:rPr lang="en-GB" sz="1600" b="1" dirty="0"/>
              <a:t>BASS WITH LAVERBREAD BUTTER SAUCE  </a:t>
            </a:r>
            <a:r>
              <a:rPr lang="en-GB" sz="1600" dirty="0"/>
              <a:t>16.95 served on a bed of spinach </a:t>
            </a:r>
          </a:p>
          <a:p>
            <a:r>
              <a:rPr lang="en-GB" sz="1400" b="1" dirty="0"/>
              <a:t>Why not try our homemade sauces for £4 ? Peppercorn, Red Wine, Blue Cheese or Garlic Butter 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E61201-BFC7-24DB-59F6-06ECBF5C4B56}"/>
              </a:ext>
            </a:extLst>
          </p:cNvPr>
          <p:cNvSpPr txBox="1"/>
          <p:nvPr/>
        </p:nvSpPr>
        <p:spPr>
          <a:xfrm>
            <a:off x="4993311" y="2941728"/>
            <a:ext cx="3241335" cy="2600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</a:t>
            </a:r>
            <a:r>
              <a:rPr lang="en-GB" sz="2400" dirty="0"/>
              <a:t>To FINISH</a:t>
            </a:r>
          </a:p>
          <a:p>
            <a:endParaRPr lang="en-GB" sz="1100" dirty="0"/>
          </a:p>
          <a:p>
            <a:r>
              <a:rPr lang="en-GB" sz="1600" b="1" dirty="0"/>
              <a:t>WELSH AMBER PUDDING -</a:t>
            </a:r>
            <a:r>
              <a:rPr lang="en-GB" sz="1600" dirty="0"/>
              <a:t>7.95</a:t>
            </a:r>
          </a:p>
          <a:p>
            <a:r>
              <a:rPr lang="en-GB" sz="1600" b="1" dirty="0"/>
              <a:t>BARA BRITH -WELSH FRUIT TEABREAD - </a:t>
            </a:r>
            <a:r>
              <a:rPr lang="en-GB" sz="1600" dirty="0"/>
              <a:t>5.95</a:t>
            </a:r>
            <a:r>
              <a:rPr lang="en-GB" sz="1600" b="1" dirty="0"/>
              <a:t> </a:t>
            </a:r>
          </a:p>
          <a:p>
            <a:r>
              <a:rPr lang="en-GB" sz="1600" b="1" dirty="0"/>
              <a:t>BLACK CURRANT PLATE PIE - </a:t>
            </a:r>
            <a:r>
              <a:rPr lang="en-GB" sz="1600" dirty="0"/>
              <a:t>4.95</a:t>
            </a:r>
            <a:r>
              <a:rPr lang="en-GB" sz="1600" b="1" dirty="0"/>
              <a:t> </a:t>
            </a:r>
          </a:p>
          <a:p>
            <a:r>
              <a:rPr lang="en-GB" sz="1600" b="1" dirty="0"/>
              <a:t>TESEN Y CYNHAEAF/ WELSH HARVEST CAKE </a:t>
            </a:r>
            <a:r>
              <a:rPr lang="en-GB" sz="1600" dirty="0"/>
              <a:t>-</a:t>
            </a:r>
            <a:r>
              <a:rPr lang="en-GB" sz="1600" b="1" dirty="0"/>
              <a:t> </a:t>
            </a:r>
            <a:r>
              <a:rPr lang="en-GB" sz="1600" dirty="0"/>
              <a:t>4.95</a:t>
            </a:r>
          </a:p>
          <a:p>
            <a:r>
              <a:rPr lang="en-GB" sz="2800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C354F13-ADDE-6AEA-D529-1FB0983808EA}"/>
              </a:ext>
            </a:extLst>
          </p:cNvPr>
          <p:cNvSpPr txBox="1"/>
          <p:nvPr/>
        </p:nvSpPr>
        <p:spPr>
          <a:xfrm>
            <a:off x="4374707" y="37759"/>
            <a:ext cx="4575861" cy="340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</a:t>
            </a:r>
            <a:r>
              <a:rPr lang="en-GB" sz="2400" dirty="0">
                <a:solidFill>
                  <a:schemeClr val="tx2">
                    <a:lumMod val="50000"/>
                  </a:schemeClr>
                </a:solidFill>
              </a:rPr>
              <a:t>BEVERAGES</a:t>
            </a:r>
          </a:p>
          <a:p>
            <a:endParaRPr lang="en-GB" sz="1100" dirty="0"/>
          </a:p>
          <a:p>
            <a:r>
              <a:rPr lang="en-GB" sz="1600" b="1" dirty="0"/>
              <a:t>NON ALCOHOLIC- </a:t>
            </a:r>
            <a:r>
              <a:rPr lang="en-GB" sz="1600" dirty="0"/>
              <a:t>Orange &amp;passion fruit  juice 330ml on glass </a:t>
            </a:r>
            <a:r>
              <a:rPr lang="en-GB" sz="1600" b="1" dirty="0"/>
              <a:t>– </a:t>
            </a:r>
            <a:r>
              <a:rPr lang="en-GB" sz="1600" dirty="0"/>
              <a:t>4.00</a:t>
            </a:r>
          </a:p>
          <a:p>
            <a:r>
              <a:rPr lang="en-GB" sz="1600" dirty="0"/>
              <a:t>Fresh lemon &amp; pineapple juice 300ml  3.00 on glass</a:t>
            </a:r>
          </a:p>
          <a:p>
            <a:r>
              <a:rPr lang="en-GB" sz="1600" dirty="0"/>
              <a:t>Still or Sparkling water bottle 330ml 2.50</a:t>
            </a:r>
          </a:p>
          <a:p>
            <a:r>
              <a:rPr lang="en-GB" sz="1600" b="1" dirty="0"/>
              <a:t>ALCOHOLIC DRINKS-WINE </a:t>
            </a:r>
            <a:r>
              <a:rPr lang="en-GB" sz="1600" dirty="0"/>
              <a:t>SANGIOVESE (BRUNELLO DI MONTALCINO)2016,750ML BOTTLE, VEGAN- 35.00</a:t>
            </a:r>
          </a:p>
          <a:p>
            <a:r>
              <a:rPr lang="en-GB" sz="1600" dirty="0"/>
              <a:t>CABERNET SAUVIGNON 750ML BOTTLE -17.95</a:t>
            </a:r>
          </a:p>
          <a:p>
            <a:r>
              <a:rPr lang="en-GB" sz="1600" dirty="0"/>
              <a:t>TRIVENTO RESERVE MALBEC 750ML BOTTLE- 14.95</a:t>
            </a:r>
          </a:p>
          <a:p>
            <a:endParaRPr lang="en-GB" sz="1600" dirty="0"/>
          </a:p>
          <a:p>
            <a:endParaRPr lang="en-GB" sz="16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9DBA7A-8B20-E1F4-6F76-8A75EB610315}"/>
              </a:ext>
            </a:extLst>
          </p:cNvPr>
          <p:cNvSpPr txBox="1"/>
          <p:nvPr/>
        </p:nvSpPr>
        <p:spPr>
          <a:xfrm>
            <a:off x="397897" y="6354964"/>
            <a:ext cx="48646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C0000"/>
                </a:solidFill>
              </a:rPr>
              <a:t>  If you have any concerns regarding the presence of allergens, please mention to a member of staff before ordering.</a:t>
            </a:r>
          </a:p>
        </p:txBody>
      </p:sp>
      <p:pic>
        <p:nvPicPr>
          <p:cNvPr id="17" name="Graphic 16" descr="Fork and knife outline">
            <a:extLst>
              <a:ext uri="{FF2B5EF4-FFF2-40B4-BE49-F238E27FC236}">
                <a16:creationId xmlns:a16="http://schemas.microsoft.com/office/drawing/2014/main" id="{A93ECB82-386E-E8E1-1A2E-65031D932A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8656" y="-8677"/>
            <a:ext cx="715104" cy="715104"/>
          </a:xfrm>
          <a:prstGeom prst="rect">
            <a:avLst/>
          </a:prstGeom>
        </p:spPr>
      </p:pic>
      <p:pic>
        <p:nvPicPr>
          <p:cNvPr id="19" name="Graphic 18" descr="Clipboard Partially Crossed with solid fill">
            <a:extLst>
              <a:ext uri="{FF2B5EF4-FFF2-40B4-BE49-F238E27FC236}">
                <a16:creationId xmlns:a16="http://schemas.microsoft.com/office/drawing/2014/main" id="{80E54894-7A45-7D16-41C4-19B8E89A93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6330421"/>
            <a:ext cx="486208" cy="48620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B7AB2BB-5BA7-5C60-34CF-57C2767496A8}"/>
              </a:ext>
            </a:extLst>
          </p:cNvPr>
          <p:cNvSpPr txBox="1"/>
          <p:nvPr/>
        </p:nvSpPr>
        <p:spPr>
          <a:xfrm>
            <a:off x="9708445" y="325492"/>
            <a:ext cx="223520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DELIVERY SERVICE</a:t>
            </a:r>
          </a:p>
          <a:p>
            <a:r>
              <a:rPr lang="en-GB" sz="1400" dirty="0"/>
              <a:t>1.00 DELIVERY CHARGE (WITHIN 3 MILES)</a:t>
            </a:r>
          </a:p>
          <a:p>
            <a:r>
              <a:rPr lang="en-GB" sz="1400" dirty="0"/>
              <a:t>ORDERS OVER 3 MILES EXTRA 1.50 CHARGE WILL BE APPLIED</a:t>
            </a:r>
          </a:p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A1AA72B-1D61-B3AF-87AE-2D0424B323C2}"/>
              </a:ext>
            </a:extLst>
          </p:cNvPr>
          <p:cNvSpPr txBox="1"/>
          <p:nvPr/>
        </p:nvSpPr>
        <p:spPr>
          <a:xfrm>
            <a:off x="9741511" y="2036603"/>
            <a:ext cx="24835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PAY OPTIONS</a:t>
            </a:r>
          </a:p>
          <a:p>
            <a:r>
              <a:rPr lang="en-GB" dirty="0"/>
              <a:t>Pay by phone, by card or at collection by cash,</a:t>
            </a:r>
          </a:p>
          <a:p>
            <a:r>
              <a:rPr lang="en-GB" dirty="0"/>
              <a:t>order through  the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 and pay at checkout </a:t>
            </a:r>
          </a:p>
        </p:txBody>
      </p:sp>
      <p:pic>
        <p:nvPicPr>
          <p:cNvPr id="25" name="Graphic 24" descr="Car with solid fill">
            <a:extLst>
              <a:ext uri="{FF2B5EF4-FFF2-40B4-BE49-F238E27FC236}">
                <a16:creationId xmlns:a16="http://schemas.microsoft.com/office/drawing/2014/main" id="{22782CEF-591D-FF49-49D9-3EAD524660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88660" y="-19376"/>
            <a:ext cx="676894" cy="481259"/>
          </a:xfrm>
          <a:prstGeom prst="rect">
            <a:avLst/>
          </a:prstGeom>
        </p:spPr>
      </p:pic>
      <p:pic>
        <p:nvPicPr>
          <p:cNvPr id="27" name="Graphic 26" descr="Credit card with solid fill">
            <a:extLst>
              <a:ext uri="{FF2B5EF4-FFF2-40B4-BE49-F238E27FC236}">
                <a16:creationId xmlns:a16="http://schemas.microsoft.com/office/drawing/2014/main" id="{A9D22352-AA53-A9DE-CBC0-AE601AAFFD1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288990" y="1955349"/>
            <a:ext cx="530244" cy="530244"/>
          </a:xfrm>
          <a:prstGeom prst="rect">
            <a:avLst/>
          </a:prstGeom>
        </p:spPr>
      </p:pic>
      <p:pic>
        <p:nvPicPr>
          <p:cNvPr id="29" name="Graphic 28" descr="Wine with solid fill">
            <a:extLst>
              <a:ext uri="{FF2B5EF4-FFF2-40B4-BE49-F238E27FC236}">
                <a16:creationId xmlns:a16="http://schemas.microsoft.com/office/drawing/2014/main" id="{6C814B83-CD7C-0886-7563-EFFB273E4F6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414045" y="116930"/>
            <a:ext cx="570552" cy="570552"/>
          </a:xfrm>
          <a:prstGeom prst="rect">
            <a:avLst/>
          </a:prstGeom>
        </p:spPr>
      </p:pic>
      <p:pic>
        <p:nvPicPr>
          <p:cNvPr id="31" name="Graphic 30" descr="Covered plate with solid fill">
            <a:extLst>
              <a:ext uri="{FF2B5EF4-FFF2-40B4-BE49-F238E27FC236}">
                <a16:creationId xmlns:a16="http://schemas.microsoft.com/office/drawing/2014/main" id="{F3993E81-6CA8-7732-B378-863BEF33F53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736706" y="2952915"/>
            <a:ext cx="551651" cy="551651"/>
          </a:xfrm>
          <a:prstGeom prst="rect">
            <a:avLst/>
          </a:prstGeom>
        </p:spPr>
      </p:pic>
      <p:pic>
        <p:nvPicPr>
          <p:cNvPr id="33" name="Graphic 32" descr="Cake slice with solid fill">
            <a:extLst>
              <a:ext uri="{FF2B5EF4-FFF2-40B4-BE49-F238E27FC236}">
                <a16:creationId xmlns:a16="http://schemas.microsoft.com/office/drawing/2014/main" id="{0B42C9D9-6D0A-64B0-1824-3F5B24E9E33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4969886" y="2941728"/>
            <a:ext cx="585331" cy="585331"/>
          </a:xfrm>
          <a:prstGeom prst="rect">
            <a:avLst/>
          </a:prstGeom>
        </p:spPr>
      </p:pic>
      <p:pic>
        <p:nvPicPr>
          <p:cNvPr id="35" name="Picture 34" descr="Diagram&#10;&#10;Description automatically generated">
            <a:extLst>
              <a:ext uri="{FF2B5EF4-FFF2-40B4-BE49-F238E27FC236}">
                <a16:creationId xmlns:a16="http://schemas.microsoft.com/office/drawing/2014/main" id="{8240BA29-71DC-D1CA-D0AF-1D2546E8164C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4597" y="5875738"/>
            <a:ext cx="1195583" cy="1017871"/>
          </a:xfrm>
          <a:prstGeom prst="rect">
            <a:avLst/>
          </a:prstGeom>
        </p:spPr>
      </p:pic>
      <p:pic>
        <p:nvPicPr>
          <p:cNvPr id="37" name="Picture 36" descr="A red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B28D5040-0C0B-31E9-9C7C-1BB7B08199C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8763" y="3198659"/>
            <a:ext cx="563221" cy="563221"/>
          </a:xfrm>
          <a:prstGeom prst="rect">
            <a:avLst/>
          </a:prstGeom>
        </p:spPr>
      </p:pic>
      <p:pic>
        <p:nvPicPr>
          <p:cNvPr id="39" name="Picture 38" descr="Logo&#10;&#10;Description automatically generated">
            <a:extLst>
              <a:ext uri="{FF2B5EF4-FFF2-40B4-BE49-F238E27FC236}">
                <a16:creationId xmlns:a16="http://schemas.microsoft.com/office/drawing/2014/main" id="{031083BE-3681-FBEF-1180-54812C55DDE5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5302" y="3188191"/>
            <a:ext cx="552803" cy="552803"/>
          </a:xfrm>
          <a:prstGeom prst="rect">
            <a:avLst/>
          </a:prstGeom>
        </p:spPr>
      </p:pic>
      <p:pic>
        <p:nvPicPr>
          <p:cNvPr id="41" name="Picture 40" descr="Logo, company name&#10;&#10;Description automatically generated">
            <a:extLst>
              <a:ext uri="{FF2B5EF4-FFF2-40B4-BE49-F238E27FC236}">
                <a16:creationId xmlns:a16="http://schemas.microsoft.com/office/drawing/2014/main" id="{0A745FE7-4D44-8150-E8CD-3439999E4BA9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5357" y="3201499"/>
            <a:ext cx="684400" cy="530244"/>
          </a:xfrm>
          <a:prstGeom prst="rect">
            <a:avLst/>
          </a:prstGeom>
        </p:spPr>
      </p:pic>
      <p:pic>
        <p:nvPicPr>
          <p:cNvPr id="43" name="Picture 42" descr="Text&#10;&#10;Description automatically generated">
            <a:extLst>
              <a:ext uri="{FF2B5EF4-FFF2-40B4-BE49-F238E27FC236}">
                <a16:creationId xmlns:a16="http://schemas.microsoft.com/office/drawing/2014/main" id="{F5253998-1F66-F823-C047-E9993E42A313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754" y="6027029"/>
            <a:ext cx="1629994" cy="866580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5DCD2A74-E8B4-6961-DE61-2026F6CD69FB}"/>
              </a:ext>
            </a:extLst>
          </p:cNvPr>
          <p:cNvSpPr txBox="1"/>
          <p:nvPr/>
        </p:nvSpPr>
        <p:spPr>
          <a:xfrm>
            <a:off x="7885686" y="6051730"/>
            <a:ext cx="43232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Ewch I food.gov.uk/ratings I ganfod sgor hylendid bwyd ein busnes neu gofynnwch inni beth yw ein sgor hylendid bwyd wrth archebu/ Go to food,gov.uk/ratings to find out the food hygiene rating of our business or ask us for our food hygiene rating when you order.</a:t>
            </a:r>
          </a:p>
        </p:txBody>
      </p:sp>
      <p:pic>
        <p:nvPicPr>
          <p:cNvPr id="46" name="Picture 45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1B58741B-C3BA-3B40-0567-49AF8323CB70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728" y="4206112"/>
            <a:ext cx="903975" cy="903975"/>
          </a:xfrm>
          <a:prstGeom prst="rect">
            <a:avLst/>
          </a:prstGeom>
        </p:spPr>
      </p:pic>
      <p:pic>
        <p:nvPicPr>
          <p:cNvPr id="48" name="Picture 47" descr="Logo, company name&#10;&#10;Description automatically generated">
            <a:extLst>
              <a:ext uri="{FF2B5EF4-FFF2-40B4-BE49-F238E27FC236}">
                <a16:creationId xmlns:a16="http://schemas.microsoft.com/office/drawing/2014/main" id="{7D574CA2-7468-C549-6D76-1FA5D338BBA0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1920" y="4053241"/>
            <a:ext cx="1950080" cy="1096920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A54D7947-214A-9E36-6461-8DB45F151D1A}"/>
              </a:ext>
            </a:extLst>
          </p:cNvPr>
          <p:cNvSpPr txBox="1"/>
          <p:nvPr/>
        </p:nvSpPr>
        <p:spPr>
          <a:xfrm>
            <a:off x="7849517" y="5220386"/>
            <a:ext cx="43424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All our food is freshly made for every dish , please allow an extra of 30 minutes for preparation when ordering .</a:t>
            </a:r>
          </a:p>
        </p:txBody>
      </p:sp>
      <p:pic>
        <p:nvPicPr>
          <p:cNvPr id="51" name="Graphic 50" descr="Chef male with solid fill">
            <a:extLst>
              <a:ext uri="{FF2B5EF4-FFF2-40B4-BE49-F238E27FC236}">
                <a16:creationId xmlns:a16="http://schemas.microsoft.com/office/drawing/2014/main" id="{61A4E2D6-EBBE-D898-168C-26C45DBD6911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7308389" y="5310782"/>
            <a:ext cx="654735" cy="654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284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F8D98-83D7-EF9F-6B27-0F3DC770D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7891E-875F-4A9F-E27B-A23F3FCF4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6622"/>
            <a:ext cx="10515600" cy="4980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Angel (2021) , Welsh Food -18 Best Traditional Foods You Must Try In Wales (By A Local) Available at : </a:t>
            </a:r>
            <a:r>
              <a:rPr lang="en-GB" sz="1400" dirty="0">
                <a:hlinkClick r:id="rId2"/>
              </a:rPr>
              <a:t>https://delveintoeurope.com/welsh-food/</a:t>
            </a:r>
            <a:r>
              <a:rPr lang="en-GB" sz="1400" dirty="0"/>
              <a:t> (Accessed 15 June 2022)</a:t>
            </a:r>
          </a:p>
          <a:p>
            <a:pPr marL="0" indent="0">
              <a:buNone/>
            </a:pPr>
            <a:r>
              <a:rPr lang="en-GB" sz="1400" dirty="0"/>
              <a:t>Food Standards Agency (2022) Food Ratings &amp; Hygiene, Available at : </a:t>
            </a:r>
            <a:r>
              <a:rPr lang="en-GB" sz="1400" dirty="0">
                <a:hlinkClick r:id="rId3"/>
              </a:rPr>
              <a:t>https://www.food.gov.uk/consumer-advice/food-safety-advice</a:t>
            </a:r>
            <a:r>
              <a:rPr lang="en-GB" sz="1400" dirty="0"/>
              <a:t> ( Accessed 16 June 2022)</a:t>
            </a:r>
          </a:p>
          <a:p>
            <a:pPr marL="0" indent="0">
              <a:buNone/>
            </a:pPr>
            <a:r>
              <a:rPr lang="en-GB" sz="1400" dirty="0"/>
              <a:t>Mac &amp; Sarah (2021) , The Best Food in South Wales, Available at :  </a:t>
            </a:r>
            <a:r>
              <a:rPr lang="en-GB" sz="1400" dirty="0">
                <a:hlinkClick r:id="rId4"/>
              </a:rPr>
              <a:t>https://www.youtube.com/watch?v=1uD3guM-plY</a:t>
            </a:r>
            <a:r>
              <a:rPr lang="en-GB" sz="1400" dirty="0"/>
              <a:t> (YouTube video) (Accessed 15 June 2022)</a:t>
            </a:r>
          </a:p>
          <a:p>
            <a:pPr marL="0" indent="0">
              <a:buNone/>
            </a:pPr>
            <a:r>
              <a:rPr lang="en-GB" sz="1400" dirty="0"/>
              <a:t>Michelin Guide (2022) , Michelin stars restaurant in Wales, Available at : </a:t>
            </a:r>
            <a:r>
              <a:rPr lang="en-GB" sz="1400" dirty="0">
                <a:hlinkClick r:id="rId5"/>
              </a:rPr>
              <a:t>https://guide.michelin.com/gb/en/article/features/michelin-star-restaurants-in-wales</a:t>
            </a:r>
            <a:r>
              <a:rPr lang="en-GB" sz="1400" dirty="0"/>
              <a:t> (Accessed 15 June 2022)</a:t>
            </a:r>
          </a:p>
          <a:p>
            <a:pPr marL="0" indent="0">
              <a:buNone/>
            </a:pPr>
            <a:r>
              <a:rPr lang="en-GB" sz="1400" dirty="0"/>
              <a:t>SRS Wales (2022) , Food Standards, Available at : </a:t>
            </a:r>
            <a:r>
              <a:rPr lang="en-GB" sz="1400" dirty="0">
                <a:hlinkClick r:id="rId6"/>
              </a:rPr>
              <a:t>https://www.srs.wales/en/Environmental-Health/Food-Hygiene-Standards/Food-Standards.aspx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r>
              <a:rPr lang="en-GB" sz="1400" dirty="0"/>
              <a:t>Visit Wales (2021) , Historic South Wales, Uncover South Wales' history</a:t>
            </a:r>
          </a:p>
          <a:p>
            <a:pPr marL="0" indent="0">
              <a:buNone/>
            </a:pPr>
            <a:r>
              <a:rPr lang="en-GB" sz="1400" dirty="0"/>
              <a:t>Welsh Wine Week (2022) , Food &amp; Wine Pairings, Available at : </a:t>
            </a:r>
            <a:r>
              <a:rPr lang="en-GB" sz="1400" dirty="0">
                <a:hlinkClick r:id="rId7"/>
              </a:rPr>
              <a:t>https://welshwineweek.co.uk/food-and-wine-pairings/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r>
              <a:rPr lang="en-GB" sz="1400" dirty="0"/>
              <a:t>Available at : </a:t>
            </a:r>
            <a:r>
              <a:rPr lang="en-GB" sz="1400" dirty="0">
                <a:hlinkClick r:id="rId8"/>
              </a:rPr>
              <a:t>https://www.visitwales.com/destinations/south-wales/uncover-south-wales-history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r>
              <a:rPr lang="en-GB" sz="1400" dirty="0"/>
              <a:t>Wine Searcher (2021) , Welsh Wine, Whisky and Beer , Available at : </a:t>
            </a:r>
            <a:r>
              <a:rPr lang="en-GB" sz="1400" dirty="0">
                <a:hlinkClick r:id="rId9"/>
              </a:rPr>
              <a:t>https://www.wine-searcher.com/regions-wales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r>
              <a:rPr lang="en-GB" sz="1400" dirty="0"/>
              <a:t>Gov (2021) , Calorie labelling in the out of home sector: implementation guidance , Available at : </a:t>
            </a:r>
            <a:r>
              <a:rPr lang="en-GB" sz="1400" dirty="0">
                <a:hlinkClick r:id="rId10"/>
              </a:rPr>
              <a:t>https://www.gov.uk/government/publications/calorie-labelling-in-the-out-of-home-sector/calorie-labelling-in-the-out-of-home-sector-implementation-guidance</a:t>
            </a:r>
            <a:r>
              <a:rPr lang="en-GB" sz="1400" dirty="0"/>
              <a:t> (Accessed 16 June 2022)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42351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792</Words>
  <Application>Microsoft Office PowerPoint</Application>
  <PresentationFormat>Widescreen</PresentationFormat>
  <Paragraphs>64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Abadi</vt:lpstr>
      <vt:lpstr>Algerian</vt:lpstr>
      <vt:lpstr>Arial</vt:lpstr>
      <vt:lpstr>Calibri</vt:lpstr>
      <vt:lpstr>Calibri Light</vt:lpstr>
      <vt:lpstr>Office Theme</vt:lpstr>
      <vt:lpstr>PowerPoint Presentation</vt:lpstr>
      <vt:lpstr> HOTEL TRINITY A LA CARTE  TAKE OUT MENU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4* HOTEL TRINITY A LA CARTE      MENU TAKE OUT</dc:title>
  <dc:creator>cristina florentina patanghel</dc:creator>
  <cp:lastModifiedBy>cristina florentina patanghel</cp:lastModifiedBy>
  <cp:revision>1</cp:revision>
  <dcterms:created xsi:type="dcterms:W3CDTF">2022-06-14T08:29:11Z</dcterms:created>
  <dcterms:modified xsi:type="dcterms:W3CDTF">2022-06-17T08:19:51Z</dcterms:modified>
</cp:coreProperties>
</file>