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5"/>
  </p:notes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118" autoAdjust="0"/>
  </p:normalViewPr>
  <p:slideViewPr>
    <p:cSldViewPr snapToGrid="0">
      <p:cViewPr varScale="1">
        <p:scale>
          <a:sx n="95" d="100"/>
          <a:sy n="95" d="100"/>
        </p:scale>
        <p:origin x="115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10FD08-F1B2-44DC-9BAE-3B465B8670F4}" type="datetimeFigureOut">
              <a:rPr lang="en-US" smtClean="0"/>
              <a:t>3/21/2026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742DC8-9997-4589-AC23-A58991AEA2C9}" type="slidenum">
              <a:rPr lang="en-US" smtClean="0"/>
              <a:t>‹#›</a:t>
            </a:fld>
            <a:endParaRPr lang="en-US"/>
          </a:p>
        </p:txBody>
      </p:sp>
    </p:spTree>
    <p:extLst>
      <p:ext uri="{BB962C8B-B14F-4D97-AF65-F5344CB8AC3E}">
        <p14:creationId xmlns:p14="http://schemas.microsoft.com/office/powerpoint/2010/main" val="3484006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Culture can be defined as “the collective programming of the mind which distinguishes the members of one group or category of people from another” (Hofstede, 2011). In business, this means that cultural assumptions influence how partners interpret trust, hierarchy, time, and negotiation </a:t>
            </a:r>
            <a:r>
              <a:rPr lang="en-US" dirty="0" err="1"/>
              <a:t>behaviour</a:t>
            </a:r>
            <a:r>
              <a:rPr lang="en-US" dirty="0"/>
              <a:t>. For example, UK firms tend to </a:t>
            </a:r>
            <a:r>
              <a:rPr lang="en-US" dirty="0" err="1"/>
              <a:t>prioritise</a:t>
            </a:r>
            <a:r>
              <a:rPr lang="en-US" dirty="0"/>
              <a:t> direct communication and efficiency, whereas Chinese firms </a:t>
            </a:r>
            <a:r>
              <a:rPr lang="en-US" dirty="0" err="1"/>
              <a:t>emphasise</a:t>
            </a:r>
            <a:r>
              <a:rPr lang="en-US" dirty="0"/>
              <a:t> relational harmony and long‑term orientation.</a:t>
            </a:r>
          </a:p>
        </p:txBody>
      </p:sp>
      <p:sp>
        <p:nvSpPr>
          <p:cNvPr id="4" name="Slide Number Placeholder 3"/>
          <p:cNvSpPr>
            <a:spLocks noGrp="1"/>
          </p:cNvSpPr>
          <p:nvPr>
            <p:ph type="sldNum" sz="quarter" idx="5"/>
          </p:nvPr>
        </p:nvSpPr>
        <p:spPr/>
        <p:txBody>
          <a:bodyPr/>
          <a:lstStyle/>
          <a:p>
            <a:fld id="{B2742DC8-9997-4589-AC23-A58991AEA2C9}" type="slidenum">
              <a:rPr lang="en-US" smtClean="0"/>
              <a:t>3</a:t>
            </a:fld>
            <a:endParaRPr lang="en-US"/>
          </a:p>
        </p:txBody>
      </p:sp>
    </p:spTree>
    <p:extLst>
      <p:ext uri="{BB962C8B-B14F-4D97-AF65-F5344CB8AC3E}">
        <p14:creationId xmlns:p14="http://schemas.microsoft.com/office/powerpoint/2010/main" val="380083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Hall’s (1976) high‑context vs. low‑context theory is especially relevant. China is a high‑context culture where meaning is conveyed indirectly through tone, silence, and relationships. The UK is low‑context, relying on explicit verbal communication. This difference affects how agreements are expressed, how disagreement is </a:t>
            </a:r>
            <a:r>
              <a:rPr lang="en-US" dirty="0" err="1"/>
              <a:t>signalled</a:t>
            </a:r>
            <a:r>
              <a:rPr lang="en-US" dirty="0"/>
              <a:t>, and how trust is built.</a:t>
            </a:r>
            <a:endParaRPr lang="en-US" b="1" dirty="0"/>
          </a:p>
        </p:txBody>
      </p:sp>
      <p:sp>
        <p:nvSpPr>
          <p:cNvPr id="4" name="Slide Number Placeholder 3"/>
          <p:cNvSpPr>
            <a:spLocks noGrp="1"/>
          </p:cNvSpPr>
          <p:nvPr>
            <p:ph type="sldNum" sz="quarter" idx="5"/>
          </p:nvPr>
        </p:nvSpPr>
        <p:spPr/>
        <p:txBody>
          <a:bodyPr/>
          <a:lstStyle/>
          <a:p>
            <a:fld id="{B2742DC8-9997-4589-AC23-A58991AEA2C9}" type="slidenum">
              <a:rPr lang="en-US" smtClean="0"/>
              <a:t>4</a:t>
            </a:fld>
            <a:endParaRPr lang="en-US"/>
          </a:p>
        </p:txBody>
      </p:sp>
    </p:spTree>
    <p:extLst>
      <p:ext uri="{BB962C8B-B14F-4D97-AF65-F5344CB8AC3E}">
        <p14:creationId xmlns:p14="http://schemas.microsoft.com/office/powerpoint/2010/main" val="33517533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China’s high Power Distance culture, hierarchy is respected and decisions often require approval from senior leaders. This means negotiations may progress slowly. China’s collectivism means decisions are made with group harmony in mind, not individual preference. Their strong Long‑Term Orientation means they </a:t>
            </a:r>
            <a:r>
              <a:rPr lang="en-US" dirty="0" err="1"/>
              <a:t>prioritise</a:t>
            </a:r>
            <a:r>
              <a:rPr lang="en-US" dirty="0"/>
              <a:t> sustainable partnerships, which aligns well with strategic collaboration.</a:t>
            </a:r>
          </a:p>
        </p:txBody>
      </p:sp>
      <p:sp>
        <p:nvSpPr>
          <p:cNvPr id="4" name="Slide Number Placeholder 3"/>
          <p:cNvSpPr>
            <a:spLocks noGrp="1"/>
          </p:cNvSpPr>
          <p:nvPr>
            <p:ph type="sldNum" sz="quarter" idx="5"/>
          </p:nvPr>
        </p:nvSpPr>
        <p:spPr/>
        <p:txBody>
          <a:bodyPr/>
          <a:lstStyle/>
          <a:p>
            <a:fld id="{B2742DC8-9997-4589-AC23-A58991AEA2C9}" type="slidenum">
              <a:rPr lang="en-US" smtClean="0"/>
              <a:t>5</a:t>
            </a:fld>
            <a:endParaRPr lang="en-US"/>
          </a:p>
        </p:txBody>
      </p:sp>
    </p:spTree>
    <p:extLst>
      <p:ext uri="{BB962C8B-B14F-4D97-AF65-F5344CB8AC3E}">
        <p14:creationId xmlns:p14="http://schemas.microsoft.com/office/powerpoint/2010/main" val="1856951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high‑context cultures like China, silence can be a strategic communication tool. A Chinese negotiator may avoid saying ‘no’ directly to preserve harmony. UK negotiators must learn to interpret subtle cues and avoid assuming that verbal agreement equals commitment.</a:t>
            </a:r>
          </a:p>
        </p:txBody>
      </p:sp>
      <p:sp>
        <p:nvSpPr>
          <p:cNvPr id="4" name="Slide Number Placeholder 3"/>
          <p:cNvSpPr>
            <a:spLocks noGrp="1"/>
          </p:cNvSpPr>
          <p:nvPr>
            <p:ph type="sldNum" sz="quarter" idx="5"/>
          </p:nvPr>
        </p:nvSpPr>
        <p:spPr/>
        <p:txBody>
          <a:bodyPr/>
          <a:lstStyle/>
          <a:p>
            <a:fld id="{B2742DC8-9997-4589-AC23-A58991AEA2C9}" type="slidenum">
              <a:rPr lang="en-US" smtClean="0"/>
              <a:t>6</a:t>
            </a:fld>
            <a:endParaRPr lang="en-US"/>
          </a:p>
        </p:txBody>
      </p:sp>
    </p:spTree>
    <p:extLst>
      <p:ext uri="{BB962C8B-B14F-4D97-AF65-F5344CB8AC3E}">
        <p14:creationId xmlns:p14="http://schemas.microsoft.com/office/powerpoint/2010/main" val="3540627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Guanxi is more than networking; it is a system of reciprocal obligations that builds trust. Without guanxi, Chinese firms may hesitate to commit.</a:t>
            </a:r>
          </a:p>
          <a:p>
            <a:r>
              <a:rPr lang="en-US" i="1" dirty="0"/>
              <a:t> Face-saving (</a:t>
            </a:r>
            <a:r>
              <a:rPr lang="en-US" i="1" dirty="0" err="1"/>
              <a:t>mianzi</a:t>
            </a:r>
            <a:r>
              <a:rPr lang="en-US" i="1" dirty="0"/>
              <a:t>) means avoiding embarrassment or confrontation. This affects how feedback is given and received. </a:t>
            </a:r>
          </a:p>
          <a:p>
            <a:r>
              <a:rPr lang="en-US" i="1" dirty="0"/>
              <a:t>Consensus-based decision-making means decisions involve multiple stakeholders, requiring patience.</a:t>
            </a:r>
          </a:p>
          <a:p>
            <a:endParaRPr lang="en-US" dirty="0"/>
          </a:p>
        </p:txBody>
      </p:sp>
      <p:sp>
        <p:nvSpPr>
          <p:cNvPr id="4" name="Slide Number Placeholder 3"/>
          <p:cNvSpPr>
            <a:spLocks noGrp="1"/>
          </p:cNvSpPr>
          <p:nvPr>
            <p:ph type="sldNum" sz="quarter" idx="5"/>
          </p:nvPr>
        </p:nvSpPr>
        <p:spPr/>
        <p:txBody>
          <a:bodyPr/>
          <a:lstStyle/>
          <a:p>
            <a:fld id="{B2742DC8-9997-4589-AC23-A58991AEA2C9}" type="slidenum">
              <a:rPr lang="en-US" smtClean="0"/>
              <a:t>7</a:t>
            </a:fld>
            <a:endParaRPr lang="en-US"/>
          </a:p>
        </p:txBody>
      </p:sp>
    </p:spTree>
    <p:extLst>
      <p:ext uri="{BB962C8B-B14F-4D97-AF65-F5344CB8AC3E}">
        <p14:creationId xmlns:p14="http://schemas.microsoft.com/office/powerpoint/2010/main" val="710302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cultural elements influence how we schedule meetings, structure proposals, and interpret responses. For example, a lack of immediate feedback does not indicate disinterest—it may reflect internal consultation. Understanding these dynamics prevents misinterpretation and builds trust.</a:t>
            </a:r>
          </a:p>
        </p:txBody>
      </p:sp>
      <p:sp>
        <p:nvSpPr>
          <p:cNvPr id="4" name="Slide Number Placeholder 3"/>
          <p:cNvSpPr>
            <a:spLocks noGrp="1"/>
          </p:cNvSpPr>
          <p:nvPr>
            <p:ph type="sldNum" sz="quarter" idx="5"/>
          </p:nvPr>
        </p:nvSpPr>
        <p:spPr/>
        <p:txBody>
          <a:bodyPr/>
          <a:lstStyle/>
          <a:p>
            <a:fld id="{B2742DC8-9997-4589-AC23-A58991AEA2C9}" type="slidenum">
              <a:rPr lang="en-US" smtClean="0"/>
              <a:t>8</a:t>
            </a:fld>
            <a:endParaRPr lang="en-US"/>
          </a:p>
        </p:txBody>
      </p:sp>
    </p:spTree>
    <p:extLst>
      <p:ext uri="{BB962C8B-B14F-4D97-AF65-F5344CB8AC3E}">
        <p14:creationId xmlns:p14="http://schemas.microsoft.com/office/powerpoint/2010/main" val="193062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by Fang (2006) shows that Chinese negotiators </a:t>
            </a:r>
            <a:r>
              <a:rPr lang="en-US" dirty="0" err="1"/>
              <a:t>prioritise</a:t>
            </a:r>
            <a:r>
              <a:rPr lang="en-US" dirty="0"/>
              <a:t> trust and personal rapport before discussing contractual details. Therefore, we must invest time in relationship-building. Adapting our communication style—being less direct, more diplomatic—helps maintain harmony and strengthens the partnership.</a:t>
            </a:r>
          </a:p>
        </p:txBody>
      </p:sp>
      <p:sp>
        <p:nvSpPr>
          <p:cNvPr id="4" name="Slide Number Placeholder 3"/>
          <p:cNvSpPr>
            <a:spLocks noGrp="1"/>
          </p:cNvSpPr>
          <p:nvPr>
            <p:ph type="sldNum" sz="quarter" idx="5"/>
          </p:nvPr>
        </p:nvSpPr>
        <p:spPr/>
        <p:txBody>
          <a:bodyPr/>
          <a:lstStyle/>
          <a:p>
            <a:fld id="{B2742DC8-9997-4589-AC23-A58991AEA2C9}" type="slidenum">
              <a:rPr lang="en-US" smtClean="0"/>
              <a:t>9</a:t>
            </a:fld>
            <a:endParaRPr lang="en-US"/>
          </a:p>
        </p:txBody>
      </p:sp>
    </p:spTree>
    <p:extLst>
      <p:ext uri="{BB962C8B-B14F-4D97-AF65-F5344CB8AC3E}">
        <p14:creationId xmlns:p14="http://schemas.microsoft.com/office/powerpoint/2010/main" val="3435437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t>
            </a:r>
            <a:r>
              <a:rPr lang="en-US" dirty="0" err="1"/>
              <a:t>behaviours</a:t>
            </a:r>
            <a:r>
              <a:rPr lang="en-US" dirty="0"/>
              <a:t> demonstrate cultural intelligence. For example, instead of saying ‘This proposal won’t work,’ we might say, ‘Perhaps we could explore an alternative approach.’ This preserves face and maintains harmony.</a:t>
            </a:r>
          </a:p>
        </p:txBody>
      </p:sp>
      <p:sp>
        <p:nvSpPr>
          <p:cNvPr id="4" name="Slide Number Placeholder 3"/>
          <p:cNvSpPr>
            <a:spLocks noGrp="1"/>
          </p:cNvSpPr>
          <p:nvPr>
            <p:ph type="sldNum" sz="quarter" idx="5"/>
          </p:nvPr>
        </p:nvSpPr>
        <p:spPr/>
        <p:txBody>
          <a:bodyPr/>
          <a:lstStyle/>
          <a:p>
            <a:fld id="{B2742DC8-9997-4589-AC23-A58991AEA2C9}" type="slidenum">
              <a:rPr lang="en-US" smtClean="0"/>
              <a:t>10</a:t>
            </a:fld>
            <a:endParaRPr lang="en-US"/>
          </a:p>
        </p:txBody>
      </p:sp>
    </p:spTree>
    <p:extLst>
      <p:ext uri="{BB962C8B-B14F-4D97-AF65-F5344CB8AC3E}">
        <p14:creationId xmlns:p14="http://schemas.microsoft.com/office/powerpoint/2010/main" val="3649372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Brett (2014) argues that culturally intelligent negotiators create more value for both sides. Cultural awareness enables us to interpret </a:t>
            </a:r>
            <a:r>
              <a:rPr lang="en-US" dirty="0" err="1"/>
              <a:t>behaviours</a:t>
            </a:r>
            <a:r>
              <a:rPr lang="en-US" dirty="0"/>
              <a:t> accurately, avoid conflict, and build sustainable partnerships. In a </a:t>
            </a:r>
            <a:r>
              <a:rPr lang="en-US" dirty="0" err="1"/>
              <a:t>globalised</a:t>
            </a:r>
            <a:r>
              <a:rPr lang="en-US" dirty="0"/>
              <a:t> economy, cultural competence is a strategic asset.</a:t>
            </a:r>
          </a:p>
        </p:txBody>
      </p:sp>
      <p:sp>
        <p:nvSpPr>
          <p:cNvPr id="4" name="Slide Number Placeholder 3"/>
          <p:cNvSpPr>
            <a:spLocks noGrp="1"/>
          </p:cNvSpPr>
          <p:nvPr>
            <p:ph type="sldNum" sz="quarter" idx="5"/>
          </p:nvPr>
        </p:nvSpPr>
        <p:spPr/>
        <p:txBody>
          <a:bodyPr/>
          <a:lstStyle/>
          <a:p>
            <a:fld id="{B2742DC8-9997-4589-AC23-A58991AEA2C9}" type="slidenum">
              <a:rPr lang="en-US" smtClean="0"/>
              <a:t>11</a:t>
            </a:fld>
            <a:endParaRPr lang="en-US"/>
          </a:p>
        </p:txBody>
      </p:sp>
    </p:spTree>
    <p:extLst>
      <p:ext uri="{BB962C8B-B14F-4D97-AF65-F5344CB8AC3E}">
        <p14:creationId xmlns:p14="http://schemas.microsoft.com/office/powerpoint/2010/main" val="1054758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understanding Chinese cultural expectations and adapting our negotiation approach, we can secure a mutually beneficial partnership that supports our long-term strategic goals.</a:t>
            </a:r>
          </a:p>
        </p:txBody>
      </p:sp>
      <p:sp>
        <p:nvSpPr>
          <p:cNvPr id="4" name="Slide Number Placeholder 3"/>
          <p:cNvSpPr>
            <a:spLocks noGrp="1"/>
          </p:cNvSpPr>
          <p:nvPr>
            <p:ph type="sldNum" sz="quarter" idx="5"/>
          </p:nvPr>
        </p:nvSpPr>
        <p:spPr/>
        <p:txBody>
          <a:bodyPr/>
          <a:lstStyle/>
          <a:p>
            <a:fld id="{B2742DC8-9997-4589-AC23-A58991AEA2C9}" type="slidenum">
              <a:rPr lang="en-US" smtClean="0"/>
              <a:t>12</a:t>
            </a:fld>
            <a:endParaRPr lang="en-US"/>
          </a:p>
        </p:txBody>
      </p:sp>
    </p:spTree>
    <p:extLst>
      <p:ext uri="{BB962C8B-B14F-4D97-AF65-F5344CB8AC3E}">
        <p14:creationId xmlns:p14="http://schemas.microsoft.com/office/powerpoint/2010/main" val="1280081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CE2345CB-7207-4ECA-B04A-996EC3762BCA}" type="datetimeFigureOut">
              <a:rPr lang="en-US" smtClean="0"/>
              <a:t>3/21/2026</a:t>
            </a:fld>
            <a:endParaRPr lang="en-US"/>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E4F25CEA-F19D-4CFB-AFF2-5773D52E5025}"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8082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345CB-7207-4ECA-B04A-996EC3762BCA}"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3226018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2345CB-7207-4ECA-B04A-996EC3762BCA}"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F25CEA-F19D-4CFB-AFF2-5773D52E5025}"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3976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2345CB-7207-4ECA-B04A-996EC3762BCA}"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1067892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2345CB-7207-4ECA-B04A-996EC3762BCA}" type="datetimeFigureOut">
              <a:rPr lang="en-US" smtClean="0"/>
              <a:t>3/21/2026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477867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2345CB-7207-4ECA-B04A-996EC3762BCA}" type="datetimeFigureOut">
              <a:rPr lang="en-US" smtClean="0"/>
              <a:t>3/21/2026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444436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2345CB-7207-4ECA-B04A-996EC3762BCA}" type="datetimeFigureOut">
              <a:rPr lang="en-US" smtClean="0"/>
              <a:t>3/21/2026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2627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2345CB-7207-4ECA-B04A-996EC3762BCA}"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448576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2345CB-7207-4ECA-B04A-996EC3762BCA}"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4118791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345CB-7207-4ECA-B04A-996EC3762BCA}"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3280800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345CB-7207-4ECA-B04A-996EC3762BCA}"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F25CEA-F19D-4CFB-AFF2-5773D52E5025}" type="slidenum">
              <a:rPr lang="en-US" smtClean="0"/>
              <a:t>‹#›</a:t>
            </a:fld>
            <a:endParaRPr lang="en-US"/>
          </a:p>
        </p:txBody>
      </p:sp>
    </p:spTree>
    <p:extLst>
      <p:ext uri="{BB962C8B-B14F-4D97-AF65-F5344CB8AC3E}">
        <p14:creationId xmlns:p14="http://schemas.microsoft.com/office/powerpoint/2010/main" val="3967956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CE2345CB-7207-4ECA-B04A-996EC3762BCA}" type="datetimeFigureOut">
              <a:rPr lang="en-US" smtClean="0"/>
              <a:t>3/21/2026</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4F25CEA-F19D-4CFB-AFF2-5773D52E5025}" type="slidenum">
              <a:rPr lang="en-US" smtClean="0"/>
              <a:t>‹#›</a:t>
            </a:fld>
            <a:endParaRPr lang="en-US"/>
          </a:p>
        </p:txBody>
      </p:sp>
    </p:spTree>
    <p:extLst>
      <p:ext uri="{BB962C8B-B14F-4D97-AF65-F5344CB8AC3E}">
        <p14:creationId xmlns:p14="http://schemas.microsoft.com/office/powerpoint/2010/main" val="26209597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46BC0-24DB-F100-681A-942C0D9EF62C}"/>
              </a:ext>
            </a:extLst>
          </p:cNvPr>
          <p:cNvSpPr>
            <a:spLocks noGrp="1"/>
          </p:cNvSpPr>
          <p:nvPr>
            <p:ph type="ctrTitle"/>
          </p:nvPr>
        </p:nvSpPr>
        <p:spPr/>
        <p:txBody>
          <a:bodyPr>
            <a:normAutofit/>
          </a:bodyPr>
          <a:lstStyle/>
          <a:p>
            <a:r>
              <a:rPr lang="en-US" sz="4800" dirty="0"/>
              <a:t>INTERNATIONAL BUSINESS COMMUNICATIONS</a:t>
            </a:r>
          </a:p>
        </p:txBody>
      </p:sp>
      <p:sp>
        <p:nvSpPr>
          <p:cNvPr id="3" name="Subtitle 2">
            <a:extLst>
              <a:ext uri="{FF2B5EF4-FFF2-40B4-BE49-F238E27FC236}">
                <a16:creationId xmlns:a16="http://schemas.microsoft.com/office/drawing/2014/main" id="{7BC4CAAE-7954-97A6-E541-1116B4A6A4AE}"/>
              </a:ext>
            </a:extLst>
          </p:cNvPr>
          <p:cNvSpPr>
            <a:spLocks noGrp="1"/>
          </p:cNvSpPr>
          <p:nvPr>
            <p:ph type="subTitle" idx="1"/>
          </p:nvPr>
        </p:nvSpPr>
        <p:spPr>
          <a:xfrm>
            <a:off x="342954" y="5175920"/>
            <a:ext cx="8767860" cy="1388165"/>
          </a:xfrm>
        </p:spPr>
        <p:txBody>
          <a:bodyPr/>
          <a:lstStyle/>
          <a:p>
            <a:pPr algn="l"/>
            <a:r>
              <a:rPr lang="en-US" b="1" dirty="0"/>
              <a:t>STUDENT NAME: CODRIN IOAN CHIRCIU</a:t>
            </a:r>
          </a:p>
          <a:p>
            <a:pPr algn="l"/>
            <a:r>
              <a:rPr lang="en-US" b="1" dirty="0"/>
              <a:t>STUDENT ID: 2027548</a:t>
            </a:r>
          </a:p>
          <a:p>
            <a:endParaRPr lang="en-US" dirty="0"/>
          </a:p>
        </p:txBody>
      </p:sp>
      <p:sp>
        <p:nvSpPr>
          <p:cNvPr id="9" name="TextBox 8">
            <a:extLst>
              <a:ext uri="{FF2B5EF4-FFF2-40B4-BE49-F238E27FC236}">
                <a16:creationId xmlns:a16="http://schemas.microsoft.com/office/drawing/2014/main" id="{6F2B68AC-A282-4FCD-1958-965EDD9378F5}"/>
              </a:ext>
            </a:extLst>
          </p:cNvPr>
          <p:cNvSpPr txBox="1"/>
          <p:nvPr/>
        </p:nvSpPr>
        <p:spPr>
          <a:xfrm>
            <a:off x="540155" y="3808456"/>
            <a:ext cx="11106609" cy="1200329"/>
          </a:xfrm>
          <a:prstGeom prst="rect">
            <a:avLst/>
          </a:prstGeom>
          <a:noFill/>
        </p:spPr>
        <p:txBody>
          <a:bodyPr wrap="square">
            <a:spAutoFit/>
          </a:bodyPr>
          <a:lstStyle/>
          <a:p>
            <a:pPr algn="ctr"/>
            <a:r>
              <a:rPr lang="en-US" sz="3600" b="1" dirty="0">
                <a:ln w="6600">
                  <a:solidFill>
                    <a:schemeClr val="accent2"/>
                  </a:solidFill>
                  <a:prstDash val="solid"/>
                </a:ln>
                <a:solidFill>
                  <a:srgbClr val="FFFFFF"/>
                </a:solidFill>
                <a:effectLst>
                  <a:outerShdw dist="38100" dir="2700000" algn="tl" rotWithShape="0">
                    <a:schemeClr val="accent2"/>
                  </a:outerShdw>
                </a:effectLst>
                <a:latin typeface="Corbel" panose="020B0503020204020204"/>
              </a:rPr>
              <a:t>INDIVIDUAL PRESENTATION ASSIGNMENT: </a:t>
            </a:r>
          </a:p>
          <a:p>
            <a:pPr algn="ctr"/>
            <a:r>
              <a:rPr lang="en-US" sz="3600" b="1" dirty="0">
                <a:ln w="6600">
                  <a:solidFill>
                    <a:schemeClr val="accent2"/>
                  </a:solidFill>
                  <a:prstDash val="solid"/>
                </a:ln>
                <a:solidFill>
                  <a:srgbClr val="FFFFFF"/>
                </a:solidFill>
                <a:effectLst>
                  <a:outerShdw dist="38100" dir="2700000" algn="tl" rotWithShape="0">
                    <a:schemeClr val="accent2"/>
                  </a:outerShdw>
                </a:effectLst>
                <a:latin typeface="Corbel" panose="020B0503020204020204"/>
              </a:rPr>
              <a:t>CROSS-CULTURAL NEGOTIATIONS</a:t>
            </a:r>
            <a:endParaRPr lang="en-US" sz="1200" b="1"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9218" name="Picture 2">
            <a:extLst>
              <a:ext uri="{FF2B5EF4-FFF2-40B4-BE49-F238E27FC236}">
                <a16:creationId xmlns:a16="http://schemas.microsoft.com/office/drawing/2014/main" id="{BB151355-C461-5EB8-D8A9-F3489E8775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155" y="543261"/>
            <a:ext cx="3566118" cy="1981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116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A9E6F-A483-9CA3-ED4B-66B5474966DF}"/>
              </a:ext>
            </a:extLst>
          </p:cNvPr>
          <p:cNvSpPr>
            <a:spLocks noGrp="1"/>
          </p:cNvSpPr>
          <p:nvPr>
            <p:ph type="title"/>
          </p:nvPr>
        </p:nvSpPr>
        <p:spPr/>
        <p:txBody>
          <a:bodyPr/>
          <a:lstStyle/>
          <a:p>
            <a:pPr algn="ctr"/>
            <a:r>
              <a:rPr lang="en-US" b="1" dirty="0">
                <a:effectLst>
                  <a:outerShdw blurRad="38100" dist="38100" dir="2700000" algn="tl">
                    <a:srgbClr val="000000">
                      <a:alpha val="43137"/>
                    </a:srgbClr>
                  </a:outerShdw>
                </a:effectLst>
              </a:rPr>
              <a:t>CONTENT</a:t>
            </a:r>
          </a:p>
        </p:txBody>
      </p:sp>
      <p:sp>
        <p:nvSpPr>
          <p:cNvPr id="3" name="Content Placeholder 2">
            <a:extLst>
              <a:ext uri="{FF2B5EF4-FFF2-40B4-BE49-F238E27FC236}">
                <a16:creationId xmlns:a16="http://schemas.microsoft.com/office/drawing/2014/main" id="{20A03BDD-BC91-5A26-D8A9-C9DC8AE5CD08}"/>
              </a:ext>
            </a:extLst>
          </p:cNvPr>
          <p:cNvSpPr>
            <a:spLocks noGrp="1"/>
          </p:cNvSpPr>
          <p:nvPr>
            <p:ph idx="1"/>
          </p:nvPr>
        </p:nvSpPr>
        <p:spPr/>
        <p:txBody>
          <a:bodyPr>
            <a:normAutofit fontScale="92500" lnSpcReduction="20000"/>
          </a:bodyPr>
          <a:lstStyle/>
          <a:p>
            <a:pPr marL="502920" indent="-457200">
              <a:buAutoNum type="arabicPeriod"/>
            </a:pPr>
            <a:r>
              <a:rPr lang="en-US" dirty="0"/>
              <a:t>DEIFINIG CULTURE</a:t>
            </a:r>
          </a:p>
          <a:p>
            <a:pPr marL="502920" indent="-457200">
              <a:buAutoNum type="arabicPeriod"/>
            </a:pPr>
            <a:r>
              <a:rPr lang="en-US" dirty="0"/>
              <a:t>ELEMENTS OF CULTURE</a:t>
            </a:r>
          </a:p>
          <a:p>
            <a:pPr marL="502920" indent="-457200">
              <a:buAutoNum type="arabicPeriod"/>
            </a:pPr>
            <a:r>
              <a:rPr lang="en-US" dirty="0"/>
              <a:t>THEORETICAL FRAMEWORK: HOFSTEDE’S DIMENSIONS</a:t>
            </a:r>
          </a:p>
          <a:p>
            <a:pPr marL="502920" indent="-457200">
              <a:buAutoNum type="arabicPeriod"/>
            </a:pPr>
            <a:r>
              <a:rPr lang="en-US" dirty="0"/>
              <a:t>THEORETICAL FRAMEWORK: HALL’S CONTEXT THEORY</a:t>
            </a:r>
          </a:p>
          <a:p>
            <a:pPr marL="502920" indent="-457200">
              <a:buAutoNum type="arabicPeriod"/>
            </a:pPr>
            <a:r>
              <a:rPr lang="en-US" dirty="0"/>
              <a:t>KEY CHINESE CULTURAL ELEMENTS TO OVERCOME</a:t>
            </a:r>
          </a:p>
          <a:p>
            <a:pPr marL="502920" indent="-457200">
              <a:buAutoNum type="arabicPeriod"/>
            </a:pPr>
            <a:r>
              <a:rPr lang="en-US" dirty="0"/>
              <a:t>IMPACT ON BUSINESS OPERATIONS</a:t>
            </a:r>
          </a:p>
          <a:p>
            <a:pPr marL="502920" indent="-457200">
              <a:buAutoNum type="arabicPeriod"/>
            </a:pPr>
            <a:r>
              <a:rPr lang="en-US" dirty="0"/>
              <a:t>NEGOTIATION STRATEGIES FOR SUCCESS</a:t>
            </a:r>
          </a:p>
          <a:p>
            <a:pPr marL="502920" indent="-457200">
              <a:buAutoNum type="arabicPeriod"/>
            </a:pPr>
            <a:r>
              <a:rPr lang="en-US" dirty="0"/>
              <a:t>IMPORTANCE OF CULTURAL AWARENESS</a:t>
            </a:r>
          </a:p>
          <a:p>
            <a:pPr marL="502920" indent="-457200">
              <a:buAutoNum type="arabicPeriod"/>
            </a:pPr>
            <a:r>
              <a:rPr lang="en-US" dirty="0"/>
              <a:t>CONCLUSION</a:t>
            </a:r>
          </a:p>
          <a:p>
            <a:pPr marL="502920" indent="-457200">
              <a:buAutoNum type="arabicPeriod"/>
            </a:pPr>
            <a:r>
              <a:rPr lang="en-US" dirty="0"/>
              <a:t>REFERENCES LIST</a:t>
            </a:r>
          </a:p>
          <a:p>
            <a:pPr marL="502920" indent="-457200">
              <a:buAutoNum type="arabicPeriod"/>
            </a:pPr>
            <a:endParaRPr lang="en-US" dirty="0"/>
          </a:p>
          <a:p>
            <a:pPr marL="502920" indent="-457200">
              <a:buAutoNum type="arabicPeriod"/>
            </a:pPr>
            <a:endParaRPr lang="en-US" dirty="0"/>
          </a:p>
          <a:p>
            <a:pPr marL="502920" indent="-457200">
              <a:buAutoNum type="arabicPeriod"/>
            </a:pPr>
            <a:endParaRPr lang="en-US" dirty="0"/>
          </a:p>
          <a:p>
            <a:pPr marL="502920" indent="-457200">
              <a:buAutoNum type="arabicPeriod"/>
            </a:pPr>
            <a:endParaRPr lang="en-US" dirty="0"/>
          </a:p>
        </p:txBody>
      </p:sp>
    </p:spTree>
    <p:extLst>
      <p:ext uri="{BB962C8B-B14F-4D97-AF65-F5344CB8AC3E}">
        <p14:creationId xmlns:p14="http://schemas.microsoft.com/office/powerpoint/2010/main" val="874277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7F7FA-507C-022F-3ADC-7119CC067886}"/>
              </a:ext>
            </a:extLst>
          </p:cNvPr>
          <p:cNvSpPr>
            <a:spLocks noGrp="1"/>
          </p:cNvSpPr>
          <p:nvPr>
            <p:ph type="title"/>
          </p:nvPr>
        </p:nvSpPr>
        <p:spPr>
          <a:xfrm>
            <a:off x="1222900" y="350682"/>
            <a:ext cx="9875520" cy="1356360"/>
          </a:xfrm>
        </p:spPr>
        <p:txBody>
          <a:bodyPr/>
          <a:lstStyle/>
          <a:p>
            <a:pPr algn="ctr"/>
            <a:r>
              <a:rPr lang="en-US" b="1" dirty="0">
                <a:effectLst>
                  <a:outerShdw blurRad="38100" dist="38100" dir="2700000" algn="tl">
                    <a:srgbClr val="000000">
                      <a:alpha val="43137"/>
                    </a:srgbClr>
                  </a:outerShdw>
                </a:effectLst>
              </a:rPr>
              <a:t>DEFINING CULTURE</a:t>
            </a:r>
          </a:p>
        </p:txBody>
      </p:sp>
      <p:sp>
        <p:nvSpPr>
          <p:cNvPr id="3" name="Content Placeholder 2">
            <a:extLst>
              <a:ext uri="{FF2B5EF4-FFF2-40B4-BE49-F238E27FC236}">
                <a16:creationId xmlns:a16="http://schemas.microsoft.com/office/drawing/2014/main" id="{585761D5-6C86-CC60-7133-B6AD3BF15802}"/>
              </a:ext>
            </a:extLst>
          </p:cNvPr>
          <p:cNvSpPr>
            <a:spLocks noGrp="1"/>
          </p:cNvSpPr>
          <p:nvPr>
            <p:ph idx="1"/>
          </p:nvPr>
        </p:nvSpPr>
        <p:spPr>
          <a:xfrm>
            <a:off x="1143001" y="2057400"/>
            <a:ext cx="5861482" cy="4038600"/>
          </a:xfrm>
        </p:spPr>
        <p:txBody>
          <a:bodyPr/>
          <a:lstStyle/>
          <a:p>
            <a:r>
              <a:rPr lang="en-US" dirty="0"/>
              <a:t>- “Shared values, beliefs, norms, and </a:t>
            </a:r>
            <a:r>
              <a:rPr lang="en-US" dirty="0" err="1"/>
              <a:t>behaviours</a:t>
            </a:r>
            <a:r>
              <a:rPr lang="en-US" dirty="0"/>
              <a:t> that distinguish one group from another.”</a:t>
            </a:r>
          </a:p>
          <a:p>
            <a:r>
              <a:rPr lang="en-US" dirty="0"/>
              <a:t>- Influences communication, decision‑making, and business expectations.</a:t>
            </a:r>
          </a:p>
          <a:p>
            <a:r>
              <a:rPr lang="en-US" dirty="0"/>
              <a:t>- Shapes how </a:t>
            </a:r>
            <a:r>
              <a:rPr lang="en-US" dirty="0" err="1"/>
              <a:t>organisations</a:t>
            </a:r>
            <a:r>
              <a:rPr lang="en-US" dirty="0"/>
              <a:t> interpret relationships and agreements.</a:t>
            </a:r>
          </a:p>
          <a:p>
            <a:endParaRPr lang="en-US" dirty="0"/>
          </a:p>
        </p:txBody>
      </p:sp>
      <p:pic>
        <p:nvPicPr>
          <p:cNvPr id="1027" name="Picture 3" descr="Nationalities stock vector. Illustration of culture, geography - 48375801">
            <a:extLst>
              <a:ext uri="{FF2B5EF4-FFF2-40B4-BE49-F238E27FC236}">
                <a16:creationId xmlns:a16="http://schemas.microsoft.com/office/drawing/2014/main" id="{CA6673F8-557E-5DB3-5D94-3E92CA9D14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5427" y="1707042"/>
            <a:ext cx="4150895" cy="4150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491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E79E0-CBF5-2337-8D11-CE91E33DF74D}"/>
              </a:ext>
            </a:extLst>
          </p:cNvPr>
          <p:cNvSpPr>
            <a:spLocks noGrp="1"/>
          </p:cNvSpPr>
          <p:nvPr>
            <p:ph type="title"/>
          </p:nvPr>
        </p:nvSpPr>
        <p:spPr/>
        <p:txBody>
          <a:bodyPr/>
          <a:lstStyle/>
          <a:p>
            <a:pPr algn="ctr"/>
            <a:r>
              <a:rPr lang="en-US" b="1" dirty="0"/>
              <a:t>ELEMENTS OF CULTURE</a:t>
            </a:r>
          </a:p>
        </p:txBody>
      </p:sp>
      <p:sp>
        <p:nvSpPr>
          <p:cNvPr id="3" name="Content Placeholder 2">
            <a:extLst>
              <a:ext uri="{FF2B5EF4-FFF2-40B4-BE49-F238E27FC236}">
                <a16:creationId xmlns:a16="http://schemas.microsoft.com/office/drawing/2014/main" id="{05141ADE-4FA2-9422-7611-3521397C2223}"/>
              </a:ext>
            </a:extLst>
          </p:cNvPr>
          <p:cNvSpPr>
            <a:spLocks noGrp="1"/>
          </p:cNvSpPr>
          <p:nvPr>
            <p:ph idx="1"/>
          </p:nvPr>
        </p:nvSpPr>
        <p:spPr>
          <a:xfrm>
            <a:off x="1032469" y="1942346"/>
            <a:ext cx="9872871" cy="4038600"/>
          </a:xfrm>
        </p:spPr>
        <p:txBody>
          <a:bodyPr/>
          <a:lstStyle/>
          <a:p>
            <a:r>
              <a:rPr lang="en-US" b="1" dirty="0"/>
              <a:t>Key Cultural Elements:</a:t>
            </a:r>
          </a:p>
          <a:p>
            <a:endParaRPr lang="en-US" b="1" dirty="0"/>
          </a:p>
          <a:p>
            <a:pPr lvl="1">
              <a:buFont typeface="Wingdings" panose="05000000000000000000" pitchFamily="2" charset="2"/>
              <a:buChar char="ü"/>
            </a:pPr>
            <a:r>
              <a:rPr lang="en-US" dirty="0"/>
              <a:t> Communication style</a:t>
            </a:r>
          </a:p>
          <a:p>
            <a:pPr lvl="1">
              <a:buFont typeface="Wingdings" panose="05000000000000000000" pitchFamily="2" charset="2"/>
              <a:buChar char="ü"/>
            </a:pPr>
            <a:r>
              <a:rPr lang="en-US" dirty="0"/>
              <a:t>Power distance</a:t>
            </a:r>
          </a:p>
          <a:p>
            <a:pPr lvl="1">
              <a:buFont typeface="Wingdings" panose="05000000000000000000" pitchFamily="2" charset="2"/>
              <a:buChar char="ü"/>
            </a:pPr>
            <a:r>
              <a:rPr lang="en-US" dirty="0"/>
              <a:t>Attitudes toward time</a:t>
            </a:r>
          </a:p>
          <a:p>
            <a:pPr lvl="1">
              <a:buFont typeface="Wingdings" panose="05000000000000000000" pitchFamily="2" charset="2"/>
              <a:buChar char="ü"/>
            </a:pPr>
            <a:r>
              <a:rPr lang="en-US" dirty="0"/>
              <a:t>Relationship orientation</a:t>
            </a:r>
          </a:p>
          <a:p>
            <a:pPr lvl="1">
              <a:buFont typeface="Wingdings" panose="05000000000000000000" pitchFamily="2" charset="2"/>
              <a:buChar char="ü"/>
            </a:pPr>
            <a:r>
              <a:rPr lang="en-US" dirty="0"/>
              <a:t>Approach to conflict</a:t>
            </a:r>
          </a:p>
          <a:p>
            <a:pPr lvl="1">
              <a:buFont typeface="Wingdings" panose="05000000000000000000" pitchFamily="2" charset="2"/>
              <a:buChar char="ü"/>
            </a:pPr>
            <a:r>
              <a:rPr lang="en-US" dirty="0"/>
              <a:t>Decision‑making style</a:t>
            </a:r>
          </a:p>
        </p:txBody>
      </p:sp>
      <p:pic>
        <p:nvPicPr>
          <p:cNvPr id="1026" name="Picture 2" descr="Elements of Culture - PHILO-notes">
            <a:extLst>
              <a:ext uri="{FF2B5EF4-FFF2-40B4-BE49-F238E27FC236}">
                <a16:creationId xmlns:a16="http://schemas.microsoft.com/office/drawing/2014/main" id="{2E545A7B-6E58-460D-AF43-54CFE7B66C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6712" y="1810379"/>
            <a:ext cx="6032288" cy="3393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084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E4A59-DB86-0F15-8E6F-347D3FC35696}"/>
              </a:ext>
            </a:extLst>
          </p:cNvPr>
          <p:cNvSpPr>
            <a:spLocks noGrp="1"/>
          </p:cNvSpPr>
          <p:nvPr>
            <p:ph type="title"/>
          </p:nvPr>
        </p:nvSpPr>
        <p:spPr/>
        <p:txBody>
          <a:bodyPr/>
          <a:lstStyle/>
          <a:p>
            <a:pPr algn="ctr"/>
            <a:r>
              <a:rPr lang="en-US" b="1" dirty="0">
                <a:effectLst>
                  <a:outerShdw blurRad="38100" dist="38100" dir="2700000" algn="tl">
                    <a:srgbClr val="000000">
                      <a:alpha val="43137"/>
                    </a:srgbClr>
                  </a:outerShdw>
                </a:effectLst>
              </a:rPr>
              <a:t>THEORETICAL FRAMEWORK: HOFSTEDE’S DIMENSIONS</a:t>
            </a:r>
          </a:p>
        </p:txBody>
      </p:sp>
      <p:sp>
        <p:nvSpPr>
          <p:cNvPr id="3" name="Content Placeholder 2">
            <a:extLst>
              <a:ext uri="{FF2B5EF4-FFF2-40B4-BE49-F238E27FC236}">
                <a16:creationId xmlns:a16="http://schemas.microsoft.com/office/drawing/2014/main" id="{32D2E413-8A4B-13AC-F9EB-ED92BFE678CA}"/>
              </a:ext>
            </a:extLst>
          </p:cNvPr>
          <p:cNvSpPr>
            <a:spLocks noGrp="1"/>
          </p:cNvSpPr>
          <p:nvPr>
            <p:ph idx="1"/>
          </p:nvPr>
        </p:nvSpPr>
        <p:spPr>
          <a:xfrm>
            <a:off x="472273" y="2057400"/>
            <a:ext cx="5623728" cy="4038600"/>
          </a:xfrm>
        </p:spPr>
        <p:txBody>
          <a:bodyPr/>
          <a:lstStyle/>
          <a:p>
            <a:r>
              <a:rPr lang="en-US" b="1" dirty="0"/>
              <a:t>Relevant Dimensions:</a:t>
            </a:r>
          </a:p>
          <a:p>
            <a:r>
              <a:rPr lang="en-US" b="1" dirty="0"/>
              <a:t>Power Distance: </a:t>
            </a:r>
            <a:r>
              <a:rPr lang="en-US" dirty="0"/>
              <a:t>China high, UK moderate</a:t>
            </a:r>
          </a:p>
          <a:p>
            <a:r>
              <a:rPr lang="en-US" b="1" dirty="0"/>
              <a:t>Individualism vs. Collectivism: </a:t>
            </a:r>
            <a:r>
              <a:rPr lang="en-US" dirty="0"/>
              <a:t>China collectivist, UK individualist</a:t>
            </a:r>
          </a:p>
          <a:p>
            <a:r>
              <a:rPr lang="en-US" b="1" dirty="0"/>
              <a:t>Long‑Term Orientation: </a:t>
            </a:r>
            <a:r>
              <a:rPr lang="en-US" dirty="0"/>
              <a:t>China very high, UK moderate</a:t>
            </a:r>
          </a:p>
          <a:p>
            <a:r>
              <a:rPr lang="en-US" b="1" dirty="0"/>
              <a:t>Uncertainty Avoidance: </a:t>
            </a:r>
            <a:r>
              <a:rPr lang="en-US" dirty="0"/>
              <a:t>China moderate, UK moderate</a:t>
            </a:r>
          </a:p>
          <a:p>
            <a:pPr marL="45720" indent="0">
              <a:buNone/>
            </a:pPr>
            <a:endParaRPr lang="en-US" dirty="0"/>
          </a:p>
        </p:txBody>
      </p:sp>
      <p:pic>
        <p:nvPicPr>
          <p:cNvPr id="2050" name="Picture 2" descr="Design for different cultures with Hofstede's cultural ...">
            <a:extLst>
              <a:ext uri="{FF2B5EF4-FFF2-40B4-BE49-F238E27FC236}">
                <a16:creationId xmlns:a16="http://schemas.microsoft.com/office/drawing/2014/main" id="{E24679A8-88A8-0C4C-FB97-DF9CA1B066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8437" y="1965960"/>
            <a:ext cx="4777422" cy="4325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213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0EC68-04BB-AB2E-B23C-FFB398BDF3B7}"/>
              </a:ext>
            </a:extLst>
          </p:cNvPr>
          <p:cNvSpPr>
            <a:spLocks noGrp="1"/>
          </p:cNvSpPr>
          <p:nvPr>
            <p:ph type="title"/>
          </p:nvPr>
        </p:nvSpPr>
        <p:spPr/>
        <p:txBody>
          <a:bodyPr/>
          <a:lstStyle/>
          <a:p>
            <a:pPr algn="ctr"/>
            <a:r>
              <a:rPr lang="en-US" b="1" dirty="0">
                <a:effectLst>
                  <a:outerShdw blurRad="38100" dist="38100" dir="2700000" algn="tl">
                    <a:srgbClr val="000000">
                      <a:alpha val="43137"/>
                    </a:srgbClr>
                  </a:outerShdw>
                </a:effectLst>
              </a:rPr>
              <a:t>THEORETICAL FRAMEWORK: HALL’S CONTEXT THEORY</a:t>
            </a:r>
          </a:p>
        </p:txBody>
      </p:sp>
      <p:sp>
        <p:nvSpPr>
          <p:cNvPr id="3" name="Content Placeholder 2">
            <a:extLst>
              <a:ext uri="{FF2B5EF4-FFF2-40B4-BE49-F238E27FC236}">
                <a16:creationId xmlns:a16="http://schemas.microsoft.com/office/drawing/2014/main" id="{78F86887-DD58-7329-F5FC-FE627BD4AE06}"/>
              </a:ext>
            </a:extLst>
          </p:cNvPr>
          <p:cNvSpPr>
            <a:spLocks noGrp="1"/>
          </p:cNvSpPr>
          <p:nvPr>
            <p:ph idx="1"/>
          </p:nvPr>
        </p:nvSpPr>
        <p:spPr/>
        <p:txBody>
          <a:bodyPr>
            <a:normAutofit fontScale="92500" lnSpcReduction="20000"/>
          </a:bodyPr>
          <a:lstStyle/>
          <a:p>
            <a:r>
              <a:rPr lang="en-US" b="1" dirty="0"/>
              <a:t>High‑Context (China):</a:t>
            </a:r>
          </a:p>
          <a:p>
            <a:r>
              <a:rPr lang="en-US" dirty="0"/>
              <a:t>Indirect</a:t>
            </a:r>
          </a:p>
          <a:p>
            <a:r>
              <a:rPr lang="en-US" dirty="0"/>
              <a:t>Relational</a:t>
            </a:r>
          </a:p>
          <a:p>
            <a:r>
              <a:rPr lang="en-US" dirty="0"/>
              <a:t>Implicit meaning</a:t>
            </a:r>
          </a:p>
          <a:p>
            <a:r>
              <a:rPr lang="en-US" dirty="0"/>
              <a:t>Non‑verbal cues important</a:t>
            </a:r>
          </a:p>
          <a:p>
            <a:r>
              <a:rPr lang="en-US" b="1" dirty="0"/>
              <a:t>Low‑Context (UK):</a:t>
            </a:r>
          </a:p>
          <a:p>
            <a:r>
              <a:rPr lang="en-US" dirty="0"/>
              <a:t>Direct</a:t>
            </a:r>
          </a:p>
          <a:p>
            <a:r>
              <a:rPr lang="en-US" dirty="0"/>
              <a:t>Task‑focused</a:t>
            </a:r>
          </a:p>
          <a:p>
            <a:r>
              <a:rPr lang="en-US" dirty="0"/>
              <a:t>Explicit meaning</a:t>
            </a:r>
          </a:p>
          <a:p>
            <a:r>
              <a:rPr lang="en-US" dirty="0"/>
              <a:t>Written communication valued</a:t>
            </a:r>
          </a:p>
          <a:p>
            <a:endParaRPr lang="en-US" dirty="0"/>
          </a:p>
        </p:txBody>
      </p:sp>
      <p:pic>
        <p:nvPicPr>
          <p:cNvPr id="3076" name="Picture 4" descr="High/low context cultures Source: own elaboration based on (Hall, E. &amp; Hall, M., 1990).">
            <a:extLst>
              <a:ext uri="{FF2B5EF4-FFF2-40B4-BE49-F238E27FC236}">
                <a16:creationId xmlns:a16="http://schemas.microsoft.com/office/drawing/2014/main" id="{81EDA015-B8EB-288C-2713-2ADCD5C6DD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5670" y="2169345"/>
            <a:ext cx="6200775"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2860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9FC08-F2E5-BAD4-42DD-B71ABFA9915C}"/>
              </a:ext>
            </a:extLst>
          </p:cNvPr>
          <p:cNvSpPr>
            <a:spLocks noGrp="1"/>
          </p:cNvSpPr>
          <p:nvPr>
            <p:ph type="title"/>
          </p:nvPr>
        </p:nvSpPr>
        <p:spPr/>
        <p:txBody>
          <a:bodyPr/>
          <a:lstStyle/>
          <a:p>
            <a:pPr algn="ctr"/>
            <a:r>
              <a:rPr lang="en-US" b="1" dirty="0">
                <a:effectLst>
                  <a:outerShdw blurRad="38100" dist="38100" dir="2700000" algn="tl">
                    <a:srgbClr val="000000">
                      <a:alpha val="43137"/>
                    </a:srgbClr>
                  </a:outerShdw>
                </a:effectLst>
              </a:rPr>
              <a:t>KEY CHINESE CULTURAL ELEMENTS TO OVERCOME</a:t>
            </a:r>
          </a:p>
        </p:txBody>
      </p:sp>
      <p:sp>
        <p:nvSpPr>
          <p:cNvPr id="3" name="Content Placeholder 2">
            <a:extLst>
              <a:ext uri="{FF2B5EF4-FFF2-40B4-BE49-F238E27FC236}">
                <a16:creationId xmlns:a16="http://schemas.microsoft.com/office/drawing/2014/main" id="{B9768D69-ED13-AB99-F74D-C04F94D5C4E1}"/>
              </a:ext>
            </a:extLst>
          </p:cNvPr>
          <p:cNvSpPr>
            <a:spLocks noGrp="1"/>
          </p:cNvSpPr>
          <p:nvPr>
            <p:ph idx="1"/>
          </p:nvPr>
        </p:nvSpPr>
        <p:spPr>
          <a:xfrm>
            <a:off x="931985" y="2600011"/>
            <a:ext cx="9872871" cy="4038600"/>
          </a:xfrm>
        </p:spPr>
        <p:txBody>
          <a:bodyPr/>
          <a:lstStyle/>
          <a:p>
            <a:r>
              <a:rPr lang="en-US" b="1" dirty="0"/>
              <a:t>Cultural Factors:</a:t>
            </a:r>
          </a:p>
          <a:p>
            <a:pPr lvl="1"/>
            <a:r>
              <a:rPr lang="en-US" i="1" dirty="0"/>
              <a:t>Guanxi</a:t>
            </a:r>
            <a:r>
              <a:rPr lang="en-US" dirty="0"/>
              <a:t> (relationship networks)</a:t>
            </a:r>
          </a:p>
          <a:p>
            <a:pPr lvl="1"/>
            <a:r>
              <a:rPr lang="en-US" dirty="0"/>
              <a:t>Face-saving (</a:t>
            </a:r>
            <a:r>
              <a:rPr lang="en-US" i="1" dirty="0" err="1"/>
              <a:t>mianzi</a:t>
            </a:r>
            <a:r>
              <a:rPr lang="en-US" dirty="0"/>
              <a:t>)</a:t>
            </a:r>
          </a:p>
          <a:p>
            <a:pPr lvl="1"/>
            <a:r>
              <a:rPr lang="en-US" dirty="0"/>
              <a:t>Indirect communication</a:t>
            </a:r>
          </a:p>
          <a:p>
            <a:pPr lvl="1"/>
            <a:r>
              <a:rPr lang="en-US" dirty="0"/>
              <a:t>Consensus-based decision-making</a:t>
            </a:r>
          </a:p>
          <a:p>
            <a:pPr lvl="1"/>
            <a:r>
              <a:rPr lang="en-US" dirty="0"/>
              <a:t>Preference for long-term relationships</a:t>
            </a:r>
          </a:p>
          <a:p>
            <a:endParaRPr lang="en-US" dirty="0"/>
          </a:p>
        </p:txBody>
      </p:sp>
    </p:spTree>
    <p:extLst>
      <p:ext uri="{BB962C8B-B14F-4D97-AF65-F5344CB8AC3E}">
        <p14:creationId xmlns:p14="http://schemas.microsoft.com/office/powerpoint/2010/main" val="1546945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D17D3-BBF9-24A9-B859-04F438CA20D4}"/>
              </a:ext>
            </a:extLst>
          </p:cNvPr>
          <p:cNvSpPr>
            <a:spLocks noGrp="1"/>
          </p:cNvSpPr>
          <p:nvPr>
            <p:ph type="title"/>
          </p:nvPr>
        </p:nvSpPr>
        <p:spPr>
          <a:xfrm>
            <a:off x="1158240" y="358099"/>
            <a:ext cx="9875520" cy="1356360"/>
          </a:xfrm>
        </p:spPr>
        <p:txBody>
          <a:bodyPr/>
          <a:lstStyle/>
          <a:p>
            <a:pPr algn="ctr"/>
            <a:r>
              <a:rPr lang="en-US" b="1" dirty="0">
                <a:effectLst>
                  <a:outerShdw blurRad="38100" dist="38100" dir="2700000" algn="tl">
                    <a:srgbClr val="000000">
                      <a:alpha val="43137"/>
                    </a:srgbClr>
                  </a:outerShdw>
                </a:effectLst>
              </a:rPr>
              <a:t>IMPACT ON BUSINESS OPERATIONS</a:t>
            </a:r>
          </a:p>
        </p:txBody>
      </p:sp>
      <p:sp>
        <p:nvSpPr>
          <p:cNvPr id="3" name="Content Placeholder 2">
            <a:extLst>
              <a:ext uri="{FF2B5EF4-FFF2-40B4-BE49-F238E27FC236}">
                <a16:creationId xmlns:a16="http://schemas.microsoft.com/office/drawing/2014/main" id="{D9CBADE2-5757-AB3B-BC8F-CA3E87A49F89}"/>
              </a:ext>
            </a:extLst>
          </p:cNvPr>
          <p:cNvSpPr>
            <a:spLocks noGrp="1"/>
          </p:cNvSpPr>
          <p:nvPr>
            <p:ph idx="1"/>
          </p:nvPr>
        </p:nvSpPr>
        <p:spPr>
          <a:xfrm>
            <a:off x="389375" y="1965960"/>
            <a:ext cx="5428622" cy="4038600"/>
          </a:xfrm>
        </p:spPr>
        <p:txBody>
          <a:bodyPr/>
          <a:lstStyle/>
          <a:p>
            <a:r>
              <a:rPr lang="en-US" b="1" dirty="0"/>
              <a:t>IMPACTS:</a:t>
            </a:r>
          </a:p>
          <a:p>
            <a:pPr>
              <a:buFont typeface="Wingdings" panose="05000000000000000000" pitchFamily="2" charset="2"/>
              <a:buChar char="ü"/>
            </a:pPr>
            <a:r>
              <a:rPr lang="en-US" dirty="0"/>
              <a:t>Longer negotiation timelines</a:t>
            </a:r>
          </a:p>
          <a:p>
            <a:pPr>
              <a:buFont typeface="Wingdings" panose="05000000000000000000" pitchFamily="2" charset="2"/>
              <a:buChar char="ü"/>
            </a:pPr>
            <a:r>
              <a:rPr lang="en-US" dirty="0"/>
              <a:t>Need for relationship-building before contracts</a:t>
            </a:r>
          </a:p>
          <a:p>
            <a:pPr>
              <a:buFont typeface="Wingdings" panose="05000000000000000000" pitchFamily="2" charset="2"/>
              <a:buChar char="ü"/>
            </a:pPr>
            <a:r>
              <a:rPr lang="en-US" dirty="0"/>
              <a:t>Avoidance of confrontation</a:t>
            </a:r>
          </a:p>
          <a:p>
            <a:pPr>
              <a:buFont typeface="Wingdings" panose="05000000000000000000" pitchFamily="2" charset="2"/>
              <a:buChar char="ü"/>
            </a:pPr>
            <a:r>
              <a:rPr lang="en-US" dirty="0"/>
              <a:t>Senior leadership involvement required</a:t>
            </a:r>
          </a:p>
          <a:p>
            <a:pPr>
              <a:buFont typeface="Wingdings" panose="05000000000000000000" pitchFamily="2" charset="2"/>
              <a:buChar char="ü"/>
            </a:pPr>
            <a:r>
              <a:rPr lang="en-US" dirty="0"/>
              <a:t>Importance of informal meetings</a:t>
            </a:r>
          </a:p>
          <a:p>
            <a:pPr marL="45720" indent="0">
              <a:buNone/>
            </a:pPr>
            <a:endParaRPr lang="en-US" dirty="0"/>
          </a:p>
        </p:txBody>
      </p:sp>
      <p:pic>
        <p:nvPicPr>
          <p:cNvPr id="5" name="Picture 4">
            <a:extLst>
              <a:ext uri="{FF2B5EF4-FFF2-40B4-BE49-F238E27FC236}">
                <a16:creationId xmlns:a16="http://schemas.microsoft.com/office/drawing/2014/main" id="{E6E72D50-0E38-925B-378E-5D3CD81BAF05}"/>
              </a:ext>
            </a:extLst>
          </p:cNvPr>
          <p:cNvPicPr>
            <a:picLocks noChangeAspect="1"/>
          </p:cNvPicPr>
          <p:nvPr/>
        </p:nvPicPr>
        <p:blipFill>
          <a:blip r:embed="rId3"/>
          <a:stretch>
            <a:fillRect/>
          </a:stretch>
        </p:blipFill>
        <p:spPr>
          <a:xfrm>
            <a:off x="5395966" y="1714459"/>
            <a:ext cx="6018962" cy="4191860"/>
          </a:xfrm>
          <a:prstGeom prst="rect">
            <a:avLst/>
          </a:prstGeom>
        </p:spPr>
      </p:pic>
    </p:spTree>
    <p:extLst>
      <p:ext uri="{BB962C8B-B14F-4D97-AF65-F5344CB8AC3E}">
        <p14:creationId xmlns:p14="http://schemas.microsoft.com/office/powerpoint/2010/main" val="4048379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60661-6856-D102-E588-3B486A9E78EA}"/>
              </a:ext>
            </a:extLst>
          </p:cNvPr>
          <p:cNvSpPr>
            <a:spLocks noGrp="1"/>
          </p:cNvSpPr>
          <p:nvPr>
            <p:ph type="title"/>
          </p:nvPr>
        </p:nvSpPr>
        <p:spPr/>
        <p:txBody>
          <a:bodyPr/>
          <a:lstStyle/>
          <a:p>
            <a:r>
              <a:rPr lang="en-US" dirty="0"/>
              <a:t>Negotiation Strategies for Success</a:t>
            </a:r>
          </a:p>
        </p:txBody>
      </p:sp>
      <p:sp>
        <p:nvSpPr>
          <p:cNvPr id="3" name="Content Placeholder 2">
            <a:extLst>
              <a:ext uri="{FF2B5EF4-FFF2-40B4-BE49-F238E27FC236}">
                <a16:creationId xmlns:a16="http://schemas.microsoft.com/office/drawing/2014/main" id="{F9042CFF-046F-D98E-44FF-47E47BE38654}"/>
              </a:ext>
            </a:extLst>
          </p:cNvPr>
          <p:cNvSpPr>
            <a:spLocks noGrp="1"/>
          </p:cNvSpPr>
          <p:nvPr>
            <p:ph idx="1"/>
          </p:nvPr>
        </p:nvSpPr>
        <p:spPr>
          <a:xfrm>
            <a:off x="439616" y="1965960"/>
            <a:ext cx="5281248" cy="4038600"/>
          </a:xfrm>
        </p:spPr>
        <p:txBody>
          <a:bodyPr/>
          <a:lstStyle/>
          <a:p>
            <a:r>
              <a:rPr lang="en-US" b="1" dirty="0"/>
              <a:t>Strategies:</a:t>
            </a:r>
          </a:p>
          <a:p>
            <a:r>
              <a:rPr lang="en-US" dirty="0"/>
              <a:t>Build </a:t>
            </a:r>
            <a:r>
              <a:rPr lang="en-US" i="1" dirty="0"/>
              <a:t>guanxi</a:t>
            </a:r>
            <a:r>
              <a:rPr lang="en-US" dirty="0"/>
              <a:t> through informal interactions</a:t>
            </a:r>
          </a:p>
          <a:p>
            <a:r>
              <a:rPr lang="en-US" dirty="0"/>
              <a:t>Use respectful, indirect communication</a:t>
            </a:r>
          </a:p>
          <a:p>
            <a:r>
              <a:rPr lang="en-US" dirty="0"/>
              <a:t>Demonstrate patience and flexibility</a:t>
            </a:r>
          </a:p>
          <a:p>
            <a:r>
              <a:rPr lang="en-US" dirty="0"/>
              <a:t>Show long-term commitment</a:t>
            </a:r>
          </a:p>
          <a:p>
            <a:r>
              <a:rPr lang="en-US" dirty="0"/>
              <a:t>Adapt negotiation style to Chinese expectations</a:t>
            </a:r>
          </a:p>
          <a:p>
            <a:r>
              <a:rPr lang="en-US" dirty="0"/>
              <a:t>Avoid public disagreement</a:t>
            </a:r>
          </a:p>
          <a:p>
            <a:endParaRPr lang="en-US" dirty="0"/>
          </a:p>
        </p:txBody>
      </p:sp>
      <p:pic>
        <p:nvPicPr>
          <p:cNvPr id="5" name="Picture 4">
            <a:extLst>
              <a:ext uri="{FF2B5EF4-FFF2-40B4-BE49-F238E27FC236}">
                <a16:creationId xmlns:a16="http://schemas.microsoft.com/office/drawing/2014/main" id="{684A5C80-E49B-1430-3818-DBCA27B127D0}"/>
              </a:ext>
            </a:extLst>
          </p:cNvPr>
          <p:cNvPicPr>
            <a:picLocks noChangeAspect="1"/>
          </p:cNvPicPr>
          <p:nvPr/>
        </p:nvPicPr>
        <p:blipFill>
          <a:blip r:embed="rId3"/>
          <a:stretch>
            <a:fillRect/>
          </a:stretch>
        </p:blipFill>
        <p:spPr>
          <a:xfrm>
            <a:off x="6004726" y="1759131"/>
            <a:ext cx="5747658" cy="4165042"/>
          </a:xfrm>
          <a:prstGeom prst="rect">
            <a:avLst/>
          </a:prstGeom>
        </p:spPr>
      </p:pic>
    </p:spTree>
    <p:extLst>
      <p:ext uri="{BB962C8B-B14F-4D97-AF65-F5344CB8AC3E}">
        <p14:creationId xmlns:p14="http://schemas.microsoft.com/office/powerpoint/2010/main" val="2002183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8853E2-6D85-60AB-79C0-25E0EA12DA76}"/>
              </a:ext>
            </a:extLst>
          </p:cNvPr>
          <p:cNvSpPr>
            <a:spLocks noGrp="1"/>
          </p:cNvSpPr>
          <p:nvPr>
            <p:ph idx="1"/>
          </p:nvPr>
        </p:nvSpPr>
        <p:spPr>
          <a:xfrm>
            <a:off x="637358" y="1098201"/>
            <a:ext cx="5157316" cy="4038600"/>
          </a:xfrm>
        </p:spPr>
        <p:txBody>
          <a:bodyPr/>
          <a:lstStyle/>
          <a:p>
            <a:r>
              <a:rPr lang="en-US" b="1" dirty="0"/>
              <a:t>Examples:</a:t>
            </a:r>
          </a:p>
          <a:p>
            <a:r>
              <a:rPr lang="en-US" dirty="0"/>
              <a:t>Begin meetings with informal conversation</a:t>
            </a:r>
          </a:p>
          <a:p>
            <a:r>
              <a:rPr lang="en-US" dirty="0"/>
              <a:t>Avoid direct criticism; use softening language</a:t>
            </a:r>
          </a:p>
          <a:p>
            <a:r>
              <a:rPr lang="en-US" dirty="0"/>
              <a:t>Provide written summaries to clarify meaning</a:t>
            </a:r>
          </a:p>
          <a:p>
            <a:r>
              <a:rPr lang="en-US" dirty="0"/>
              <a:t>Allow time for internal consultation</a:t>
            </a:r>
          </a:p>
          <a:p>
            <a:r>
              <a:rPr lang="en-US" dirty="0"/>
              <a:t>Show respect for hierarchy by addressing senior leaders first</a:t>
            </a:r>
          </a:p>
          <a:p>
            <a:endParaRPr lang="en-US" dirty="0"/>
          </a:p>
        </p:txBody>
      </p:sp>
      <p:pic>
        <p:nvPicPr>
          <p:cNvPr id="7170" name="Picture 2" descr="15 Insightful Examples of Cultural Adaptation - REFLECTIONS ON CULTURE">
            <a:extLst>
              <a:ext uri="{FF2B5EF4-FFF2-40B4-BE49-F238E27FC236}">
                <a16:creationId xmlns:a16="http://schemas.microsoft.com/office/drawing/2014/main" id="{DB68983C-4884-56F1-80ED-3C4591C44F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8964" y="1246649"/>
            <a:ext cx="5616065" cy="3741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712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B654F-342F-5B03-6461-669AF9A4EE8A}"/>
              </a:ext>
            </a:extLst>
          </p:cNvPr>
          <p:cNvSpPr>
            <a:spLocks noGrp="1"/>
          </p:cNvSpPr>
          <p:nvPr>
            <p:ph type="title"/>
          </p:nvPr>
        </p:nvSpPr>
        <p:spPr/>
        <p:txBody>
          <a:bodyPr/>
          <a:lstStyle/>
          <a:p>
            <a:pPr algn="ctr"/>
            <a:r>
              <a:rPr lang="en-US" b="1" dirty="0">
                <a:effectLst>
                  <a:outerShdw blurRad="38100" dist="38100" dir="2700000" algn="tl">
                    <a:srgbClr val="000000">
                      <a:alpha val="43137"/>
                    </a:srgbClr>
                  </a:outerShdw>
                </a:effectLst>
              </a:rPr>
              <a:t>IMPORTANCE OF CULTURAL AWARENESS</a:t>
            </a:r>
          </a:p>
        </p:txBody>
      </p:sp>
      <p:sp>
        <p:nvSpPr>
          <p:cNvPr id="3" name="Content Placeholder 2">
            <a:extLst>
              <a:ext uri="{FF2B5EF4-FFF2-40B4-BE49-F238E27FC236}">
                <a16:creationId xmlns:a16="http://schemas.microsoft.com/office/drawing/2014/main" id="{9AA9CCED-ADD4-F9CF-C32B-840808A608F2}"/>
              </a:ext>
            </a:extLst>
          </p:cNvPr>
          <p:cNvSpPr>
            <a:spLocks noGrp="1"/>
          </p:cNvSpPr>
          <p:nvPr>
            <p:ph idx="1"/>
          </p:nvPr>
        </p:nvSpPr>
        <p:spPr>
          <a:xfrm>
            <a:off x="469761" y="2449284"/>
            <a:ext cx="4735286" cy="4038600"/>
          </a:xfrm>
        </p:spPr>
        <p:txBody>
          <a:bodyPr/>
          <a:lstStyle/>
          <a:p>
            <a:r>
              <a:rPr lang="en-US" b="1" dirty="0"/>
              <a:t>Why It Matters:</a:t>
            </a:r>
          </a:p>
          <a:p>
            <a:r>
              <a:rPr lang="en-US" dirty="0"/>
              <a:t>Reduces misunderstandings</a:t>
            </a:r>
          </a:p>
          <a:p>
            <a:r>
              <a:rPr lang="en-US" dirty="0"/>
              <a:t>Builds trust</a:t>
            </a:r>
          </a:p>
          <a:p>
            <a:r>
              <a:rPr lang="en-US" dirty="0"/>
              <a:t>Improves negotiation outcomes</a:t>
            </a:r>
          </a:p>
          <a:p>
            <a:r>
              <a:rPr lang="en-US" dirty="0"/>
              <a:t>Strengthens long-term partnerships</a:t>
            </a:r>
          </a:p>
          <a:p>
            <a:r>
              <a:rPr lang="en-US" dirty="0"/>
              <a:t>Enhances </a:t>
            </a:r>
            <a:r>
              <a:rPr lang="en-US" dirty="0" err="1"/>
              <a:t>organisational</a:t>
            </a:r>
            <a:r>
              <a:rPr lang="en-US" dirty="0"/>
              <a:t> reputation</a:t>
            </a:r>
          </a:p>
          <a:p>
            <a:endParaRPr lang="en-US" dirty="0"/>
          </a:p>
        </p:txBody>
      </p:sp>
      <p:pic>
        <p:nvPicPr>
          <p:cNvPr id="5" name="Picture 4">
            <a:extLst>
              <a:ext uri="{FF2B5EF4-FFF2-40B4-BE49-F238E27FC236}">
                <a16:creationId xmlns:a16="http://schemas.microsoft.com/office/drawing/2014/main" id="{D5E42582-8D25-E781-C531-AEABD5F4261F}"/>
              </a:ext>
            </a:extLst>
          </p:cNvPr>
          <p:cNvPicPr>
            <a:picLocks noChangeAspect="1"/>
          </p:cNvPicPr>
          <p:nvPr/>
        </p:nvPicPr>
        <p:blipFill>
          <a:blip r:embed="rId3"/>
          <a:stretch>
            <a:fillRect/>
          </a:stretch>
        </p:blipFill>
        <p:spPr>
          <a:xfrm>
            <a:off x="5205047" y="1972827"/>
            <a:ext cx="6583533" cy="4275573"/>
          </a:xfrm>
          <a:prstGeom prst="rect">
            <a:avLst/>
          </a:prstGeom>
        </p:spPr>
      </p:pic>
    </p:spTree>
    <p:extLst>
      <p:ext uri="{BB962C8B-B14F-4D97-AF65-F5344CB8AC3E}">
        <p14:creationId xmlns:p14="http://schemas.microsoft.com/office/powerpoint/2010/main" val="1454778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73153-9D72-188C-DAAE-97954EDC38A2}"/>
              </a:ext>
            </a:extLst>
          </p:cNvPr>
          <p:cNvSpPr>
            <a:spLocks noGrp="1"/>
          </p:cNvSpPr>
          <p:nvPr>
            <p:ph type="title"/>
          </p:nvPr>
        </p:nvSpPr>
        <p:spPr/>
        <p:txBody>
          <a:bodyPr/>
          <a:lstStyle/>
          <a:p>
            <a:pPr algn="ctr"/>
            <a:r>
              <a:rPr lang="en-US" b="1" dirty="0">
                <a:effectLst>
                  <a:outerShdw blurRad="38100" dist="38100" dir="2700000" algn="tl">
                    <a:srgbClr val="000000">
                      <a:alpha val="43137"/>
                    </a:srgbClr>
                  </a:outerShdw>
                </a:effectLst>
              </a:rPr>
              <a:t>CONCLUSION</a:t>
            </a:r>
          </a:p>
        </p:txBody>
      </p:sp>
      <p:sp>
        <p:nvSpPr>
          <p:cNvPr id="3" name="Content Placeholder 2">
            <a:extLst>
              <a:ext uri="{FF2B5EF4-FFF2-40B4-BE49-F238E27FC236}">
                <a16:creationId xmlns:a16="http://schemas.microsoft.com/office/drawing/2014/main" id="{E21A209F-8CB3-45C9-F32D-6E7ACEDE23D6}"/>
              </a:ext>
            </a:extLst>
          </p:cNvPr>
          <p:cNvSpPr>
            <a:spLocks noGrp="1"/>
          </p:cNvSpPr>
          <p:nvPr>
            <p:ph idx="1"/>
          </p:nvPr>
        </p:nvSpPr>
        <p:spPr/>
        <p:txBody>
          <a:bodyPr/>
          <a:lstStyle/>
          <a:p>
            <a:pPr>
              <a:buFont typeface="Arial" panose="020B0604020202020204" pitchFamily="34" charset="0"/>
              <a:buChar char="•"/>
            </a:pPr>
            <a:r>
              <a:rPr lang="en-US" dirty="0"/>
              <a:t>Cultural differences are manageable with preparation</a:t>
            </a:r>
          </a:p>
          <a:p>
            <a:pPr>
              <a:buFont typeface="Arial" panose="020B0604020202020204" pitchFamily="34" charset="0"/>
              <a:buChar char="•"/>
            </a:pPr>
            <a:r>
              <a:rPr lang="en-US" dirty="0"/>
              <a:t>Relationship-building is essential</a:t>
            </a:r>
          </a:p>
          <a:p>
            <a:pPr>
              <a:buFont typeface="Arial" panose="020B0604020202020204" pitchFamily="34" charset="0"/>
              <a:buChar char="•"/>
            </a:pPr>
            <a:r>
              <a:rPr lang="en-US" dirty="0"/>
              <a:t>Adaptability leads to successful cross-cultural deals</a:t>
            </a:r>
          </a:p>
          <a:p>
            <a:pPr>
              <a:buFont typeface="Arial" panose="020B0604020202020204" pitchFamily="34" charset="0"/>
              <a:buChar char="•"/>
            </a:pPr>
            <a:r>
              <a:rPr lang="en-US" dirty="0"/>
              <a:t>A culturally informed approach strengthens our competitive advantage</a:t>
            </a:r>
          </a:p>
          <a:p>
            <a:endParaRPr lang="en-US" dirty="0"/>
          </a:p>
        </p:txBody>
      </p:sp>
    </p:spTree>
    <p:extLst>
      <p:ext uri="{BB962C8B-B14F-4D97-AF65-F5344CB8AC3E}">
        <p14:creationId xmlns:p14="http://schemas.microsoft.com/office/powerpoint/2010/main" val="4027287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BE657-5FA3-5F8F-E471-9379AB3ADDBA}"/>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1EE97B85-38D9-B3F9-4742-F7026AD4E6DD}"/>
              </a:ext>
            </a:extLst>
          </p:cNvPr>
          <p:cNvSpPr>
            <a:spLocks noGrp="1"/>
          </p:cNvSpPr>
          <p:nvPr>
            <p:ph idx="1"/>
          </p:nvPr>
        </p:nvSpPr>
        <p:spPr/>
        <p:txBody>
          <a:bodyPr/>
          <a:lstStyle/>
          <a:p>
            <a:r>
              <a:rPr lang="en-US" dirty="0"/>
              <a:t>Brett, J. (2014) </a:t>
            </a:r>
            <a:r>
              <a:rPr lang="en-US" i="1" dirty="0"/>
              <a:t>Negotiating Globally</a:t>
            </a:r>
            <a:r>
              <a:rPr lang="en-US" dirty="0"/>
              <a:t>. Jossey-Bass.</a:t>
            </a:r>
          </a:p>
          <a:p>
            <a:r>
              <a:rPr lang="en-US" dirty="0"/>
              <a:t>Chen, X. &amp; Chen, C. (2004) ‘On the intricacies of Chinese guanxi’, </a:t>
            </a:r>
            <a:r>
              <a:rPr lang="en-US" i="1" dirty="0"/>
              <a:t>Asia Pacific Journal of Management</a:t>
            </a:r>
            <a:r>
              <a:rPr lang="en-US" dirty="0"/>
              <a:t>, 21(3), pp. 305–324.</a:t>
            </a:r>
          </a:p>
          <a:p>
            <a:r>
              <a:rPr lang="en-US" dirty="0"/>
              <a:t>Fang, T. (2006) ‘Negotiation: The Chinese style’, </a:t>
            </a:r>
            <a:r>
              <a:rPr lang="en-US" i="1" dirty="0"/>
              <a:t>Journal of Business &amp; Industrial Marketing</a:t>
            </a:r>
            <a:r>
              <a:rPr lang="en-US" dirty="0"/>
              <a:t>, 21(1), pp. 50–60.</a:t>
            </a:r>
          </a:p>
          <a:p>
            <a:r>
              <a:rPr lang="en-US" dirty="0"/>
              <a:t>Hall, E. (1976) </a:t>
            </a:r>
            <a:r>
              <a:rPr lang="en-US" i="1" dirty="0"/>
              <a:t>Beyond Culture</a:t>
            </a:r>
            <a:r>
              <a:rPr lang="en-US" dirty="0"/>
              <a:t>. Anchor Books.</a:t>
            </a:r>
            <a:br>
              <a:rPr lang="en-US" dirty="0"/>
            </a:br>
            <a:r>
              <a:rPr lang="en-US" dirty="0"/>
              <a:t>Hofstede, G. (2011) ‘</a:t>
            </a:r>
            <a:r>
              <a:rPr lang="en-US" dirty="0" err="1"/>
              <a:t>Dimensionalizing</a:t>
            </a:r>
            <a:r>
              <a:rPr lang="en-US" dirty="0"/>
              <a:t> cultures’, </a:t>
            </a:r>
            <a:r>
              <a:rPr lang="en-US" i="1" dirty="0"/>
              <a:t>Online Readings in Psychology and Culture</a:t>
            </a:r>
            <a:r>
              <a:rPr lang="en-US" dirty="0"/>
              <a:t>, 2(1).</a:t>
            </a:r>
          </a:p>
          <a:p>
            <a:r>
              <a:rPr lang="en-US" dirty="0"/>
              <a:t>Hofstede Insights (2023) </a:t>
            </a:r>
            <a:r>
              <a:rPr lang="en-US" i="1" dirty="0"/>
              <a:t>Country Comparison: China and UK</a:t>
            </a:r>
            <a:r>
              <a:rPr lang="en-US" dirty="0"/>
              <a:t>.</a:t>
            </a:r>
          </a:p>
          <a:p>
            <a:endParaRPr lang="en-US" dirty="0"/>
          </a:p>
        </p:txBody>
      </p:sp>
    </p:spTree>
    <p:extLst>
      <p:ext uri="{BB962C8B-B14F-4D97-AF65-F5344CB8AC3E}">
        <p14:creationId xmlns:p14="http://schemas.microsoft.com/office/powerpoint/2010/main" val="1772720354"/>
      </p:ext>
    </p:extLst>
  </p:cSld>
  <p:clrMapOvr>
    <a:masterClrMapping/>
  </p:clrMapOvr>
</p:sld>
</file>

<file path=ppt/theme/theme1.xml><?xml version="1.0" encoding="utf-8"?>
<a:theme xmlns:a="http://schemas.openxmlformats.org/drawingml/2006/main" name="Basis">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642</TotalTime>
  <Words>1008</Words>
  <Application>Microsoft Office PowerPoint</Application>
  <PresentationFormat>Widescreen</PresentationFormat>
  <Paragraphs>116</Paragraphs>
  <Slides>13</Slides>
  <Notes>10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Basis</vt:lpstr>
      <vt:lpstr>INTERNATIONAL BUSINESS COMMUNICATIONS</vt:lpstr>
      <vt:lpstr>CONTENT</vt:lpstr>
      <vt:lpstr>DEFINING CULTURE</vt:lpstr>
      <vt:lpstr>ELEMENTS OF CULTURE</vt:lpstr>
      <vt:lpstr>THEORETICAL FRAMEWORK: HOFSTEDE’S DIMENSIONS</vt:lpstr>
      <vt:lpstr>THEORETICAL FRAMEWORK: HALL’S CONTEXT THEORY</vt:lpstr>
      <vt:lpstr>KEY CHINESE CULTURAL ELEMENTS TO OVERCOME</vt:lpstr>
      <vt:lpstr>IMPACT ON BUSINESS OPERATIONS</vt:lpstr>
      <vt:lpstr>Negotiation Strategies for Success</vt:lpstr>
      <vt:lpstr>PowerPoint Presentation</vt:lpstr>
      <vt:lpstr>IMPORTANCE OF CULTURAL AWARENESS</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BUSINESS COMMUNICATIONS</dc:title>
  <dc:creator>Interactive4</dc:creator>
  <cp:lastModifiedBy>Codrin C</cp:lastModifiedBy>
  <cp:revision>3</cp:revision>
  <dcterms:created xsi:type="dcterms:W3CDTF">2026-03-11T21:19:58Z</dcterms:created>
  <dcterms:modified xsi:type="dcterms:W3CDTF">2026-03-21T11:33:54Z</dcterms:modified>
</cp:coreProperties>
</file>