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83869"/>
  </p:normalViewPr>
  <p:slideViewPr>
    <p:cSldViewPr snapToGrid="0" snapToObjects="1">
      <p:cViewPr varScale="1">
        <p:scale>
          <a:sx n="94" d="100"/>
          <a:sy n="94" d="100"/>
        </p:scale>
        <p:origin x="127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C12C79-F524-4FD3-95E8-A3386AB9298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4524E52-9F0D-4B88-BA3D-7180AAFB5E7A}">
      <dgm:prSet/>
      <dgm:spPr/>
      <dgm:t>
        <a:bodyPr/>
        <a:lstStyle/>
        <a:p>
          <a:r>
            <a:rPr lang="en-GB" u="sng"/>
            <a:t>SWOT internal analysis</a:t>
          </a:r>
          <a:endParaRPr lang="en-US"/>
        </a:p>
      </dgm:t>
    </dgm:pt>
    <dgm:pt modelId="{FF4FB9FF-A4F7-432D-A956-A2B3FB404775}" type="parTrans" cxnId="{7E6651A9-84D0-473F-B8BD-E1391724CABC}">
      <dgm:prSet/>
      <dgm:spPr/>
      <dgm:t>
        <a:bodyPr/>
        <a:lstStyle/>
        <a:p>
          <a:endParaRPr lang="en-US"/>
        </a:p>
      </dgm:t>
    </dgm:pt>
    <dgm:pt modelId="{15857266-7E86-4FBE-8CD3-3B9D4D0BB580}" type="sibTrans" cxnId="{7E6651A9-84D0-473F-B8BD-E1391724CABC}">
      <dgm:prSet/>
      <dgm:spPr/>
      <dgm:t>
        <a:bodyPr/>
        <a:lstStyle/>
        <a:p>
          <a:endParaRPr lang="en-US"/>
        </a:p>
      </dgm:t>
    </dgm:pt>
    <dgm:pt modelId="{80F13516-284E-43FF-8623-578D52357079}">
      <dgm:prSet/>
      <dgm:spPr/>
      <dgm:t>
        <a:bodyPr/>
        <a:lstStyle/>
        <a:p>
          <a:r>
            <a:rPr lang="en-GB"/>
            <a:t>Strengths-Great fanbase and strong academy system with successful graduates over the past two seasons.</a:t>
          </a:r>
          <a:endParaRPr lang="en-US"/>
        </a:p>
      </dgm:t>
    </dgm:pt>
    <dgm:pt modelId="{F404984F-F2F8-4308-AA7C-AD5C70090BA8}" type="parTrans" cxnId="{7FA13655-C3A2-4628-87D2-D7D567CC8DBA}">
      <dgm:prSet/>
      <dgm:spPr/>
      <dgm:t>
        <a:bodyPr/>
        <a:lstStyle/>
        <a:p>
          <a:endParaRPr lang="en-US"/>
        </a:p>
      </dgm:t>
    </dgm:pt>
    <dgm:pt modelId="{FD649FFB-95A6-4225-AB9F-001871E9A6FB}" type="sibTrans" cxnId="{7FA13655-C3A2-4628-87D2-D7D567CC8DBA}">
      <dgm:prSet/>
      <dgm:spPr/>
      <dgm:t>
        <a:bodyPr/>
        <a:lstStyle/>
        <a:p>
          <a:endParaRPr lang="en-US"/>
        </a:p>
      </dgm:t>
    </dgm:pt>
    <dgm:pt modelId="{A7B543B2-0BB7-442A-B31B-F2F91163E310}">
      <dgm:prSet/>
      <dgm:spPr/>
      <dgm:t>
        <a:bodyPr/>
        <a:lstStyle/>
        <a:p>
          <a:r>
            <a:rPr lang="en-GB"/>
            <a:t>Weaknesses- Bad relationship with the fanbase, the fans don’t trust the current ownership so that needs to be changed. </a:t>
          </a:r>
          <a:endParaRPr lang="en-US"/>
        </a:p>
      </dgm:t>
    </dgm:pt>
    <dgm:pt modelId="{AB61CB45-3B22-46F3-BF29-D6A409863F0C}" type="parTrans" cxnId="{D0B9DD04-2F1D-4F2B-8CDD-737942A2EBB1}">
      <dgm:prSet/>
      <dgm:spPr/>
      <dgm:t>
        <a:bodyPr/>
        <a:lstStyle/>
        <a:p>
          <a:endParaRPr lang="en-US"/>
        </a:p>
      </dgm:t>
    </dgm:pt>
    <dgm:pt modelId="{7BD0C2B3-DD78-43AA-A312-9DABD79C8321}" type="sibTrans" cxnId="{D0B9DD04-2F1D-4F2B-8CDD-737942A2EBB1}">
      <dgm:prSet/>
      <dgm:spPr/>
      <dgm:t>
        <a:bodyPr/>
        <a:lstStyle/>
        <a:p>
          <a:endParaRPr lang="en-US"/>
        </a:p>
      </dgm:t>
    </dgm:pt>
    <dgm:pt modelId="{CF52114C-0E8D-4DEB-8C0E-E88D3A49D071}">
      <dgm:prSet/>
      <dgm:spPr/>
      <dgm:t>
        <a:bodyPr/>
        <a:lstStyle/>
        <a:p>
          <a:r>
            <a:rPr lang="en-GB"/>
            <a:t>Opportunity- To win back the fans trust and win promotion back to the Premier League.</a:t>
          </a:r>
          <a:endParaRPr lang="en-US"/>
        </a:p>
      </dgm:t>
    </dgm:pt>
    <dgm:pt modelId="{B0983F1D-7473-4528-BE25-DC003CB9EB3A}" type="parTrans" cxnId="{20A6ABF4-3EEC-43DC-A4EC-9B68DB89A754}">
      <dgm:prSet/>
      <dgm:spPr/>
      <dgm:t>
        <a:bodyPr/>
        <a:lstStyle/>
        <a:p>
          <a:endParaRPr lang="en-US"/>
        </a:p>
      </dgm:t>
    </dgm:pt>
    <dgm:pt modelId="{AD825812-3222-4C20-8520-21211823FBA6}" type="sibTrans" cxnId="{20A6ABF4-3EEC-43DC-A4EC-9B68DB89A754}">
      <dgm:prSet/>
      <dgm:spPr/>
      <dgm:t>
        <a:bodyPr/>
        <a:lstStyle/>
        <a:p>
          <a:endParaRPr lang="en-US"/>
        </a:p>
      </dgm:t>
    </dgm:pt>
    <dgm:pt modelId="{A32C9CBF-4CD5-4C0A-A91B-D1FE446BE179}">
      <dgm:prSet/>
      <dgm:spPr/>
      <dgm:t>
        <a:bodyPr/>
        <a:lstStyle/>
        <a:p>
          <a:r>
            <a:rPr lang="en-GB"/>
            <a:t>Threat-Losing millions annually and failing to win promotion, or not spending at all and just about breaking even every season and hoping for the best.</a:t>
          </a:r>
          <a:endParaRPr lang="en-US"/>
        </a:p>
      </dgm:t>
    </dgm:pt>
    <dgm:pt modelId="{E84B4A2F-DCAE-4030-80D9-C98E436FC19E}" type="parTrans" cxnId="{795E28CB-A2D4-4012-B2EB-F4542C2B138A}">
      <dgm:prSet/>
      <dgm:spPr/>
      <dgm:t>
        <a:bodyPr/>
        <a:lstStyle/>
        <a:p>
          <a:endParaRPr lang="en-US"/>
        </a:p>
      </dgm:t>
    </dgm:pt>
    <dgm:pt modelId="{D6823E46-554D-4E28-9772-EB66DEE9DA52}" type="sibTrans" cxnId="{795E28CB-A2D4-4012-B2EB-F4542C2B138A}">
      <dgm:prSet/>
      <dgm:spPr/>
      <dgm:t>
        <a:bodyPr/>
        <a:lstStyle/>
        <a:p>
          <a:endParaRPr lang="en-US"/>
        </a:p>
      </dgm:t>
    </dgm:pt>
    <dgm:pt modelId="{EC1B65AF-3886-4618-8270-8E5767277420}" type="pres">
      <dgm:prSet presAssocID="{A7C12C79-F524-4FD3-95E8-A3386AB92982}" presName="root" presStyleCnt="0">
        <dgm:presLayoutVars>
          <dgm:dir/>
          <dgm:resizeHandles val="exact"/>
        </dgm:presLayoutVars>
      </dgm:prSet>
      <dgm:spPr/>
    </dgm:pt>
    <dgm:pt modelId="{E421EAD1-8521-4371-B34A-D42BBD7A1BEB}" type="pres">
      <dgm:prSet presAssocID="{04524E52-9F0D-4B88-BA3D-7180AAFB5E7A}" presName="compNode" presStyleCnt="0"/>
      <dgm:spPr/>
    </dgm:pt>
    <dgm:pt modelId="{F44DC32E-D4DB-496B-800B-2A53DC60FA0E}" type="pres">
      <dgm:prSet presAssocID="{04524E52-9F0D-4B88-BA3D-7180AAFB5E7A}" presName="bgRect" presStyleLbl="bgShp" presStyleIdx="0" presStyleCnt="5"/>
      <dgm:spPr/>
    </dgm:pt>
    <dgm:pt modelId="{43EA7DC5-92F6-4B31-8E72-84DC7540BA20}" type="pres">
      <dgm:prSet presAssocID="{04524E52-9F0D-4B88-BA3D-7180AAFB5E7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umbbell"/>
        </a:ext>
      </dgm:extLst>
    </dgm:pt>
    <dgm:pt modelId="{19E18676-10F1-4B94-9293-84F3A780D3DF}" type="pres">
      <dgm:prSet presAssocID="{04524E52-9F0D-4B88-BA3D-7180AAFB5E7A}" presName="spaceRect" presStyleCnt="0"/>
      <dgm:spPr/>
    </dgm:pt>
    <dgm:pt modelId="{48BF6A02-EB85-4F4E-A57F-C9223AF93D37}" type="pres">
      <dgm:prSet presAssocID="{04524E52-9F0D-4B88-BA3D-7180AAFB5E7A}" presName="parTx" presStyleLbl="revTx" presStyleIdx="0" presStyleCnt="5">
        <dgm:presLayoutVars>
          <dgm:chMax val="0"/>
          <dgm:chPref val="0"/>
        </dgm:presLayoutVars>
      </dgm:prSet>
      <dgm:spPr/>
    </dgm:pt>
    <dgm:pt modelId="{C3F3390A-0D4E-4F64-A381-8218CEE5BA6D}" type="pres">
      <dgm:prSet presAssocID="{15857266-7E86-4FBE-8CD3-3B9D4D0BB580}" presName="sibTrans" presStyleCnt="0"/>
      <dgm:spPr/>
    </dgm:pt>
    <dgm:pt modelId="{E6FA8EFA-9BC2-4B89-946C-D9421902555B}" type="pres">
      <dgm:prSet presAssocID="{80F13516-284E-43FF-8623-578D52357079}" presName="compNode" presStyleCnt="0"/>
      <dgm:spPr/>
    </dgm:pt>
    <dgm:pt modelId="{C7410A43-83C9-45F9-A9B7-5522FF3829D0}" type="pres">
      <dgm:prSet presAssocID="{80F13516-284E-43FF-8623-578D52357079}" presName="bgRect" presStyleLbl="bgShp" presStyleIdx="1" presStyleCnt="5"/>
      <dgm:spPr/>
    </dgm:pt>
    <dgm:pt modelId="{EFCC5B0F-DFB5-4AA4-8A5C-BD22D00DA858}" type="pres">
      <dgm:prSet presAssocID="{80F13516-284E-43FF-8623-578D5235707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Success"/>
        </a:ext>
      </dgm:extLst>
    </dgm:pt>
    <dgm:pt modelId="{CAF11C1F-FAA0-453A-A2F3-452B315F138B}" type="pres">
      <dgm:prSet presAssocID="{80F13516-284E-43FF-8623-578D52357079}" presName="spaceRect" presStyleCnt="0"/>
      <dgm:spPr/>
    </dgm:pt>
    <dgm:pt modelId="{27EF74C8-3B25-44EA-A45C-44C35A930B2F}" type="pres">
      <dgm:prSet presAssocID="{80F13516-284E-43FF-8623-578D52357079}" presName="parTx" presStyleLbl="revTx" presStyleIdx="1" presStyleCnt="5">
        <dgm:presLayoutVars>
          <dgm:chMax val="0"/>
          <dgm:chPref val="0"/>
        </dgm:presLayoutVars>
      </dgm:prSet>
      <dgm:spPr/>
    </dgm:pt>
    <dgm:pt modelId="{03D8287F-A368-4AAD-B6B3-95A8CA93D4C9}" type="pres">
      <dgm:prSet presAssocID="{FD649FFB-95A6-4225-AB9F-001871E9A6FB}" presName="sibTrans" presStyleCnt="0"/>
      <dgm:spPr/>
    </dgm:pt>
    <dgm:pt modelId="{2D411C84-E9F5-49CE-B260-AF58C4ACA54F}" type="pres">
      <dgm:prSet presAssocID="{A7B543B2-0BB7-442A-B31B-F2F91163E310}" presName="compNode" presStyleCnt="0"/>
      <dgm:spPr/>
    </dgm:pt>
    <dgm:pt modelId="{884FC332-FE70-46A9-9744-A90C87155C2D}" type="pres">
      <dgm:prSet presAssocID="{A7B543B2-0BB7-442A-B31B-F2F91163E310}" presName="bgRect" presStyleLbl="bgShp" presStyleIdx="2" presStyleCnt="5"/>
      <dgm:spPr/>
    </dgm:pt>
    <dgm:pt modelId="{EBC5D827-F158-4A8C-8A36-824141A1467E}" type="pres">
      <dgm:prSet presAssocID="{A7B543B2-0BB7-442A-B31B-F2F91163E31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2C63D4A2-BCAE-4F94-B4C9-B87630B8EA4C}" type="pres">
      <dgm:prSet presAssocID="{A7B543B2-0BB7-442A-B31B-F2F91163E310}" presName="spaceRect" presStyleCnt="0"/>
      <dgm:spPr/>
    </dgm:pt>
    <dgm:pt modelId="{108B1292-DE2B-496B-94CE-417659DC0264}" type="pres">
      <dgm:prSet presAssocID="{A7B543B2-0BB7-442A-B31B-F2F91163E310}" presName="parTx" presStyleLbl="revTx" presStyleIdx="2" presStyleCnt="5">
        <dgm:presLayoutVars>
          <dgm:chMax val="0"/>
          <dgm:chPref val="0"/>
        </dgm:presLayoutVars>
      </dgm:prSet>
      <dgm:spPr/>
    </dgm:pt>
    <dgm:pt modelId="{3C63CA16-6AB4-4569-95D2-2665E713DE30}" type="pres">
      <dgm:prSet presAssocID="{7BD0C2B3-DD78-43AA-A312-9DABD79C8321}" presName="sibTrans" presStyleCnt="0"/>
      <dgm:spPr/>
    </dgm:pt>
    <dgm:pt modelId="{1F74B85A-5DB2-466A-8870-DF8F4D64454A}" type="pres">
      <dgm:prSet presAssocID="{CF52114C-0E8D-4DEB-8C0E-E88D3A49D071}" presName="compNode" presStyleCnt="0"/>
      <dgm:spPr/>
    </dgm:pt>
    <dgm:pt modelId="{24C3B2B4-75DB-4CDB-BE77-F93E654F020B}" type="pres">
      <dgm:prSet presAssocID="{CF52114C-0E8D-4DEB-8C0E-E88D3A49D071}" presName="bgRect" presStyleLbl="bgShp" presStyleIdx="3" presStyleCnt="5"/>
      <dgm:spPr/>
    </dgm:pt>
    <dgm:pt modelId="{A116ABDB-4D7B-4DCA-8900-BA43BFA65C9B}" type="pres">
      <dgm:prSet presAssocID="{CF52114C-0E8D-4DEB-8C0E-E88D3A49D07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occer"/>
        </a:ext>
      </dgm:extLst>
    </dgm:pt>
    <dgm:pt modelId="{C9C26223-AD45-4334-AF02-2D25B0E6E708}" type="pres">
      <dgm:prSet presAssocID="{CF52114C-0E8D-4DEB-8C0E-E88D3A49D071}" presName="spaceRect" presStyleCnt="0"/>
      <dgm:spPr/>
    </dgm:pt>
    <dgm:pt modelId="{15C8BA1A-A4BB-451B-A8E9-2C9814597E5C}" type="pres">
      <dgm:prSet presAssocID="{CF52114C-0E8D-4DEB-8C0E-E88D3A49D071}" presName="parTx" presStyleLbl="revTx" presStyleIdx="3" presStyleCnt="5">
        <dgm:presLayoutVars>
          <dgm:chMax val="0"/>
          <dgm:chPref val="0"/>
        </dgm:presLayoutVars>
      </dgm:prSet>
      <dgm:spPr/>
    </dgm:pt>
    <dgm:pt modelId="{DDE1F065-3E28-42D6-B283-041124B6FE70}" type="pres">
      <dgm:prSet presAssocID="{AD825812-3222-4C20-8520-21211823FBA6}" presName="sibTrans" presStyleCnt="0"/>
      <dgm:spPr/>
    </dgm:pt>
    <dgm:pt modelId="{330263E2-7777-4444-A057-963DF5FF5AEC}" type="pres">
      <dgm:prSet presAssocID="{A32C9CBF-4CD5-4C0A-A91B-D1FE446BE179}" presName="compNode" presStyleCnt="0"/>
      <dgm:spPr/>
    </dgm:pt>
    <dgm:pt modelId="{F9F08420-D721-412A-BA98-C7BE64DC9871}" type="pres">
      <dgm:prSet presAssocID="{A32C9CBF-4CD5-4C0A-A91B-D1FE446BE179}" presName="bgRect" presStyleLbl="bgShp" presStyleIdx="4" presStyleCnt="5"/>
      <dgm:spPr/>
    </dgm:pt>
    <dgm:pt modelId="{0571C7BB-08BE-462D-86C4-5D2E9FC751B2}" type="pres">
      <dgm:prSet presAssocID="{A32C9CBF-4CD5-4C0A-A91B-D1FE446BE17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itcoin"/>
        </a:ext>
      </dgm:extLst>
    </dgm:pt>
    <dgm:pt modelId="{2B35C07D-426C-4DD1-B8DA-61B42D24E4DE}" type="pres">
      <dgm:prSet presAssocID="{A32C9CBF-4CD5-4C0A-A91B-D1FE446BE179}" presName="spaceRect" presStyleCnt="0"/>
      <dgm:spPr/>
    </dgm:pt>
    <dgm:pt modelId="{D6A9A4DC-B945-4A0D-9FA1-138A0925BA68}" type="pres">
      <dgm:prSet presAssocID="{A32C9CBF-4CD5-4C0A-A91B-D1FE446BE179}" presName="parTx" presStyleLbl="revTx" presStyleIdx="4" presStyleCnt="5">
        <dgm:presLayoutVars>
          <dgm:chMax val="0"/>
          <dgm:chPref val="0"/>
        </dgm:presLayoutVars>
      </dgm:prSet>
      <dgm:spPr/>
    </dgm:pt>
  </dgm:ptLst>
  <dgm:cxnLst>
    <dgm:cxn modelId="{D0B9DD04-2F1D-4F2B-8CDD-737942A2EBB1}" srcId="{A7C12C79-F524-4FD3-95E8-A3386AB92982}" destId="{A7B543B2-0BB7-442A-B31B-F2F91163E310}" srcOrd="2" destOrd="0" parTransId="{AB61CB45-3B22-46F3-BF29-D6A409863F0C}" sibTransId="{7BD0C2B3-DD78-43AA-A312-9DABD79C8321}"/>
    <dgm:cxn modelId="{9EA2A527-124C-43EC-86C1-267637510846}" type="presOf" srcId="{CF52114C-0E8D-4DEB-8C0E-E88D3A49D071}" destId="{15C8BA1A-A4BB-451B-A8E9-2C9814597E5C}" srcOrd="0" destOrd="0" presId="urn:microsoft.com/office/officeart/2018/2/layout/IconVerticalSolidList"/>
    <dgm:cxn modelId="{77C8902F-F21C-4259-882B-BAF76C30AE4D}" type="presOf" srcId="{04524E52-9F0D-4B88-BA3D-7180AAFB5E7A}" destId="{48BF6A02-EB85-4F4E-A57F-C9223AF93D37}" srcOrd="0" destOrd="0" presId="urn:microsoft.com/office/officeart/2018/2/layout/IconVerticalSolidList"/>
    <dgm:cxn modelId="{7FA13655-C3A2-4628-87D2-D7D567CC8DBA}" srcId="{A7C12C79-F524-4FD3-95E8-A3386AB92982}" destId="{80F13516-284E-43FF-8623-578D52357079}" srcOrd="1" destOrd="0" parTransId="{F404984F-F2F8-4308-AA7C-AD5C70090BA8}" sibTransId="{FD649FFB-95A6-4225-AB9F-001871E9A6FB}"/>
    <dgm:cxn modelId="{312CFE7B-2911-4801-ABF3-C26A889A719E}" type="presOf" srcId="{80F13516-284E-43FF-8623-578D52357079}" destId="{27EF74C8-3B25-44EA-A45C-44C35A930B2F}" srcOrd="0" destOrd="0" presId="urn:microsoft.com/office/officeart/2018/2/layout/IconVerticalSolidList"/>
    <dgm:cxn modelId="{2939F6A0-BB6B-46EE-8FE0-F2749FC5C4D0}" type="presOf" srcId="{A7C12C79-F524-4FD3-95E8-A3386AB92982}" destId="{EC1B65AF-3886-4618-8270-8E5767277420}" srcOrd="0" destOrd="0" presId="urn:microsoft.com/office/officeart/2018/2/layout/IconVerticalSolidList"/>
    <dgm:cxn modelId="{7E6651A9-84D0-473F-B8BD-E1391724CABC}" srcId="{A7C12C79-F524-4FD3-95E8-A3386AB92982}" destId="{04524E52-9F0D-4B88-BA3D-7180AAFB5E7A}" srcOrd="0" destOrd="0" parTransId="{FF4FB9FF-A4F7-432D-A956-A2B3FB404775}" sibTransId="{15857266-7E86-4FBE-8CD3-3B9D4D0BB580}"/>
    <dgm:cxn modelId="{D80E04B7-D302-4B34-AFEC-800B8BC20282}" type="presOf" srcId="{A7B543B2-0BB7-442A-B31B-F2F91163E310}" destId="{108B1292-DE2B-496B-94CE-417659DC0264}" srcOrd="0" destOrd="0" presId="urn:microsoft.com/office/officeart/2018/2/layout/IconVerticalSolidList"/>
    <dgm:cxn modelId="{F0E4C5BE-A8D8-419E-8382-751A8BDEC35E}" type="presOf" srcId="{A32C9CBF-4CD5-4C0A-A91B-D1FE446BE179}" destId="{D6A9A4DC-B945-4A0D-9FA1-138A0925BA68}" srcOrd="0" destOrd="0" presId="urn:microsoft.com/office/officeart/2018/2/layout/IconVerticalSolidList"/>
    <dgm:cxn modelId="{795E28CB-A2D4-4012-B2EB-F4542C2B138A}" srcId="{A7C12C79-F524-4FD3-95E8-A3386AB92982}" destId="{A32C9CBF-4CD5-4C0A-A91B-D1FE446BE179}" srcOrd="4" destOrd="0" parTransId="{E84B4A2F-DCAE-4030-80D9-C98E436FC19E}" sibTransId="{D6823E46-554D-4E28-9772-EB66DEE9DA52}"/>
    <dgm:cxn modelId="{20A6ABF4-3EEC-43DC-A4EC-9B68DB89A754}" srcId="{A7C12C79-F524-4FD3-95E8-A3386AB92982}" destId="{CF52114C-0E8D-4DEB-8C0E-E88D3A49D071}" srcOrd="3" destOrd="0" parTransId="{B0983F1D-7473-4528-BE25-DC003CB9EB3A}" sibTransId="{AD825812-3222-4C20-8520-21211823FBA6}"/>
    <dgm:cxn modelId="{C9AAB225-3089-49D9-8599-F2FD26A78CF2}" type="presParOf" srcId="{EC1B65AF-3886-4618-8270-8E5767277420}" destId="{E421EAD1-8521-4371-B34A-D42BBD7A1BEB}" srcOrd="0" destOrd="0" presId="urn:microsoft.com/office/officeart/2018/2/layout/IconVerticalSolidList"/>
    <dgm:cxn modelId="{64FC6E13-C8A0-414A-9AF5-03422A6046F3}" type="presParOf" srcId="{E421EAD1-8521-4371-B34A-D42BBD7A1BEB}" destId="{F44DC32E-D4DB-496B-800B-2A53DC60FA0E}" srcOrd="0" destOrd="0" presId="urn:microsoft.com/office/officeart/2018/2/layout/IconVerticalSolidList"/>
    <dgm:cxn modelId="{54200526-8FDC-4ABF-81CB-52485806ED24}" type="presParOf" srcId="{E421EAD1-8521-4371-B34A-D42BBD7A1BEB}" destId="{43EA7DC5-92F6-4B31-8E72-84DC7540BA20}" srcOrd="1" destOrd="0" presId="urn:microsoft.com/office/officeart/2018/2/layout/IconVerticalSolidList"/>
    <dgm:cxn modelId="{11BC68BE-5529-43FE-B1BE-B59EAEB8F3A8}" type="presParOf" srcId="{E421EAD1-8521-4371-B34A-D42BBD7A1BEB}" destId="{19E18676-10F1-4B94-9293-84F3A780D3DF}" srcOrd="2" destOrd="0" presId="urn:microsoft.com/office/officeart/2018/2/layout/IconVerticalSolidList"/>
    <dgm:cxn modelId="{EEDF1599-4921-4410-B4C7-83C9981DB359}" type="presParOf" srcId="{E421EAD1-8521-4371-B34A-D42BBD7A1BEB}" destId="{48BF6A02-EB85-4F4E-A57F-C9223AF93D37}" srcOrd="3" destOrd="0" presId="urn:microsoft.com/office/officeart/2018/2/layout/IconVerticalSolidList"/>
    <dgm:cxn modelId="{2BC73B9B-ACB4-420D-AC0F-0E34C5522C07}" type="presParOf" srcId="{EC1B65AF-3886-4618-8270-8E5767277420}" destId="{C3F3390A-0D4E-4F64-A381-8218CEE5BA6D}" srcOrd="1" destOrd="0" presId="urn:microsoft.com/office/officeart/2018/2/layout/IconVerticalSolidList"/>
    <dgm:cxn modelId="{46888A5D-4DED-41BC-A94E-4DFB45052971}" type="presParOf" srcId="{EC1B65AF-3886-4618-8270-8E5767277420}" destId="{E6FA8EFA-9BC2-4B89-946C-D9421902555B}" srcOrd="2" destOrd="0" presId="urn:microsoft.com/office/officeart/2018/2/layout/IconVerticalSolidList"/>
    <dgm:cxn modelId="{222EFBB8-C8DA-4E1B-896A-0C661070540A}" type="presParOf" srcId="{E6FA8EFA-9BC2-4B89-946C-D9421902555B}" destId="{C7410A43-83C9-45F9-A9B7-5522FF3829D0}" srcOrd="0" destOrd="0" presId="urn:microsoft.com/office/officeart/2018/2/layout/IconVerticalSolidList"/>
    <dgm:cxn modelId="{2837C6AE-B534-4EED-AF21-C25428E8B306}" type="presParOf" srcId="{E6FA8EFA-9BC2-4B89-946C-D9421902555B}" destId="{EFCC5B0F-DFB5-4AA4-8A5C-BD22D00DA858}" srcOrd="1" destOrd="0" presId="urn:microsoft.com/office/officeart/2018/2/layout/IconVerticalSolidList"/>
    <dgm:cxn modelId="{343D3711-3833-44E4-B627-B82E46EB3B69}" type="presParOf" srcId="{E6FA8EFA-9BC2-4B89-946C-D9421902555B}" destId="{CAF11C1F-FAA0-453A-A2F3-452B315F138B}" srcOrd="2" destOrd="0" presId="urn:microsoft.com/office/officeart/2018/2/layout/IconVerticalSolidList"/>
    <dgm:cxn modelId="{0FF9B254-3F73-4350-B792-37D48BA62DF5}" type="presParOf" srcId="{E6FA8EFA-9BC2-4B89-946C-D9421902555B}" destId="{27EF74C8-3B25-44EA-A45C-44C35A930B2F}" srcOrd="3" destOrd="0" presId="urn:microsoft.com/office/officeart/2018/2/layout/IconVerticalSolidList"/>
    <dgm:cxn modelId="{5C243663-1DEC-40D4-9EB2-846C9E92BF36}" type="presParOf" srcId="{EC1B65AF-3886-4618-8270-8E5767277420}" destId="{03D8287F-A368-4AAD-B6B3-95A8CA93D4C9}" srcOrd="3" destOrd="0" presId="urn:microsoft.com/office/officeart/2018/2/layout/IconVerticalSolidList"/>
    <dgm:cxn modelId="{63B98ACD-0081-48E8-8D0E-B0C71A278094}" type="presParOf" srcId="{EC1B65AF-3886-4618-8270-8E5767277420}" destId="{2D411C84-E9F5-49CE-B260-AF58C4ACA54F}" srcOrd="4" destOrd="0" presId="urn:microsoft.com/office/officeart/2018/2/layout/IconVerticalSolidList"/>
    <dgm:cxn modelId="{477840E1-C609-4305-A784-AAF424699A93}" type="presParOf" srcId="{2D411C84-E9F5-49CE-B260-AF58C4ACA54F}" destId="{884FC332-FE70-46A9-9744-A90C87155C2D}" srcOrd="0" destOrd="0" presId="urn:microsoft.com/office/officeart/2018/2/layout/IconVerticalSolidList"/>
    <dgm:cxn modelId="{CE13AEF6-B01D-45B1-B68B-17907EFAA85B}" type="presParOf" srcId="{2D411C84-E9F5-49CE-B260-AF58C4ACA54F}" destId="{EBC5D827-F158-4A8C-8A36-824141A1467E}" srcOrd="1" destOrd="0" presId="urn:microsoft.com/office/officeart/2018/2/layout/IconVerticalSolidList"/>
    <dgm:cxn modelId="{FC2BC0E9-B5A0-4FEF-9A68-D8BD9B1D1777}" type="presParOf" srcId="{2D411C84-E9F5-49CE-B260-AF58C4ACA54F}" destId="{2C63D4A2-BCAE-4F94-B4C9-B87630B8EA4C}" srcOrd="2" destOrd="0" presId="urn:microsoft.com/office/officeart/2018/2/layout/IconVerticalSolidList"/>
    <dgm:cxn modelId="{577DA33E-5654-4312-8AD3-3EAFB53354E9}" type="presParOf" srcId="{2D411C84-E9F5-49CE-B260-AF58C4ACA54F}" destId="{108B1292-DE2B-496B-94CE-417659DC0264}" srcOrd="3" destOrd="0" presId="urn:microsoft.com/office/officeart/2018/2/layout/IconVerticalSolidList"/>
    <dgm:cxn modelId="{B27D9125-C27F-4394-B566-36F66A879DA9}" type="presParOf" srcId="{EC1B65AF-3886-4618-8270-8E5767277420}" destId="{3C63CA16-6AB4-4569-95D2-2665E713DE30}" srcOrd="5" destOrd="0" presId="urn:microsoft.com/office/officeart/2018/2/layout/IconVerticalSolidList"/>
    <dgm:cxn modelId="{1CE50A0F-4473-4AF6-92F1-93CD4B0B51ED}" type="presParOf" srcId="{EC1B65AF-3886-4618-8270-8E5767277420}" destId="{1F74B85A-5DB2-466A-8870-DF8F4D64454A}" srcOrd="6" destOrd="0" presId="urn:microsoft.com/office/officeart/2018/2/layout/IconVerticalSolidList"/>
    <dgm:cxn modelId="{EE0B6192-0978-4B97-97C3-231B31E21382}" type="presParOf" srcId="{1F74B85A-5DB2-466A-8870-DF8F4D64454A}" destId="{24C3B2B4-75DB-4CDB-BE77-F93E654F020B}" srcOrd="0" destOrd="0" presId="urn:microsoft.com/office/officeart/2018/2/layout/IconVerticalSolidList"/>
    <dgm:cxn modelId="{F16F2FEC-C941-4849-B485-D02CFA65E9E7}" type="presParOf" srcId="{1F74B85A-5DB2-466A-8870-DF8F4D64454A}" destId="{A116ABDB-4D7B-4DCA-8900-BA43BFA65C9B}" srcOrd="1" destOrd="0" presId="urn:microsoft.com/office/officeart/2018/2/layout/IconVerticalSolidList"/>
    <dgm:cxn modelId="{75B83271-AC8E-48FB-ACBC-20978103D897}" type="presParOf" srcId="{1F74B85A-5DB2-466A-8870-DF8F4D64454A}" destId="{C9C26223-AD45-4334-AF02-2D25B0E6E708}" srcOrd="2" destOrd="0" presId="urn:microsoft.com/office/officeart/2018/2/layout/IconVerticalSolidList"/>
    <dgm:cxn modelId="{E05435A7-690F-4AD5-81B6-0BAD5E89A440}" type="presParOf" srcId="{1F74B85A-5DB2-466A-8870-DF8F4D64454A}" destId="{15C8BA1A-A4BB-451B-A8E9-2C9814597E5C}" srcOrd="3" destOrd="0" presId="urn:microsoft.com/office/officeart/2018/2/layout/IconVerticalSolidList"/>
    <dgm:cxn modelId="{8B03D6BD-91EE-472A-87D4-893DB0BA399B}" type="presParOf" srcId="{EC1B65AF-3886-4618-8270-8E5767277420}" destId="{DDE1F065-3E28-42D6-B283-041124B6FE70}" srcOrd="7" destOrd="0" presId="urn:microsoft.com/office/officeart/2018/2/layout/IconVerticalSolidList"/>
    <dgm:cxn modelId="{52B0AE4D-ADC4-4C36-AD68-57F6C0B82845}" type="presParOf" srcId="{EC1B65AF-3886-4618-8270-8E5767277420}" destId="{330263E2-7777-4444-A057-963DF5FF5AEC}" srcOrd="8" destOrd="0" presId="urn:microsoft.com/office/officeart/2018/2/layout/IconVerticalSolidList"/>
    <dgm:cxn modelId="{5C54615E-CDE7-4521-B3B0-E04D683CF83F}" type="presParOf" srcId="{330263E2-7777-4444-A057-963DF5FF5AEC}" destId="{F9F08420-D721-412A-BA98-C7BE64DC9871}" srcOrd="0" destOrd="0" presId="urn:microsoft.com/office/officeart/2018/2/layout/IconVerticalSolidList"/>
    <dgm:cxn modelId="{538B56C2-0470-4E6A-A832-0D2C77D85C7C}" type="presParOf" srcId="{330263E2-7777-4444-A057-963DF5FF5AEC}" destId="{0571C7BB-08BE-462D-86C4-5D2E9FC751B2}" srcOrd="1" destOrd="0" presId="urn:microsoft.com/office/officeart/2018/2/layout/IconVerticalSolidList"/>
    <dgm:cxn modelId="{B721A3B8-8B05-4438-9765-B8E1482E2E50}" type="presParOf" srcId="{330263E2-7777-4444-A057-963DF5FF5AEC}" destId="{2B35C07D-426C-4DD1-B8DA-61B42D24E4DE}" srcOrd="2" destOrd="0" presId="urn:microsoft.com/office/officeart/2018/2/layout/IconVerticalSolidList"/>
    <dgm:cxn modelId="{621F49CA-7C46-4013-BA30-98B1BC6C3A24}" type="presParOf" srcId="{330263E2-7777-4444-A057-963DF5FF5AEC}" destId="{D6A9A4DC-B945-4A0D-9FA1-138A0925BA6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E501DC-14BF-4FE2-915D-D006F9DE56FB}" type="doc">
      <dgm:prSet loTypeId="urn:microsoft.com/office/officeart/2005/8/layout/matrix2" loCatId="matrix" qsTypeId="urn:microsoft.com/office/officeart/2005/8/quickstyle/simple1" qsCatId="simple" csTypeId="urn:microsoft.com/office/officeart/2005/8/colors/colorful5" csCatId="colorful" phldr="1"/>
      <dgm:spPr/>
      <dgm:t>
        <a:bodyPr/>
        <a:lstStyle/>
        <a:p>
          <a:endParaRPr lang="en-US"/>
        </a:p>
      </dgm:t>
    </dgm:pt>
    <dgm:pt modelId="{939D8BCD-28BD-413F-A5E2-F3AA5F22474D}">
      <dgm:prSet/>
      <dgm:spPr/>
      <dgm:t>
        <a:bodyPr/>
        <a:lstStyle/>
        <a:p>
          <a:r>
            <a:rPr lang="en-US" dirty="0"/>
            <a:t>Price - The price can vary at the club with merchandise costing from about £2-80. The cheapest season ticket for adults is £399 which shows that is still premier league prices but in a lower division. </a:t>
          </a:r>
        </a:p>
      </dgm:t>
    </dgm:pt>
    <dgm:pt modelId="{DAD1C751-FDB0-4465-AFD5-DFB2695AB252}" type="parTrans" cxnId="{AD2223EF-96F2-4232-A04F-4D3BCCF7CFE7}">
      <dgm:prSet/>
      <dgm:spPr/>
      <dgm:t>
        <a:bodyPr/>
        <a:lstStyle/>
        <a:p>
          <a:endParaRPr lang="en-US"/>
        </a:p>
      </dgm:t>
    </dgm:pt>
    <dgm:pt modelId="{D3FF469C-CABD-4F92-AA93-09EAC839628D}" type="sibTrans" cxnId="{AD2223EF-96F2-4232-A04F-4D3BCCF7CFE7}">
      <dgm:prSet/>
      <dgm:spPr/>
      <dgm:t>
        <a:bodyPr/>
        <a:lstStyle/>
        <a:p>
          <a:endParaRPr lang="en-US"/>
        </a:p>
      </dgm:t>
    </dgm:pt>
    <dgm:pt modelId="{02EB120C-2F1E-4E64-B465-69D147BC9DC2}">
      <dgm:prSet/>
      <dgm:spPr/>
      <dgm:t>
        <a:bodyPr/>
        <a:lstStyle/>
        <a:p>
          <a:r>
            <a:rPr lang="en-US" dirty="0"/>
            <a:t>Product - </a:t>
          </a:r>
          <a:r>
            <a:rPr lang="en-GB" dirty="0"/>
            <a:t>merchandise </a:t>
          </a:r>
          <a:r>
            <a:rPr lang="en-US" dirty="0"/>
            <a:t>from club shop, club memberships, season tickets, parking spaces, confectionaries, hospitality. </a:t>
          </a:r>
        </a:p>
      </dgm:t>
    </dgm:pt>
    <dgm:pt modelId="{525C7026-9672-49C9-BD7B-D447E235E33A}" type="parTrans" cxnId="{F9DB918C-4900-4BEE-B837-90633D464951}">
      <dgm:prSet/>
      <dgm:spPr/>
      <dgm:t>
        <a:bodyPr/>
        <a:lstStyle/>
        <a:p>
          <a:endParaRPr lang="en-US"/>
        </a:p>
      </dgm:t>
    </dgm:pt>
    <dgm:pt modelId="{17844641-E82B-451E-A5C8-09D88AFEB24D}" type="sibTrans" cxnId="{F9DB918C-4900-4BEE-B837-90633D464951}">
      <dgm:prSet/>
      <dgm:spPr/>
      <dgm:t>
        <a:bodyPr/>
        <a:lstStyle/>
        <a:p>
          <a:endParaRPr lang="en-US"/>
        </a:p>
      </dgm:t>
    </dgm:pt>
    <dgm:pt modelId="{AB944A01-F7CD-4F35-8A17-10490B509EAF}">
      <dgm:prSet/>
      <dgm:spPr/>
      <dgm:t>
        <a:bodyPr/>
        <a:lstStyle/>
        <a:p>
          <a:r>
            <a:rPr lang="en-US" dirty="0"/>
            <a:t>Promotion - Online adverts viva social media and YouTube, billboards, tv adverts, radio, club sponsored events.</a:t>
          </a:r>
        </a:p>
      </dgm:t>
    </dgm:pt>
    <dgm:pt modelId="{FAA30525-7AA4-4729-98A0-23DF5CC6E94B}" type="parTrans" cxnId="{CC21291A-FD3F-45F9-B2D7-CE9A9C00282F}">
      <dgm:prSet/>
      <dgm:spPr/>
      <dgm:t>
        <a:bodyPr/>
        <a:lstStyle/>
        <a:p>
          <a:endParaRPr lang="en-US"/>
        </a:p>
      </dgm:t>
    </dgm:pt>
    <dgm:pt modelId="{646128AC-2F08-45A8-9F35-351AD14EC8A9}" type="sibTrans" cxnId="{CC21291A-FD3F-45F9-B2D7-CE9A9C00282F}">
      <dgm:prSet/>
      <dgm:spPr/>
      <dgm:t>
        <a:bodyPr/>
        <a:lstStyle/>
        <a:p>
          <a:endParaRPr lang="en-US"/>
        </a:p>
      </dgm:t>
    </dgm:pt>
    <dgm:pt modelId="{14044E3A-30B2-4150-BF16-025A673050A1}">
      <dgm:prSet/>
      <dgm:spPr/>
      <dgm:t>
        <a:bodyPr/>
        <a:lstStyle/>
        <a:p>
          <a:r>
            <a:rPr lang="en-US" dirty="0"/>
            <a:t>Place - Liberty Stadium Swansea, online website, training facilities.</a:t>
          </a:r>
        </a:p>
      </dgm:t>
    </dgm:pt>
    <dgm:pt modelId="{4975C3E4-B837-4802-A87A-C73181F37835}" type="parTrans" cxnId="{F3810DBA-33DE-4BF4-ACB3-21AE7EE1E4C9}">
      <dgm:prSet/>
      <dgm:spPr/>
      <dgm:t>
        <a:bodyPr/>
        <a:lstStyle/>
        <a:p>
          <a:endParaRPr lang="en-US"/>
        </a:p>
      </dgm:t>
    </dgm:pt>
    <dgm:pt modelId="{AD67DD06-51BD-4931-A40E-346068F0EE26}" type="sibTrans" cxnId="{F3810DBA-33DE-4BF4-ACB3-21AE7EE1E4C9}">
      <dgm:prSet/>
      <dgm:spPr/>
      <dgm:t>
        <a:bodyPr/>
        <a:lstStyle/>
        <a:p>
          <a:endParaRPr lang="en-US"/>
        </a:p>
      </dgm:t>
    </dgm:pt>
    <dgm:pt modelId="{0DAF78C5-9912-BB45-9745-0A7232AA76B7}" type="pres">
      <dgm:prSet presAssocID="{54E501DC-14BF-4FE2-915D-D006F9DE56FB}" presName="matrix" presStyleCnt="0">
        <dgm:presLayoutVars>
          <dgm:chMax val="1"/>
          <dgm:dir/>
          <dgm:resizeHandles val="exact"/>
        </dgm:presLayoutVars>
      </dgm:prSet>
      <dgm:spPr/>
    </dgm:pt>
    <dgm:pt modelId="{F670AADB-D076-E24A-A77C-9ADA9240938E}" type="pres">
      <dgm:prSet presAssocID="{54E501DC-14BF-4FE2-915D-D006F9DE56FB}" presName="axisShape" presStyleLbl="bgShp" presStyleIdx="0" presStyleCnt="1"/>
      <dgm:spPr/>
    </dgm:pt>
    <dgm:pt modelId="{50724735-EA0D-8344-947F-559DD8D8E974}" type="pres">
      <dgm:prSet presAssocID="{54E501DC-14BF-4FE2-915D-D006F9DE56FB}" presName="rect1" presStyleLbl="node1" presStyleIdx="0" presStyleCnt="4">
        <dgm:presLayoutVars>
          <dgm:chMax val="0"/>
          <dgm:chPref val="0"/>
          <dgm:bulletEnabled val="1"/>
        </dgm:presLayoutVars>
      </dgm:prSet>
      <dgm:spPr/>
    </dgm:pt>
    <dgm:pt modelId="{067D3F05-0B14-7946-95AD-2C095E991250}" type="pres">
      <dgm:prSet presAssocID="{54E501DC-14BF-4FE2-915D-D006F9DE56FB}" presName="rect2" presStyleLbl="node1" presStyleIdx="1" presStyleCnt="4">
        <dgm:presLayoutVars>
          <dgm:chMax val="0"/>
          <dgm:chPref val="0"/>
          <dgm:bulletEnabled val="1"/>
        </dgm:presLayoutVars>
      </dgm:prSet>
      <dgm:spPr/>
    </dgm:pt>
    <dgm:pt modelId="{E1AAC231-34E1-9842-B8BA-0340379E2A6D}" type="pres">
      <dgm:prSet presAssocID="{54E501DC-14BF-4FE2-915D-D006F9DE56FB}" presName="rect3" presStyleLbl="node1" presStyleIdx="2" presStyleCnt="4">
        <dgm:presLayoutVars>
          <dgm:chMax val="0"/>
          <dgm:chPref val="0"/>
          <dgm:bulletEnabled val="1"/>
        </dgm:presLayoutVars>
      </dgm:prSet>
      <dgm:spPr/>
    </dgm:pt>
    <dgm:pt modelId="{2E41CC37-F98D-BF43-BF0A-78D4F0AE778F}" type="pres">
      <dgm:prSet presAssocID="{54E501DC-14BF-4FE2-915D-D006F9DE56FB}" presName="rect4" presStyleLbl="node1" presStyleIdx="3" presStyleCnt="4">
        <dgm:presLayoutVars>
          <dgm:chMax val="0"/>
          <dgm:chPref val="0"/>
          <dgm:bulletEnabled val="1"/>
        </dgm:presLayoutVars>
      </dgm:prSet>
      <dgm:spPr/>
    </dgm:pt>
  </dgm:ptLst>
  <dgm:cxnLst>
    <dgm:cxn modelId="{668CE00C-0A44-4043-AC91-5A5ECE73307E}" type="presOf" srcId="{54E501DC-14BF-4FE2-915D-D006F9DE56FB}" destId="{0DAF78C5-9912-BB45-9745-0A7232AA76B7}" srcOrd="0" destOrd="0" presId="urn:microsoft.com/office/officeart/2005/8/layout/matrix2"/>
    <dgm:cxn modelId="{CC21291A-FD3F-45F9-B2D7-CE9A9C00282F}" srcId="{54E501DC-14BF-4FE2-915D-D006F9DE56FB}" destId="{AB944A01-F7CD-4F35-8A17-10490B509EAF}" srcOrd="2" destOrd="0" parTransId="{FAA30525-7AA4-4729-98A0-23DF5CC6E94B}" sibTransId="{646128AC-2F08-45A8-9F35-351AD14EC8A9}"/>
    <dgm:cxn modelId="{B3D9FC30-67ED-FD4C-897D-5D70E83A2971}" type="presOf" srcId="{AB944A01-F7CD-4F35-8A17-10490B509EAF}" destId="{E1AAC231-34E1-9842-B8BA-0340379E2A6D}" srcOrd="0" destOrd="0" presId="urn:microsoft.com/office/officeart/2005/8/layout/matrix2"/>
    <dgm:cxn modelId="{4D14BF54-A6AF-F94D-B8C4-CE30C7C6066D}" type="presOf" srcId="{14044E3A-30B2-4150-BF16-025A673050A1}" destId="{2E41CC37-F98D-BF43-BF0A-78D4F0AE778F}" srcOrd="0" destOrd="0" presId="urn:microsoft.com/office/officeart/2005/8/layout/matrix2"/>
    <dgm:cxn modelId="{F9DB918C-4900-4BEE-B837-90633D464951}" srcId="{54E501DC-14BF-4FE2-915D-D006F9DE56FB}" destId="{02EB120C-2F1E-4E64-B465-69D147BC9DC2}" srcOrd="1" destOrd="0" parTransId="{525C7026-9672-49C9-BD7B-D447E235E33A}" sibTransId="{17844641-E82B-451E-A5C8-09D88AFEB24D}"/>
    <dgm:cxn modelId="{F3810DBA-33DE-4BF4-ACB3-21AE7EE1E4C9}" srcId="{54E501DC-14BF-4FE2-915D-D006F9DE56FB}" destId="{14044E3A-30B2-4150-BF16-025A673050A1}" srcOrd="3" destOrd="0" parTransId="{4975C3E4-B837-4802-A87A-C73181F37835}" sibTransId="{AD67DD06-51BD-4931-A40E-346068F0EE26}"/>
    <dgm:cxn modelId="{4FA68CBF-C3C7-C441-86AE-1101C5DD2212}" type="presOf" srcId="{939D8BCD-28BD-413F-A5E2-F3AA5F22474D}" destId="{50724735-EA0D-8344-947F-559DD8D8E974}" srcOrd="0" destOrd="0" presId="urn:microsoft.com/office/officeart/2005/8/layout/matrix2"/>
    <dgm:cxn modelId="{B59C80CB-CC17-234B-B840-684A89B4D85D}" type="presOf" srcId="{02EB120C-2F1E-4E64-B465-69D147BC9DC2}" destId="{067D3F05-0B14-7946-95AD-2C095E991250}" srcOrd="0" destOrd="0" presId="urn:microsoft.com/office/officeart/2005/8/layout/matrix2"/>
    <dgm:cxn modelId="{AD2223EF-96F2-4232-A04F-4D3BCCF7CFE7}" srcId="{54E501DC-14BF-4FE2-915D-D006F9DE56FB}" destId="{939D8BCD-28BD-413F-A5E2-F3AA5F22474D}" srcOrd="0" destOrd="0" parTransId="{DAD1C751-FDB0-4465-AFD5-DFB2695AB252}" sibTransId="{D3FF469C-CABD-4F92-AA93-09EAC839628D}"/>
    <dgm:cxn modelId="{CC9A98BD-9F97-DE47-A57D-047BB7A36B18}" type="presParOf" srcId="{0DAF78C5-9912-BB45-9745-0A7232AA76B7}" destId="{F670AADB-D076-E24A-A77C-9ADA9240938E}" srcOrd="0" destOrd="0" presId="urn:microsoft.com/office/officeart/2005/8/layout/matrix2"/>
    <dgm:cxn modelId="{3CDF22E5-D90D-8B48-9F8A-8F01D3D3799D}" type="presParOf" srcId="{0DAF78C5-9912-BB45-9745-0A7232AA76B7}" destId="{50724735-EA0D-8344-947F-559DD8D8E974}" srcOrd="1" destOrd="0" presId="urn:microsoft.com/office/officeart/2005/8/layout/matrix2"/>
    <dgm:cxn modelId="{0B75AE43-D8B1-354A-9C9B-C4E4D8EFEBB8}" type="presParOf" srcId="{0DAF78C5-9912-BB45-9745-0A7232AA76B7}" destId="{067D3F05-0B14-7946-95AD-2C095E991250}" srcOrd="2" destOrd="0" presId="urn:microsoft.com/office/officeart/2005/8/layout/matrix2"/>
    <dgm:cxn modelId="{CD1FBC0E-8AEC-5F42-ADD6-81F792534CCD}" type="presParOf" srcId="{0DAF78C5-9912-BB45-9745-0A7232AA76B7}" destId="{E1AAC231-34E1-9842-B8BA-0340379E2A6D}" srcOrd="3" destOrd="0" presId="urn:microsoft.com/office/officeart/2005/8/layout/matrix2"/>
    <dgm:cxn modelId="{4C8939CC-941C-FB49-B814-F196812057BC}" type="presParOf" srcId="{0DAF78C5-9912-BB45-9745-0A7232AA76B7}" destId="{2E41CC37-F98D-BF43-BF0A-78D4F0AE778F}"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4DC32E-D4DB-496B-800B-2A53DC60FA0E}">
      <dsp:nvSpPr>
        <dsp:cNvPr id="0" name=""/>
        <dsp:cNvSpPr/>
      </dsp:nvSpPr>
      <dsp:spPr>
        <a:xfrm>
          <a:off x="0" y="4418"/>
          <a:ext cx="6248400" cy="94123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EA7DC5-92F6-4B31-8E72-84DC7540BA20}">
      <dsp:nvSpPr>
        <dsp:cNvPr id="0" name=""/>
        <dsp:cNvSpPr/>
      </dsp:nvSpPr>
      <dsp:spPr>
        <a:xfrm>
          <a:off x="284724" y="216197"/>
          <a:ext cx="517680" cy="5176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BF6A02-EB85-4F4E-A57F-C9223AF93D37}">
      <dsp:nvSpPr>
        <dsp:cNvPr id="0" name=""/>
        <dsp:cNvSpPr/>
      </dsp:nvSpPr>
      <dsp:spPr>
        <a:xfrm>
          <a:off x="1087129" y="4418"/>
          <a:ext cx="51612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755650">
            <a:lnSpc>
              <a:spcPct val="90000"/>
            </a:lnSpc>
            <a:spcBef>
              <a:spcPct val="0"/>
            </a:spcBef>
            <a:spcAft>
              <a:spcPct val="35000"/>
            </a:spcAft>
            <a:buNone/>
          </a:pPr>
          <a:r>
            <a:rPr lang="en-GB" sz="1700" u="sng" kern="1200"/>
            <a:t>SWOT internal analysis</a:t>
          </a:r>
          <a:endParaRPr lang="en-US" sz="1700" kern="1200"/>
        </a:p>
      </dsp:txBody>
      <dsp:txXfrm>
        <a:off x="1087129" y="4418"/>
        <a:ext cx="5161270" cy="941237"/>
      </dsp:txXfrm>
    </dsp:sp>
    <dsp:sp modelId="{C7410A43-83C9-45F9-A9B7-5522FF3829D0}">
      <dsp:nvSpPr>
        <dsp:cNvPr id="0" name=""/>
        <dsp:cNvSpPr/>
      </dsp:nvSpPr>
      <dsp:spPr>
        <a:xfrm>
          <a:off x="0" y="1180965"/>
          <a:ext cx="6248400" cy="94123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CC5B0F-DFB5-4AA4-8A5C-BD22D00DA858}">
      <dsp:nvSpPr>
        <dsp:cNvPr id="0" name=""/>
        <dsp:cNvSpPr/>
      </dsp:nvSpPr>
      <dsp:spPr>
        <a:xfrm>
          <a:off x="284724" y="1392744"/>
          <a:ext cx="517680" cy="5176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EF74C8-3B25-44EA-A45C-44C35A930B2F}">
      <dsp:nvSpPr>
        <dsp:cNvPr id="0" name=""/>
        <dsp:cNvSpPr/>
      </dsp:nvSpPr>
      <dsp:spPr>
        <a:xfrm>
          <a:off x="1087129" y="1180965"/>
          <a:ext cx="51612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755650">
            <a:lnSpc>
              <a:spcPct val="90000"/>
            </a:lnSpc>
            <a:spcBef>
              <a:spcPct val="0"/>
            </a:spcBef>
            <a:spcAft>
              <a:spcPct val="35000"/>
            </a:spcAft>
            <a:buNone/>
          </a:pPr>
          <a:r>
            <a:rPr lang="en-GB" sz="1700" kern="1200"/>
            <a:t>Strengths-Great fanbase and strong academy system with successful graduates over the past two seasons.</a:t>
          </a:r>
          <a:endParaRPr lang="en-US" sz="1700" kern="1200"/>
        </a:p>
      </dsp:txBody>
      <dsp:txXfrm>
        <a:off x="1087129" y="1180965"/>
        <a:ext cx="5161270" cy="941237"/>
      </dsp:txXfrm>
    </dsp:sp>
    <dsp:sp modelId="{884FC332-FE70-46A9-9744-A90C87155C2D}">
      <dsp:nvSpPr>
        <dsp:cNvPr id="0" name=""/>
        <dsp:cNvSpPr/>
      </dsp:nvSpPr>
      <dsp:spPr>
        <a:xfrm>
          <a:off x="0" y="2357512"/>
          <a:ext cx="6248400" cy="94123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C5D827-F158-4A8C-8A36-824141A1467E}">
      <dsp:nvSpPr>
        <dsp:cNvPr id="0" name=""/>
        <dsp:cNvSpPr/>
      </dsp:nvSpPr>
      <dsp:spPr>
        <a:xfrm>
          <a:off x="284724" y="2569291"/>
          <a:ext cx="517680" cy="5176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8B1292-DE2B-496B-94CE-417659DC0264}">
      <dsp:nvSpPr>
        <dsp:cNvPr id="0" name=""/>
        <dsp:cNvSpPr/>
      </dsp:nvSpPr>
      <dsp:spPr>
        <a:xfrm>
          <a:off x="1087129" y="2357512"/>
          <a:ext cx="51612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755650">
            <a:lnSpc>
              <a:spcPct val="90000"/>
            </a:lnSpc>
            <a:spcBef>
              <a:spcPct val="0"/>
            </a:spcBef>
            <a:spcAft>
              <a:spcPct val="35000"/>
            </a:spcAft>
            <a:buNone/>
          </a:pPr>
          <a:r>
            <a:rPr lang="en-GB" sz="1700" kern="1200"/>
            <a:t>Weaknesses- Bad relationship with the fanbase, the fans don’t trust the current ownership so that needs to be changed. </a:t>
          </a:r>
          <a:endParaRPr lang="en-US" sz="1700" kern="1200"/>
        </a:p>
      </dsp:txBody>
      <dsp:txXfrm>
        <a:off x="1087129" y="2357512"/>
        <a:ext cx="5161270" cy="941237"/>
      </dsp:txXfrm>
    </dsp:sp>
    <dsp:sp modelId="{24C3B2B4-75DB-4CDB-BE77-F93E654F020B}">
      <dsp:nvSpPr>
        <dsp:cNvPr id="0" name=""/>
        <dsp:cNvSpPr/>
      </dsp:nvSpPr>
      <dsp:spPr>
        <a:xfrm>
          <a:off x="0" y="3534059"/>
          <a:ext cx="6248400" cy="94123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16ABDB-4D7B-4DCA-8900-BA43BFA65C9B}">
      <dsp:nvSpPr>
        <dsp:cNvPr id="0" name=""/>
        <dsp:cNvSpPr/>
      </dsp:nvSpPr>
      <dsp:spPr>
        <a:xfrm>
          <a:off x="284724" y="3745838"/>
          <a:ext cx="517680" cy="5176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C8BA1A-A4BB-451B-A8E9-2C9814597E5C}">
      <dsp:nvSpPr>
        <dsp:cNvPr id="0" name=""/>
        <dsp:cNvSpPr/>
      </dsp:nvSpPr>
      <dsp:spPr>
        <a:xfrm>
          <a:off x="1087129" y="3534059"/>
          <a:ext cx="51612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755650">
            <a:lnSpc>
              <a:spcPct val="90000"/>
            </a:lnSpc>
            <a:spcBef>
              <a:spcPct val="0"/>
            </a:spcBef>
            <a:spcAft>
              <a:spcPct val="35000"/>
            </a:spcAft>
            <a:buNone/>
          </a:pPr>
          <a:r>
            <a:rPr lang="en-GB" sz="1700" kern="1200"/>
            <a:t>Opportunity- To win back the fans trust and win promotion back to the Premier League.</a:t>
          </a:r>
          <a:endParaRPr lang="en-US" sz="1700" kern="1200"/>
        </a:p>
      </dsp:txBody>
      <dsp:txXfrm>
        <a:off x="1087129" y="3534059"/>
        <a:ext cx="5161270" cy="941237"/>
      </dsp:txXfrm>
    </dsp:sp>
    <dsp:sp modelId="{F9F08420-D721-412A-BA98-C7BE64DC9871}">
      <dsp:nvSpPr>
        <dsp:cNvPr id="0" name=""/>
        <dsp:cNvSpPr/>
      </dsp:nvSpPr>
      <dsp:spPr>
        <a:xfrm>
          <a:off x="0" y="4710606"/>
          <a:ext cx="6248400" cy="94123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71C7BB-08BE-462D-86C4-5D2E9FC751B2}">
      <dsp:nvSpPr>
        <dsp:cNvPr id="0" name=""/>
        <dsp:cNvSpPr/>
      </dsp:nvSpPr>
      <dsp:spPr>
        <a:xfrm>
          <a:off x="284724" y="4922384"/>
          <a:ext cx="517680" cy="51768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A9A4DC-B945-4A0D-9FA1-138A0925BA68}">
      <dsp:nvSpPr>
        <dsp:cNvPr id="0" name=""/>
        <dsp:cNvSpPr/>
      </dsp:nvSpPr>
      <dsp:spPr>
        <a:xfrm>
          <a:off x="1087129" y="4710606"/>
          <a:ext cx="51612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755650">
            <a:lnSpc>
              <a:spcPct val="90000"/>
            </a:lnSpc>
            <a:spcBef>
              <a:spcPct val="0"/>
            </a:spcBef>
            <a:spcAft>
              <a:spcPct val="35000"/>
            </a:spcAft>
            <a:buNone/>
          </a:pPr>
          <a:r>
            <a:rPr lang="en-GB" sz="1700" kern="1200"/>
            <a:t>Threat-Losing millions annually and failing to win promotion, or not spending at all and just about breaking even every season and hoping for the best.</a:t>
          </a:r>
          <a:endParaRPr lang="en-US" sz="1700" kern="1200"/>
        </a:p>
      </dsp:txBody>
      <dsp:txXfrm>
        <a:off x="1087129" y="4710606"/>
        <a:ext cx="5161270" cy="9412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70AADB-D076-E24A-A77C-9ADA9240938E}">
      <dsp:nvSpPr>
        <dsp:cNvPr id="0" name=""/>
        <dsp:cNvSpPr/>
      </dsp:nvSpPr>
      <dsp:spPr>
        <a:xfrm>
          <a:off x="810030" y="0"/>
          <a:ext cx="4958463" cy="4958463"/>
        </a:xfrm>
        <a:prstGeom prst="quadArrow">
          <a:avLst>
            <a:gd name="adj1" fmla="val 2000"/>
            <a:gd name="adj2" fmla="val 4000"/>
            <a:gd name="adj3" fmla="val 5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724735-EA0D-8344-947F-559DD8D8E974}">
      <dsp:nvSpPr>
        <dsp:cNvPr id="0" name=""/>
        <dsp:cNvSpPr/>
      </dsp:nvSpPr>
      <dsp:spPr>
        <a:xfrm>
          <a:off x="1132330" y="322300"/>
          <a:ext cx="1983385" cy="198338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Price - The price can vary at the club with merchandise costing from about £2-80. The cheapest season ticket for adults is £399 which shows that is still premier league prices but in a lower division. </a:t>
          </a:r>
        </a:p>
      </dsp:txBody>
      <dsp:txXfrm>
        <a:off x="1229151" y="419121"/>
        <a:ext cx="1789743" cy="1789743"/>
      </dsp:txXfrm>
    </dsp:sp>
    <dsp:sp modelId="{067D3F05-0B14-7946-95AD-2C095E991250}">
      <dsp:nvSpPr>
        <dsp:cNvPr id="0" name=""/>
        <dsp:cNvSpPr/>
      </dsp:nvSpPr>
      <dsp:spPr>
        <a:xfrm>
          <a:off x="3462807" y="322300"/>
          <a:ext cx="1983385" cy="1983385"/>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Product - </a:t>
          </a:r>
          <a:r>
            <a:rPr lang="en-GB" sz="1300" kern="1200" dirty="0"/>
            <a:t>merchandise </a:t>
          </a:r>
          <a:r>
            <a:rPr lang="en-US" sz="1300" kern="1200" dirty="0"/>
            <a:t>from club shop, club memberships, season tickets, parking spaces, confectionaries, hospitality. </a:t>
          </a:r>
        </a:p>
      </dsp:txBody>
      <dsp:txXfrm>
        <a:off x="3559628" y="419121"/>
        <a:ext cx="1789743" cy="1789743"/>
      </dsp:txXfrm>
    </dsp:sp>
    <dsp:sp modelId="{E1AAC231-34E1-9842-B8BA-0340379E2A6D}">
      <dsp:nvSpPr>
        <dsp:cNvPr id="0" name=""/>
        <dsp:cNvSpPr/>
      </dsp:nvSpPr>
      <dsp:spPr>
        <a:xfrm>
          <a:off x="1132330" y="2652777"/>
          <a:ext cx="1983385" cy="1983385"/>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Promotion - Online adverts viva social media and YouTube, billboards, tv adverts, radio, club sponsored events.</a:t>
          </a:r>
        </a:p>
      </dsp:txBody>
      <dsp:txXfrm>
        <a:off x="1229151" y="2749598"/>
        <a:ext cx="1789743" cy="1789743"/>
      </dsp:txXfrm>
    </dsp:sp>
    <dsp:sp modelId="{2E41CC37-F98D-BF43-BF0A-78D4F0AE778F}">
      <dsp:nvSpPr>
        <dsp:cNvPr id="0" name=""/>
        <dsp:cNvSpPr/>
      </dsp:nvSpPr>
      <dsp:spPr>
        <a:xfrm>
          <a:off x="3462807" y="2652777"/>
          <a:ext cx="1983385" cy="198338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Place - Liberty Stadium Swansea, online website, training facilities.</a:t>
          </a:r>
        </a:p>
      </dsp:txBody>
      <dsp:txXfrm>
        <a:off x="3559628" y="2749598"/>
        <a:ext cx="1789743" cy="178974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BE2BEC-4D34-3E4D-BE05-07DF9C8196BD}" type="datetimeFigureOut">
              <a:rPr lang="en-US" smtClean="0"/>
              <a:t>5/26/20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CF4D9E-24A1-CD40-B4EC-C8916B6A9A0A}" type="slidenum">
              <a:rPr lang="en-US" smtClean="0"/>
              <a:t>‹#›</a:t>
            </a:fld>
            <a:endParaRPr lang="en-US"/>
          </a:p>
        </p:txBody>
      </p:sp>
    </p:spTree>
    <p:extLst>
      <p:ext uri="{BB962C8B-B14F-4D97-AF65-F5344CB8AC3E}">
        <p14:creationId xmlns:p14="http://schemas.microsoft.com/office/powerpoint/2010/main" val="1467234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Who are Swansea City FC?</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Times New Roman" panose="02020603050405020304" pitchFamily="18" charset="0"/>
                <a:cs typeface="Times New Roman" panose="02020603050405020304" pitchFamily="18" charset="0"/>
              </a:rPr>
              <a:t>Swansea City is a Welsh based professional football club located in the city of Swansea in South Wales. The club was founded in 1912 as Swansea Town but then change their name to Swansea City in 1969 after Swansea’s new status as a city. Swansea is blessed with a rich history even without many major trophies, from the great escape, which prevented Swansea from dropping out of the football league, to then wining promotion to the premier league in 2011. Then winning their first major trophy in 2013 (Football League Cup).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www.swanseacity.com</a:t>
            </a:r>
            <a:r>
              <a:rPr lang="en-GB" sz="1200" kern="1200" dirty="0">
                <a:solidFill>
                  <a:schemeClr val="tx1"/>
                </a:solidFill>
                <a:effectLst/>
                <a:latin typeface="+mn-lt"/>
                <a:ea typeface="+mn-ea"/>
                <a:cs typeface="+mn-cs"/>
              </a:rPr>
              <a:t>, 2020). </a:t>
            </a:r>
            <a:endParaRPr lang="en-US" sz="1200"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Times New Roman" panose="02020603050405020304" pitchFamily="18" charset="0"/>
                <a:cs typeface="Times New Roman" panose="02020603050405020304" pitchFamily="18" charset="0"/>
              </a:rPr>
              <a:t>The Swansea history of logos taking from: </a:t>
            </a:r>
            <a:r>
              <a:rPr lang="en-GB" sz="1200" kern="1200" dirty="0">
                <a:solidFill>
                  <a:schemeClr val="tx1"/>
                </a:solidFill>
                <a:effectLst/>
                <a:latin typeface="+mn-lt"/>
                <a:ea typeface="+mn-ea"/>
                <a:cs typeface="+mn-cs"/>
              </a:rPr>
              <a:t>(Pinterest, 2020).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DCF4D9E-24A1-CD40-B4EC-C8916B6A9A0A}" type="slidenum">
              <a:rPr lang="en-US" smtClean="0"/>
              <a:t>2</a:t>
            </a:fld>
            <a:endParaRPr lang="en-US"/>
          </a:p>
        </p:txBody>
      </p:sp>
    </p:spTree>
    <p:extLst>
      <p:ext uri="{BB962C8B-B14F-4D97-AF65-F5344CB8AC3E}">
        <p14:creationId xmlns:p14="http://schemas.microsoft.com/office/powerpoint/2010/main" val="31096891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Times New Roman" panose="02020603050405020304" pitchFamily="18" charset="0"/>
                <a:cs typeface="Times New Roman" panose="02020603050405020304" pitchFamily="18" charset="0"/>
              </a:rPr>
              <a:t>Political- employment laws, consumer protection acts, environmental regulations</a:t>
            </a:r>
            <a:r>
              <a:rPr lang="en-GB" sz="1200" dirty="0">
                <a:latin typeface="Times New Roman" panose="02020603050405020304" pitchFamily="18" charset="0"/>
                <a:cs typeface="Times New Roman" panose="02020603050405020304" pitchFamily="18" charset="0"/>
              </a:rPr>
              <a:t>, governmental leadership, taxes and government structures.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Times New Roman" panose="02020603050405020304" pitchFamily="18" charset="0"/>
                <a:cs typeface="Times New Roman" panose="02020603050405020304" pitchFamily="18" charset="0"/>
              </a:rPr>
              <a:t>Economic- the economy is currently at its worst since 2007-2009 recession which has been caused by the Covid-19 pandemic, this means that Swansea City FC needs to be clever with their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Times New Roman" panose="02020603050405020304" pitchFamily="18" charset="0"/>
                <a:cs typeface="Times New Roman" panose="02020603050405020304" pitchFamily="18" charset="0"/>
              </a:rPr>
              <a:t>Social- The social aspect of football might change for the foreseeable future due to social distancing, to reduce the spread of the coronavirus.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Times New Roman" panose="02020603050405020304" pitchFamily="18" charset="0"/>
                <a:cs typeface="Times New Roman" panose="02020603050405020304" pitchFamily="18" charset="0"/>
              </a:rPr>
              <a:t>Technological- This has become a massive factor in modern football, with technology it has allowed streaming of live games all around the world. The premier league has the biggest of these packages with the next 3 seasons being valued at around £4.35bn. Swansea must invest money into the coaching and playing staff to win promotion, It is a gamble as it doesn’t guarantee promotion.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Times New Roman" panose="02020603050405020304" pitchFamily="18" charset="0"/>
                <a:cs typeface="Times New Roman" panose="02020603050405020304" pitchFamily="18" charset="0"/>
              </a:rPr>
              <a:t>Environmental- Weather, Climate change, laws regulating environmental pollution, air and water pollution, recycling, renewable and non-renewable energy sources.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Times New Roman" panose="02020603050405020304" pitchFamily="18" charset="0"/>
                <a:cs typeface="Times New Roman" panose="02020603050405020304" pitchFamily="18" charset="0"/>
              </a:rPr>
              <a:t>Legal factors- Copyrights/patents/intellectual property law, discrimination laws, consumer protection and e-ecommerce, employment law, health and safety law, data protection.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DCF4D9E-24A1-CD40-B4EC-C8916B6A9A0A}" type="slidenum">
              <a:rPr lang="en-US" smtClean="0"/>
              <a:t>5</a:t>
            </a:fld>
            <a:endParaRPr lang="en-US"/>
          </a:p>
        </p:txBody>
      </p:sp>
    </p:spTree>
    <p:extLst>
      <p:ext uri="{BB962C8B-B14F-4D97-AF65-F5344CB8AC3E}">
        <p14:creationId xmlns:p14="http://schemas.microsoft.com/office/powerpoint/2010/main" val="4834046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DCF4D9E-24A1-CD40-B4EC-C8916B6A9A0A}" type="slidenum">
              <a:rPr lang="en-US" smtClean="0"/>
              <a:t>8</a:t>
            </a:fld>
            <a:endParaRPr lang="en-US"/>
          </a:p>
        </p:txBody>
      </p:sp>
    </p:spTree>
    <p:extLst>
      <p:ext uri="{BB962C8B-B14F-4D97-AF65-F5344CB8AC3E}">
        <p14:creationId xmlns:p14="http://schemas.microsoft.com/office/powerpoint/2010/main" val="15797210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DCF4D9E-24A1-CD40-B4EC-C8916B6A9A0A}" type="slidenum">
              <a:rPr lang="en-US" smtClean="0"/>
              <a:t>9</a:t>
            </a:fld>
            <a:endParaRPr lang="en-US"/>
          </a:p>
        </p:txBody>
      </p:sp>
    </p:spTree>
    <p:extLst>
      <p:ext uri="{BB962C8B-B14F-4D97-AF65-F5344CB8AC3E}">
        <p14:creationId xmlns:p14="http://schemas.microsoft.com/office/powerpoint/2010/main" val="3239750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CF064-A340-CE4A-A519-B68E30A1788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AEEF041-BEDA-E443-9067-19FED661C7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56E1698-B2A5-9042-9DD3-571C7D08BC11}"/>
              </a:ext>
            </a:extLst>
          </p:cNvPr>
          <p:cNvSpPr>
            <a:spLocks noGrp="1"/>
          </p:cNvSpPr>
          <p:nvPr>
            <p:ph type="dt" sz="half" idx="10"/>
          </p:nvPr>
        </p:nvSpPr>
        <p:spPr/>
        <p:txBody>
          <a:bodyPr/>
          <a:lstStyle/>
          <a:p>
            <a:fld id="{DDDE0AAE-DBFB-F844-AFC2-F663EE2D9EA4}" type="datetimeFigureOut">
              <a:rPr lang="en-US" smtClean="0"/>
              <a:t>5/26/20</a:t>
            </a:fld>
            <a:endParaRPr lang="en-US"/>
          </a:p>
        </p:txBody>
      </p:sp>
      <p:sp>
        <p:nvSpPr>
          <p:cNvPr id="5" name="Footer Placeholder 4">
            <a:extLst>
              <a:ext uri="{FF2B5EF4-FFF2-40B4-BE49-F238E27FC236}">
                <a16:creationId xmlns:a16="http://schemas.microsoft.com/office/drawing/2014/main" id="{E6E8CCAE-9021-F149-AC2F-F094D0F658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173A3-E090-2D4A-9C75-E26B60E8F826}"/>
              </a:ext>
            </a:extLst>
          </p:cNvPr>
          <p:cNvSpPr>
            <a:spLocks noGrp="1"/>
          </p:cNvSpPr>
          <p:nvPr>
            <p:ph type="sldNum" sz="quarter" idx="12"/>
          </p:nvPr>
        </p:nvSpPr>
        <p:spPr/>
        <p:txBody>
          <a:bodyPr/>
          <a:lstStyle/>
          <a:p>
            <a:fld id="{38CDDA53-9071-EB47-BA13-CF4E3E547432}" type="slidenum">
              <a:rPr lang="en-US" smtClean="0"/>
              <a:t>‹#›</a:t>
            </a:fld>
            <a:endParaRPr lang="en-US"/>
          </a:p>
        </p:txBody>
      </p:sp>
    </p:spTree>
    <p:extLst>
      <p:ext uri="{BB962C8B-B14F-4D97-AF65-F5344CB8AC3E}">
        <p14:creationId xmlns:p14="http://schemas.microsoft.com/office/powerpoint/2010/main" val="23298546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43E8C-3A23-1C4B-ADA2-DDEF72F7FED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3219D51-B417-B742-BAC6-B17888E12B7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205E384-A9DF-154E-A291-0C9AF4AE3784}"/>
              </a:ext>
            </a:extLst>
          </p:cNvPr>
          <p:cNvSpPr>
            <a:spLocks noGrp="1"/>
          </p:cNvSpPr>
          <p:nvPr>
            <p:ph type="dt" sz="half" idx="10"/>
          </p:nvPr>
        </p:nvSpPr>
        <p:spPr/>
        <p:txBody>
          <a:bodyPr/>
          <a:lstStyle/>
          <a:p>
            <a:fld id="{DDDE0AAE-DBFB-F844-AFC2-F663EE2D9EA4}" type="datetimeFigureOut">
              <a:rPr lang="en-US" smtClean="0"/>
              <a:t>5/26/20</a:t>
            </a:fld>
            <a:endParaRPr lang="en-US"/>
          </a:p>
        </p:txBody>
      </p:sp>
      <p:sp>
        <p:nvSpPr>
          <p:cNvPr id="5" name="Footer Placeholder 4">
            <a:extLst>
              <a:ext uri="{FF2B5EF4-FFF2-40B4-BE49-F238E27FC236}">
                <a16:creationId xmlns:a16="http://schemas.microsoft.com/office/drawing/2014/main" id="{490CE5B9-E31C-244A-B0A2-427197D8501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C9D06-53FF-A54A-B97D-E88F3631EDBA}"/>
              </a:ext>
            </a:extLst>
          </p:cNvPr>
          <p:cNvSpPr>
            <a:spLocks noGrp="1"/>
          </p:cNvSpPr>
          <p:nvPr>
            <p:ph type="sldNum" sz="quarter" idx="12"/>
          </p:nvPr>
        </p:nvSpPr>
        <p:spPr/>
        <p:txBody>
          <a:bodyPr/>
          <a:lstStyle/>
          <a:p>
            <a:fld id="{38CDDA53-9071-EB47-BA13-CF4E3E547432}" type="slidenum">
              <a:rPr lang="en-US" smtClean="0"/>
              <a:t>‹#›</a:t>
            </a:fld>
            <a:endParaRPr lang="en-US"/>
          </a:p>
        </p:txBody>
      </p:sp>
    </p:spTree>
    <p:extLst>
      <p:ext uri="{BB962C8B-B14F-4D97-AF65-F5344CB8AC3E}">
        <p14:creationId xmlns:p14="http://schemas.microsoft.com/office/powerpoint/2010/main" val="3614865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FCE8D-8388-1840-9637-F784A88366B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4BE9C33-E849-8145-B16F-83FBC9E57F6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4FF349C-8896-FB48-A86A-30AB3FF55914}"/>
              </a:ext>
            </a:extLst>
          </p:cNvPr>
          <p:cNvSpPr>
            <a:spLocks noGrp="1"/>
          </p:cNvSpPr>
          <p:nvPr>
            <p:ph type="dt" sz="half" idx="10"/>
          </p:nvPr>
        </p:nvSpPr>
        <p:spPr/>
        <p:txBody>
          <a:bodyPr/>
          <a:lstStyle/>
          <a:p>
            <a:fld id="{DDDE0AAE-DBFB-F844-AFC2-F663EE2D9EA4}" type="datetimeFigureOut">
              <a:rPr lang="en-US" smtClean="0"/>
              <a:t>5/26/20</a:t>
            </a:fld>
            <a:endParaRPr lang="en-US"/>
          </a:p>
        </p:txBody>
      </p:sp>
      <p:sp>
        <p:nvSpPr>
          <p:cNvPr id="5" name="Footer Placeholder 4">
            <a:extLst>
              <a:ext uri="{FF2B5EF4-FFF2-40B4-BE49-F238E27FC236}">
                <a16:creationId xmlns:a16="http://schemas.microsoft.com/office/drawing/2014/main" id="{554EDF9A-27D9-2749-97F9-66958E5FFE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7086F0-38C2-9241-8CA5-B1CD51BB7156}"/>
              </a:ext>
            </a:extLst>
          </p:cNvPr>
          <p:cNvSpPr>
            <a:spLocks noGrp="1"/>
          </p:cNvSpPr>
          <p:nvPr>
            <p:ph type="sldNum" sz="quarter" idx="12"/>
          </p:nvPr>
        </p:nvSpPr>
        <p:spPr/>
        <p:txBody>
          <a:bodyPr/>
          <a:lstStyle/>
          <a:p>
            <a:fld id="{38CDDA53-9071-EB47-BA13-CF4E3E547432}" type="slidenum">
              <a:rPr lang="en-US" smtClean="0"/>
              <a:t>‹#›</a:t>
            </a:fld>
            <a:endParaRPr lang="en-US"/>
          </a:p>
        </p:txBody>
      </p:sp>
    </p:spTree>
    <p:extLst>
      <p:ext uri="{BB962C8B-B14F-4D97-AF65-F5344CB8AC3E}">
        <p14:creationId xmlns:p14="http://schemas.microsoft.com/office/powerpoint/2010/main" val="21542995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DFB52-33C5-424E-87A2-32E633D55A0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DB35092-85D5-584C-8B11-DB1AA9C01E9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73C5536-F796-3243-AC0D-DCC3ED2A25B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6B22D5A-3D01-9445-B997-5A477F6ACE63}"/>
              </a:ext>
            </a:extLst>
          </p:cNvPr>
          <p:cNvSpPr>
            <a:spLocks noGrp="1"/>
          </p:cNvSpPr>
          <p:nvPr>
            <p:ph type="dt" sz="half" idx="10"/>
          </p:nvPr>
        </p:nvSpPr>
        <p:spPr/>
        <p:txBody>
          <a:bodyPr/>
          <a:lstStyle/>
          <a:p>
            <a:fld id="{DDDE0AAE-DBFB-F844-AFC2-F663EE2D9EA4}" type="datetimeFigureOut">
              <a:rPr lang="en-US" smtClean="0"/>
              <a:t>5/26/20</a:t>
            </a:fld>
            <a:endParaRPr lang="en-US"/>
          </a:p>
        </p:txBody>
      </p:sp>
      <p:sp>
        <p:nvSpPr>
          <p:cNvPr id="6" name="Footer Placeholder 5">
            <a:extLst>
              <a:ext uri="{FF2B5EF4-FFF2-40B4-BE49-F238E27FC236}">
                <a16:creationId xmlns:a16="http://schemas.microsoft.com/office/drawing/2014/main" id="{1B50EFBC-23B9-CC42-B706-BECCE28C82D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582688-419C-FE4F-BE36-C7075E39FFD0}"/>
              </a:ext>
            </a:extLst>
          </p:cNvPr>
          <p:cNvSpPr>
            <a:spLocks noGrp="1"/>
          </p:cNvSpPr>
          <p:nvPr>
            <p:ph type="sldNum" sz="quarter" idx="12"/>
          </p:nvPr>
        </p:nvSpPr>
        <p:spPr/>
        <p:txBody>
          <a:bodyPr/>
          <a:lstStyle/>
          <a:p>
            <a:fld id="{38CDDA53-9071-EB47-BA13-CF4E3E547432}" type="slidenum">
              <a:rPr lang="en-US" smtClean="0"/>
              <a:t>‹#›</a:t>
            </a:fld>
            <a:endParaRPr lang="en-US"/>
          </a:p>
        </p:txBody>
      </p:sp>
    </p:spTree>
    <p:extLst>
      <p:ext uri="{BB962C8B-B14F-4D97-AF65-F5344CB8AC3E}">
        <p14:creationId xmlns:p14="http://schemas.microsoft.com/office/powerpoint/2010/main" val="14645185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F3535-6396-324D-9F25-80DC26280D5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0D389C3-630D-F14A-BA36-2732BE49D1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880DBE1-B7F9-8742-BE0B-47D4DB251CC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DC7224E-5B3F-D944-8B8A-06591F50F5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411448E-EDC0-8841-9EFC-6C4C7FBC8E8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C012711-9806-7243-BB7D-D020E55EC47C}"/>
              </a:ext>
            </a:extLst>
          </p:cNvPr>
          <p:cNvSpPr>
            <a:spLocks noGrp="1"/>
          </p:cNvSpPr>
          <p:nvPr>
            <p:ph type="dt" sz="half" idx="10"/>
          </p:nvPr>
        </p:nvSpPr>
        <p:spPr/>
        <p:txBody>
          <a:bodyPr/>
          <a:lstStyle/>
          <a:p>
            <a:fld id="{DDDE0AAE-DBFB-F844-AFC2-F663EE2D9EA4}" type="datetimeFigureOut">
              <a:rPr lang="en-US" smtClean="0"/>
              <a:t>5/26/20</a:t>
            </a:fld>
            <a:endParaRPr lang="en-US"/>
          </a:p>
        </p:txBody>
      </p:sp>
      <p:sp>
        <p:nvSpPr>
          <p:cNvPr id="8" name="Footer Placeholder 7">
            <a:extLst>
              <a:ext uri="{FF2B5EF4-FFF2-40B4-BE49-F238E27FC236}">
                <a16:creationId xmlns:a16="http://schemas.microsoft.com/office/drawing/2014/main" id="{23E53680-0653-D748-A083-AA4B99186F3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E33473-4328-C74D-8BE9-D5AB08CACCF7}"/>
              </a:ext>
            </a:extLst>
          </p:cNvPr>
          <p:cNvSpPr>
            <a:spLocks noGrp="1"/>
          </p:cNvSpPr>
          <p:nvPr>
            <p:ph type="sldNum" sz="quarter" idx="12"/>
          </p:nvPr>
        </p:nvSpPr>
        <p:spPr/>
        <p:txBody>
          <a:bodyPr/>
          <a:lstStyle/>
          <a:p>
            <a:fld id="{38CDDA53-9071-EB47-BA13-CF4E3E547432}" type="slidenum">
              <a:rPr lang="en-US" smtClean="0"/>
              <a:t>‹#›</a:t>
            </a:fld>
            <a:endParaRPr lang="en-US"/>
          </a:p>
        </p:txBody>
      </p:sp>
    </p:spTree>
    <p:extLst>
      <p:ext uri="{BB962C8B-B14F-4D97-AF65-F5344CB8AC3E}">
        <p14:creationId xmlns:p14="http://schemas.microsoft.com/office/powerpoint/2010/main" val="39061978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4C954-6DEA-B243-BF21-DE759BF6B1C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1A00164-6581-7D48-BEC8-D4D2A4A71951}"/>
              </a:ext>
            </a:extLst>
          </p:cNvPr>
          <p:cNvSpPr>
            <a:spLocks noGrp="1"/>
          </p:cNvSpPr>
          <p:nvPr>
            <p:ph type="dt" sz="half" idx="10"/>
          </p:nvPr>
        </p:nvSpPr>
        <p:spPr/>
        <p:txBody>
          <a:bodyPr/>
          <a:lstStyle/>
          <a:p>
            <a:fld id="{DDDE0AAE-DBFB-F844-AFC2-F663EE2D9EA4}" type="datetimeFigureOut">
              <a:rPr lang="en-US" smtClean="0"/>
              <a:t>5/26/20</a:t>
            </a:fld>
            <a:endParaRPr lang="en-US"/>
          </a:p>
        </p:txBody>
      </p:sp>
      <p:sp>
        <p:nvSpPr>
          <p:cNvPr id="4" name="Footer Placeholder 3">
            <a:extLst>
              <a:ext uri="{FF2B5EF4-FFF2-40B4-BE49-F238E27FC236}">
                <a16:creationId xmlns:a16="http://schemas.microsoft.com/office/drawing/2014/main" id="{98C6E3A5-1939-1248-A213-CE52EA7460E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C8DE3B-5D3B-1C4E-B9F9-18742D9C7D9E}"/>
              </a:ext>
            </a:extLst>
          </p:cNvPr>
          <p:cNvSpPr>
            <a:spLocks noGrp="1"/>
          </p:cNvSpPr>
          <p:nvPr>
            <p:ph type="sldNum" sz="quarter" idx="12"/>
          </p:nvPr>
        </p:nvSpPr>
        <p:spPr/>
        <p:txBody>
          <a:bodyPr/>
          <a:lstStyle/>
          <a:p>
            <a:fld id="{38CDDA53-9071-EB47-BA13-CF4E3E547432}" type="slidenum">
              <a:rPr lang="en-US" smtClean="0"/>
              <a:t>‹#›</a:t>
            </a:fld>
            <a:endParaRPr lang="en-US"/>
          </a:p>
        </p:txBody>
      </p:sp>
    </p:spTree>
    <p:extLst>
      <p:ext uri="{BB962C8B-B14F-4D97-AF65-F5344CB8AC3E}">
        <p14:creationId xmlns:p14="http://schemas.microsoft.com/office/powerpoint/2010/main" val="22538800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BAA0ED-57B3-1349-8298-9E51FFAE3688}"/>
              </a:ext>
            </a:extLst>
          </p:cNvPr>
          <p:cNvSpPr>
            <a:spLocks noGrp="1"/>
          </p:cNvSpPr>
          <p:nvPr>
            <p:ph type="dt" sz="half" idx="10"/>
          </p:nvPr>
        </p:nvSpPr>
        <p:spPr/>
        <p:txBody>
          <a:bodyPr/>
          <a:lstStyle/>
          <a:p>
            <a:fld id="{DDDE0AAE-DBFB-F844-AFC2-F663EE2D9EA4}" type="datetimeFigureOut">
              <a:rPr lang="en-US" smtClean="0"/>
              <a:t>5/26/20</a:t>
            </a:fld>
            <a:endParaRPr lang="en-US"/>
          </a:p>
        </p:txBody>
      </p:sp>
      <p:sp>
        <p:nvSpPr>
          <p:cNvPr id="3" name="Footer Placeholder 2">
            <a:extLst>
              <a:ext uri="{FF2B5EF4-FFF2-40B4-BE49-F238E27FC236}">
                <a16:creationId xmlns:a16="http://schemas.microsoft.com/office/drawing/2014/main" id="{958E72FC-4FA6-024C-A316-4FC6FC8D18B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1E93CDF-30B8-AA4B-A6D5-FB33295094D3}"/>
              </a:ext>
            </a:extLst>
          </p:cNvPr>
          <p:cNvSpPr>
            <a:spLocks noGrp="1"/>
          </p:cNvSpPr>
          <p:nvPr>
            <p:ph type="sldNum" sz="quarter" idx="12"/>
          </p:nvPr>
        </p:nvSpPr>
        <p:spPr/>
        <p:txBody>
          <a:bodyPr/>
          <a:lstStyle/>
          <a:p>
            <a:fld id="{38CDDA53-9071-EB47-BA13-CF4E3E547432}" type="slidenum">
              <a:rPr lang="en-US" smtClean="0"/>
              <a:t>‹#›</a:t>
            </a:fld>
            <a:endParaRPr lang="en-US"/>
          </a:p>
        </p:txBody>
      </p:sp>
    </p:spTree>
    <p:extLst>
      <p:ext uri="{BB962C8B-B14F-4D97-AF65-F5344CB8AC3E}">
        <p14:creationId xmlns:p14="http://schemas.microsoft.com/office/powerpoint/2010/main" val="485469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39C04-D2D8-FD40-85BA-BB5FBC7D422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10B0904-D234-854F-B999-9687F90271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D9AB264-B898-FB40-8037-586C21D76E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87646A8-36AF-5B44-A1D9-325F6125FBD8}"/>
              </a:ext>
            </a:extLst>
          </p:cNvPr>
          <p:cNvSpPr>
            <a:spLocks noGrp="1"/>
          </p:cNvSpPr>
          <p:nvPr>
            <p:ph type="dt" sz="half" idx="10"/>
          </p:nvPr>
        </p:nvSpPr>
        <p:spPr/>
        <p:txBody>
          <a:bodyPr/>
          <a:lstStyle/>
          <a:p>
            <a:fld id="{DDDE0AAE-DBFB-F844-AFC2-F663EE2D9EA4}" type="datetimeFigureOut">
              <a:rPr lang="en-US" smtClean="0"/>
              <a:t>5/26/20</a:t>
            </a:fld>
            <a:endParaRPr lang="en-US"/>
          </a:p>
        </p:txBody>
      </p:sp>
      <p:sp>
        <p:nvSpPr>
          <p:cNvPr id="6" name="Footer Placeholder 5">
            <a:extLst>
              <a:ext uri="{FF2B5EF4-FFF2-40B4-BE49-F238E27FC236}">
                <a16:creationId xmlns:a16="http://schemas.microsoft.com/office/drawing/2014/main" id="{E1125D1A-FACA-0343-A5F4-8E99C9801F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3322C4E-1023-1445-9B43-FEA538B7EA8C}"/>
              </a:ext>
            </a:extLst>
          </p:cNvPr>
          <p:cNvSpPr>
            <a:spLocks noGrp="1"/>
          </p:cNvSpPr>
          <p:nvPr>
            <p:ph type="sldNum" sz="quarter" idx="12"/>
          </p:nvPr>
        </p:nvSpPr>
        <p:spPr/>
        <p:txBody>
          <a:bodyPr/>
          <a:lstStyle/>
          <a:p>
            <a:fld id="{38CDDA53-9071-EB47-BA13-CF4E3E547432}" type="slidenum">
              <a:rPr lang="en-US" smtClean="0"/>
              <a:t>‹#›</a:t>
            </a:fld>
            <a:endParaRPr lang="en-US"/>
          </a:p>
        </p:txBody>
      </p:sp>
    </p:spTree>
    <p:extLst>
      <p:ext uri="{BB962C8B-B14F-4D97-AF65-F5344CB8AC3E}">
        <p14:creationId xmlns:p14="http://schemas.microsoft.com/office/powerpoint/2010/main" val="36619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C750F-F0F3-B345-A040-45707F15066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6FAA754-F8C6-164C-AE3D-C6EDF499FA5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91FBDA0-FE5A-FB45-A24C-F6B3DF389D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0C133AC-3931-434B-950E-AC94FC0948C2}"/>
              </a:ext>
            </a:extLst>
          </p:cNvPr>
          <p:cNvSpPr>
            <a:spLocks noGrp="1"/>
          </p:cNvSpPr>
          <p:nvPr>
            <p:ph type="dt" sz="half" idx="10"/>
          </p:nvPr>
        </p:nvSpPr>
        <p:spPr/>
        <p:txBody>
          <a:bodyPr/>
          <a:lstStyle/>
          <a:p>
            <a:fld id="{DDDE0AAE-DBFB-F844-AFC2-F663EE2D9EA4}" type="datetimeFigureOut">
              <a:rPr lang="en-US" smtClean="0"/>
              <a:t>5/26/20</a:t>
            </a:fld>
            <a:endParaRPr lang="en-US"/>
          </a:p>
        </p:txBody>
      </p:sp>
      <p:sp>
        <p:nvSpPr>
          <p:cNvPr id="6" name="Footer Placeholder 5">
            <a:extLst>
              <a:ext uri="{FF2B5EF4-FFF2-40B4-BE49-F238E27FC236}">
                <a16:creationId xmlns:a16="http://schemas.microsoft.com/office/drawing/2014/main" id="{857EB8CA-EFD9-B34D-8465-7878D893C6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C47A3C1-8CA8-2741-BE08-1FC65BAF312A}"/>
              </a:ext>
            </a:extLst>
          </p:cNvPr>
          <p:cNvSpPr>
            <a:spLocks noGrp="1"/>
          </p:cNvSpPr>
          <p:nvPr>
            <p:ph type="sldNum" sz="quarter" idx="12"/>
          </p:nvPr>
        </p:nvSpPr>
        <p:spPr/>
        <p:txBody>
          <a:bodyPr/>
          <a:lstStyle/>
          <a:p>
            <a:fld id="{38CDDA53-9071-EB47-BA13-CF4E3E547432}" type="slidenum">
              <a:rPr lang="en-US" smtClean="0"/>
              <a:t>‹#›</a:t>
            </a:fld>
            <a:endParaRPr lang="en-US"/>
          </a:p>
        </p:txBody>
      </p:sp>
    </p:spTree>
    <p:extLst>
      <p:ext uri="{BB962C8B-B14F-4D97-AF65-F5344CB8AC3E}">
        <p14:creationId xmlns:p14="http://schemas.microsoft.com/office/powerpoint/2010/main" val="16992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0D5D3-E96C-DA45-AEF0-9883AACBA09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0B79576-C3CB-9548-B00F-909998D7110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BA38979-654C-1E43-B409-5B5F2141AACF}"/>
              </a:ext>
            </a:extLst>
          </p:cNvPr>
          <p:cNvSpPr>
            <a:spLocks noGrp="1"/>
          </p:cNvSpPr>
          <p:nvPr>
            <p:ph type="dt" sz="half" idx="10"/>
          </p:nvPr>
        </p:nvSpPr>
        <p:spPr/>
        <p:txBody>
          <a:bodyPr/>
          <a:lstStyle/>
          <a:p>
            <a:fld id="{DDDE0AAE-DBFB-F844-AFC2-F663EE2D9EA4}" type="datetimeFigureOut">
              <a:rPr lang="en-US" smtClean="0"/>
              <a:t>5/26/20</a:t>
            </a:fld>
            <a:endParaRPr lang="en-US"/>
          </a:p>
        </p:txBody>
      </p:sp>
      <p:sp>
        <p:nvSpPr>
          <p:cNvPr id="5" name="Footer Placeholder 4">
            <a:extLst>
              <a:ext uri="{FF2B5EF4-FFF2-40B4-BE49-F238E27FC236}">
                <a16:creationId xmlns:a16="http://schemas.microsoft.com/office/drawing/2014/main" id="{9EC9D541-B1C7-6044-9294-AB3D956C1E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D41DD0-57F5-3342-9DDE-7F07CC7DA667}"/>
              </a:ext>
            </a:extLst>
          </p:cNvPr>
          <p:cNvSpPr>
            <a:spLocks noGrp="1"/>
          </p:cNvSpPr>
          <p:nvPr>
            <p:ph type="sldNum" sz="quarter" idx="12"/>
          </p:nvPr>
        </p:nvSpPr>
        <p:spPr/>
        <p:txBody>
          <a:bodyPr/>
          <a:lstStyle/>
          <a:p>
            <a:fld id="{38CDDA53-9071-EB47-BA13-CF4E3E547432}" type="slidenum">
              <a:rPr lang="en-US" smtClean="0"/>
              <a:t>‹#›</a:t>
            </a:fld>
            <a:endParaRPr lang="en-US"/>
          </a:p>
        </p:txBody>
      </p:sp>
    </p:spTree>
    <p:extLst>
      <p:ext uri="{BB962C8B-B14F-4D97-AF65-F5344CB8AC3E}">
        <p14:creationId xmlns:p14="http://schemas.microsoft.com/office/powerpoint/2010/main" val="3212272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56CBFD-2117-E74D-86AB-1C1FB3ACB43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3AAA40F-E786-5748-A5C3-AF0D3172E5C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A85A208-0132-E745-9968-9E6C9336AEC4}"/>
              </a:ext>
            </a:extLst>
          </p:cNvPr>
          <p:cNvSpPr>
            <a:spLocks noGrp="1"/>
          </p:cNvSpPr>
          <p:nvPr>
            <p:ph type="dt" sz="half" idx="10"/>
          </p:nvPr>
        </p:nvSpPr>
        <p:spPr/>
        <p:txBody>
          <a:bodyPr/>
          <a:lstStyle/>
          <a:p>
            <a:fld id="{DDDE0AAE-DBFB-F844-AFC2-F663EE2D9EA4}" type="datetimeFigureOut">
              <a:rPr lang="en-US" smtClean="0"/>
              <a:t>5/26/20</a:t>
            </a:fld>
            <a:endParaRPr lang="en-US"/>
          </a:p>
        </p:txBody>
      </p:sp>
      <p:sp>
        <p:nvSpPr>
          <p:cNvPr id="5" name="Footer Placeholder 4">
            <a:extLst>
              <a:ext uri="{FF2B5EF4-FFF2-40B4-BE49-F238E27FC236}">
                <a16:creationId xmlns:a16="http://schemas.microsoft.com/office/drawing/2014/main" id="{9C575345-E0DC-E541-A731-2FED7A94F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765E7-0E94-5348-9FC7-9D1DDEA466D5}"/>
              </a:ext>
            </a:extLst>
          </p:cNvPr>
          <p:cNvSpPr>
            <a:spLocks noGrp="1"/>
          </p:cNvSpPr>
          <p:nvPr>
            <p:ph type="sldNum" sz="quarter" idx="12"/>
          </p:nvPr>
        </p:nvSpPr>
        <p:spPr/>
        <p:txBody>
          <a:bodyPr/>
          <a:lstStyle/>
          <a:p>
            <a:fld id="{38CDDA53-9071-EB47-BA13-CF4E3E547432}" type="slidenum">
              <a:rPr lang="en-US" smtClean="0"/>
              <a:t>‹#›</a:t>
            </a:fld>
            <a:endParaRPr lang="en-US"/>
          </a:p>
        </p:txBody>
      </p:sp>
    </p:spTree>
    <p:extLst>
      <p:ext uri="{BB962C8B-B14F-4D97-AF65-F5344CB8AC3E}">
        <p14:creationId xmlns:p14="http://schemas.microsoft.com/office/powerpoint/2010/main" val="41223538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EC1C15-962F-4C40-8533-9FBC24BCB3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30E36FD-5896-4C4D-947A-E4E4060B50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EB431BD-4D37-524B-9A12-24C41D0D22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DE0AAE-DBFB-F844-AFC2-F663EE2D9EA4}" type="datetimeFigureOut">
              <a:rPr lang="en-US" smtClean="0"/>
              <a:t>5/26/20</a:t>
            </a:fld>
            <a:endParaRPr lang="en-US"/>
          </a:p>
        </p:txBody>
      </p:sp>
      <p:sp>
        <p:nvSpPr>
          <p:cNvPr id="5" name="Footer Placeholder 4">
            <a:extLst>
              <a:ext uri="{FF2B5EF4-FFF2-40B4-BE49-F238E27FC236}">
                <a16:creationId xmlns:a16="http://schemas.microsoft.com/office/drawing/2014/main" id="{3F721DFA-3341-1741-880C-B2CE8B2D6F8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5178EB6-FA8A-264D-935F-67777C6D9F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CDDA53-9071-EB47-BA13-CF4E3E547432}" type="slidenum">
              <a:rPr lang="en-US" smtClean="0"/>
              <a:t>‹#›</a:t>
            </a:fld>
            <a:endParaRPr lang="en-US"/>
          </a:p>
        </p:txBody>
      </p:sp>
    </p:spTree>
    <p:extLst>
      <p:ext uri="{BB962C8B-B14F-4D97-AF65-F5344CB8AC3E}">
        <p14:creationId xmlns:p14="http://schemas.microsoft.com/office/powerpoint/2010/main" val="32247490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tif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3C47C2-33A2-44B2-BEAB-FEB679075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3324"/>
            <a:ext cx="12192000" cy="6861324"/>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3">
            <a:extLst>
              <a:ext uri="{FF2B5EF4-FFF2-40B4-BE49-F238E27FC236}">
                <a16:creationId xmlns:a16="http://schemas.microsoft.com/office/drawing/2014/main" id="{AD182BA8-54AD-4D9F-8264-B0FA8BB47D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246925" y="-479"/>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16">
            <a:extLst>
              <a:ext uri="{FF2B5EF4-FFF2-40B4-BE49-F238E27FC236}">
                <a16:creationId xmlns:a16="http://schemas.microsoft.com/office/drawing/2014/main" id="{4ED83379-0499-45E1-AB78-6AA230F964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9"/>
            <a:ext cx="9324977" cy="6858479"/>
          </a:xfrm>
          <a:custGeom>
            <a:avLst/>
            <a:gdLst>
              <a:gd name="connsiteX0" fmla="*/ 1246925 w 9324977"/>
              <a:gd name="connsiteY0" fmla="*/ 0 h 6858479"/>
              <a:gd name="connsiteX1" fmla="*/ 5076797 w 9324977"/>
              <a:gd name="connsiteY1" fmla="*/ 0 h 6858479"/>
              <a:gd name="connsiteX2" fmla="*/ 6143025 w 9324977"/>
              <a:gd name="connsiteY2" fmla="*/ 0 h 6858479"/>
              <a:gd name="connsiteX3" fmla="*/ 6148602 w 9324977"/>
              <a:gd name="connsiteY3" fmla="*/ 0 h 6858479"/>
              <a:gd name="connsiteX4" fmla="*/ 9324977 w 9324977"/>
              <a:gd name="connsiteY4" fmla="*/ 6858478 h 6858479"/>
              <a:gd name="connsiteX5" fmla="*/ 3359025 w 9324977"/>
              <a:gd name="connsiteY5" fmla="*/ 6858478 h 6858479"/>
              <a:gd name="connsiteX6" fmla="*/ 3359025 w 9324977"/>
              <a:gd name="connsiteY6" fmla="*/ 6858479 h 6858479"/>
              <a:gd name="connsiteX7" fmla="*/ 0 w 9324977"/>
              <a:gd name="connsiteY7" fmla="*/ 6858479 h 6858479"/>
              <a:gd name="connsiteX8" fmla="*/ 0 w 9324977"/>
              <a:gd name="connsiteY8" fmla="*/ 479 h 6858479"/>
              <a:gd name="connsiteX9" fmla="*/ 1246925 w 9324977"/>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977" h="6858479">
                <a:moveTo>
                  <a:pt x="1246925" y="0"/>
                </a:moveTo>
                <a:lnTo>
                  <a:pt x="5076797" y="0"/>
                </a:lnTo>
                <a:lnTo>
                  <a:pt x="6143025" y="0"/>
                </a:lnTo>
                <a:lnTo>
                  <a:pt x="6148602" y="0"/>
                </a:lnTo>
                <a:lnTo>
                  <a:pt x="9324977" y="6858478"/>
                </a:lnTo>
                <a:lnTo>
                  <a:pt x="3359025" y="6858478"/>
                </a:lnTo>
                <a:lnTo>
                  <a:pt x="3359025" y="6858479"/>
                </a:lnTo>
                <a:lnTo>
                  <a:pt x="0" y="6858479"/>
                </a:lnTo>
                <a:lnTo>
                  <a:pt x="0" y="479"/>
                </a:lnTo>
                <a:lnTo>
                  <a:pt x="124692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A0C44CB-A490-3849-A8BF-3F515926B045}"/>
              </a:ext>
            </a:extLst>
          </p:cNvPr>
          <p:cNvSpPr>
            <a:spLocks noGrp="1"/>
          </p:cNvSpPr>
          <p:nvPr>
            <p:ph type="ctrTitle"/>
          </p:nvPr>
        </p:nvSpPr>
        <p:spPr>
          <a:xfrm>
            <a:off x="804672" y="962246"/>
            <a:ext cx="6437700" cy="2611967"/>
          </a:xfrm>
        </p:spPr>
        <p:txBody>
          <a:bodyPr anchor="b">
            <a:normAutofit/>
          </a:bodyPr>
          <a:lstStyle/>
          <a:p>
            <a:pPr algn="l"/>
            <a:r>
              <a:rPr lang="en-US" sz="4200" u="sng">
                <a:latin typeface="Times New Roman" panose="02020603050405020304" pitchFamily="18" charset="0"/>
                <a:cs typeface="Times New Roman" panose="02020603050405020304" pitchFamily="18" charset="0"/>
              </a:rPr>
              <a:t>Sports Marketing Assignment 2-Based on Swansea City FC</a:t>
            </a:r>
            <a:br>
              <a:rPr lang="en-US" sz="4200"/>
            </a:br>
            <a:endParaRPr lang="en-US" sz="4200"/>
          </a:p>
        </p:txBody>
      </p:sp>
      <p:sp>
        <p:nvSpPr>
          <p:cNvPr id="3" name="Subtitle 2">
            <a:extLst>
              <a:ext uri="{FF2B5EF4-FFF2-40B4-BE49-F238E27FC236}">
                <a16:creationId xmlns:a16="http://schemas.microsoft.com/office/drawing/2014/main" id="{6D72DD69-5D41-4C4C-86EF-CCC8F9F2F5F3}"/>
              </a:ext>
            </a:extLst>
          </p:cNvPr>
          <p:cNvSpPr>
            <a:spLocks noGrp="1"/>
          </p:cNvSpPr>
          <p:nvPr>
            <p:ph type="subTitle" idx="1"/>
          </p:nvPr>
        </p:nvSpPr>
        <p:spPr>
          <a:xfrm>
            <a:off x="804672" y="3719618"/>
            <a:ext cx="4167376" cy="1155525"/>
          </a:xfrm>
        </p:spPr>
        <p:txBody>
          <a:bodyPr anchor="t">
            <a:normAutofit/>
          </a:bodyPr>
          <a:lstStyle/>
          <a:p>
            <a:pPr algn="l"/>
            <a:r>
              <a:rPr lang="en-US" sz="2000">
                <a:latin typeface="Times New Roman" panose="02020603050405020304" pitchFamily="18" charset="0"/>
                <a:cs typeface="Times New Roman" panose="02020603050405020304" pitchFamily="18" charset="0"/>
              </a:rPr>
              <a:t>Created by: Owen Smith</a:t>
            </a:r>
          </a:p>
          <a:p>
            <a:pPr algn="l"/>
            <a:r>
              <a:rPr lang="en-US" sz="2000">
                <a:latin typeface="Times New Roman" panose="02020603050405020304" pitchFamily="18" charset="0"/>
                <a:cs typeface="Times New Roman" panose="02020603050405020304" pitchFamily="18" charset="0"/>
              </a:rPr>
              <a:t>Student Number: 1905121 </a:t>
            </a:r>
          </a:p>
        </p:txBody>
      </p:sp>
    </p:spTree>
    <p:extLst>
      <p:ext uri="{BB962C8B-B14F-4D97-AF65-F5344CB8AC3E}">
        <p14:creationId xmlns:p14="http://schemas.microsoft.com/office/powerpoint/2010/main" val="403088264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0">
            <a:extLst>
              <a:ext uri="{FF2B5EF4-FFF2-40B4-BE49-F238E27FC236}">
                <a16:creationId xmlns:a16="http://schemas.microsoft.com/office/drawing/2014/main" id="{C991AD47-9C99-472F-BDAA-21B183F33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7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5">
            <a:extLst>
              <a:ext uri="{FF2B5EF4-FFF2-40B4-BE49-F238E27FC236}">
                <a16:creationId xmlns:a16="http://schemas.microsoft.com/office/drawing/2014/main" id="{9E706731-3860-4E73-9335-A870F6741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42603" cy="6858000"/>
          </a:xfrm>
          <a:custGeom>
            <a:avLst/>
            <a:gdLst>
              <a:gd name="connsiteX0" fmla="*/ 0 w 9742603"/>
              <a:gd name="connsiteY0" fmla="*/ 0 h 6858000"/>
              <a:gd name="connsiteX1" fmla="*/ 152400 w 9742603"/>
              <a:gd name="connsiteY1" fmla="*/ 0 h 6858000"/>
              <a:gd name="connsiteX2" fmla="*/ 6566449 w 9742603"/>
              <a:gd name="connsiteY2" fmla="*/ 0 h 6858000"/>
              <a:gd name="connsiteX3" fmla="*/ 9742603 w 9742603"/>
              <a:gd name="connsiteY3" fmla="*/ 6858000 h 6858000"/>
              <a:gd name="connsiteX4" fmla="*/ 152400 w 9742603"/>
              <a:gd name="connsiteY4" fmla="*/ 6858000 h 6858000"/>
              <a:gd name="connsiteX5" fmla="*/ 0 w 9742603"/>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42603" h="6858000">
                <a:moveTo>
                  <a:pt x="0" y="0"/>
                </a:moveTo>
                <a:lnTo>
                  <a:pt x="152400" y="0"/>
                </a:lnTo>
                <a:lnTo>
                  <a:pt x="6566449" y="0"/>
                </a:lnTo>
                <a:lnTo>
                  <a:pt x="9742603" y="6858000"/>
                </a:lnTo>
                <a:lnTo>
                  <a:pt x="152400"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1">
            <a:extLst>
              <a:ext uri="{FF2B5EF4-FFF2-40B4-BE49-F238E27FC236}">
                <a16:creationId xmlns:a16="http://schemas.microsoft.com/office/drawing/2014/main" id="{CD2ED21F-DC95-4AD1-8327-D561F5FCA3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380336" cy="6858000"/>
          </a:xfrm>
          <a:custGeom>
            <a:avLst/>
            <a:gdLst>
              <a:gd name="connsiteX0" fmla="*/ 0 w 9380336"/>
              <a:gd name="connsiteY0" fmla="*/ 0 h 6858000"/>
              <a:gd name="connsiteX1" fmla="*/ 6204182 w 9380336"/>
              <a:gd name="connsiteY1" fmla="*/ 0 h 6858000"/>
              <a:gd name="connsiteX2" fmla="*/ 9380336 w 9380336"/>
              <a:gd name="connsiteY2" fmla="*/ 6858000 h 6858000"/>
              <a:gd name="connsiteX3" fmla="*/ 0 w 938033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380336" h="6858000">
                <a:moveTo>
                  <a:pt x="0" y="0"/>
                </a:moveTo>
                <a:lnTo>
                  <a:pt x="6204182" y="0"/>
                </a:lnTo>
                <a:lnTo>
                  <a:pt x="9380336"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794C275-4477-D34C-9FAE-BD67316EA110}"/>
              </a:ext>
            </a:extLst>
          </p:cNvPr>
          <p:cNvSpPr>
            <a:spLocks noGrp="1"/>
          </p:cNvSpPr>
          <p:nvPr>
            <p:ph type="title"/>
          </p:nvPr>
        </p:nvSpPr>
        <p:spPr>
          <a:xfrm>
            <a:off x="838200" y="365125"/>
            <a:ext cx="5191125" cy="1325563"/>
          </a:xfrm>
        </p:spPr>
        <p:txBody>
          <a:bodyPr>
            <a:normAutofit/>
          </a:bodyPr>
          <a:lstStyle/>
          <a:p>
            <a:r>
              <a:rPr lang="en-US" u="sng">
                <a:latin typeface="Times New Roman" panose="02020603050405020304" pitchFamily="18" charset="0"/>
                <a:cs typeface="Times New Roman" panose="02020603050405020304" pitchFamily="18" charset="0"/>
              </a:rPr>
              <a:t>Introduction to Swansea City FC</a:t>
            </a:r>
          </a:p>
        </p:txBody>
      </p:sp>
      <p:sp>
        <p:nvSpPr>
          <p:cNvPr id="3" name="Content Placeholder 2">
            <a:extLst>
              <a:ext uri="{FF2B5EF4-FFF2-40B4-BE49-F238E27FC236}">
                <a16:creationId xmlns:a16="http://schemas.microsoft.com/office/drawing/2014/main" id="{FF4D18D1-65D8-7141-85A4-5CF3560C63EE}"/>
              </a:ext>
            </a:extLst>
          </p:cNvPr>
          <p:cNvSpPr>
            <a:spLocks noGrp="1"/>
          </p:cNvSpPr>
          <p:nvPr>
            <p:ph idx="1"/>
          </p:nvPr>
        </p:nvSpPr>
        <p:spPr>
          <a:xfrm>
            <a:off x="838200" y="2021249"/>
            <a:ext cx="5707565" cy="4155713"/>
          </a:xfrm>
        </p:spPr>
        <p:txBody>
          <a:bodyPr>
            <a:normAutofit/>
          </a:bodyPr>
          <a:lstStyle/>
          <a:p>
            <a:r>
              <a:rPr lang="en-US" sz="2000" dirty="0">
                <a:latin typeface="Times New Roman" panose="02020603050405020304" pitchFamily="18" charset="0"/>
                <a:cs typeface="Times New Roman" panose="02020603050405020304" pitchFamily="18" charset="0"/>
              </a:rPr>
              <a:t>Who are Swansea City FC?</a:t>
            </a:r>
          </a:p>
          <a:p>
            <a:pPr marL="0" indent="0">
              <a:buNone/>
            </a:pPr>
            <a:r>
              <a:rPr lang="en-US" sz="2000" dirty="0">
                <a:latin typeface="Times New Roman" panose="02020603050405020304" pitchFamily="18" charset="0"/>
                <a:cs typeface="Times New Roman" panose="02020603050405020304" pitchFamily="18" charset="0"/>
              </a:rPr>
              <a:t>Swansea City is a Welsh based professional football club located in the city of Swansea in South Wales. The club was founded in 1912 as Swansea Town but then change their name to Swansea City in 1969 after Swansea’s new status as a city. Swansea is blessed with a rich history even without many major trophies, from the great escape, which prevented Swansea from dropping out of the football league, to then wining promotion to the premier league in 2011. Then winning their first major trophy in 2013 (Football League Cup). This led to Swansea’s first appearance in the Europa League.</a:t>
            </a:r>
          </a:p>
          <a:p>
            <a:pPr marL="0" indent="0">
              <a:buNone/>
            </a:pPr>
            <a:endParaRPr lang="en-US" sz="2000" dirty="0">
              <a:latin typeface="Times New Roman" panose="02020603050405020304" pitchFamily="18" charset="0"/>
              <a:cs typeface="Times New Roman" panose="02020603050405020304" pitchFamily="18" charset="0"/>
            </a:endParaRPr>
          </a:p>
          <a:p>
            <a:pPr marL="0" indent="0">
              <a:buNone/>
            </a:pPr>
            <a:endParaRPr lang="en-US" sz="2000" dirty="0">
              <a:latin typeface="Times New Roman" panose="02020603050405020304" pitchFamily="18" charset="0"/>
              <a:cs typeface="Times New Roman" panose="02020603050405020304" pitchFamily="18" charset="0"/>
            </a:endParaRPr>
          </a:p>
          <a:p>
            <a:pPr marL="0" indent="0">
              <a:buNone/>
            </a:pPr>
            <a:endParaRPr lang="en-US" sz="2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7B67B504-925B-0F4E-820C-95C9FEE4DB17}"/>
              </a:ext>
            </a:extLst>
          </p:cNvPr>
          <p:cNvPicPr>
            <a:picLocks noChangeAspect="1"/>
          </p:cNvPicPr>
          <p:nvPr/>
        </p:nvPicPr>
        <p:blipFill>
          <a:blip r:embed="rId3"/>
          <a:stretch>
            <a:fillRect/>
          </a:stretch>
        </p:blipFill>
        <p:spPr>
          <a:xfrm>
            <a:off x="8363701" y="321732"/>
            <a:ext cx="2886761" cy="1811443"/>
          </a:xfrm>
          <a:prstGeom prst="rect">
            <a:avLst/>
          </a:prstGeom>
        </p:spPr>
      </p:pic>
      <p:pic>
        <p:nvPicPr>
          <p:cNvPr id="6" name="Picture 5">
            <a:extLst>
              <a:ext uri="{FF2B5EF4-FFF2-40B4-BE49-F238E27FC236}">
                <a16:creationId xmlns:a16="http://schemas.microsoft.com/office/drawing/2014/main" id="{8B221D7B-74D8-E749-B873-6A224B53C7BB}"/>
              </a:ext>
            </a:extLst>
          </p:cNvPr>
          <p:cNvPicPr>
            <a:picLocks noChangeAspect="1"/>
          </p:cNvPicPr>
          <p:nvPr/>
        </p:nvPicPr>
        <p:blipFill>
          <a:blip r:embed="rId4"/>
          <a:stretch>
            <a:fillRect/>
          </a:stretch>
        </p:blipFill>
        <p:spPr>
          <a:xfrm>
            <a:off x="9415675" y="2426124"/>
            <a:ext cx="1811442" cy="1811442"/>
          </a:xfrm>
          <a:prstGeom prst="rect">
            <a:avLst/>
          </a:prstGeom>
        </p:spPr>
      </p:pic>
      <p:pic>
        <p:nvPicPr>
          <p:cNvPr id="5" name="Picture 4">
            <a:extLst>
              <a:ext uri="{FF2B5EF4-FFF2-40B4-BE49-F238E27FC236}">
                <a16:creationId xmlns:a16="http://schemas.microsoft.com/office/drawing/2014/main" id="{C905C404-A0BD-5847-8A4B-4BD391A0D5B0}"/>
              </a:ext>
            </a:extLst>
          </p:cNvPr>
          <p:cNvPicPr>
            <a:picLocks noChangeAspect="1"/>
          </p:cNvPicPr>
          <p:nvPr/>
        </p:nvPicPr>
        <p:blipFill>
          <a:blip r:embed="rId4"/>
          <a:stretch>
            <a:fillRect/>
          </a:stretch>
        </p:blipFill>
        <p:spPr>
          <a:xfrm>
            <a:off x="9813394" y="4559299"/>
            <a:ext cx="1797050" cy="1797050"/>
          </a:xfrm>
          <a:prstGeom prst="rect">
            <a:avLst/>
          </a:prstGeom>
        </p:spPr>
      </p:pic>
    </p:spTree>
    <p:extLst>
      <p:ext uri="{BB962C8B-B14F-4D97-AF65-F5344CB8AC3E}">
        <p14:creationId xmlns:p14="http://schemas.microsoft.com/office/powerpoint/2010/main" val="237747013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7D0E430D-DE61-FD4C-B296-C9F31EFBADCE}"/>
              </a:ext>
            </a:extLst>
          </p:cNvPr>
          <p:cNvSpPr>
            <a:spLocks noGrp="1"/>
          </p:cNvSpPr>
          <p:nvPr>
            <p:ph type="title"/>
          </p:nvPr>
        </p:nvSpPr>
        <p:spPr>
          <a:xfrm>
            <a:off x="1014141" y="1450655"/>
            <a:ext cx="3932030" cy="3956690"/>
          </a:xfrm>
        </p:spPr>
        <p:txBody>
          <a:bodyPr anchor="ctr">
            <a:normAutofit/>
          </a:bodyPr>
          <a:lstStyle/>
          <a:p>
            <a:r>
              <a:rPr lang="en-US" u="sng" dirty="0">
                <a:solidFill>
                  <a:schemeClr val="bg1"/>
                </a:solidFill>
                <a:latin typeface="Times New Roman" panose="02020603050405020304" pitchFamily="18" charset="0"/>
                <a:cs typeface="Times New Roman" panose="02020603050405020304" pitchFamily="18" charset="0"/>
              </a:rPr>
              <a:t>The Overview of Swansea City FC and The Sports industry of Football</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E89225-0C3A-6149-B143-2D52E522A71E}"/>
              </a:ext>
            </a:extLst>
          </p:cNvPr>
          <p:cNvSpPr>
            <a:spLocks noGrp="1"/>
          </p:cNvSpPr>
          <p:nvPr>
            <p:ph idx="1"/>
          </p:nvPr>
        </p:nvSpPr>
        <p:spPr>
          <a:xfrm>
            <a:off x="6096000" y="1108061"/>
            <a:ext cx="5008901" cy="4571972"/>
          </a:xfrm>
        </p:spPr>
        <p:txBody>
          <a:bodyPr anchor="ctr">
            <a:normAutofit/>
          </a:bodyPr>
          <a:lstStyle/>
          <a:p>
            <a:r>
              <a:rPr lang="en-US" sz="1700">
                <a:solidFill>
                  <a:schemeClr val="bg1"/>
                </a:solidFill>
                <a:latin typeface="Times New Roman" panose="02020603050405020304" pitchFamily="18" charset="0"/>
                <a:cs typeface="Times New Roman" panose="02020603050405020304" pitchFamily="18" charset="0"/>
              </a:rPr>
              <a:t>‘The top 5 European leagues generated a record £13.8bn in revenue for the 2017-18 season. The Premier league leads the way with around £5bn a year, with the football league only bring in around £400 million for the championship, league one and two.’ </a:t>
            </a:r>
            <a:r>
              <a:rPr lang="en-GB" sz="1700">
                <a:solidFill>
                  <a:schemeClr val="bg1"/>
                </a:solidFill>
                <a:latin typeface="Times New Roman" panose="02020603050405020304" pitchFamily="18" charset="0"/>
                <a:cs typeface="Times New Roman" panose="02020603050405020304" pitchFamily="18" charset="0"/>
              </a:rPr>
              <a:t>(BBC NEWS-Bill Wilson, 2018)</a:t>
            </a:r>
          </a:p>
          <a:p>
            <a:endParaRPr lang="en-US" sz="1700">
              <a:solidFill>
                <a:schemeClr val="bg1"/>
              </a:solidFill>
              <a:latin typeface="Times New Roman" panose="02020603050405020304" pitchFamily="18" charset="0"/>
              <a:cs typeface="Times New Roman" panose="02020603050405020304" pitchFamily="18" charset="0"/>
            </a:endParaRPr>
          </a:p>
          <a:p>
            <a:r>
              <a:rPr lang="en-US" sz="1700">
                <a:solidFill>
                  <a:schemeClr val="bg1"/>
                </a:solidFill>
                <a:latin typeface="Times New Roman" panose="02020603050405020304" pitchFamily="18" charset="0"/>
                <a:cs typeface="Times New Roman" panose="02020603050405020304" pitchFamily="18" charset="0"/>
              </a:rPr>
              <a:t>Swansea City’s aim must be to gain promotion back to the Premier League, a £5 billion market is huge, and the club needs this money. The promotion would mean becoming part of that rich market of earning over a 100 million in revenue each year. The premier league brings in more viewers and almost guarantees full stadiums. Playing matches in magnificent stadiums like Old Trafford and the Emirates. </a:t>
            </a:r>
          </a:p>
        </p:txBody>
      </p:sp>
    </p:spTree>
    <p:extLst>
      <p:ext uri="{BB962C8B-B14F-4D97-AF65-F5344CB8AC3E}">
        <p14:creationId xmlns:p14="http://schemas.microsoft.com/office/powerpoint/2010/main" val="35770625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5454D8F-4C2D-48DD-BF83-E910E68D5715}"/>
              </a:ext>
            </a:extLst>
          </p:cNvPr>
          <p:cNvPicPr>
            <a:picLocks noChangeAspect="1"/>
          </p:cNvPicPr>
          <p:nvPr/>
        </p:nvPicPr>
        <p:blipFill rotWithShape="1">
          <a:blip r:embed="rId2"/>
          <a:srcRect l="11445" r="9964" b="-1"/>
          <a:stretch/>
        </p:blipFill>
        <p:spPr>
          <a:xfrm>
            <a:off x="4117521" y="10"/>
            <a:ext cx="8074479" cy="6857990"/>
          </a:xfrm>
          <a:prstGeom prst="rect">
            <a:avLst/>
          </a:prstGeom>
        </p:spPr>
      </p:pic>
      <p:sp>
        <p:nvSpPr>
          <p:cNvPr id="9" name="Freeform: Shape 8">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97F02A6-FC7F-6D4F-8A02-B63F9421E7B4}"/>
              </a:ext>
            </a:extLst>
          </p:cNvPr>
          <p:cNvSpPr>
            <a:spLocks noGrp="1"/>
          </p:cNvSpPr>
          <p:nvPr>
            <p:ph type="title"/>
          </p:nvPr>
        </p:nvSpPr>
        <p:spPr>
          <a:xfrm>
            <a:off x="804672" y="365125"/>
            <a:ext cx="5266155" cy="1325563"/>
          </a:xfrm>
        </p:spPr>
        <p:txBody>
          <a:bodyPr>
            <a:normAutofit/>
          </a:bodyPr>
          <a:lstStyle/>
          <a:p>
            <a:r>
              <a:rPr lang="en-US" u="sng" dirty="0">
                <a:latin typeface="Times New Roman" panose="02020603050405020304" pitchFamily="18" charset="0"/>
                <a:cs typeface="Times New Roman" panose="02020603050405020304" pitchFamily="18" charset="0"/>
              </a:rPr>
              <a:t>Aims and Objectives of The Marketing Plan </a:t>
            </a:r>
          </a:p>
        </p:txBody>
      </p:sp>
      <p:sp>
        <p:nvSpPr>
          <p:cNvPr id="3" name="Content Placeholder 2">
            <a:extLst>
              <a:ext uri="{FF2B5EF4-FFF2-40B4-BE49-F238E27FC236}">
                <a16:creationId xmlns:a16="http://schemas.microsoft.com/office/drawing/2014/main" id="{F652D46D-B280-F643-8D57-C1A40D87E2F7}"/>
              </a:ext>
            </a:extLst>
          </p:cNvPr>
          <p:cNvSpPr>
            <a:spLocks noGrp="1"/>
          </p:cNvSpPr>
          <p:nvPr>
            <p:ph idx="1"/>
          </p:nvPr>
        </p:nvSpPr>
        <p:spPr>
          <a:xfrm>
            <a:off x="804672" y="2022601"/>
            <a:ext cx="3941499" cy="4154361"/>
          </a:xfrm>
        </p:spPr>
        <p:txBody>
          <a:bodyPr>
            <a:normAutofit/>
          </a:bodyPr>
          <a:lstStyle/>
          <a:p>
            <a:r>
              <a:rPr lang="en-US" sz="1700" dirty="0">
                <a:latin typeface="Times New Roman" panose="02020603050405020304" pitchFamily="18" charset="0"/>
                <a:cs typeface="Times New Roman" panose="02020603050405020304" pitchFamily="18" charset="0"/>
              </a:rPr>
              <a:t>Using marketing strategies we can give the club exposure to sell more tickets, sell more merchandise and attract better players for a reasonable price.</a:t>
            </a:r>
          </a:p>
          <a:p>
            <a:r>
              <a:rPr lang="en-US" sz="1700" dirty="0">
                <a:latin typeface="Times New Roman" panose="02020603050405020304" pitchFamily="18" charset="0"/>
                <a:cs typeface="Times New Roman" panose="02020603050405020304" pitchFamily="18" charset="0"/>
              </a:rPr>
              <a:t>Giving the club a more global exposure to get people from all corners of the world to know who Swansea City are, and what they have achieved.</a:t>
            </a:r>
          </a:p>
          <a:p>
            <a:r>
              <a:rPr lang="en-US" sz="1700" dirty="0">
                <a:latin typeface="Times New Roman" panose="02020603050405020304" pitchFamily="18" charset="0"/>
                <a:cs typeface="Times New Roman" panose="02020603050405020304" pitchFamily="18" charset="0"/>
              </a:rPr>
              <a:t>A cost affective way of reducing the price of the products while still maintaining positive revenue figures to help fund the first team and academy. </a:t>
            </a:r>
          </a:p>
          <a:p>
            <a:r>
              <a:rPr lang="en-US" sz="1700" dirty="0">
                <a:latin typeface="Times New Roman" panose="02020603050405020304" pitchFamily="18" charset="0"/>
                <a:cs typeface="Times New Roman" panose="02020603050405020304" pitchFamily="18" charset="0"/>
              </a:rPr>
              <a:t>The most important objective must be a better relationship between the club and the fan base.</a:t>
            </a:r>
          </a:p>
          <a:p>
            <a:pPr marL="0" indent="0">
              <a:buNone/>
            </a:pPr>
            <a:endParaRPr lang="en-US" sz="1700" dirty="0"/>
          </a:p>
        </p:txBody>
      </p:sp>
    </p:spTree>
    <p:extLst>
      <p:ext uri="{BB962C8B-B14F-4D97-AF65-F5344CB8AC3E}">
        <p14:creationId xmlns:p14="http://schemas.microsoft.com/office/powerpoint/2010/main" val="118621226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027165-C3E4-E744-A831-E5C43118A70D}"/>
              </a:ext>
            </a:extLst>
          </p:cNvPr>
          <p:cNvSpPr>
            <a:spLocks noGrp="1"/>
          </p:cNvSpPr>
          <p:nvPr>
            <p:ph type="title"/>
          </p:nvPr>
        </p:nvSpPr>
        <p:spPr>
          <a:xfrm>
            <a:off x="841248" y="704850"/>
            <a:ext cx="3785616" cy="2978150"/>
          </a:xfrm>
        </p:spPr>
        <p:txBody>
          <a:bodyPr anchor="b">
            <a:normAutofit/>
          </a:bodyPr>
          <a:lstStyle/>
          <a:p>
            <a:r>
              <a:rPr lang="en-US" u="sng" dirty="0">
                <a:latin typeface="Times New Roman" panose="02020603050405020304" pitchFamily="18" charset="0"/>
                <a:cs typeface="Times New Roman" panose="02020603050405020304" pitchFamily="18" charset="0"/>
              </a:rPr>
              <a:t>Situation Analysis-External &amp; Internal </a:t>
            </a:r>
          </a:p>
        </p:txBody>
      </p:sp>
      <p:sp>
        <p:nvSpPr>
          <p:cNvPr id="3" name="Content Placeholder 2">
            <a:extLst>
              <a:ext uri="{FF2B5EF4-FFF2-40B4-BE49-F238E27FC236}">
                <a16:creationId xmlns:a16="http://schemas.microsoft.com/office/drawing/2014/main" id="{10DAEF49-3040-B640-A5C7-739930DD0760}"/>
              </a:ext>
            </a:extLst>
          </p:cNvPr>
          <p:cNvSpPr>
            <a:spLocks noGrp="1"/>
          </p:cNvSpPr>
          <p:nvPr>
            <p:ph idx="1"/>
          </p:nvPr>
        </p:nvSpPr>
        <p:spPr>
          <a:xfrm>
            <a:off x="6038850" y="704850"/>
            <a:ext cx="5314950" cy="5251450"/>
          </a:xfrm>
        </p:spPr>
        <p:txBody>
          <a:bodyPr anchor="ctr">
            <a:normAutofit/>
          </a:bodyPr>
          <a:lstStyle/>
          <a:p>
            <a:pPr marL="0" indent="0">
              <a:buNone/>
            </a:pPr>
            <a:r>
              <a:rPr lang="en-US" sz="1300" u="sng" dirty="0">
                <a:solidFill>
                  <a:schemeClr val="bg1"/>
                </a:solidFill>
                <a:latin typeface="Times New Roman" panose="02020603050405020304" pitchFamily="18" charset="0"/>
                <a:cs typeface="Times New Roman" panose="02020603050405020304" pitchFamily="18" charset="0"/>
              </a:rPr>
              <a:t>External Pestle  </a:t>
            </a:r>
          </a:p>
          <a:p>
            <a:pPr marL="0" indent="0">
              <a:buNone/>
            </a:pPr>
            <a:r>
              <a:rPr lang="en-US" sz="1300" dirty="0">
                <a:solidFill>
                  <a:schemeClr val="bg1"/>
                </a:solidFill>
                <a:latin typeface="Times New Roman" panose="02020603050405020304" pitchFamily="18" charset="0"/>
                <a:cs typeface="Times New Roman" panose="02020603050405020304" pitchFamily="18" charset="0"/>
              </a:rPr>
              <a:t>Political- Employment laws, consumer protection acts, environmental regulations</a:t>
            </a:r>
            <a:r>
              <a:rPr lang="en-GB" sz="1300" dirty="0">
                <a:solidFill>
                  <a:schemeClr val="bg1"/>
                </a:solidFill>
                <a:latin typeface="Times New Roman" panose="02020603050405020304" pitchFamily="18" charset="0"/>
                <a:cs typeface="Times New Roman" panose="02020603050405020304" pitchFamily="18" charset="0"/>
              </a:rPr>
              <a:t>, governmental leadership, taxes and government structures.</a:t>
            </a:r>
            <a:endParaRPr lang="en-US" sz="1300" dirty="0">
              <a:solidFill>
                <a:schemeClr val="bg1"/>
              </a:solidFill>
              <a:latin typeface="Times New Roman" panose="02020603050405020304" pitchFamily="18" charset="0"/>
              <a:cs typeface="Times New Roman" panose="02020603050405020304" pitchFamily="18" charset="0"/>
            </a:endParaRPr>
          </a:p>
          <a:p>
            <a:pPr marL="0" indent="0">
              <a:buNone/>
            </a:pPr>
            <a:r>
              <a:rPr lang="en-US" sz="1300" dirty="0">
                <a:solidFill>
                  <a:schemeClr val="bg1"/>
                </a:solidFill>
                <a:latin typeface="Times New Roman" panose="02020603050405020304" pitchFamily="18" charset="0"/>
                <a:cs typeface="Times New Roman" panose="02020603050405020304" pitchFamily="18" charset="0"/>
              </a:rPr>
              <a:t>Economic- The economy is currently at its worst since 2007-2009 recession which has been caused by the Covid-19 pandemic, this means that Swansea City FC needs to be clever with their spending.</a:t>
            </a:r>
          </a:p>
          <a:p>
            <a:pPr marL="0" indent="0">
              <a:buNone/>
            </a:pPr>
            <a:r>
              <a:rPr lang="en-US" sz="1300" dirty="0">
                <a:solidFill>
                  <a:schemeClr val="bg1"/>
                </a:solidFill>
                <a:latin typeface="Times New Roman" panose="02020603050405020304" pitchFamily="18" charset="0"/>
                <a:cs typeface="Times New Roman" panose="02020603050405020304" pitchFamily="18" charset="0"/>
              </a:rPr>
              <a:t>Social- The social aspect of football might change for the foreseeable future due to social distancing, to reduce the spread of the coronavirus. </a:t>
            </a:r>
          </a:p>
          <a:p>
            <a:pPr marL="0" indent="0">
              <a:buNone/>
            </a:pPr>
            <a:r>
              <a:rPr lang="en-US" sz="1300" dirty="0">
                <a:solidFill>
                  <a:schemeClr val="bg1"/>
                </a:solidFill>
                <a:latin typeface="Times New Roman" panose="02020603050405020304" pitchFamily="18" charset="0"/>
                <a:cs typeface="Times New Roman" panose="02020603050405020304" pitchFamily="18" charset="0"/>
              </a:rPr>
              <a:t>Technological- The streaming of live games all around the world. The premier league streaming/tv rights are worth £4.35bn for the next 3 years. Swansea must invest money into the coaching and playing staff to win promotion, It is a gamble as it doesn’t guarantee promotion.</a:t>
            </a:r>
          </a:p>
          <a:p>
            <a:pPr marL="0" indent="0">
              <a:buNone/>
            </a:pPr>
            <a:r>
              <a:rPr lang="en-US" sz="1300" dirty="0">
                <a:solidFill>
                  <a:schemeClr val="bg1"/>
                </a:solidFill>
                <a:latin typeface="Times New Roman" panose="02020603050405020304" pitchFamily="18" charset="0"/>
                <a:cs typeface="Times New Roman" panose="02020603050405020304" pitchFamily="18" charset="0"/>
              </a:rPr>
              <a:t>Legal factors- Copyrights/patents/intellectual property law, discrimination laws, consumer protection and e-ecommerce, employment law, health and safety law, data protection.</a:t>
            </a:r>
          </a:p>
          <a:p>
            <a:pPr marL="0" indent="0">
              <a:buNone/>
            </a:pPr>
            <a:r>
              <a:rPr lang="en-US" sz="1300" dirty="0">
                <a:solidFill>
                  <a:schemeClr val="bg1"/>
                </a:solidFill>
                <a:latin typeface="Times New Roman" panose="02020603050405020304" pitchFamily="18" charset="0"/>
                <a:cs typeface="Times New Roman" panose="02020603050405020304" pitchFamily="18" charset="0"/>
              </a:rPr>
              <a:t>Environmental- Weather, Climate change, laws regulating environmental pollution, air and water pollution, recycling, renewable and non-renewable energy sources.</a:t>
            </a:r>
          </a:p>
        </p:txBody>
      </p:sp>
    </p:spTree>
    <p:extLst>
      <p:ext uri="{BB962C8B-B14F-4D97-AF65-F5344CB8AC3E}">
        <p14:creationId xmlns:p14="http://schemas.microsoft.com/office/powerpoint/2010/main" val="349846118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3B6FCD-ED9E-6047-A8B5-A44A0256A8AE}"/>
              </a:ext>
            </a:extLst>
          </p:cNvPr>
          <p:cNvSpPr>
            <a:spLocks noGrp="1"/>
          </p:cNvSpPr>
          <p:nvPr>
            <p:ph type="title"/>
          </p:nvPr>
        </p:nvSpPr>
        <p:spPr>
          <a:xfrm>
            <a:off x="762000" y="559678"/>
            <a:ext cx="3567915" cy="4952492"/>
          </a:xfrm>
        </p:spPr>
        <p:txBody>
          <a:bodyPr>
            <a:normAutofit/>
          </a:bodyPr>
          <a:lstStyle/>
          <a:p>
            <a:r>
              <a:rPr lang="en-US" u="sng">
                <a:solidFill>
                  <a:schemeClr val="bg1"/>
                </a:solidFill>
                <a:latin typeface="Times New Roman" panose="02020603050405020304" pitchFamily="18" charset="0"/>
                <a:cs typeface="Times New Roman" panose="02020603050405020304" pitchFamily="18" charset="0"/>
              </a:rPr>
              <a:t>Situation Analysis-External &amp; Internal-Part 2</a:t>
            </a:r>
            <a:endParaRPr lang="en-US">
              <a:solidFill>
                <a:schemeClr val="bg1"/>
              </a:solidFill>
            </a:endParaRPr>
          </a:p>
        </p:txBody>
      </p:sp>
      <p:cxnSp>
        <p:nvCxnSpPr>
          <p:cNvPr id="11" name="Straight Connector 10">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63543A9-ADDF-4EC0-8E97-D36F448ED3E2}"/>
              </a:ext>
            </a:extLst>
          </p:cNvPr>
          <p:cNvGraphicFramePr>
            <a:graphicFrameLocks noGrp="1"/>
          </p:cNvGraphicFramePr>
          <p:nvPr>
            <p:ph idx="1"/>
            <p:extLst>
              <p:ext uri="{D42A27DB-BD31-4B8C-83A1-F6EECF244321}">
                <p14:modId xmlns:p14="http://schemas.microsoft.com/office/powerpoint/2010/main" val="3917536567"/>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268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7BA34-CBC9-B64F-9A72-A3467B2DCE82}"/>
              </a:ext>
            </a:extLst>
          </p:cNvPr>
          <p:cNvSpPr>
            <a:spLocks noGrp="1"/>
          </p:cNvSpPr>
          <p:nvPr>
            <p:ph type="title"/>
          </p:nvPr>
        </p:nvSpPr>
        <p:spPr>
          <a:xfrm>
            <a:off x="838200" y="-40943"/>
            <a:ext cx="10515600" cy="1325563"/>
          </a:xfrm>
        </p:spPr>
        <p:txBody>
          <a:bodyPr/>
          <a:lstStyle/>
          <a:p>
            <a:pPr algn="ctr"/>
            <a:r>
              <a:rPr lang="en-GB" u="sng" dirty="0">
                <a:latin typeface="Times New Roman" panose="02020603050405020304" pitchFamily="18" charset="0"/>
                <a:cs typeface="Times New Roman" panose="02020603050405020304" pitchFamily="18" charset="0"/>
              </a:rPr>
              <a:t>Analysis of Marketing Segments </a:t>
            </a:r>
            <a:endParaRPr lang="en-US" u="sng"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87A7E39-0A76-4641-A718-A3B059FD2070}"/>
              </a:ext>
            </a:extLst>
          </p:cNvPr>
          <p:cNvSpPr>
            <a:spLocks noGrp="1"/>
          </p:cNvSpPr>
          <p:nvPr>
            <p:ph idx="1"/>
          </p:nvPr>
        </p:nvSpPr>
        <p:spPr>
          <a:xfrm>
            <a:off x="418532" y="3699300"/>
            <a:ext cx="11600596" cy="2824330"/>
          </a:xfrm>
        </p:spPr>
        <p:txBody>
          <a:bodyPr>
            <a:normAutofit/>
          </a:bodyPr>
          <a:lstStyle/>
          <a:p>
            <a:r>
              <a:rPr lang="en-US" sz="2000" dirty="0">
                <a:latin typeface="Times New Roman" panose="02020603050405020304" pitchFamily="18" charset="0"/>
                <a:cs typeface="Times New Roman" panose="02020603050405020304" pitchFamily="18" charset="0"/>
              </a:rPr>
              <a:t>‘Demographic market Segmentation- </a:t>
            </a:r>
            <a:r>
              <a:rPr lang="en-GB" sz="2000" dirty="0">
                <a:latin typeface="Times New Roman" panose="02020603050405020304" pitchFamily="18" charset="0"/>
                <a:cs typeface="Times New Roman" panose="02020603050405020304" pitchFamily="18" charset="0"/>
              </a:rPr>
              <a:t>Age, Gender, Income, Location, Family Situation, Annual Income, Education, Ethnicity.’ (YESBECK, 2020)</a:t>
            </a:r>
          </a:p>
          <a:p>
            <a:r>
              <a:rPr lang="en-GB" sz="2000" dirty="0">
                <a:latin typeface="Times New Roman" panose="02020603050405020304" pitchFamily="18" charset="0"/>
                <a:cs typeface="Times New Roman" panose="02020603050405020304" pitchFamily="18" charset="0"/>
              </a:rPr>
              <a:t>‘Psychographic market segmentation-Personality traits, Values, Attitudes, Interests, Lifestyles, Psychological influences, Subconscious and conscious beliefs, Motivations, Priorities.’ (YESBECK, 2020)</a:t>
            </a:r>
          </a:p>
          <a:p>
            <a:r>
              <a:rPr lang="en-GB" sz="2000" dirty="0">
                <a:latin typeface="Times New Roman" panose="02020603050405020304" pitchFamily="18" charset="0"/>
                <a:cs typeface="Times New Roman" panose="02020603050405020304" pitchFamily="18" charset="0"/>
              </a:rPr>
              <a:t>‘Behavioural market segmentation-Purchasing habits, Spending habits, User status, Brand interactions’ (YESBECK, 2020)</a:t>
            </a:r>
          </a:p>
          <a:p>
            <a:r>
              <a:rPr lang="en-GB" sz="2000" dirty="0">
                <a:latin typeface="Times New Roman" panose="02020603050405020304" pitchFamily="18" charset="0"/>
                <a:cs typeface="Times New Roman" panose="02020603050405020304" pitchFamily="18" charset="0"/>
              </a:rPr>
              <a:t>Geographic market segmentation-ZIP code, City, Country, Radius around a certain location, Climate, Urban or rural.</a:t>
            </a:r>
            <a:r>
              <a:rPr lang="en-GB"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(YESBECK, 2020)</a:t>
            </a:r>
          </a:p>
          <a:p>
            <a:endParaRPr lang="en-GB" sz="2000" dirty="0">
              <a:latin typeface="Times New Roman" panose="02020603050405020304" pitchFamily="18" charset="0"/>
              <a:cs typeface="Times New Roman" panose="02020603050405020304" pitchFamily="18" charset="0"/>
            </a:endParaRPr>
          </a:p>
          <a:p>
            <a:endParaRPr lang="en-GB" dirty="0"/>
          </a:p>
          <a:p>
            <a:endParaRPr lang="en-GB" dirty="0"/>
          </a:p>
          <a:p>
            <a:endParaRPr lang="en-GB" dirty="0"/>
          </a:p>
          <a:p>
            <a:endParaRPr lang="en-US" dirty="0"/>
          </a:p>
        </p:txBody>
      </p:sp>
      <p:pic>
        <p:nvPicPr>
          <p:cNvPr id="4" name="Picture 3">
            <a:extLst>
              <a:ext uri="{FF2B5EF4-FFF2-40B4-BE49-F238E27FC236}">
                <a16:creationId xmlns:a16="http://schemas.microsoft.com/office/drawing/2014/main" id="{6EAFFFB7-ADD1-C140-A4BA-847A1722CA4E}"/>
              </a:ext>
            </a:extLst>
          </p:cNvPr>
          <p:cNvPicPr>
            <a:picLocks noChangeAspect="1"/>
          </p:cNvPicPr>
          <p:nvPr/>
        </p:nvPicPr>
        <p:blipFill>
          <a:blip r:embed="rId2"/>
          <a:stretch>
            <a:fillRect/>
          </a:stretch>
        </p:blipFill>
        <p:spPr>
          <a:xfrm>
            <a:off x="3789244" y="1037230"/>
            <a:ext cx="3467100" cy="2558956"/>
          </a:xfrm>
          <a:prstGeom prst="rect">
            <a:avLst/>
          </a:prstGeom>
        </p:spPr>
      </p:pic>
    </p:spTree>
    <p:extLst>
      <p:ext uri="{BB962C8B-B14F-4D97-AF65-F5344CB8AC3E}">
        <p14:creationId xmlns:p14="http://schemas.microsoft.com/office/powerpoint/2010/main" val="37143070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30382C-AC7E-7644-AF4A-B9408A233023}"/>
              </a:ext>
            </a:extLst>
          </p:cNvPr>
          <p:cNvSpPr>
            <a:spLocks noGrp="1"/>
          </p:cNvSpPr>
          <p:nvPr>
            <p:ph type="title"/>
          </p:nvPr>
        </p:nvSpPr>
        <p:spPr>
          <a:xfrm>
            <a:off x="767290" y="1780661"/>
            <a:ext cx="3582073" cy="3196856"/>
          </a:xfrm>
        </p:spPr>
        <p:txBody>
          <a:bodyPr anchor="t">
            <a:normAutofit/>
          </a:bodyPr>
          <a:lstStyle/>
          <a:p>
            <a:r>
              <a:rPr lang="en-US" sz="4800" u="sng">
                <a:solidFill>
                  <a:schemeClr val="bg1"/>
                </a:solidFill>
                <a:latin typeface="Times New Roman" panose="02020603050405020304" pitchFamily="18" charset="0"/>
                <a:cs typeface="Times New Roman" panose="02020603050405020304" pitchFamily="18" charset="0"/>
              </a:rPr>
              <a:t>Marketing Mix 4P’s </a:t>
            </a:r>
          </a:p>
        </p:txBody>
      </p:sp>
      <p:grpSp>
        <p:nvGrpSpPr>
          <p:cNvPr id="13" name="Group 12">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4"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5"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graphicFrame>
        <p:nvGraphicFramePr>
          <p:cNvPr id="5" name="Content Placeholder 2">
            <a:extLst>
              <a:ext uri="{FF2B5EF4-FFF2-40B4-BE49-F238E27FC236}">
                <a16:creationId xmlns:a16="http://schemas.microsoft.com/office/drawing/2014/main" id="{742A118C-EE87-4698-ABAF-4A7B485535EE}"/>
              </a:ext>
            </a:extLst>
          </p:cNvPr>
          <p:cNvGraphicFramePr>
            <a:graphicFrameLocks noGrp="1"/>
          </p:cNvGraphicFramePr>
          <p:nvPr>
            <p:ph idx="1"/>
            <p:extLst>
              <p:ext uri="{D42A27DB-BD31-4B8C-83A1-F6EECF244321}">
                <p14:modId xmlns:p14="http://schemas.microsoft.com/office/powerpoint/2010/main" val="1816951111"/>
              </p:ext>
            </p:extLst>
          </p:nvPr>
        </p:nvGraphicFramePr>
        <p:xfrm>
          <a:off x="5116653" y="933454"/>
          <a:ext cx="6578523" cy="49584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22929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583D99E-1278-2D40-AAD2-43158416BE25}"/>
              </a:ext>
            </a:extLst>
          </p:cNvPr>
          <p:cNvPicPr>
            <a:picLocks noChangeAspect="1"/>
          </p:cNvPicPr>
          <p:nvPr/>
        </p:nvPicPr>
        <p:blipFill rotWithShape="1">
          <a:blip r:embed="rId3"/>
          <a:srcRect t="10641" b="4772"/>
          <a:stretch/>
        </p:blipFill>
        <p:spPr>
          <a:xfrm>
            <a:off x="-1" y="10"/>
            <a:ext cx="12192000" cy="6857990"/>
          </a:xfrm>
          <a:prstGeom prst="rect">
            <a:avLst/>
          </a:prstGeom>
        </p:spPr>
      </p:pic>
      <p:sp>
        <p:nvSpPr>
          <p:cNvPr id="10"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32E14324-BB43-4247-8FE8-A571BCE7B6F6}"/>
              </a:ext>
            </a:extLst>
          </p:cNvPr>
          <p:cNvSpPr>
            <a:spLocks noGrp="1"/>
          </p:cNvSpPr>
          <p:nvPr>
            <p:ph type="title"/>
          </p:nvPr>
        </p:nvSpPr>
        <p:spPr>
          <a:xfrm>
            <a:off x="709448" y="1913950"/>
            <a:ext cx="4204137" cy="1342754"/>
          </a:xfrm>
        </p:spPr>
        <p:txBody>
          <a:bodyPr>
            <a:normAutofit/>
          </a:bodyPr>
          <a:lstStyle/>
          <a:p>
            <a:pPr algn="ctr"/>
            <a:r>
              <a:rPr lang="en-US" sz="3600" u="sng">
                <a:latin typeface="Times New Roman" panose="02020603050405020304" pitchFamily="18" charset="0"/>
                <a:cs typeface="Times New Roman" panose="02020603050405020304" pitchFamily="18" charset="0"/>
              </a:rPr>
              <a:t>Marketing Mix 7P’s </a:t>
            </a:r>
          </a:p>
        </p:txBody>
      </p:sp>
      <p:cxnSp>
        <p:nvCxnSpPr>
          <p:cNvPr id="12" name="Straight Connector 11">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55D4AF-E556-1442-8DF8-E636DCDE3602}"/>
              </a:ext>
            </a:extLst>
          </p:cNvPr>
          <p:cNvSpPr>
            <a:spLocks noGrp="1"/>
          </p:cNvSpPr>
          <p:nvPr>
            <p:ph idx="1"/>
          </p:nvPr>
        </p:nvSpPr>
        <p:spPr>
          <a:xfrm>
            <a:off x="525516" y="3417573"/>
            <a:ext cx="4593021" cy="2619839"/>
          </a:xfrm>
        </p:spPr>
        <p:txBody>
          <a:bodyPr anchor="ctr">
            <a:normAutofit/>
          </a:bodyPr>
          <a:lstStyle/>
          <a:p>
            <a:r>
              <a:rPr lang="en-US" sz="1500" dirty="0">
                <a:latin typeface="Times New Roman" panose="02020603050405020304" pitchFamily="18" charset="0"/>
                <a:cs typeface="Times New Roman" panose="02020603050405020304" pitchFamily="18" charset="0"/>
              </a:rPr>
              <a:t>People - Players, coaching staff, board members, owners, sponsors, </a:t>
            </a:r>
          </a:p>
          <a:p>
            <a:r>
              <a:rPr lang="en-US" sz="1500" dirty="0">
                <a:latin typeface="Times New Roman" panose="02020603050405020304" pitchFamily="18" charset="0"/>
                <a:cs typeface="Times New Roman" panose="02020603050405020304" pitchFamily="18" charset="0"/>
              </a:rPr>
              <a:t>Process -The daily running of the club and its facilities. Making sure everything is safe in the stadium and other facilities like the training ground. The running of the club shop, the academy and the first team.</a:t>
            </a:r>
          </a:p>
          <a:p>
            <a:r>
              <a:rPr lang="en-US" sz="1500" dirty="0">
                <a:latin typeface="Times New Roman" panose="02020603050405020304" pitchFamily="18" charset="0"/>
                <a:cs typeface="Times New Roman" panose="02020603050405020304" pitchFamily="18" charset="0"/>
              </a:rPr>
              <a:t>Physical evidence - This would be how fans evaluate how much they evaluate the club, based on how the first team are preforming.</a:t>
            </a:r>
          </a:p>
        </p:txBody>
      </p:sp>
    </p:spTree>
    <p:extLst>
      <p:ext uri="{BB962C8B-B14F-4D97-AF65-F5344CB8AC3E}">
        <p14:creationId xmlns:p14="http://schemas.microsoft.com/office/powerpoint/2010/main" val="37571142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ADDA8BF-2E95-3E40-B40D-3DC42EFCD2B3}"/>
              </a:ext>
            </a:extLst>
          </p:cNvPr>
          <p:cNvSpPr>
            <a:spLocks noGrp="1"/>
          </p:cNvSpPr>
          <p:nvPr>
            <p:ph type="title"/>
          </p:nvPr>
        </p:nvSpPr>
        <p:spPr>
          <a:xfrm>
            <a:off x="841248" y="704850"/>
            <a:ext cx="3785616" cy="2978150"/>
          </a:xfrm>
        </p:spPr>
        <p:txBody>
          <a:bodyPr anchor="b">
            <a:normAutofit/>
          </a:bodyPr>
          <a:lstStyle/>
          <a:p>
            <a:r>
              <a:rPr lang="en-US" u="sng" dirty="0">
                <a:latin typeface="Times New Roman" panose="02020603050405020304" pitchFamily="18" charset="0"/>
                <a:cs typeface="Times New Roman" panose="02020603050405020304" pitchFamily="18" charset="0"/>
              </a:rPr>
              <a:t>Summary </a:t>
            </a:r>
          </a:p>
        </p:txBody>
      </p:sp>
      <p:sp>
        <p:nvSpPr>
          <p:cNvPr id="3" name="Content Placeholder 2">
            <a:extLst>
              <a:ext uri="{FF2B5EF4-FFF2-40B4-BE49-F238E27FC236}">
                <a16:creationId xmlns:a16="http://schemas.microsoft.com/office/drawing/2014/main" id="{D3BD901B-ADEF-1541-9B8A-A4E520D11D7A}"/>
              </a:ext>
            </a:extLst>
          </p:cNvPr>
          <p:cNvSpPr>
            <a:spLocks noGrp="1"/>
          </p:cNvSpPr>
          <p:nvPr>
            <p:ph idx="1"/>
          </p:nvPr>
        </p:nvSpPr>
        <p:spPr>
          <a:xfrm>
            <a:off x="6038850" y="704850"/>
            <a:ext cx="5314950" cy="5251450"/>
          </a:xfrm>
        </p:spPr>
        <p:txBody>
          <a:bodyPr anchor="ctr">
            <a:normAutofit/>
          </a:bodyPr>
          <a:lstStyle/>
          <a:p>
            <a:pPr marL="0" indent="0">
              <a:buNone/>
            </a:pPr>
            <a:r>
              <a:rPr lang="en-US" sz="2100">
                <a:solidFill>
                  <a:schemeClr val="bg1"/>
                </a:solidFill>
              </a:rPr>
              <a:t>The only way a football club is going to be successful without major investment is to have the fans on board 100%. Right now this isn’t happening, the fans and the owners are probably getting further apart as the days go by. Using the costings of ticket sales and merchandise for example. Both are these prices are way too high for a Championship club. Reducing ticket prices and increasing offers and sales in the club shop should bring the fans back. Reducing the ticket prices will look like the club care for them more than they do money. Without the fans a club is nothing.</a:t>
            </a:r>
          </a:p>
        </p:txBody>
      </p:sp>
    </p:spTree>
    <p:extLst>
      <p:ext uri="{BB962C8B-B14F-4D97-AF65-F5344CB8AC3E}">
        <p14:creationId xmlns:p14="http://schemas.microsoft.com/office/powerpoint/2010/main" val="291629893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2964A-8654-AE4C-ADA8-D89C8C73B88A}"/>
              </a:ext>
            </a:extLst>
          </p:cNvPr>
          <p:cNvSpPr>
            <a:spLocks noGrp="1"/>
          </p:cNvSpPr>
          <p:nvPr>
            <p:ph type="title"/>
          </p:nvPr>
        </p:nvSpPr>
        <p:spPr/>
        <p:txBody>
          <a:bodyPr/>
          <a:lstStyle/>
          <a:p>
            <a:pPr algn="ctr"/>
            <a:r>
              <a:rPr lang="en-US" u="sng" dirty="0">
                <a:latin typeface="Times New Roman" panose="02020603050405020304" pitchFamily="18" charset="0"/>
                <a:cs typeface="Times New Roman" panose="02020603050405020304" pitchFamily="18" charset="0"/>
              </a:rPr>
              <a:t>Reference List </a:t>
            </a:r>
          </a:p>
        </p:txBody>
      </p:sp>
      <p:sp>
        <p:nvSpPr>
          <p:cNvPr id="4" name="Rectangle 1">
            <a:extLst>
              <a:ext uri="{FF2B5EF4-FFF2-40B4-BE49-F238E27FC236}">
                <a16:creationId xmlns:a16="http://schemas.microsoft.com/office/drawing/2014/main" id="{95EA63C8-9B61-0A4F-8647-8B162BC52DE9}"/>
              </a:ext>
            </a:extLst>
          </p:cNvPr>
          <p:cNvSpPr>
            <a:spLocks noGrp="1" noChangeArrowheads="1"/>
          </p:cNvSpPr>
          <p:nvPr>
            <p:ph idx="1"/>
          </p:nvPr>
        </p:nvSpPr>
        <p:spPr bwMode="auto">
          <a:xfrm>
            <a:off x="838200" y="2323960"/>
            <a:ext cx="10416570" cy="33546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304704"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1" i="0" u="none" strike="noStrike" cap="none" normalizeH="0" baseline="0" dirty="0">
              <a:ln>
                <a:noFill/>
              </a:ln>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BBC NEWS-Bill Wilson, 2018. </a:t>
            </a:r>
            <a:r>
              <a:rPr kumimoji="0" lang="en-US" altLang="en-US" sz="20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European football is worth a record £22bn, says Deloitte. </a:t>
            </a:r>
            <a:r>
              <a:rPr kumimoji="0" lang="en-US" altLang="en-US"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US" altLang="en-US"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US" altLang="en-US"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US" altLang="en-US" sz="20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a:t>
            </a:r>
            <a:r>
              <a:rPr kumimoji="0" lang="en-US" altLang="en-US" sz="2000" b="0" i="0" u="sng"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www.bbc.co.uk</a:t>
            </a:r>
            <a:r>
              <a:rPr kumimoji="0" lang="en-US" altLang="en-US" sz="20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/news/business-44346990</a:t>
            </a:r>
            <a:endPar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Pinterest, 2020. </a:t>
            </a:r>
            <a:r>
              <a:rPr kumimoji="0" lang="en-US" altLang="en-US" sz="20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Pinterest-Swansea City FC logos. </a:t>
            </a:r>
            <a:r>
              <a:rPr kumimoji="0" lang="en-US" altLang="en-US"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US" altLang="en-US"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US" altLang="en-US"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US" altLang="en-US" sz="20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a:t>
            </a:r>
            <a:r>
              <a:rPr kumimoji="0" lang="en-US" altLang="en-US" sz="2000" b="0" i="0" u="sng"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www.pinterest.co.uk</a:t>
            </a:r>
            <a:r>
              <a:rPr kumimoji="0" lang="en-US" altLang="en-US" sz="20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/pin/637822365952737119/</a:t>
            </a:r>
            <a:endPar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www.swanseacity.com</a:t>
            </a:r>
            <a:r>
              <a:rPr kumimoji="0" lang="en-US" altLang="en-US"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2020. </a:t>
            </a:r>
            <a:r>
              <a:rPr kumimoji="0" lang="en-US" altLang="en-US" sz="20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Swansea City- Club- History. </a:t>
            </a:r>
            <a:r>
              <a:rPr kumimoji="0" lang="en-US" altLang="en-US"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US" altLang="en-US"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US" altLang="en-US"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US" altLang="en-US" sz="20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a:t>
            </a:r>
            <a:r>
              <a:rPr kumimoji="0" lang="en-US" altLang="en-US" sz="2000" b="0" i="0" u="sng"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www.swanseacity.com</a:t>
            </a:r>
            <a:r>
              <a:rPr kumimoji="0" lang="en-US" altLang="en-US" sz="20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/history</a:t>
            </a:r>
            <a:endPar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YESBECK, J., 2020. </a:t>
            </a:r>
            <a:r>
              <a:rPr kumimoji="0" lang="en-US" altLang="en-US" sz="20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4 Types of Market Segmentation With Examples. </a:t>
            </a:r>
            <a:r>
              <a:rPr kumimoji="0" lang="en-US" altLang="en-US"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US" altLang="en-US"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US" altLang="en-US"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US" altLang="en-US" sz="20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a:t>
            </a:r>
            <a:r>
              <a:rPr kumimoji="0" lang="en-US" altLang="en-US" sz="2000" b="0" i="0" u="sng"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blog.alexa.com</a:t>
            </a:r>
            <a:r>
              <a:rPr kumimoji="0" lang="en-US" altLang="en-US" sz="20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/types-of-market-segmentation/</a:t>
            </a:r>
            <a:endPar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356484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TotalTime>
  <Words>1529</Words>
  <Application>Microsoft Macintosh PowerPoint</Application>
  <PresentationFormat>Widescreen</PresentationFormat>
  <Paragraphs>72</Paragraphs>
  <Slides>11</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Sports Marketing Assignment 2-Based on Swansea City FC </vt:lpstr>
      <vt:lpstr>Introduction to Swansea City FC</vt:lpstr>
      <vt:lpstr>The Overview of Swansea City FC and The Sports industry of Football</vt:lpstr>
      <vt:lpstr>Aims and Objectives of The Marketing Plan </vt:lpstr>
      <vt:lpstr>Situation Analysis-External &amp; Internal </vt:lpstr>
      <vt:lpstr>Situation Analysis-External &amp; Internal-Part 2</vt:lpstr>
      <vt:lpstr>Analysis of Marketing Segments </vt:lpstr>
      <vt:lpstr>Marketing Mix 4P’s </vt:lpstr>
      <vt:lpstr>Marketing Mix 7P’s </vt:lpstr>
      <vt:lpstr>Summary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Sports Marketing Assignment 2-Based on Swansea City FC </dc:title>
  <dc:creator>SMITH O. (964145)</dc:creator>
  <cp:lastModifiedBy>SMITH O. (964145)</cp:lastModifiedBy>
  <cp:revision>3</cp:revision>
  <dcterms:created xsi:type="dcterms:W3CDTF">2020-05-29T14:03:57Z</dcterms:created>
  <dcterms:modified xsi:type="dcterms:W3CDTF">2020-05-29T14:18:12Z</dcterms:modified>
</cp:coreProperties>
</file>