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_rels/slideMaster1.xml.rels" ContentType="application/vnd.openxmlformats-package.relationships+xml"/>
  <Override PartName="/ppt/notesMasters/notesMaster1.xml" ContentType="application/vnd.openxmlformats-officedocument.presentationml.notesMaster+xml"/>
  <Override PartName="/ppt/notesMasters/_rels/notesMaster1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_rels/notesSlide1.xml.rels" ContentType="application/vnd.openxmlformats-package.relationships+xml"/>
  <Override PartName="/ppt/notesSlides/_rels/notesSlide2.xml.rels" ContentType="application/vnd.openxmlformats-package.relationships+xml"/>
  <Override PartName="/ppt/notesSlides/_rels/notesSlide3.xml.rels" ContentType="application/vnd.openxmlformats-package.relationships+xml"/>
  <Override PartName="/ppt/notesSlides/_rels/notesSlide4.xml.rels" ContentType="application/vnd.openxmlformats-package.relationships+xml"/>
  <Override PartName="/ppt/notesSlides/_rels/notesSlide5.xml.rels" ContentType="application/vnd.openxmlformats-package.relationships+xml"/>
  <Override PartName="/ppt/notesSlides/_rels/notesSlide6.xml.rels" ContentType="application/vnd.openxmlformats-package.relationships+xml"/>
  <Override PartName="/ppt/notesSlides/_rels/notesSlide7.xml.rels" ContentType="application/vnd.openxmlformats-package.relationships+xml"/>
  <Override PartName="/ppt/notesSlides/_rels/notesSlide8.xml.rels" ContentType="application/vnd.openxmlformats-package.relationships+xml"/>
  <Override PartName="/ppt/notesSlides/_rels/notesSlide9.xml.rels" ContentType="application/vnd.openxmlformats-package.relationships+xml"/>
  <Override PartName="/ppt/media/image1.png" ContentType="image/png"/>
  <Override PartName="/ppt/media/image2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_rels/slide7.xml.rels" ContentType="application/vnd.openxmlformats-package.relationships+xml"/>
  <Override PartName="/ppt/slides/_rels/slide8.xml.rels" ContentType="application/vnd.openxmlformats-package.relationships+xml"/>
  <Override PartName="/ppt/slides/_rels/slide9.xml.rels" ContentType="application/vnd.openxmlformats-package.relationships+xml"/>
  <Override PartName="/ppt/_rels/presentation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</p:sldMasterIdLst>
  <p:notesMasterIdLst>
    <p:notesMasterId r:id="rId3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"/>
          <p:cNvSpPr/>
          <p:nvPr/>
        </p:nvSpPr>
        <p:spPr>
          <a:xfrm>
            <a:off x="0" y="0"/>
            <a:ext cx="7560000" cy="10692000"/>
          </a:xfrm>
          <a:prstGeom prst="rect">
            <a:avLst/>
          </a:prstGeom>
          <a:solidFill>
            <a:srgbClr val="ffffff"/>
          </a:solidFill>
          <a:ln w="9360">
            <a:noFill/>
          </a:ln>
        </p:spPr>
      </p:sp>
      <p:sp>
        <p:nvSpPr>
          <p:cNvPr id="43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4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6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7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8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9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0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3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4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5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8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0" name="PlaceHolder 1"/>
          <p:cNvSpPr>
            <a:spLocks noGrp="1"/>
          </p:cNvSpPr>
          <p:nvPr>
            <p:ph type="sldImg"/>
          </p:nvPr>
        </p:nvSpPr>
        <p:spPr>
          <a:xfrm>
            <a:off x="720720" y="899640"/>
            <a:ext cx="6091200" cy="34131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Click to move the slide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1" name="PlaceHolder 2"/>
          <p:cNvSpPr>
            <a:spLocks noGrp="1"/>
          </p:cNvSpPr>
          <p:nvPr>
            <p:ph type="body"/>
          </p:nvPr>
        </p:nvSpPr>
        <p:spPr>
          <a:xfrm>
            <a:off x="720720" y="4679640"/>
            <a:ext cx="6091200" cy="501156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Click to edit the notes format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2" name="PlaceHolder 3"/>
          <p:cNvSpPr>
            <a:spLocks noGrp="1"/>
          </p:cNvSpPr>
          <p:nvPr>
            <p:ph type="hdr"/>
          </p:nvPr>
        </p:nvSpPr>
        <p:spPr>
          <a:xfrm>
            <a:off x="0" y="-360"/>
            <a:ext cx="3252960" cy="50652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lnSpc>
                <a:spcPct val="95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&lt;header&gt;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" name="PlaceHolder 4"/>
          <p:cNvSpPr>
            <a:spLocks noGrp="1"/>
          </p:cNvSpPr>
          <p:nvPr>
            <p:ph type="dt"/>
          </p:nvPr>
        </p:nvSpPr>
        <p:spPr>
          <a:xfrm>
            <a:off x="4278240" y="-360"/>
            <a:ext cx="3252960" cy="50652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 algn="r">
              <a:lnSpc>
                <a:spcPct val="95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" name="PlaceHolder 5"/>
          <p:cNvSpPr>
            <a:spLocks noGrp="1"/>
          </p:cNvSpPr>
          <p:nvPr>
            <p:ph type="ftr"/>
          </p:nvPr>
        </p:nvSpPr>
        <p:spPr>
          <a:xfrm>
            <a:off x="0" y="10156320"/>
            <a:ext cx="3252960" cy="506520"/>
          </a:xfrm>
          <a:prstGeom prst="rect">
            <a:avLst/>
          </a:prstGeom>
        </p:spPr>
        <p:txBody>
          <a:bodyPr lIns="0" rIns="0" tIns="0" bIns="0" anchor="b">
            <a:noAutofit/>
          </a:bodyPr>
          <a:p>
            <a:pPr>
              <a:lnSpc>
                <a:spcPct val="95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" name="PlaceHolder 6"/>
          <p:cNvSpPr>
            <a:spLocks noGrp="1"/>
          </p:cNvSpPr>
          <p:nvPr>
            <p:ph type="sldNum"/>
          </p:nvPr>
        </p:nvSpPr>
        <p:spPr>
          <a:xfrm>
            <a:off x="4278240" y="10156320"/>
            <a:ext cx="3252960" cy="506520"/>
          </a:xfrm>
          <a:prstGeom prst="rect">
            <a:avLst/>
          </a:prstGeom>
        </p:spPr>
        <p:txBody>
          <a:bodyPr lIns="0" rIns="0" tIns="0" bIns="0" anchor="b">
            <a:noAutofit/>
          </a:bodyPr>
          <a:p>
            <a:pPr algn="r">
              <a:lnSpc>
                <a:spcPct val="95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fld id="{2A5323EA-2823-4C6F-B8B5-82ECA7C1C0D7}" type="slidenum"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&lt;number&gt;</a:t>
            </a:fld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
</Relationships>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
</Relationships>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
</Relationships>
</file>

<file path=ppt/notesSlides/_rels/notesSlide5.xml.rels><?xml version="1.0" encoding="UTF-8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
</Relationships>
</file>

<file path=ppt/notesSlides/_rels/notesSlide6.xml.rels><?xml version="1.0" encoding="UTF-8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
</Relationships>
</file>

<file path=ppt/notesSlides/_rels/notesSlide7.xml.rels><?xml version="1.0" encoding="UTF-8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
</Relationships>
</file>

<file path=ppt/notesSlides/_rels/notesSlide8.xml.rels><?xml version="1.0" encoding="UTF-8"?>
<Relationships xmlns="http://schemas.openxmlformats.org/package/2006/relationships"><Relationship Id="rId1" Type="http://schemas.openxmlformats.org/officeDocument/2006/relationships/slide" Target="../slides/slide8.xml"/><Relationship Id="rId2" Type="http://schemas.openxmlformats.org/officeDocument/2006/relationships/notesMaster" Target="../notesMasters/notesMaster1.xml"/>
</Relationships>
</file>

<file path=ppt/notesSlides/_rels/notesSlide9.xml.rels><?xml version="1.0" encoding="UTF-8"?>
<Relationships xmlns="http://schemas.openxmlformats.org/package/2006/relationships"><Relationship Id="rId1" Type="http://schemas.openxmlformats.org/officeDocument/2006/relationships/slide" Target="../slides/slide9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85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87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89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91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93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95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97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99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9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101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840" cy="7999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subTitle"/>
          </p:nvPr>
        </p:nvSpPr>
        <p:spPr>
          <a:xfrm>
            <a:off x="503280" y="1368000"/>
            <a:ext cx="9043920" cy="32590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marL="342720" indent="-342720"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840" cy="7999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9043920" cy="3259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840" cy="7999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1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3240" cy="3259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  <p:sp>
        <p:nvSpPr>
          <p:cNvPr id="12" name="PlaceHolder 3"/>
          <p:cNvSpPr>
            <a:spLocks noGrp="1"/>
          </p:cNvSpPr>
          <p:nvPr>
            <p:ph type="body"/>
          </p:nvPr>
        </p:nvSpPr>
        <p:spPr>
          <a:xfrm>
            <a:off x="5137560" y="1368000"/>
            <a:ext cx="4413240" cy="3259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840" cy="7999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subTitle"/>
          </p:nvPr>
        </p:nvSpPr>
        <p:spPr>
          <a:xfrm>
            <a:off x="502920" y="216000"/>
            <a:ext cx="8070840" cy="37090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marL="342720" indent="-342720"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840" cy="7999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324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37560" y="1368000"/>
            <a:ext cx="4413240" cy="3259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03280" y="3070440"/>
            <a:ext cx="441324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840" cy="7999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3240" cy="3259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37560" y="1368000"/>
            <a:ext cx="441324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137560" y="3070440"/>
            <a:ext cx="441324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840" cy="7999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324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137560" y="1368000"/>
            <a:ext cx="441324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  <p:sp>
        <p:nvSpPr>
          <p:cNvPr id="26" name="PlaceHolder 4"/>
          <p:cNvSpPr>
            <a:spLocks noGrp="1"/>
          </p:cNvSpPr>
          <p:nvPr>
            <p:ph type="body"/>
          </p:nvPr>
        </p:nvSpPr>
        <p:spPr>
          <a:xfrm>
            <a:off x="503280" y="3070440"/>
            <a:ext cx="904392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840" cy="7999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8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904392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  <p:sp>
        <p:nvSpPr>
          <p:cNvPr id="29" name="PlaceHolder 3"/>
          <p:cNvSpPr>
            <a:spLocks noGrp="1"/>
          </p:cNvSpPr>
          <p:nvPr>
            <p:ph type="body"/>
          </p:nvPr>
        </p:nvSpPr>
        <p:spPr>
          <a:xfrm>
            <a:off x="503280" y="3070440"/>
            <a:ext cx="904392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840" cy="7999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1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324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  <p:sp>
        <p:nvSpPr>
          <p:cNvPr id="32" name="PlaceHolder 3"/>
          <p:cNvSpPr>
            <a:spLocks noGrp="1"/>
          </p:cNvSpPr>
          <p:nvPr>
            <p:ph type="body"/>
          </p:nvPr>
        </p:nvSpPr>
        <p:spPr>
          <a:xfrm>
            <a:off x="5137560" y="1368000"/>
            <a:ext cx="441324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  <p:sp>
        <p:nvSpPr>
          <p:cNvPr id="33" name="PlaceHolder 4"/>
          <p:cNvSpPr>
            <a:spLocks noGrp="1"/>
          </p:cNvSpPr>
          <p:nvPr>
            <p:ph type="body"/>
          </p:nvPr>
        </p:nvSpPr>
        <p:spPr>
          <a:xfrm>
            <a:off x="503280" y="3070440"/>
            <a:ext cx="441324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  <p:sp>
        <p:nvSpPr>
          <p:cNvPr id="34" name="PlaceHolder 5"/>
          <p:cNvSpPr>
            <a:spLocks noGrp="1"/>
          </p:cNvSpPr>
          <p:nvPr>
            <p:ph type="body"/>
          </p:nvPr>
        </p:nvSpPr>
        <p:spPr>
          <a:xfrm>
            <a:off x="5137560" y="3070440"/>
            <a:ext cx="441324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840" cy="7999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6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291204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  <p:sp>
        <p:nvSpPr>
          <p:cNvPr id="37" name="PlaceHolder 3"/>
          <p:cNvSpPr>
            <a:spLocks noGrp="1"/>
          </p:cNvSpPr>
          <p:nvPr>
            <p:ph type="body"/>
          </p:nvPr>
        </p:nvSpPr>
        <p:spPr>
          <a:xfrm>
            <a:off x="3561480" y="1368000"/>
            <a:ext cx="291204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  <p:sp>
        <p:nvSpPr>
          <p:cNvPr id="38" name="PlaceHolder 4"/>
          <p:cNvSpPr>
            <a:spLocks noGrp="1"/>
          </p:cNvSpPr>
          <p:nvPr>
            <p:ph type="body"/>
          </p:nvPr>
        </p:nvSpPr>
        <p:spPr>
          <a:xfrm>
            <a:off x="6619320" y="1368000"/>
            <a:ext cx="291204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  <p:sp>
        <p:nvSpPr>
          <p:cNvPr id="39" name="PlaceHolder 5"/>
          <p:cNvSpPr>
            <a:spLocks noGrp="1"/>
          </p:cNvSpPr>
          <p:nvPr>
            <p:ph type="body"/>
          </p:nvPr>
        </p:nvSpPr>
        <p:spPr>
          <a:xfrm>
            <a:off x="503280" y="3070440"/>
            <a:ext cx="291204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  <p:sp>
        <p:nvSpPr>
          <p:cNvPr id="40" name="PlaceHolder 6"/>
          <p:cNvSpPr>
            <a:spLocks noGrp="1"/>
          </p:cNvSpPr>
          <p:nvPr>
            <p:ph type="body"/>
          </p:nvPr>
        </p:nvSpPr>
        <p:spPr>
          <a:xfrm>
            <a:off x="3561480" y="3070440"/>
            <a:ext cx="291204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  <p:sp>
        <p:nvSpPr>
          <p:cNvPr id="41" name="PlaceHolder 7"/>
          <p:cNvSpPr>
            <a:spLocks noGrp="1"/>
          </p:cNvSpPr>
          <p:nvPr>
            <p:ph type="body"/>
          </p:nvPr>
        </p:nvSpPr>
        <p:spPr>
          <a:xfrm>
            <a:off x="6619320" y="3070440"/>
            <a:ext cx="2912040" cy="15544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0" name="" descr=""/>
          <p:cNvPicPr/>
          <p:nvPr/>
        </p:nvPicPr>
        <p:blipFill>
          <a:blip r:embed="rId2"/>
          <a:stretch/>
        </p:blipFill>
        <p:spPr>
          <a:xfrm>
            <a:off x="0" y="0"/>
            <a:ext cx="10078920" cy="5667480"/>
          </a:xfrm>
          <a:prstGeom prst="rect">
            <a:avLst/>
          </a:prstGeom>
          <a:ln w="0">
            <a:noFill/>
          </a:ln>
        </p:spPr>
      </p:pic>
      <p:sp>
        <p:nvSpPr>
          <p:cNvPr id="1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840" cy="7999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Click to edit the title text format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9043920" cy="3259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pPr marL="342720" indent="-342720">
              <a:spcAft>
                <a:spcPts val="1060"/>
              </a:spcAft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2400" spc="-1" strike="noStrike">
                <a:solidFill>
                  <a:srgbClr val="000000"/>
                </a:solidFill>
                <a:latin typeface="Aparajita"/>
              </a:rPr>
              <a:t>Click to edit the outline text format</a:t>
            </a:r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  <a:p>
            <a:pPr lvl="1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–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2400" spc="-1" strike="noStrike">
                <a:solidFill>
                  <a:srgbClr val="000000"/>
                </a:solidFill>
                <a:latin typeface="Aparajita"/>
              </a:rPr>
              <a:t>Second Outline Level</a:t>
            </a:r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  <a:p>
            <a:pPr lvl="2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•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2400" spc="-1" strike="noStrike">
                <a:solidFill>
                  <a:srgbClr val="000000"/>
                </a:solidFill>
                <a:latin typeface="Aparajita"/>
              </a:rPr>
              <a:t>Third Outline Level</a:t>
            </a:r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  <a:p>
            <a:pPr lvl="3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–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2400" spc="-1" strike="noStrike">
                <a:solidFill>
                  <a:srgbClr val="000000"/>
                </a:solidFill>
                <a:latin typeface="Aparajita"/>
              </a:rPr>
              <a:t>Fourth Outline Level</a:t>
            </a:r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  <a:p>
            <a:pPr lvl="4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»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2400" spc="-1" strike="noStrike">
                <a:solidFill>
                  <a:srgbClr val="000000"/>
                </a:solidFill>
                <a:latin typeface="Aparajita"/>
              </a:rPr>
              <a:t>Fifth Outline Level</a:t>
            </a:r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  <a:p>
            <a:pPr lvl="5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»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2400" spc="-1" strike="noStrike">
                <a:solidFill>
                  <a:srgbClr val="000000"/>
                </a:solidFill>
                <a:latin typeface="Aparajita"/>
              </a:rPr>
              <a:t>Sixth Outline Level</a:t>
            </a:r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  <a:p>
            <a:pPr lvl="6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»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2400" spc="-1" strike="noStrike">
                <a:solidFill>
                  <a:srgbClr val="000000"/>
                </a:solidFill>
                <a:latin typeface="Aparajita"/>
              </a:rPr>
              <a:t>Seventh Outline Level</a:t>
            </a:r>
            <a:endParaRPr b="0" lang="en-GB" sz="2400" spc="-1" strike="noStrike">
              <a:solidFill>
                <a:srgbClr val="000000"/>
              </a:solidFill>
              <a:latin typeface="Aparajita"/>
            </a:endParaRPr>
          </a:p>
        </p:txBody>
      </p:sp>
      <p:sp>
        <p:nvSpPr>
          <p:cNvPr id="3" name="PlaceHolder 3"/>
          <p:cNvSpPr>
            <a:spLocks noGrp="1"/>
          </p:cNvSpPr>
          <p:nvPr>
            <p:ph type="dt"/>
          </p:nvPr>
        </p:nvSpPr>
        <p:spPr>
          <a:xfrm>
            <a:off x="503280" y="5165640"/>
            <a:ext cx="2319120" cy="36216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Arial"/>
              </a:rPr>
              <a:t>&lt;date/time&gt;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4"/>
          <p:cNvSpPr>
            <a:spLocks noGrp="1"/>
          </p:cNvSpPr>
          <p:nvPr>
            <p:ph type="ftr"/>
          </p:nvPr>
        </p:nvSpPr>
        <p:spPr>
          <a:xfrm>
            <a:off x="3447720" y="5165640"/>
            <a:ext cx="3166920" cy="36216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Arial"/>
              </a:rPr>
              <a:t>&lt;footer&gt;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5"/>
          <p:cNvSpPr>
            <a:spLocks noGrp="1"/>
          </p:cNvSpPr>
          <p:nvPr>
            <p:ph type="sldNum"/>
          </p:nvPr>
        </p:nvSpPr>
        <p:spPr>
          <a:xfrm>
            <a:off x="7227360" y="5165640"/>
            <a:ext cx="2319480" cy="36216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fld id="{827241DE-6E1B-44AE-8B4D-3027F7645DE1}" type="slidenum">
              <a:rPr b="0" lang="de-DE" sz="18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Tips for doing a critical commentary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67" name="" descr=""/>
          <p:cNvPicPr/>
          <p:nvPr/>
        </p:nvPicPr>
        <p:blipFill>
          <a:blip r:embed="rId1"/>
          <a:stretch/>
        </p:blipFill>
        <p:spPr>
          <a:xfrm>
            <a:off x="4032360" y="1181160"/>
            <a:ext cx="2404800" cy="4362480"/>
          </a:xfrm>
          <a:prstGeom prst="rect">
            <a:avLst/>
          </a:prstGeom>
          <a:ln w="0">
            <a:noFill/>
          </a:ln>
        </p:spPr>
      </p:pic>
    </p:spTree>
  </p:cSld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Critical commentary on a literary text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1" lang="de-DE" sz="1800" spc="-1" strike="noStrike">
                <a:solidFill>
                  <a:srgbClr val="000000"/>
                </a:solidFill>
                <a:latin typeface="Times New Roman"/>
              </a:rPr>
              <a:t>Focus on passage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 (not making a general argument)- arrange points thematically or line by line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• </a:t>
            </a:r>
            <a:r>
              <a:rPr b="0" lang="de-DE" sz="1800" spc="-1" strike="noStrike" u="sng">
                <a:solidFill>
                  <a:srgbClr val="000000"/>
                </a:solidFill>
                <a:uFillTx/>
                <a:latin typeface="Times New Roman"/>
                <a:ea typeface="Times New Roman"/>
              </a:rPr>
              <a:t>read scholarship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 and cite where appropriate (own view too)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1" lang="de-DE" sz="1800" spc="-1" strike="noStrike">
                <a:solidFill>
                  <a:srgbClr val="000000"/>
                </a:solidFill>
                <a:latin typeface="Times New Roman"/>
              </a:rPr>
              <a:t>Cite detail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 ; </a:t>
            </a:r>
            <a:r>
              <a:rPr b="1" lang="de-DE" sz="1800" spc="-1" strike="noStrike">
                <a:solidFill>
                  <a:srgbClr val="000000"/>
                </a:solidFill>
                <a:latin typeface="Times New Roman"/>
              </a:rPr>
              <a:t>cross-reference out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•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Always (briefly) give the context 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(e.g. author, date, genre, what is going on)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(can lead onto other points)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</p:txBody>
      </p:sp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commentary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•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Context: noting what happens after as well as before in a long work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(e.g. Alexander in passage near start of Luc. 10: what about Caesar at end of Book 9?) 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for a collection, any interest in surrounding/close poems? 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(nb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Heroides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 a collection; passage from 3rd epistle. Does it pick up other epistles?)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</p:txBody>
      </p:sp>
    </p:spTree>
  </p:cSld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Literary commentary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3" name=""/>
          <p:cNvSpPr txBox="1"/>
          <p:nvPr/>
        </p:nvSpPr>
        <p:spPr>
          <a:xfrm>
            <a:off x="574560" y="1402920"/>
            <a:ext cx="907272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Context: If the passage is part of direct speech, name the speaker. Context can often lead on to bigger points: e.g. if first person speech, consider reliability and character of narrator.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</a:rPr>
              <a:t>Heroides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: remember female (voiced by narrator) writing. Aims?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•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Briefly explain significant names and references (preferably in integrated way),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esp. if making a point. You may need to be selective. 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NB Do not simply describe what is going on.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 marL="342720" indent="-32868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</p:txBody>
      </p:sp>
    </p:spTree>
  </p:cSld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commentary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5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•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Comment on the passage as a whole e.g.: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- how does it fit into overall structure and themes of the work? Cross-reference to show off your knowledge (</a:t>
            </a:r>
            <a:r>
              <a:rPr b="1" lang="de-DE" sz="1800" spc="-1" strike="noStrike">
                <a:solidFill>
                  <a:srgbClr val="000000"/>
                </a:solidFill>
                <a:latin typeface="Times New Roman"/>
              </a:rPr>
              <a:t>but do not digress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). In narrative texts, consider the passage’s place and function in plot and narrative development. (Lucan 10: other evocations of Alexander? Walter: early on; chance to explore character)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- structure of passage (coherence; development of argument)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</p:txBody>
      </p:sp>
    </p:spTree>
  </p:cSld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commentary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7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 fontScale="87000"/>
          </a:bodyPr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- literary background 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- intertextuality (engaging with earlier works? Why?) 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e.g. Walter‘s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</a:rPr>
              <a:t>Alexandreis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and Claudian’s panegyrics on the consulships of Honorius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Walter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</a:rPr>
              <a:t>Alex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. 1.58-60 Townsend “But shall I always /be thought the offspring of Nectanabus?/ Let no man call me bastard to my face!"/ 1.46-7 “semperne putabor, / Nectanebi proles? aut </a:t>
            </a:r>
            <a:r>
              <a:rPr b="0" lang="de-DE" sz="1800" spc="-1" strike="noStrike" u="sng">
                <a:solidFill>
                  <a:srgbClr val="000000"/>
                </a:solidFill>
                <a:uFillTx/>
                <a:latin typeface="Times New Roman"/>
              </a:rPr>
              <a:t>degener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 arguar? absit!”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>
              <a:lnSpc>
                <a:spcPct val="100000"/>
              </a:lnSpc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SimSun;宋体"/>
              </a:rPr>
              <a:t>Aristotle to Alexander at Walter,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SimSun;宋体"/>
              </a:rPr>
              <a:t>Alex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SimSun;宋体"/>
              </a:rPr>
              <a:t>. 1.96-7 Townsend "Put on a grown man's mind, boy, take up arms.”/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1.82 (Latin) ”</a:t>
            </a:r>
            <a:r>
              <a:rPr b="1" lang="de-DE" sz="1800" spc="-1" strike="noStrike">
                <a:solidFill>
                  <a:srgbClr val="000000"/>
                </a:solidFill>
                <a:latin typeface="Times New Roman"/>
              </a:rPr>
              <a:t>Indue mente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 uirum, Macedo puer, arma capesce”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Cf. “take on thee a father’s spirit” (Claud.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</a:rPr>
              <a:t>Hons. Cons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. 3.157, dying Theodosius to Stilicho: “</a:t>
            </a:r>
            <a:r>
              <a:rPr b="1" lang="de-DE" sz="1800" spc="-1" strike="noStrike">
                <a:solidFill>
                  <a:srgbClr val="000000"/>
                </a:solidFill>
                <a:latin typeface="Times New Roman"/>
              </a:rPr>
              <a:t>indue mente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 patrem”)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</p:txBody>
      </p:sp>
    </p:spTree>
  </p:cSld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commentary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9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SimSun;宋体"/>
              </a:rPr>
              <a:t>Claud.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SimSun;宋体"/>
              </a:rPr>
              <a:t>Cons. Hon.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SimSun;宋体"/>
              </a:rPr>
              <a:t> 4.362-5  (Honorius asks Theodosius if he can fight with him) “Am I still such a child that neither power profaned nor just revenge for an uncle’s blood shall move me? Fain would I ride through blood. Quick, give me arms. Why castest thou my youth in my teeth? Why thinkest me </a:t>
            </a:r>
            <a:r>
              <a:rPr b="0" lang="de-DE" sz="1800" spc="-1" strike="noStrike" u="sng">
                <a:solidFill>
                  <a:srgbClr val="000000"/>
                </a:solidFill>
                <a:uFillTx/>
                <a:latin typeface="Times New Roman"/>
                <a:ea typeface="SimSun;宋体"/>
              </a:rPr>
              <a:t>unequal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SimSun;宋体"/>
              </a:rPr>
              <a:t> to the combat?” (“usque adeone puer? nec me polluta potestas / nec pia cognati tanget vindicta cruoris?/ da protinus arma. / cur annos obicis? pugnae cur </a:t>
            </a:r>
            <a:r>
              <a:rPr b="1" lang="de-DE" sz="1800" spc="-1" strike="noStrike">
                <a:solidFill>
                  <a:srgbClr val="000000"/>
                </a:solidFill>
                <a:latin typeface="Times New Roman"/>
                <a:ea typeface="SimSun;宋体"/>
              </a:rPr>
              <a:t>arguor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SimSun;宋体"/>
              </a:rPr>
              <a:t> </a:t>
            </a:r>
            <a:r>
              <a:rPr b="0" lang="de-DE" sz="1800" spc="-1" strike="noStrike" u="sng">
                <a:solidFill>
                  <a:srgbClr val="000000"/>
                </a:solidFill>
                <a:uFillTx/>
                <a:latin typeface="Times New Roman"/>
                <a:ea typeface="SimSun;宋体"/>
              </a:rPr>
              <a:t>impar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SimSun;宋体"/>
              </a:rPr>
              <a:t>?)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e.g. Ov.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</a:rPr>
              <a:t>Her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</a:rPr>
              <a:t>. 3/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</a:rPr>
              <a:t>Iliad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 marL="342720" indent="-32544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e.g.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Deidamia Achilli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/Ovid and Statius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- is there background cultural/historical knowledge which is relevant?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</p:txBody>
      </p:sp>
    </p:spTree>
  </p:cSld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commentary: style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1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Consider the style of the passage as well as its content and context.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Use commentaries to help where available. Don‘t be afraid to look at the Latin structure (e.g. verbs framing line; repetition). Sound effects (“s” sounds). Can be useful to go back to Latin using criticism to track down diction (significant elsewhere? Vivid?)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Consider why a stylistic feature is being used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</p:txBody>
      </p:sp>
    </p:spTree>
  </p:cSld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style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3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10101"/>
                </a:solidFill>
                <a:latin typeface="Times New Roman"/>
              </a:rPr>
              <a:t>e.g. Effect of an apostrophe (i.e. an appeal to a person or thing): can evoke pathos and raise emotional intensity. 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10101"/>
                </a:solidFill>
                <a:latin typeface="Times New Roman"/>
              </a:rPr>
              <a:t>e.g. interruption of authorial voice in epic (unusual)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10101"/>
                </a:solidFill>
                <a:latin typeface="Times New Roman"/>
              </a:rPr>
              <a:t>e.g.Are there sudden or surprising changes in linguistic register (low, colloquial tone in high style or </a:t>
            </a:r>
            <a:r>
              <a:rPr b="0" i="1" lang="de-DE" sz="1800" spc="-1" strike="noStrike">
                <a:solidFill>
                  <a:srgbClr val="010101"/>
                </a:solidFill>
                <a:latin typeface="Times New Roman"/>
              </a:rPr>
              <a:t>vice versa</a:t>
            </a:r>
            <a:r>
              <a:rPr b="0" lang="de-DE" sz="1800" spc="-1" strike="noStrike">
                <a:solidFill>
                  <a:srgbClr val="010101"/>
                </a:solidFill>
                <a:latin typeface="Times New Roman"/>
              </a:rPr>
              <a:t>)? What is effect? </a:t>
            </a:r>
            <a:r>
              <a:rPr b="0" lang="de-DE" sz="1800" spc="-1" strike="noStrike">
                <a:solidFill>
                  <a:srgbClr val="010101"/>
                </a:solidFill>
                <a:latin typeface="Times New Roman"/>
              </a:rPr>
              <a:t>Is the diction of a particular register? (e.g. </a:t>
            </a:r>
            <a:r>
              <a:rPr b="0" i="1" lang="de-DE" sz="1800" spc="-1" strike="noStrike">
                <a:solidFill>
                  <a:srgbClr val="010101"/>
                </a:solidFill>
                <a:latin typeface="Times New Roman"/>
              </a:rPr>
              <a:t>gladius</a:t>
            </a:r>
            <a:r>
              <a:rPr b="0" lang="de-DE" sz="1800" spc="-1" strike="noStrike">
                <a:solidFill>
                  <a:srgbClr val="010101"/>
                </a:solidFill>
                <a:latin typeface="Times New Roman"/>
              </a:rPr>
              <a:t>, prosaic word for sword, used by Lucan)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10101"/>
                </a:solidFill>
                <a:latin typeface="Times New Roman"/>
              </a:rPr>
              <a:t>e.g. Imagery (including metaphor, similes and personification): what does it contribute?</a:t>
            </a:r>
            <a:endParaRPr b="0" lang="en-GB" sz="1800" spc="-1" strike="noStrike">
              <a:solidFill>
                <a:srgbClr val="000000"/>
              </a:solidFill>
              <a:latin typeface="Aparajita"/>
            </a:endParaRPr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16572</TotalTime>
  <Application>LibreOffice/7.1.0.3$Windows_X86_64 LibreOffice_project/f6099ecf3d29644b5008cc8f48f42f4a40986e4c</Application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2014-04-30T12:20:17Z</dcterms:created>
  <dc:creator/>
  <dc:description/>
  <dc:language>en-GB</dc:language>
  <cp:lastModifiedBy/>
  <dcterms:modified xsi:type="dcterms:W3CDTF">2026-01-13T15:58:52Z</dcterms:modified>
  <cp:revision>15</cp:revision>
  <dc:subject/>
  <dc:title>Vintage</dc:title>
</cp:coreProperties>
</file>