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9"/>
  </p:notesMasterIdLst>
  <p:handoutMasterIdLst>
    <p:handoutMasterId r:id="rId20"/>
  </p:handoutMasterIdLst>
  <p:sldIdLst>
    <p:sldId id="259" r:id="rId2"/>
    <p:sldId id="260" r:id="rId3"/>
    <p:sldId id="267" r:id="rId4"/>
    <p:sldId id="261" r:id="rId5"/>
    <p:sldId id="266" r:id="rId6"/>
    <p:sldId id="268" r:id="rId7"/>
    <p:sldId id="269" r:id="rId8"/>
    <p:sldId id="270" r:id="rId9"/>
    <p:sldId id="271" r:id="rId10"/>
    <p:sldId id="273" r:id="rId11"/>
    <p:sldId id="272" r:id="rId12"/>
    <p:sldId id="262" r:id="rId13"/>
    <p:sldId id="274" r:id="rId14"/>
    <p:sldId id="275" r:id="rId15"/>
    <p:sldId id="276" r:id="rId16"/>
    <p:sldId id="263" r:id="rId17"/>
    <p:sldId id="264" r:id="rId18"/>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304" userDrawn="1">
          <p15:clr>
            <a:srgbClr val="A4A3A4"/>
          </p15:clr>
        </p15:guide>
        <p15:guide id="3" orient="horz" pos="4144" userDrawn="1">
          <p15:clr>
            <a:srgbClr val="A4A3A4"/>
          </p15:clr>
        </p15:guide>
        <p15:guide id="4" orient="horz" pos="3952" userDrawn="1">
          <p15:clr>
            <a:srgbClr val="A4A3A4"/>
          </p15:clr>
        </p15:guide>
        <p15:guide id="5" orient="horz" pos="1136" userDrawn="1">
          <p15:clr>
            <a:srgbClr val="A4A3A4"/>
          </p15:clr>
        </p15:guide>
        <p15:guide id="6" pos="3839" userDrawn="1">
          <p15:clr>
            <a:srgbClr val="A4A3A4"/>
          </p15:clr>
        </p15:guide>
        <p15:guide id="7" pos="191" userDrawn="1">
          <p15:clr>
            <a:srgbClr val="A4A3A4"/>
          </p15:clr>
        </p15:guide>
        <p15:guide id="8" pos="7486" userDrawn="1">
          <p15:clr>
            <a:srgbClr val="A4A3A4"/>
          </p15:clr>
        </p15:guide>
        <p15:guide id="9" pos="576" userDrawn="1">
          <p15:clr>
            <a:srgbClr val="A4A3A4"/>
          </p15:clr>
        </p15:guide>
        <p15:guide id="10" pos="710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0" autoAdjust="0"/>
    <p:restoredTop sz="94660"/>
  </p:normalViewPr>
  <p:slideViewPr>
    <p:cSldViewPr>
      <p:cViewPr varScale="1">
        <p:scale>
          <a:sx n="81" d="100"/>
          <a:sy n="81" d="100"/>
        </p:scale>
        <p:origin x="114" y="1710"/>
      </p:cViewPr>
      <p:guideLst>
        <p:guide orient="horz" pos="2160"/>
        <p:guide orient="horz" pos="304"/>
        <p:guide orient="horz" pos="4144"/>
        <p:guide orient="horz" pos="3952"/>
        <p:guide orient="horz" pos="1136"/>
        <p:guide pos="3839"/>
        <p:guide pos="191"/>
        <p:guide pos="7486"/>
        <p:guide pos="576"/>
        <p:guide pos="7102"/>
      </p:guideLst>
    </p:cSldViewPr>
  </p:slideViewPr>
  <p:notesTextViewPr>
    <p:cViewPr>
      <p:scale>
        <a:sx n="1" d="1"/>
        <a:sy n="1" d="1"/>
      </p:scale>
      <p:origin x="0" y="0"/>
    </p:cViewPr>
  </p:notesTextViewPr>
  <p:notesViewPr>
    <p:cSldViewPr showGuides="1">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54C6E1-AF92-4FB7-A013-0B520EBC30AE}" type="datetimeFigureOut">
              <a:rPr lang="en-US"/>
              <a:t>4/30/2018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A52D9BF-D574-4807-B36C-9E2A025BE826}" type="slidenum">
              <a:rPr/>
              <a:t>‹#›</a:t>
            </a:fld>
            <a:endParaRPr/>
          </a:p>
        </p:txBody>
      </p:sp>
    </p:spTree>
    <p:extLst>
      <p:ext uri="{BB962C8B-B14F-4D97-AF65-F5344CB8AC3E}">
        <p14:creationId xmlns:p14="http://schemas.microsoft.com/office/powerpoint/2010/main" val="23067921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C10850-0874-4A61-99B4-D613C5E8D9EA}" type="datetimeFigureOut">
              <a:rPr lang="en-US"/>
              <a:t>4/30/2018</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11EC53-F507-411E-9ADC-FBCFECE09D3D}" type="slidenum">
              <a:rPr/>
              <a:t>‹#›</a:t>
            </a:fld>
            <a:endParaRPr/>
          </a:p>
        </p:txBody>
      </p:sp>
    </p:spTree>
    <p:extLst>
      <p:ext uri="{BB962C8B-B14F-4D97-AF65-F5344CB8AC3E}">
        <p14:creationId xmlns:p14="http://schemas.microsoft.com/office/powerpoint/2010/main" val="758182631"/>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E11EC53-F507-411E-9ADC-FBCFECE09D3D}" type="slidenum">
              <a:rPr lang="en-US" smtClean="0"/>
              <a:t>1</a:t>
            </a:fld>
            <a:endParaRPr lang="en-US"/>
          </a:p>
        </p:txBody>
      </p:sp>
    </p:spTree>
    <p:extLst>
      <p:ext uri="{BB962C8B-B14F-4D97-AF65-F5344CB8AC3E}">
        <p14:creationId xmlns:p14="http://schemas.microsoft.com/office/powerpoint/2010/main" val="2908644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kern="1200" dirty="0">
                <a:solidFill>
                  <a:schemeClr val="tx1"/>
                </a:solidFill>
                <a:effectLst/>
                <a:latin typeface="+mn-lt"/>
                <a:ea typeface="+mn-ea"/>
                <a:cs typeface="+mn-cs"/>
              </a:rPr>
              <a:t>The problem with one of the current computing courses by the WJEC is that they only have one unit that is about coding, and it uses a Java IDE, called </a:t>
            </a:r>
            <a:r>
              <a:rPr lang="en-GB" sz="1600" kern="1200" dirty="0" err="1">
                <a:solidFill>
                  <a:schemeClr val="tx1"/>
                </a:solidFill>
                <a:effectLst/>
                <a:latin typeface="+mn-lt"/>
                <a:ea typeface="+mn-ea"/>
                <a:cs typeface="+mn-cs"/>
              </a:rPr>
              <a:t>Greenfoot</a:t>
            </a:r>
            <a:r>
              <a:rPr lang="en-GB" sz="1600" kern="1200" dirty="0">
                <a:solidFill>
                  <a:schemeClr val="tx1"/>
                </a:solidFill>
                <a:effectLst/>
                <a:latin typeface="+mn-lt"/>
                <a:ea typeface="+mn-ea"/>
                <a:cs typeface="+mn-cs"/>
              </a:rPr>
              <a:t>. </a:t>
            </a:r>
            <a:r>
              <a:rPr lang="en-GB" sz="1600" kern="1200" dirty="0" err="1">
                <a:solidFill>
                  <a:schemeClr val="tx1"/>
                </a:solidFill>
                <a:effectLst/>
                <a:latin typeface="+mn-lt"/>
                <a:ea typeface="+mn-ea"/>
                <a:cs typeface="+mn-cs"/>
              </a:rPr>
              <a:t>Greenfoot</a:t>
            </a:r>
            <a:r>
              <a:rPr lang="en-GB" sz="1600" kern="1200" dirty="0">
                <a:solidFill>
                  <a:schemeClr val="tx1"/>
                </a:solidFill>
                <a:effectLst/>
                <a:latin typeface="+mn-lt"/>
                <a:ea typeface="+mn-ea"/>
                <a:cs typeface="+mn-cs"/>
              </a:rPr>
              <a:t> uses a drag and drop system where the user drags in events from a premade list which does not give the person coding a lot of experience in the more traditional application style of programming which could be a problem for someone who wants to further pursue coding because they will only have the very simple experience in a game making IDE.</a:t>
            </a:r>
          </a:p>
          <a:p>
            <a:r>
              <a:rPr lang="en-GB" sz="1600" kern="1200" dirty="0">
                <a:solidFill>
                  <a:schemeClr val="tx1"/>
                </a:solidFill>
                <a:effectLst/>
                <a:latin typeface="+mn-lt"/>
                <a:ea typeface="+mn-ea"/>
                <a:cs typeface="+mn-cs"/>
              </a:rPr>
              <a:t>In February of 2013 the British Government changed the national curriculum to get rid of the ICT syllabus and replace it with a new Computing syllabus at all the key stages. The new syllabus was launched the next year and contained things such as how computers work and information systems technology</a:t>
            </a:r>
          </a:p>
          <a:p>
            <a:r>
              <a:rPr lang="en-GB" sz="1600" kern="1200" dirty="0">
                <a:solidFill>
                  <a:schemeClr val="tx1"/>
                </a:solidFill>
                <a:effectLst/>
                <a:latin typeface="+mn-lt"/>
                <a:ea typeface="+mn-ea"/>
                <a:cs typeface="+mn-cs"/>
              </a:rPr>
              <a:t>AQA now have a course that started in 2016 that has a lot of focus on programming and how it works - Data types, programming concepts, arithmetic’s in programming, operators, input/output file handling and subroutines etc – </a:t>
            </a:r>
            <a:r>
              <a:rPr lang="en-GB" sz="1600" b="1" kern="1200" dirty="0">
                <a:solidFill>
                  <a:schemeClr val="tx1"/>
                </a:solidFill>
                <a:effectLst/>
                <a:latin typeface="+mn-lt"/>
                <a:ea typeface="+mn-ea"/>
                <a:cs typeface="+mn-cs"/>
              </a:rPr>
              <a:t>has a Programming project at the end</a:t>
            </a:r>
            <a:endParaRPr lang="en-GB" sz="16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11EC53-F507-411E-9ADC-FBCFECE09D3D}" type="slidenum">
              <a:rPr lang="en-GB" smtClean="0"/>
              <a:t>4</a:t>
            </a:fld>
            <a:endParaRPr lang="en-GB"/>
          </a:p>
        </p:txBody>
      </p:sp>
    </p:spTree>
    <p:extLst>
      <p:ext uri="{BB962C8B-B14F-4D97-AF65-F5344CB8AC3E}">
        <p14:creationId xmlns:p14="http://schemas.microsoft.com/office/powerpoint/2010/main" val="17177058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1828800"/>
            <a:ext cx="9220200" cy="2147926"/>
          </a:xfrm>
        </p:spPr>
        <p:txBody>
          <a:bodyPr anchor="ctr">
            <a:normAutofit/>
          </a:bodyPr>
          <a:lstStyle>
            <a:lvl1pPr algn="ctr">
              <a:defRPr sz="4400" cap="all" normalizeH="0" baseline="0"/>
            </a:lvl1pPr>
          </a:lstStyle>
          <a:p>
            <a:r>
              <a:rPr lang="en-US"/>
              <a:t>Click to edit Master title style</a:t>
            </a:r>
            <a:endParaRPr dirty="0"/>
          </a:p>
        </p:txBody>
      </p:sp>
      <p:sp>
        <p:nvSpPr>
          <p:cNvPr id="3" name="Subtitle 2"/>
          <p:cNvSpPr>
            <a:spLocks noGrp="1"/>
          </p:cNvSpPr>
          <p:nvPr>
            <p:ph type="subTitle" idx="1"/>
          </p:nvPr>
        </p:nvSpPr>
        <p:spPr>
          <a:xfrm>
            <a:off x="1468246" y="4063998"/>
            <a:ext cx="9220200" cy="1016000"/>
          </a:xfrm>
        </p:spPr>
        <p:txBody>
          <a:bodyPr>
            <a:normAutofit/>
          </a:bodyPr>
          <a:lstStyle>
            <a:lvl1pPr marL="0" indent="0" algn="ctr">
              <a:spcBef>
                <a:spcPts val="0"/>
              </a:spcBef>
              <a:buNone/>
              <a:defRPr sz="280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2" indent="0" algn="ctr">
              <a:buNone/>
              <a:defRPr>
                <a:solidFill>
                  <a:schemeClr val="tx1">
                    <a:tint val="75000"/>
                  </a:schemeClr>
                </a:solidFill>
              </a:defRPr>
            </a:lvl5pPr>
            <a:lvl6pPr marL="3047466"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4/30/2018</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1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idx="1"/>
          </p:nvPr>
        </p:nvSpPr>
        <p:spPr>
          <a:xfrm>
            <a:off x="914163" y="1803401"/>
            <a:ext cx="10360501" cy="4470400"/>
          </a:xfrm>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4/30/2018</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26430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8883" y="1524002"/>
            <a:ext cx="9751060" cy="1992597"/>
          </a:xfrm>
        </p:spPr>
        <p:txBody>
          <a:bodyPr anchor="b" anchorCtr="0">
            <a:noAutofit/>
          </a:bodyPr>
          <a:lstStyle>
            <a:lvl1pPr algn="ctr">
              <a:defRPr sz="4400" b="0" cap="all" baseline="0"/>
            </a:lvl1pPr>
          </a:lstStyle>
          <a:p>
            <a:r>
              <a:rPr lang="en-US"/>
              <a:t>Click to edit Master title style</a:t>
            </a:r>
            <a:endParaRPr/>
          </a:p>
        </p:txBody>
      </p:sp>
      <p:sp>
        <p:nvSpPr>
          <p:cNvPr id="3" name="Text Placeholder 2"/>
          <p:cNvSpPr>
            <a:spLocks noGrp="1"/>
          </p:cNvSpPr>
          <p:nvPr>
            <p:ph type="body" idx="1"/>
          </p:nvPr>
        </p:nvSpPr>
        <p:spPr>
          <a:xfrm>
            <a:off x="1218883" y="3632200"/>
            <a:ext cx="9751060" cy="1016000"/>
          </a:xfrm>
        </p:spPr>
        <p:txBody>
          <a:bodyPr anchor="t" anchorCtr="0">
            <a:noAutofit/>
          </a:bodyPr>
          <a:lstStyle>
            <a:lvl1pPr marL="0" indent="0" algn="ctr">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2" indent="0">
              <a:buNone/>
              <a:defRPr sz="1900">
                <a:solidFill>
                  <a:schemeClr val="tx1">
                    <a:tint val="75000"/>
                  </a:schemeClr>
                </a:solidFill>
              </a:defRPr>
            </a:lvl5pPr>
            <a:lvl6pPr marL="3047466"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4/30/2018</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638904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sz="half" idx="1"/>
          </p:nvPr>
        </p:nvSpPr>
        <p:spPr>
          <a:xfrm>
            <a:off x="914162" y="1803401"/>
            <a:ext cx="4977104" cy="4470400"/>
          </a:xfrm>
        </p:spPr>
        <p:txBody>
          <a:bodyPr>
            <a:normAutofit/>
          </a:bodyPr>
          <a:lstStyle>
            <a:lvl1pPr>
              <a:defRPr sz="2400"/>
            </a:lvl1pPr>
            <a:lvl2pPr>
              <a:defRPr sz="2000"/>
            </a:lvl2pPr>
            <a:lvl3pPr>
              <a:defRPr sz="1800"/>
            </a:lvl3pPr>
            <a:lvl4pPr>
              <a:defRPr sz="1600"/>
            </a:lvl4pPr>
            <a:lvl5pPr>
              <a:defRPr sz="1400"/>
            </a:lvl5pPr>
            <a:lvl6pPr>
              <a:defRPr sz="1400"/>
            </a:lvl6pPr>
            <a:lvl7pPr marL="2669581">
              <a:defRPr sz="1400"/>
            </a:lvl7pPr>
            <a:lvl8pPr marL="2669581">
              <a:defRPr sz="1400"/>
            </a:lvl8pPr>
            <a:lvl9pPr marL="2669581">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97559" y="1803401"/>
            <a:ext cx="4977104" cy="4470400"/>
          </a:xfrm>
        </p:spPr>
        <p:txBody>
          <a:bodyPr>
            <a:normAutofit/>
          </a:bodyPr>
          <a:lstStyle>
            <a:lvl1pPr>
              <a:defRPr sz="2400"/>
            </a:lvl1pPr>
            <a:lvl2pPr>
              <a:defRPr sz="2000"/>
            </a:lvl2pPr>
            <a:lvl3pPr>
              <a:defRPr sz="1800"/>
            </a:lvl3pPr>
            <a:lvl4pPr>
              <a:defRPr sz="1600"/>
            </a:lvl4pPr>
            <a:lvl5pPr>
              <a:defRPr sz="1400"/>
            </a:lvl5pPr>
            <a:lvl6pPr marL="2669581">
              <a:defRPr sz="1400" baseline="0"/>
            </a:lvl6pPr>
            <a:lvl7pPr marL="2669581">
              <a:defRPr sz="1400" baseline="0"/>
            </a:lvl7pPr>
            <a:lvl8pPr marL="2669581">
              <a:defRPr sz="1400" baseline="0"/>
            </a:lvl8pPr>
            <a:lvl9pPr marL="2669581">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t>4/30/2018</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40658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914162"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4" name="Content Placeholder 3"/>
          <p:cNvSpPr>
            <a:spLocks noGrp="1"/>
          </p:cNvSpPr>
          <p:nvPr>
            <p:ph sz="half" idx="2"/>
          </p:nvPr>
        </p:nvSpPr>
        <p:spPr>
          <a:xfrm>
            <a:off x="914162"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a:lvl8pPr>
            <a:lvl9pPr marL="2669581">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97559"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6" name="Content Placeholder 5"/>
          <p:cNvSpPr>
            <a:spLocks noGrp="1"/>
          </p:cNvSpPr>
          <p:nvPr>
            <p:ph sz="quarter" idx="4"/>
          </p:nvPr>
        </p:nvSpPr>
        <p:spPr>
          <a:xfrm>
            <a:off x="6297559"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baseline="0"/>
            </a:lvl8pPr>
            <a:lvl9pPr marL="2669581">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B9B9059-F1D6-41D0-95CF-D21CAA096B3A}" type="datetimeFigureOut">
              <a:rPr lang="en-US" smtClean="0"/>
              <a:t>4/30/2018</a:t>
            </a:fld>
            <a:endParaRPr lang="en-US"/>
          </a:p>
        </p:txBody>
      </p:sp>
      <p:sp>
        <p:nvSpPr>
          <p:cNvPr id="9" name="Slide Number Placeholder 8"/>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561680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3B9B9059-F1D6-41D0-95CF-D21CAA096B3A}" type="datetimeFigureOut">
              <a:rPr lang="en-US" smtClean="0"/>
              <a:t>4/30/2018</a:t>
            </a:fld>
            <a:endParaRPr lang="en-US"/>
          </a:p>
        </p:txBody>
      </p:sp>
      <p:sp>
        <p:nvSpPr>
          <p:cNvPr id="5" name="Slide Number Placeholder 4"/>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46968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B9B9059-F1D6-41D0-95CF-D21CAA096B3A}" type="datetimeFigureOut">
              <a:rPr lang="en-US" smtClean="0"/>
              <a:pPr/>
              <a:t>4/30/2018</a:t>
            </a:fld>
            <a:endParaRPr lang="en-US"/>
          </a:p>
        </p:txBody>
      </p:sp>
      <p:sp>
        <p:nvSpPr>
          <p:cNvPr id="4" name="Slide Number Placeholder 3"/>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188034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oAutofit/>
          </a:bodyPr>
          <a:lstStyle>
            <a:lvl1pPr algn="l">
              <a:defRPr sz="3200" b="0"/>
            </a:lvl1pPr>
          </a:lstStyle>
          <a:p>
            <a:r>
              <a:rPr lang="en-US"/>
              <a:t>Click to edit Master title style</a:t>
            </a:r>
            <a:endParaRPr/>
          </a:p>
        </p:txBody>
      </p:sp>
      <p:sp>
        <p:nvSpPr>
          <p:cNvPr id="20" name="Rectangle 19"/>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Content Placeholder 2"/>
          <p:cNvSpPr>
            <a:spLocks noGrp="1"/>
          </p:cNvSpPr>
          <p:nvPr>
            <p:ph idx="1"/>
          </p:nvPr>
        </p:nvSpPr>
        <p:spPr bwMode="white">
          <a:xfrm>
            <a:off x="507868" y="482602"/>
            <a:ext cx="6602280" cy="5842001"/>
          </a:xfrm>
        </p:spPr>
        <p:txBody>
          <a:bodyPr>
            <a:normAutofit/>
          </a:bodyPr>
          <a:lstStyle>
            <a:lvl1pPr>
              <a:defRPr sz="2800"/>
            </a:lvl1pPr>
            <a:lvl2pPr>
              <a:defRPr sz="2400"/>
            </a:lvl2pPr>
            <a:lvl3pPr>
              <a:defRPr sz="20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821163" y="2108200"/>
            <a:ext cx="3961368" cy="4267200"/>
          </a:xfrm>
        </p:spPr>
        <p:txBody>
          <a:bodyPr anchor="t" anchorCtr="0">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4/30/2018</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76831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99134" y="1905000"/>
            <a:ext cx="5180251" cy="17272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6093594"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70" y="482601"/>
            <a:ext cx="5077859" cy="5862706"/>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6399134" y="3733800"/>
            <a:ext cx="5180251" cy="172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4/30/2018</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44899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Alternate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69" y="482602"/>
            <a:ext cx="6602281" cy="5842001"/>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7821163" y="2108200"/>
            <a:ext cx="3961368" cy="426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4/30/2018</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3150744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2669581">
              <a:defRPr baseline="0"/>
            </a:lvl6pPr>
            <a:lvl7pPr marL="2669581">
              <a:defRPr baseline="0"/>
            </a:lvl7pPr>
            <a:lvl8pPr marL="2669581">
              <a:defRPr baseline="0"/>
            </a:lvl8pPr>
            <a:lvl9pPr marL="2669581">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4/30/2018</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15347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40043" y="685800"/>
            <a:ext cx="1843982" cy="558800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914163" y="685800"/>
            <a:ext cx="9040045" cy="5588002"/>
          </a:xfrm>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4/30/2018</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991763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163" y="482600"/>
            <a:ext cx="10360501" cy="1219200"/>
          </a:xfrm>
          <a:prstGeom prst="rect">
            <a:avLst/>
          </a:prstGeom>
          <a:effectLst/>
        </p:spPr>
        <p:txBody>
          <a:bodyPr vert="horz" lIns="121899" tIns="60949" rIns="121899" bIns="60949" rtlCol="0" anchor="b" anchorCtr="0">
            <a:normAutofit/>
          </a:bodyPr>
          <a:lstStyle/>
          <a:p>
            <a:r>
              <a:rPr lang="en-US"/>
              <a:t>Click to edit Master title style</a:t>
            </a:r>
            <a:endParaRPr/>
          </a:p>
        </p:txBody>
      </p:sp>
      <p:sp>
        <p:nvSpPr>
          <p:cNvPr id="3" name="Text Placeholder 2"/>
          <p:cNvSpPr>
            <a:spLocks noGrp="1"/>
          </p:cNvSpPr>
          <p:nvPr>
            <p:ph type="body" idx="1"/>
          </p:nvPr>
        </p:nvSpPr>
        <p:spPr>
          <a:xfrm>
            <a:off x="914163" y="1803401"/>
            <a:ext cx="10360501" cy="44704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914163" y="6375400"/>
            <a:ext cx="7414869" cy="195072"/>
          </a:xfrm>
          <a:prstGeom prst="rect">
            <a:avLst/>
          </a:prstGeom>
        </p:spPr>
        <p:txBody>
          <a:bodyPr vert="horz" lIns="121899" tIns="60949" rIns="121899" bIns="60949"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735324" y="6375400"/>
            <a:ext cx="1422030" cy="195072"/>
          </a:xfrm>
          <a:prstGeom prst="rect">
            <a:avLst/>
          </a:prstGeom>
        </p:spPr>
        <p:txBody>
          <a:bodyPr vert="horz" lIns="121899" tIns="60949" rIns="121899" bIns="60949" rtlCol="0" anchor="ctr"/>
          <a:lstStyle>
            <a:lvl1pPr algn="r">
              <a:defRPr sz="1100">
                <a:solidFill>
                  <a:schemeClr val="tx1"/>
                </a:solidFill>
              </a:defRPr>
            </a:lvl1pPr>
          </a:lstStyle>
          <a:p>
            <a:fld id="{3B9B9059-F1D6-41D0-95CF-D21CAA096B3A}" type="datetimeFigureOut">
              <a:rPr lang="en-US" smtClean="0"/>
              <a:pPr/>
              <a:t>4/30/2018</a:t>
            </a:fld>
            <a:endParaRPr lang="en-US"/>
          </a:p>
        </p:txBody>
      </p:sp>
      <p:sp>
        <p:nvSpPr>
          <p:cNvPr id="6" name="Slide Number Placeholder 5"/>
          <p:cNvSpPr>
            <a:spLocks noGrp="1"/>
          </p:cNvSpPr>
          <p:nvPr>
            <p:ph type="sldNum" sz="quarter" idx="4"/>
          </p:nvPr>
        </p:nvSpPr>
        <p:spPr>
          <a:xfrm>
            <a:off x="10441760" y="6375400"/>
            <a:ext cx="832903" cy="195072"/>
          </a:xfrm>
          <a:prstGeom prst="rect">
            <a:avLst/>
          </a:prstGeom>
        </p:spPr>
        <p:txBody>
          <a:bodyPr vert="horz" lIns="121899" tIns="60949" rIns="121899" bIns="60949" rtlCol="0" anchor="ctr"/>
          <a:lstStyle>
            <a:lvl1pPr algn="r">
              <a:defRPr sz="1100">
                <a:solidFill>
                  <a:schemeClr val="tx1"/>
                </a:solidFill>
              </a:defRPr>
            </a:lvl1pPr>
          </a:lstStyle>
          <a:p>
            <a:fld id="{E5FD5434-F838-4DD4-A17B-1CB1A1850DF4}" type="slidenum">
              <a:rPr lang="en-US" smtClean="0"/>
              <a:pPr/>
              <a:t>‹#›</a:t>
            </a:fld>
            <a:endParaRPr lang="en-US"/>
          </a:p>
        </p:txBody>
      </p:sp>
    </p:spTree>
    <p:extLst>
      <p:ext uri="{BB962C8B-B14F-4D97-AF65-F5344CB8AC3E}">
        <p14:creationId xmlns:p14="http://schemas.microsoft.com/office/powerpoint/2010/main" val="429948849"/>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p:titleStyle>
    <p:bodyStyle>
      <a:lvl1pPr marL="274320" indent="-274320" algn="l" defTabSz="1218987" rtl="0" eaLnBrk="1" latinLnBrk="0" hangingPunct="1">
        <a:lnSpc>
          <a:spcPct val="90000"/>
        </a:lnSpc>
        <a:spcBef>
          <a:spcPts val="1600"/>
        </a:spcBef>
        <a:buClr>
          <a:schemeClr val="accent1"/>
        </a:buClr>
        <a:buSzPct val="90000"/>
        <a:buFont typeface="Arial" pitchFamily="34" charset="0"/>
        <a:buChar char="•"/>
        <a:defRPr sz="2800" kern="1200">
          <a:solidFill>
            <a:schemeClr val="tx1"/>
          </a:solidFill>
          <a:latin typeface="+mn-lt"/>
          <a:ea typeface="+mn-ea"/>
          <a:cs typeface="+mn-cs"/>
        </a:defRPr>
      </a:lvl1pPr>
      <a:lvl2pPr marL="548640" indent="-274320" algn="l" defTabSz="1218987" rtl="0" eaLnBrk="1" latinLnBrk="0" hangingPunct="1">
        <a:lnSpc>
          <a:spcPct val="90000"/>
        </a:lnSpc>
        <a:spcBef>
          <a:spcPts val="800"/>
        </a:spcBef>
        <a:buClr>
          <a:schemeClr val="accent1"/>
        </a:buClr>
        <a:buSzPct val="90000"/>
        <a:buFont typeface="Cambria" pitchFamily="18" charset="0"/>
        <a:buChar char="–"/>
        <a:defRPr sz="2400" kern="1200">
          <a:solidFill>
            <a:schemeClr val="tx1"/>
          </a:solidFill>
          <a:latin typeface="+mn-lt"/>
          <a:ea typeface="+mn-ea"/>
          <a:cs typeface="+mn-cs"/>
        </a:defRPr>
      </a:lvl2pPr>
      <a:lvl3pPr marL="822960" indent="-274320" algn="l" defTabSz="1218987" rtl="0" eaLnBrk="1" latinLnBrk="0" hangingPunct="1">
        <a:lnSpc>
          <a:spcPct val="90000"/>
        </a:lnSpc>
        <a:spcBef>
          <a:spcPts val="800"/>
        </a:spcBef>
        <a:buClr>
          <a:schemeClr val="accent1"/>
        </a:buClr>
        <a:buFont typeface="Arial" pitchFamily="34" charset="0"/>
        <a:buChar char="•"/>
        <a:defRPr sz="2000" kern="1200">
          <a:solidFill>
            <a:schemeClr val="tx1"/>
          </a:solidFill>
          <a:latin typeface="+mn-lt"/>
          <a:ea typeface="+mn-ea"/>
          <a:cs typeface="+mn-cs"/>
        </a:defRPr>
      </a:lvl3pPr>
      <a:lvl4pPr marL="1097280" indent="-274320" algn="l" defTabSz="1218987" rtl="0" eaLnBrk="1" latinLnBrk="0" hangingPunct="1">
        <a:lnSpc>
          <a:spcPct val="90000"/>
        </a:lnSpc>
        <a:spcBef>
          <a:spcPts val="800"/>
        </a:spcBef>
        <a:buClr>
          <a:schemeClr val="accent1"/>
        </a:buClr>
        <a:buSzPct val="100000"/>
        <a:buFont typeface="Cambria" pitchFamily="18" charset="0"/>
        <a:buChar char="–"/>
        <a:defRPr sz="1800" kern="1200">
          <a:solidFill>
            <a:schemeClr val="tx1"/>
          </a:solidFill>
          <a:latin typeface="+mn-lt"/>
          <a:ea typeface="+mn-ea"/>
          <a:cs typeface="+mn-cs"/>
        </a:defRPr>
      </a:lvl4pPr>
      <a:lvl5pPr marL="1371599"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5pPr>
      <a:lvl6pPr marL="1645920"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6pPr>
      <a:lvl7pPr marL="192024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7pPr>
      <a:lvl8pPr marL="2194559"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8pPr>
      <a:lvl9pPr marL="246888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2" algn="l" defTabSz="1218987" rtl="0" eaLnBrk="1" latinLnBrk="0" hangingPunct="1">
        <a:defRPr sz="2400" kern="1200">
          <a:solidFill>
            <a:schemeClr val="tx1"/>
          </a:solidFill>
          <a:latin typeface="+mn-lt"/>
          <a:ea typeface="+mn-ea"/>
          <a:cs typeface="+mn-cs"/>
        </a:defRPr>
      </a:lvl5pPr>
      <a:lvl6pPr marL="3047466"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924" y="980728"/>
            <a:ext cx="9252000" cy="2147926"/>
          </a:xfrm>
        </p:spPr>
        <p:txBody>
          <a:bodyPr>
            <a:normAutofit/>
          </a:bodyPr>
          <a:lstStyle/>
          <a:p>
            <a:r>
              <a:rPr lang="en-GB" cap="none" dirty="0"/>
              <a:t>An </a:t>
            </a:r>
            <a:r>
              <a:rPr lang="en-GB" cap="none" dirty="0">
                <a:latin typeface="Arial" panose="020B0604020202020204" pitchFamily="34" charset="0"/>
                <a:cs typeface="Arial" panose="020B0604020202020204" pitchFamily="34" charset="0"/>
              </a:rPr>
              <a:t>investigation into the use of educational software to teach programming in the FE sector</a:t>
            </a:r>
          </a:p>
        </p:txBody>
      </p:sp>
      <p:sp>
        <p:nvSpPr>
          <p:cNvPr id="3" name="Subtitle 2"/>
          <p:cNvSpPr>
            <a:spLocks noGrp="1"/>
          </p:cNvSpPr>
          <p:nvPr>
            <p:ph type="subTitle" idx="1"/>
          </p:nvPr>
        </p:nvSpPr>
        <p:spPr>
          <a:xfrm>
            <a:off x="8484695" y="4221088"/>
            <a:ext cx="3729938" cy="1016000"/>
          </a:xfrm>
        </p:spPr>
        <p:txBody>
          <a:bodyPr/>
          <a:lstStyle/>
          <a:p>
            <a:r>
              <a:rPr lang="en-US" dirty="0"/>
              <a:t>By Rhys Pike</a:t>
            </a:r>
          </a:p>
        </p:txBody>
      </p:sp>
    </p:spTree>
    <p:extLst>
      <p:ext uri="{BB962C8B-B14F-4D97-AF65-F5344CB8AC3E}">
        <p14:creationId xmlns:p14="http://schemas.microsoft.com/office/powerpoint/2010/main" val="10170295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Aim</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main aim of the project is to give the user a understanding of the language that they are learning about in the application which they can then use to learn more by themselves by looking at other applications or codes examples to learn how they work and then implement those techniques and functions in applications of their own.</a:t>
            </a:r>
          </a:p>
          <a:p>
            <a:pPr lvl="0"/>
            <a:endParaRPr lang="en-US" dirty="0"/>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Aims and Objectives</a:t>
            </a:r>
          </a:p>
        </p:txBody>
      </p:sp>
    </p:spTree>
    <p:extLst>
      <p:ext uri="{BB962C8B-B14F-4D97-AF65-F5344CB8AC3E}">
        <p14:creationId xmlns:p14="http://schemas.microsoft.com/office/powerpoint/2010/main" val="3912520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My Applications Objectives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Teach how to add code to an event such as a button press</a:t>
            </a:r>
          </a:p>
          <a:p>
            <a:pPr lvl="0"/>
            <a:r>
              <a:rPr lang="en-GB" dirty="0">
                <a:latin typeface="Arial" panose="020B0604020202020204" pitchFamily="34" charset="0"/>
                <a:cs typeface="Arial" panose="020B0604020202020204" pitchFamily="34" charset="0"/>
              </a:rPr>
              <a:t>Teach the user about IF/Then/Else statements </a:t>
            </a:r>
          </a:p>
          <a:p>
            <a:pPr lvl="0"/>
            <a:r>
              <a:rPr lang="en-GB" dirty="0">
                <a:latin typeface="Arial" panose="020B0604020202020204" pitchFamily="34" charset="0"/>
                <a:cs typeface="Arial" panose="020B0604020202020204" pitchFamily="34" charset="0"/>
              </a:rPr>
              <a:t>Teach the user how to store variables and then manipulate those variables to do</a:t>
            </a:r>
          </a:p>
          <a:p>
            <a:r>
              <a:rPr lang="en-GB" dirty="0">
                <a:latin typeface="Arial" panose="020B0604020202020204" pitchFamily="34" charset="0"/>
                <a:cs typeface="Arial" panose="020B0604020202020204" pitchFamily="34" charset="0"/>
              </a:rPr>
              <a:t>Calculations</a:t>
            </a:r>
          </a:p>
          <a:p>
            <a:pPr lvl="0"/>
            <a:r>
              <a:rPr lang="en-GB" dirty="0">
                <a:latin typeface="Arial" panose="020B0604020202020204" pitchFamily="34" charset="0"/>
                <a:cs typeface="Arial" panose="020B0604020202020204" pitchFamily="34" charset="0"/>
              </a:rPr>
              <a:t>Teach the user about inputs/outputs and validation</a:t>
            </a:r>
          </a:p>
          <a:p>
            <a:pPr lvl="0"/>
            <a:r>
              <a:rPr lang="en-GB" dirty="0">
                <a:latin typeface="Arial" panose="020B0604020202020204" pitchFamily="34" charset="0"/>
                <a:cs typeface="Arial" panose="020B0604020202020204" pitchFamily="34" charset="0"/>
              </a:rPr>
              <a:t>Have other small features like multiple choice quizzes or fill in the blanks exercises</a:t>
            </a:r>
          </a:p>
          <a:p>
            <a:pPr lvl="0"/>
            <a:endParaRPr lang="en-US" dirty="0"/>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Aims and Objectives</a:t>
            </a:r>
          </a:p>
        </p:txBody>
      </p:sp>
    </p:spTree>
    <p:extLst>
      <p:ext uri="{BB962C8B-B14F-4D97-AF65-F5344CB8AC3E}">
        <p14:creationId xmlns:p14="http://schemas.microsoft.com/office/powerpoint/2010/main" val="12999296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b="1" dirty="0">
                <a:latin typeface="Arial" panose="020B0604020202020204" pitchFamily="34" charset="0"/>
                <a:cs typeface="Arial" panose="020B0604020202020204" pitchFamily="34" charset="0"/>
              </a:rPr>
              <a:t>Secondary Education in the UK - Computing</a:t>
            </a:r>
          </a:p>
          <a:p>
            <a:pPr lvl="0"/>
            <a:r>
              <a:rPr lang="en-US" dirty="0">
                <a:latin typeface="Arial" panose="020B0604020202020204" pitchFamily="34" charset="0"/>
                <a:cs typeface="Arial" panose="020B0604020202020204" pitchFamily="34" charset="0"/>
              </a:rPr>
              <a:t>WJEC current computing course lacks coding</a:t>
            </a:r>
          </a:p>
          <a:p>
            <a:pPr lvl="0"/>
            <a:r>
              <a:rPr lang="en-US" dirty="0">
                <a:latin typeface="Arial" panose="020B0604020202020204" pitchFamily="34" charset="0"/>
                <a:cs typeface="Arial" panose="020B0604020202020204" pitchFamily="34" charset="0"/>
              </a:rPr>
              <a:t>Government in 2013 changed the ICT to syllabus to a more computing style syllabus</a:t>
            </a:r>
          </a:p>
          <a:p>
            <a:pPr lvl="0"/>
            <a:r>
              <a:rPr lang="en-US" dirty="0">
                <a:latin typeface="Arial" panose="020B0604020202020204" pitchFamily="34" charset="0"/>
                <a:cs typeface="Arial" panose="020B0604020202020204" pitchFamily="34" charset="0"/>
              </a:rPr>
              <a:t>AQA in 2016 added a computing course that teaches a lot about computing and coding </a:t>
            </a: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findings</a:t>
            </a:r>
          </a:p>
        </p:txBody>
      </p:sp>
    </p:spTree>
    <p:extLst>
      <p:ext uri="{BB962C8B-B14F-4D97-AF65-F5344CB8AC3E}">
        <p14:creationId xmlns:p14="http://schemas.microsoft.com/office/powerpoint/2010/main" val="26625819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dirty="0">
                <a:latin typeface="Arial" panose="020B0604020202020204" pitchFamily="34" charset="0"/>
                <a:cs typeface="Arial" panose="020B0604020202020204" pitchFamily="34" charset="0"/>
              </a:rPr>
              <a:t>Learning styles </a:t>
            </a:r>
          </a:p>
          <a:p>
            <a:r>
              <a:rPr lang="en-US" dirty="0">
                <a:latin typeface="Arial" panose="020B0604020202020204" pitchFamily="34" charset="0"/>
                <a:cs typeface="Arial" panose="020B0604020202020204" pitchFamily="34" charset="0"/>
              </a:rPr>
              <a:t>Kinesthetic, Visual and Auditory </a:t>
            </a:r>
          </a:p>
          <a:p>
            <a:r>
              <a:rPr lang="en-US" dirty="0">
                <a:latin typeface="Arial" panose="020B0604020202020204" pitchFamily="34" charset="0"/>
                <a:cs typeface="Arial" panose="020B0604020202020204" pitchFamily="34" charset="0"/>
              </a:rPr>
              <a:t>A mix of all of them is good to keep all types of students paying attention to the application </a:t>
            </a:r>
          </a:p>
          <a:p>
            <a:r>
              <a:rPr lang="en-US" dirty="0">
                <a:latin typeface="Arial" panose="020B0604020202020204" pitchFamily="34" charset="0"/>
                <a:cs typeface="Arial" panose="020B0604020202020204" pitchFamily="34" charset="0"/>
              </a:rPr>
              <a:t>Making a application specialized to one style would not be good for the educational context of the project</a:t>
            </a: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findings</a:t>
            </a:r>
          </a:p>
        </p:txBody>
      </p:sp>
    </p:spTree>
    <p:extLst>
      <p:ext uri="{BB962C8B-B14F-4D97-AF65-F5344CB8AC3E}">
        <p14:creationId xmlns:p14="http://schemas.microsoft.com/office/powerpoint/2010/main" val="318547987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dirty="0">
                <a:latin typeface="Arial" panose="020B0604020202020204" pitchFamily="34" charset="0"/>
                <a:cs typeface="Arial" panose="020B0604020202020204" pitchFamily="34" charset="0"/>
              </a:rPr>
              <a:t>Teaching Styles</a:t>
            </a:r>
          </a:p>
          <a:p>
            <a:r>
              <a:rPr lang="en-US" dirty="0">
                <a:latin typeface="Arial" panose="020B0604020202020204" pitchFamily="34" charset="0"/>
                <a:cs typeface="Arial" panose="020B0604020202020204" pitchFamily="34" charset="0"/>
              </a:rPr>
              <a:t>Coaching, Lecturer, Activity based and Group</a:t>
            </a:r>
          </a:p>
          <a:p>
            <a:r>
              <a:rPr lang="en-US" dirty="0">
                <a:latin typeface="Arial" panose="020B0604020202020204" pitchFamily="34" charset="0"/>
                <a:cs typeface="Arial" panose="020B0604020202020204" pitchFamily="34" charset="0"/>
              </a:rPr>
              <a:t>The application would fit into an activity style lesson </a:t>
            </a:r>
          </a:p>
          <a:p>
            <a:r>
              <a:rPr lang="en-US" dirty="0">
                <a:latin typeface="Arial" panose="020B0604020202020204" pitchFamily="34" charset="0"/>
                <a:cs typeface="Arial" panose="020B0604020202020204" pitchFamily="34" charset="0"/>
              </a:rPr>
              <a:t>The application is well suited to be an activity after a presentation or lecture </a:t>
            </a: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findings</a:t>
            </a:r>
          </a:p>
        </p:txBody>
      </p:sp>
    </p:spTree>
    <p:extLst>
      <p:ext uri="{BB962C8B-B14F-4D97-AF65-F5344CB8AC3E}">
        <p14:creationId xmlns:p14="http://schemas.microsoft.com/office/powerpoint/2010/main" val="4714621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indent="0">
              <a:buNone/>
            </a:pPr>
            <a:r>
              <a:rPr lang="en-US" sz="2400" dirty="0">
                <a:latin typeface="Arial" panose="020B0604020202020204" pitchFamily="34" charset="0"/>
                <a:cs typeface="Arial" panose="020B0604020202020204" pitchFamily="34" charset="0"/>
              </a:rPr>
              <a:t>Tools for teaching Programming - Code Academy</a:t>
            </a:r>
          </a:p>
          <a:p>
            <a:r>
              <a:rPr lang="en-US" sz="2000" dirty="0">
                <a:latin typeface="Arial" panose="020B0604020202020204" pitchFamily="34" charset="0"/>
                <a:cs typeface="Arial" panose="020B0604020202020204" pitchFamily="34" charset="0"/>
              </a:rPr>
              <a:t>Used to learn HTML, CSS, JavaScript and Python</a:t>
            </a:r>
          </a:p>
          <a:p>
            <a:r>
              <a:rPr lang="en-US" sz="2000" dirty="0">
                <a:latin typeface="Arial" panose="020B0604020202020204" pitchFamily="34" charset="0"/>
                <a:cs typeface="Arial" panose="020B0604020202020204" pitchFamily="34" charset="0"/>
              </a:rPr>
              <a:t>Asks users to write HTML that is then checked to see if it is correct</a:t>
            </a:r>
          </a:p>
          <a:p>
            <a:r>
              <a:rPr lang="en-US" sz="2000" dirty="0">
                <a:latin typeface="Arial" panose="020B0604020202020204" pitchFamily="34" charset="0"/>
                <a:cs typeface="Arial" panose="020B0604020202020204" pitchFamily="34" charset="0"/>
              </a:rPr>
              <a:t>Gives the user experience in writing the languages</a:t>
            </a:r>
          </a:p>
          <a:p>
            <a:r>
              <a:rPr lang="en-US" sz="2000" dirty="0">
                <a:latin typeface="Arial" panose="020B0604020202020204" pitchFamily="34" charset="0"/>
                <a:cs typeface="Arial" panose="020B0604020202020204" pitchFamily="34" charset="0"/>
              </a:rPr>
              <a:t>Good set of lessons that go up in difficulty</a:t>
            </a:r>
          </a:p>
          <a:p>
            <a:r>
              <a:rPr lang="en-US" sz="2000" dirty="0">
                <a:latin typeface="Arial" panose="020B0604020202020204" pitchFamily="34" charset="0"/>
                <a:cs typeface="Arial" panose="020B0604020202020204" pitchFamily="34" charset="0"/>
              </a:rPr>
              <a:t>Lesson tracking system for users</a:t>
            </a:r>
          </a:p>
          <a:p>
            <a:endParaRPr lang="en-US" sz="2000" dirty="0"/>
          </a:p>
          <a:p>
            <a:endParaRPr lang="en-US" sz="2000" dirty="0"/>
          </a:p>
          <a:p>
            <a:endParaRPr lang="en-US" dirty="0"/>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findings</a:t>
            </a:r>
          </a:p>
        </p:txBody>
      </p:sp>
      <p:pic>
        <p:nvPicPr>
          <p:cNvPr id="4" name="Picture 3" descr="https://thenextweb.com/wp-content/blogs.dir/1/files/2014/04/codecademy-learning-environment-3.png">
            <a:extLst>
              <a:ext uri="{FF2B5EF4-FFF2-40B4-BE49-F238E27FC236}">
                <a16:creationId xmlns:a16="http://schemas.microsoft.com/office/drawing/2014/main" id="{2C966F9D-0BA4-433B-834B-1F03FFEBB49C}"/>
              </a:ext>
            </a:extLst>
          </p:cNvPr>
          <p:cNvPicPr/>
          <p:nvPr/>
        </p:nvPicPr>
        <p:blipFill rotWithShape="1">
          <a:blip r:embed="rId2" cstate="print">
            <a:extLst>
              <a:ext uri="{28A0092B-C50C-407E-A947-70E740481C1C}">
                <a14:useLocalDpi xmlns:a14="http://schemas.microsoft.com/office/drawing/2010/main"/>
              </a:ext>
            </a:extLst>
          </a:blip>
          <a:srcRect l="25407" t="1260"/>
          <a:stretch/>
        </p:blipFill>
        <p:spPr bwMode="auto">
          <a:xfrm>
            <a:off x="6752756" y="3645024"/>
            <a:ext cx="5423983" cy="3212976"/>
          </a:xfrm>
          <a:prstGeom prst="rect">
            <a:avLst/>
          </a:prstGeom>
          <a:noFill/>
          <a:ln>
            <a:noFill/>
          </a:ln>
        </p:spPr>
      </p:pic>
    </p:spTree>
    <p:extLst>
      <p:ext uri="{BB962C8B-B14F-4D97-AF65-F5344CB8AC3E}">
        <p14:creationId xmlns:p14="http://schemas.microsoft.com/office/powerpoint/2010/main" val="26484731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sz="2400" dirty="0">
                <a:latin typeface="Arial" panose="020B0604020202020204" pitchFamily="34" charset="0"/>
                <a:cs typeface="Arial" panose="020B0604020202020204" pitchFamily="34" charset="0"/>
              </a:rPr>
              <a:t>Tools for teaching Programming – Scratch</a:t>
            </a:r>
          </a:p>
          <a:p>
            <a:r>
              <a:rPr lang="en-US" sz="2000" dirty="0">
                <a:latin typeface="Arial" panose="020B0604020202020204" pitchFamily="34" charset="0"/>
                <a:cs typeface="Arial" panose="020B0604020202020204" pitchFamily="34" charset="0"/>
              </a:rPr>
              <a:t>Drag and drop style learning app</a:t>
            </a:r>
          </a:p>
          <a:p>
            <a:r>
              <a:rPr lang="en-US" sz="2000" dirty="0">
                <a:latin typeface="Arial" panose="020B0604020202020204" pitchFamily="34" charset="0"/>
                <a:cs typeface="Arial" panose="020B0604020202020204" pitchFamily="34" charset="0"/>
              </a:rPr>
              <a:t>Mobile application</a:t>
            </a:r>
          </a:p>
          <a:p>
            <a:r>
              <a:rPr lang="en-US" sz="2000" dirty="0">
                <a:latin typeface="Arial" panose="020B0604020202020204" pitchFamily="34" charset="0"/>
                <a:cs typeface="Arial" panose="020B0604020202020204" pitchFamily="34" charset="0"/>
              </a:rPr>
              <a:t>You can create object then add simple predetermined events to them</a:t>
            </a:r>
          </a:p>
          <a:p>
            <a:r>
              <a:rPr lang="en-US" sz="2000" dirty="0">
                <a:latin typeface="Arial" panose="020B0604020202020204" pitchFamily="34" charset="0"/>
                <a:cs typeface="Arial" panose="020B0604020202020204" pitchFamily="34" charset="0"/>
              </a:rPr>
              <a:t> Does not teach the user how to code </a:t>
            </a:r>
          </a:p>
          <a:p>
            <a:r>
              <a:rPr lang="en-US" sz="2000" dirty="0">
                <a:latin typeface="Arial" panose="020B0604020202020204" pitchFamily="34" charset="0"/>
                <a:cs typeface="Arial" panose="020B0604020202020204" pitchFamily="34" charset="0"/>
              </a:rPr>
              <a:t> Introduces users to event driven applications</a:t>
            </a:r>
          </a:p>
          <a:p>
            <a:endParaRPr lang="en-US" sz="2000"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findings</a:t>
            </a:r>
          </a:p>
        </p:txBody>
      </p:sp>
      <p:pic>
        <p:nvPicPr>
          <p:cNvPr id="4" name="Picture 3" descr="Image result for scratch">
            <a:extLst>
              <a:ext uri="{FF2B5EF4-FFF2-40B4-BE49-F238E27FC236}">
                <a16:creationId xmlns:a16="http://schemas.microsoft.com/office/drawing/2014/main" id="{F61CE8E9-0805-4886-95B9-884BA21F1904}"/>
              </a:ext>
            </a:extLst>
          </p:cNvPr>
          <p:cNvPicPr/>
          <p:nvPr/>
        </p:nvPicPr>
        <p:blipFill>
          <a:blip r:embed="rId2">
            <a:extLst>
              <a:ext uri="{28A0092B-C50C-407E-A947-70E740481C1C}">
                <a14:useLocalDpi xmlns:a14="http://schemas.microsoft.com/office/drawing/2010/main"/>
              </a:ext>
            </a:extLst>
          </a:blip>
          <a:srcRect/>
          <a:stretch>
            <a:fillRect/>
          </a:stretch>
        </p:blipFill>
        <p:spPr bwMode="auto">
          <a:xfrm>
            <a:off x="6900801" y="3933056"/>
            <a:ext cx="5132392" cy="2838848"/>
          </a:xfrm>
          <a:prstGeom prst="rect">
            <a:avLst/>
          </a:prstGeom>
          <a:noFill/>
          <a:ln>
            <a:noFill/>
          </a:ln>
        </p:spPr>
      </p:pic>
    </p:spTree>
    <p:extLst>
      <p:ext uri="{BB962C8B-B14F-4D97-AF65-F5344CB8AC3E}">
        <p14:creationId xmlns:p14="http://schemas.microsoft.com/office/powerpoint/2010/main" val="14383587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dirty="0">
                <a:latin typeface="Arial" panose="020B0604020202020204" pitchFamily="34" charset="0"/>
                <a:cs typeface="Arial" panose="020B0604020202020204" pitchFamily="34" charset="0"/>
              </a:rPr>
              <a:t>Tools for teaching Programming – </a:t>
            </a:r>
            <a:r>
              <a:rPr lang="en-US" dirty="0" err="1">
                <a:latin typeface="Arial" panose="020B0604020202020204" pitchFamily="34" charset="0"/>
                <a:cs typeface="Arial" panose="020B0604020202020204" pitchFamily="34" charset="0"/>
              </a:rPr>
              <a:t>Sololearn</a:t>
            </a:r>
            <a:endParaRPr lang="en-US"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Web and Mobile app</a:t>
            </a:r>
          </a:p>
          <a:p>
            <a:r>
              <a:rPr lang="en-US" sz="2000" dirty="0">
                <a:latin typeface="Arial" panose="020B0604020202020204" pitchFamily="34" charset="0"/>
                <a:cs typeface="Arial" panose="020B0604020202020204" pitchFamily="34" charset="0"/>
              </a:rPr>
              <a:t>Can teach C++, Python, PHP and many others</a:t>
            </a:r>
          </a:p>
          <a:p>
            <a:r>
              <a:rPr lang="en-US" sz="2000" dirty="0">
                <a:latin typeface="Arial" panose="020B0604020202020204" pitchFamily="34" charset="0"/>
                <a:cs typeface="Arial" panose="020B0604020202020204" pitchFamily="34" charset="0"/>
              </a:rPr>
              <a:t>Users can upload there own lessons that can then be rated by other users</a:t>
            </a:r>
          </a:p>
          <a:p>
            <a:r>
              <a:rPr lang="en-US" sz="2000" dirty="0">
                <a:latin typeface="Arial" panose="020B0604020202020204" pitchFamily="34" charset="0"/>
                <a:cs typeface="Arial" panose="020B0604020202020204" pitchFamily="34" charset="0"/>
              </a:rPr>
              <a:t>Uses fill in the blanks and rearrange the answer questions</a:t>
            </a:r>
          </a:p>
          <a:p>
            <a:r>
              <a:rPr lang="en-US" sz="2000" dirty="0">
                <a:latin typeface="Arial" panose="020B0604020202020204" pitchFamily="34" charset="0"/>
                <a:cs typeface="Arial" panose="020B0604020202020204" pitchFamily="34" charset="0"/>
              </a:rPr>
              <a:t>Does not give the user much coding experience</a:t>
            </a:r>
          </a:p>
          <a:p>
            <a:r>
              <a:rPr lang="en-US" sz="2000" dirty="0">
                <a:latin typeface="Arial" panose="020B0604020202020204" pitchFamily="34" charset="0"/>
                <a:cs typeface="Arial" panose="020B0604020202020204" pitchFamily="34" charset="0"/>
              </a:rPr>
              <a:t>Users accounts have a level, skills and achievements </a:t>
            </a:r>
          </a:p>
          <a:p>
            <a:pPr marL="0" lvl="0" indent="0">
              <a:buNone/>
            </a:pPr>
            <a:endParaRPr lang="en-US" dirty="0"/>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findings</a:t>
            </a:r>
          </a:p>
        </p:txBody>
      </p:sp>
      <p:pic>
        <p:nvPicPr>
          <p:cNvPr id="7" name="Picture 6" descr="https://lh3.googleusercontent.com/IpBsvd1e-08I1ec8ng1cyNJ1VWVpM3SxuwcICjLfDSvOA4ny5MD7g8BAIHgAoJWpQuY=h900">
            <a:extLst>
              <a:ext uri="{FF2B5EF4-FFF2-40B4-BE49-F238E27FC236}">
                <a16:creationId xmlns:a16="http://schemas.microsoft.com/office/drawing/2014/main" id="{480AB3AB-115E-4166-B511-E6100392565D}"/>
              </a:ext>
            </a:extLst>
          </p:cNvPr>
          <p:cNvPicPr/>
          <p:nvPr/>
        </p:nvPicPr>
        <p:blipFill>
          <a:blip r:embed="rId2" cstate="print">
            <a:extLst>
              <a:ext uri="{28A0092B-C50C-407E-A947-70E740481C1C}">
                <a14:useLocalDpi xmlns:a14="http://schemas.microsoft.com/office/drawing/2010/main"/>
              </a:ext>
            </a:extLst>
          </a:blip>
          <a:srcRect/>
          <a:stretch>
            <a:fillRect/>
          </a:stretch>
        </p:blipFill>
        <p:spPr bwMode="auto">
          <a:xfrm>
            <a:off x="7534572" y="4149080"/>
            <a:ext cx="4507374" cy="2573923"/>
          </a:xfrm>
          <a:prstGeom prst="rect">
            <a:avLst/>
          </a:prstGeom>
          <a:noFill/>
          <a:ln>
            <a:noFill/>
          </a:ln>
        </p:spPr>
      </p:pic>
    </p:spTree>
    <p:extLst>
      <p:ext uri="{BB962C8B-B14F-4D97-AF65-F5344CB8AC3E}">
        <p14:creationId xmlns:p14="http://schemas.microsoft.com/office/powerpoint/2010/main" val="17327221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dirty="0">
                <a:latin typeface="Arial" panose="020B0604020202020204" pitchFamily="34" charset="0"/>
                <a:cs typeface="Arial" panose="020B0604020202020204" pitchFamily="34" charset="0"/>
              </a:rPr>
              <a:t>Language and IDE</a:t>
            </a:r>
          </a:p>
          <a:p>
            <a:pPr marL="0" indent="0">
              <a:buNone/>
            </a:pPr>
            <a:r>
              <a:rPr lang="en-US" sz="2000" b="1" dirty="0">
                <a:latin typeface="Arial" panose="020B0604020202020204" pitchFamily="34" charset="0"/>
                <a:cs typeface="Arial" panose="020B0604020202020204" pitchFamily="34" charset="0"/>
              </a:rPr>
              <a:t>VB.NET</a:t>
            </a:r>
          </a:p>
          <a:p>
            <a:r>
              <a:rPr lang="en-US" sz="2000" dirty="0">
                <a:latin typeface="Arial" panose="020B0604020202020204" pitchFamily="34" charset="0"/>
                <a:cs typeface="Arial" panose="020B0604020202020204" pitchFamily="34" charset="0"/>
              </a:rPr>
              <a:t>User friendly GUI tools</a:t>
            </a:r>
          </a:p>
          <a:p>
            <a:r>
              <a:rPr lang="en-US" sz="2000" dirty="0">
                <a:latin typeface="Arial" panose="020B0604020202020204" pitchFamily="34" charset="0"/>
                <a:cs typeface="Arial" panose="020B0604020202020204" pitchFamily="34" charset="0"/>
              </a:rPr>
              <a:t>Object oriented </a:t>
            </a:r>
          </a:p>
          <a:p>
            <a:r>
              <a:rPr lang="en-US" sz="2000" dirty="0">
                <a:latin typeface="Arial" panose="020B0604020202020204" pitchFamily="34" charset="0"/>
                <a:cs typeface="Arial" panose="020B0604020202020204" pitchFamily="34" charset="0"/>
              </a:rPr>
              <a:t>Very efficient for small applications </a:t>
            </a:r>
          </a:p>
          <a:p>
            <a:pPr marL="0" indent="0">
              <a:buNone/>
            </a:pPr>
            <a:r>
              <a:rPr lang="en-US" sz="2000" b="1" dirty="0">
                <a:latin typeface="Arial" panose="020B0604020202020204" pitchFamily="34" charset="0"/>
                <a:cs typeface="Arial" panose="020B0604020202020204" pitchFamily="34" charset="0"/>
              </a:rPr>
              <a:t>Java</a:t>
            </a:r>
          </a:p>
          <a:p>
            <a:r>
              <a:rPr lang="en-US" sz="2000" dirty="0" err="1">
                <a:latin typeface="Arial" panose="020B0604020202020204" pitchFamily="34" charset="0"/>
                <a:cs typeface="Arial" panose="020B0604020202020204" pitchFamily="34" charset="0"/>
              </a:rPr>
              <a:t>Netbeans</a:t>
            </a:r>
            <a:r>
              <a:rPr lang="en-US" sz="2000" dirty="0">
                <a:latin typeface="Arial" panose="020B0604020202020204" pitchFamily="34" charset="0"/>
                <a:cs typeface="Arial" panose="020B0604020202020204" pitchFamily="34" charset="0"/>
              </a:rPr>
              <a:t> has a GUI editor </a:t>
            </a:r>
          </a:p>
          <a:p>
            <a:r>
              <a:rPr lang="en-US" sz="2000" dirty="0">
                <a:latin typeface="Arial" panose="020B0604020202020204" pitchFamily="34" charset="0"/>
                <a:cs typeface="Arial" panose="020B0604020202020204" pitchFamily="34" charset="0"/>
              </a:rPr>
              <a:t>JVM allows for great portability</a:t>
            </a:r>
          </a:p>
          <a:p>
            <a:r>
              <a:rPr lang="en-US" sz="2000" dirty="0">
                <a:latin typeface="Arial" panose="020B0604020202020204" pitchFamily="34" charset="0"/>
                <a:cs typeface="Arial" panose="020B0604020202020204" pitchFamily="34" charset="0"/>
              </a:rPr>
              <a:t>Class based language allows for complex applications</a:t>
            </a:r>
          </a:p>
          <a:p>
            <a:pPr marL="0" lvl="0" indent="0">
              <a:buNone/>
            </a:pPr>
            <a:endParaRPr lang="en-US" dirty="0"/>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findings</a:t>
            </a:r>
          </a:p>
        </p:txBody>
      </p:sp>
    </p:spTree>
    <p:extLst>
      <p:ext uri="{BB962C8B-B14F-4D97-AF65-F5344CB8AC3E}">
        <p14:creationId xmlns:p14="http://schemas.microsoft.com/office/powerpoint/2010/main" val="22249442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normAutofit lnSpcReduction="10000"/>
          </a:bodyPr>
          <a:lstStyle/>
          <a:p>
            <a:pPr marL="0" lvl="0" indent="0">
              <a:buNone/>
            </a:pPr>
            <a:r>
              <a:rPr lang="en-US" dirty="0">
                <a:latin typeface="Arial" panose="020B0604020202020204" pitchFamily="34" charset="0"/>
                <a:cs typeface="Arial" panose="020B0604020202020204" pitchFamily="34" charset="0"/>
              </a:rPr>
              <a:t>Platform </a:t>
            </a:r>
          </a:p>
          <a:p>
            <a:pPr marL="0" lvl="0" indent="0">
              <a:buNone/>
            </a:pPr>
            <a:r>
              <a:rPr lang="en-US" sz="1800" b="1" dirty="0">
                <a:latin typeface="Arial" panose="020B0604020202020204" pitchFamily="34" charset="0"/>
                <a:cs typeface="Arial" panose="020B0604020202020204" pitchFamily="34" charset="0"/>
              </a:rPr>
              <a:t>Desktop</a:t>
            </a:r>
          </a:p>
          <a:p>
            <a:r>
              <a:rPr lang="en-US" sz="1800" dirty="0">
                <a:latin typeface="Arial" panose="020B0604020202020204" pitchFamily="34" charset="0"/>
                <a:cs typeface="Arial" panose="020B0604020202020204" pitchFamily="34" charset="0"/>
              </a:rPr>
              <a:t>Good for security, performance and applications which will not be moved around or need a internet connection</a:t>
            </a:r>
          </a:p>
          <a:p>
            <a:pPr marL="0" indent="0">
              <a:buNone/>
            </a:pPr>
            <a:r>
              <a:rPr lang="en-US" sz="1800" b="1" dirty="0">
                <a:latin typeface="Arial" panose="020B0604020202020204" pitchFamily="34" charset="0"/>
                <a:cs typeface="Arial" panose="020B0604020202020204" pitchFamily="34" charset="0"/>
              </a:rPr>
              <a:t>Mobile</a:t>
            </a:r>
          </a:p>
          <a:p>
            <a:r>
              <a:rPr lang="en-US" sz="1800" dirty="0">
                <a:latin typeface="Arial" panose="020B0604020202020204" pitchFamily="34" charset="0"/>
                <a:cs typeface="Arial" panose="020B0604020202020204" pitchFamily="34" charset="0"/>
              </a:rPr>
              <a:t>Good for small apps that need good mobility but performance can be bad on some devices </a:t>
            </a:r>
          </a:p>
          <a:p>
            <a:r>
              <a:rPr lang="en-US" sz="1800" dirty="0">
                <a:latin typeface="Arial" panose="020B0604020202020204" pitchFamily="34" charset="0"/>
                <a:cs typeface="Arial" panose="020B0604020202020204" pitchFamily="34" charset="0"/>
              </a:rPr>
              <a:t>Does not need internet connection after they’ve been installed</a:t>
            </a:r>
          </a:p>
          <a:p>
            <a:pPr marL="0" indent="0">
              <a:buNone/>
            </a:pPr>
            <a:r>
              <a:rPr lang="en-US" sz="1800" b="1" dirty="0">
                <a:latin typeface="Arial" panose="020B0604020202020204" pitchFamily="34" charset="0"/>
                <a:cs typeface="Arial" panose="020B0604020202020204" pitchFamily="34" charset="0"/>
              </a:rPr>
              <a:t>Web</a:t>
            </a:r>
          </a:p>
          <a:p>
            <a:r>
              <a:rPr lang="en-US" sz="1800" dirty="0">
                <a:latin typeface="Arial" panose="020B0604020202020204" pitchFamily="34" charset="0"/>
                <a:cs typeface="Arial" panose="020B0604020202020204" pitchFamily="34" charset="0"/>
              </a:rPr>
              <a:t>Does not not need installation and can be accessed from anywhere with an internet connection </a:t>
            </a:r>
          </a:p>
          <a:p>
            <a:r>
              <a:rPr lang="en-US" sz="1800" dirty="0">
                <a:latin typeface="Arial" panose="020B0604020202020204" pitchFamily="34" charset="0"/>
                <a:cs typeface="Arial" panose="020B0604020202020204" pitchFamily="34" charset="0"/>
              </a:rPr>
              <a:t>Updates are done by the websites host not the user but some user with old browsers might have problems with some web apps</a:t>
            </a: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findings</a:t>
            </a:r>
          </a:p>
        </p:txBody>
      </p:sp>
    </p:spTree>
    <p:extLst>
      <p:ext uri="{BB962C8B-B14F-4D97-AF65-F5344CB8AC3E}">
        <p14:creationId xmlns:p14="http://schemas.microsoft.com/office/powerpoint/2010/main" val="35503837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b="1" dirty="0">
                <a:latin typeface="Arial" panose="020B0604020202020204" pitchFamily="34" charset="0"/>
                <a:cs typeface="Arial" panose="020B0604020202020204" pitchFamily="34" charset="0"/>
              </a:rPr>
              <a:t>Secondary Education in the UK – Computing</a:t>
            </a:r>
          </a:p>
          <a:p>
            <a:r>
              <a:rPr lang="en-US" dirty="0">
                <a:latin typeface="Arial" panose="020B0604020202020204" pitchFamily="34" charset="0"/>
                <a:cs typeface="Arial" panose="020B0604020202020204" pitchFamily="34" charset="0"/>
              </a:rPr>
              <a:t>Most of the resources found blamed the courses that were ran in the past</a:t>
            </a:r>
          </a:p>
          <a:p>
            <a:r>
              <a:rPr lang="en-US" dirty="0">
                <a:latin typeface="Arial" panose="020B0604020202020204" pitchFamily="34" charset="0"/>
                <a:cs typeface="Arial" panose="020B0604020202020204" pitchFamily="34" charset="0"/>
              </a:rPr>
              <a:t>More needs to be done to encourage computing to students</a:t>
            </a:r>
          </a:p>
          <a:p>
            <a:r>
              <a:rPr lang="en-US" dirty="0">
                <a:latin typeface="Arial" panose="020B0604020202020204" pitchFamily="34" charset="0"/>
                <a:cs typeface="Arial" panose="020B0604020202020204" pitchFamily="34" charset="0"/>
              </a:rPr>
              <a:t>Better courses need to be thought up to give students all the skills they need </a:t>
            </a: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results and conclusions </a:t>
            </a:r>
          </a:p>
        </p:txBody>
      </p:sp>
    </p:spTree>
    <p:extLst>
      <p:ext uri="{BB962C8B-B14F-4D97-AF65-F5344CB8AC3E}">
        <p14:creationId xmlns:p14="http://schemas.microsoft.com/office/powerpoint/2010/main" val="32593456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b="1" dirty="0">
                <a:latin typeface="Arial" panose="020B0604020202020204" pitchFamily="34" charset="0"/>
                <a:cs typeface="Arial" panose="020B0604020202020204" pitchFamily="34" charset="0"/>
              </a:rPr>
              <a:t>Platforms – Desktop</a:t>
            </a:r>
          </a:p>
          <a:p>
            <a:r>
              <a:rPr lang="en-US" dirty="0">
                <a:latin typeface="Arial" panose="020B0604020202020204" pitchFamily="34" charset="0"/>
                <a:cs typeface="Arial" panose="020B0604020202020204" pitchFamily="34" charset="0"/>
              </a:rPr>
              <a:t>Suits the applications needs the best</a:t>
            </a:r>
          </a:p>
          <a:p>
            <a:r>
              <a:rPr lang="en-US" dirty="0">
                <a:latin typeface="Arial" panose="020B0604020202020204" pitchFamily="34" charset="0"/>
                <a:cs typeface="Arial" panose="020B0604020202020204" pitchFamily="34" charset="0"/>
              </a:rPr>
              <a:t>Great performance and does not need updates</a:t>
            </a:r>
          </a:p>
          <a:p>
            <a:r>
              <a:rPr lang="en-US" dirty="0">
                <a:latin typeface="Arial" panose="020B0604020202020204" pitchFamily="34" charset="0"/>
                <a:cs typeface="Arial" panose="020B0604020202020204" pitchFamily="34" charset="0"/>
              </a:rPr>
              <a:t>Once installed it will always be there and will not need a internet connection</a:t>
            </a:r>
          </a:p>
          <a:p>
            <a:endParaRPr lang="en-US"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results and conclusions </a:t>
            </a:r>
          </a:p>
        </p:txBody>
      </p:sp>
    </p:spTree>
    <p:extLst>
      <p:ext uri="{BB962C8B-B14F-4D97-AF65-F5344CB8AC3E}">
        <p14:creationId xmlns:p14="http://schemas.microsoft.com/office/powerpoint/2010/main" val="8074175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b="1" dirty="0">
                <a:latin typeface="Arial" panose="020B0604020202020204" pitchFamily="34" charset="0"/>
                <a:cs typeface="Arial" panose="020B0604020202020204" pitchFamily="34" charset="0"/>
              </a:rPr>
              <a:t>Language IDE – VB.NET </a:t>
            </a:r>
          </a:p>
          <a:p>
            <a:r>
              <a:rPr lang="en-US" dirty="0">
                <a:latin typeface="Arial" panose="020B0604020202020204" pitchFamily="34" charset="0"/>
                <a:cs typeface="Arial" panose="020B0604020202020204" pitchFamily="34" charset="0"/>
              </a:rPr>
              <a:t>Allows for the creation of easy to use and familiar GUI’s using drag and drop elements </a:t>
            </a:r>
          </a:p>
          <a:p>
            <a:r>
              <a:rPr lang="en-US" dirty="0">
                <a:latin typeface="Arial" panose="020B0604020202020204" pitchFamily="34" charset="0"/>
                <a:cs typeface="Arial" panose="020B0604020202020204" pitchFamily="34" charset="0"/>
              </a:rPr>
              <a:t>Developer knowledge with VB.NET</a:t>
            </a:r>
          </a:p>
          <a:p>
            <a:r>
              <a:rPr lang="en-US" dirty="0">
                <a:latin typeface="Arial" panose="020B0604020202020204" pitchFamily="34" charset="0"/>
                <a:cs typeface="Arial" panose="020B0604020202020204" pitchFamily="34" charset="0"/>
              </a:rPr>
              <a:t>Very good portability and compatibility</a:t>
            </a:r>
          </a:p>
          <a:p>
            <a:endParaRPr lang="en-US"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results and conclusions </a:t>
            </a:r>
          </a:p>
        </p:txBody>
      </p:sp>
    </p:spTree>
    <p:extLst>
      <p:ext uri="{BB962C8B-B14F-4D97-AF65-F5344CB8AC3E}">
        <p14:creationId xmlns:p14="http://schemas.microsoft.com/office/powerpoint/2010/main" val="11063536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marL="0" lvl="0" indent="0">
              <a:buNone/>
            </a:pPr>
            <a:r>
              <a:rPr lang="en-US" b="1" dirty="0">
                <a:latin typeface="Arial" panose="020B0604020202020204" pitchFamily="34" charset="0"/>
                <a:cs typeface="Arial" panose="020B0604020202020204" pitchFamily="34" charset="0"/>
              </a:rPr>
              <a:t>Language IDE – VB.NET </a:t>
            </a:r>
          </a:p>
          <a:p>
            <a:r>
              <a:rPr lang="en-US" dirty="0">
                <a:latin typeface="Arial" panose="020B0604020202020204" pitchFamily="34" charset="0"/>
                <a:cs typeface="Arial" panose="020B0604020202020204" pitchFamily="34" charset="0"/>
              </a:rPr>
              <a:t>Allows for the creation of easy to use and familiar GUI’s</a:t>
            </a:r>
          </a:p>
          <a:p>
            <a:r>
              <a:rPr lang="en-US" dirty="0">
                <a:latin typeface="Arial" panose="020B0604020202020204" pitchFamily="34" charset="0"/>
                <a:cs typeface="Arial" panose="020B0604020202020204" pitchFamily="34" charset="0"/>
              </a:rPr>
              <a:t>Developer knowledge with VB.NET</a:t>
            </a:r>
          </a:p>
          <a:p>
            <a:r>
              <a:rPr lang="en-US" dirty="0">
                <a:latin typeface="Arial" panose="020B0604020202020204" pitchFamily="34" charset="0"/>
                <a:cs typeface="Arial" panose="020B0604020202020204" pitchFamily="34" charset="0"/>
              </a:rPr>
              <a:t>Very good portability and compatibility with windows devices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Main results and conclusions </a:t>
            </a:r>
          </a:p>
        </p:txBody>
      </p:sp>
    </p:spTree>
    <p:extLst>
      <p:ext uri="{BB962C8B-B14F-4D97-AF65-F5344CB8AC3E}">
        <p14:creationId xmlns:p14="http://schemas.microsoft.com/office/powerpoint/2010/main" val="2395997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Application changes</a:t>
            </a:r>
          </a:p>
          <a:p>
            <a:r>
              <a:rPr lang="en-GB" dirty="0">
                <a:latin typeface="Arial" panose="020B0604020202020204" pitchFamily="34" charset="0"/>
                <a:cs typeface="Arial" panose="020B0604020202020204" pitchFamily="34" charset="0"/>
              </a:rPr>
              <a:t>User tracking – Save files linked to usernames/ save slots</a:t>
            </a:r>
          </a:p>
          <a:p>
            <a:r>
              <a:rPr lang="en-GB" dirty="0">
                <a:latin typeface="Arial" panose="020B0604020202020204" pitchFamily="34" charset="0"/>
                <a:cs typeface="Arial" panose="020B0604020202020204" pitchFamily="34" charset="0"/>
              </a:rPr>
              <a:t>Completion bar at the top so users know how far in they are</a:t>
            </a:r>
          </a:p>
          <a:p>
            <a:r>
              <a:rPr lang="en-GB" dirty="0">
                <a:latin typeface="Arial" panose="020B0604020202020204" pitchFamily="34" charset="0"/>
                <a:cs typeface="Arial" panose="020B0604020202020204" pitchFamily="34" charset="0"/>
              </a:rPr>
              <a:t>Expanding on the current topics</a:t>
            </a:r>
          </a:p>
          <a:p>
            <a:r>
              <a:rPr lang="en-GB" dirty="0">
                <a:latin typeface="Arial" panose="020B0604020202020204" pitchFamily="34" charset="0"/>
                <a:cs typeface="Arial" panose="020B0604020202020204" pitchFamily="34" charset="0"/>
              </a:rPr>
              <a:t>Adding in new topics </a:t>
            </a:r>
          </a:p>
          <a:p>
            <a:r>
              <a:rPr lang="en-GB" dirty="0">
                <a:latin typeface="Arial" panose="020B0604020202020204" pitchFamily="34" charset="0"/>
                <a:cs typeface="Arial" panose="020B0604020202020204" pitchFamily="34" charset="0"/>
              </a:rPr>
              <a:t>Give the application a better UI and design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placement, colours used, animation and use of sound</a:t>
            </a:r>
          </a:p>
          <a:p>
            <a:r>
              <a:rPr lang="en-GB" dirty="0">
                <a:latin typeface="Arial" panose="020B0604020202020204" pitchFamily="34" charset="0"/>
                <a:cs typeface="Arial" panose="020B0604020202020204" pitchFamily="34" charset="0"/>
              </a:rPr>
              <a:t>Better help menu’s </a:t>
            </a: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Recommendations for future work </a:t>
            </a:r>
          </a:p>
        </p:txBody>
      </p:sp>
    </p:spTree>
    <p:extLst>
      <p:ext uri="{BB962C8B-B14F-4D97-AF65-F5344CB8AC3E}">
        <p14:creationId xmlns:p14="http://schemas.microsoft.com/office/powerpoint/2010/main" val="31820901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pPr lvl="0"/>
            <a:endParaRPr lang="en-US"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F17563FD-F4DE-4276-8655-8B56DE8D59FC}"/>
              </a:ext>
            </a:extLst>
          </p:cNvPr>
          <p:cNvSpPr txBox="1">
            <a:spLocks/>
          </p:cNvSpPr>
          <p:nvPr/>
        </p:nvSpPr>
        <p:spPr>
          <a:xfrm>
            <a:off x="621804" y="332656"/>
            <a:ext cx="11377264" cy="792088"/>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GB" cap="none" dirty="0">
                <a:latin typeface="Arial" panose="020B0604020202020204" pitchFamily="34" charset="0"/>
                <a:cs typeface="Arial" panose="020B0604020202020204" pitchFamily="34" charset="0"/>
              </a:rPr>
              <a:t>Application demo </a:t>
            </a:r>
          </a:p>
        </p:txBody>
      </p:sp>
    </p:spTree>
    <p:extLst>
      <p:ext uri="{BB962C8B-B14F-4D97-AF65-F5344CB8AC3E}">
        <p14:creationId xmlns:p14="http://schemas.microsoft.com/office/powerpoint/2010/main" val="35391695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Crimson landscape design templat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ln w="1905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TF03460512.potx" id="{FAD57A1D-FD3F-410E-BC16-DC0572F34EA3}" vid="{8B1535A0-4296-40FA-BB7E-C6BB75A63359}"/>
    </a:ext>
  </a:extLst>
</a:theme>
</file>

<file path=ppt/theme/theme2.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1048</TotalTime>
  <Words>983</Words>
  <Application>Microsoft Office PowerPoint</Application>
  <PresentationFormat>Custom</PresentationFormat>
  <Paragraphs>105</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Cambria</vt:lpstr>
      <vt:lpstr>Century Gothic</vt:lpstr>
      <vt:lpstr>Crimson landscape design template</vt:lpstr>
      <vt:lpstr>An investigation into the use of educational software to teach programming in the FE sector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use of educational software to teach programming in the FE sector</dc:title>
  <dc:creator>Rhys Pike</dc:creator>
  <cp:lastModifiedBy>Rhys Pike</cp:lastModifiedBy>
  <cp:revision>24</cp:revision>
  <dcterms:created xsi:type="dcterms:W3CDTF">2018-04-29T16:43:34Z</dcterms:created>
  <dcterms:modified xsi:type="dcterms:W3CDTF">2018-04-30T23:22:41Z</dcterms:modified>
</cp:coreProperties>
</file>