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4"/>
  </p:sldMasterIdLst>
  <p:sldIdLst>
    <p:sldId id="256" r:id="rId5"/>
    <p:sldId id="257" r:id="rId6"/>
    <p:sldId id="258" r:id="rId7"/>
    <p:sldId id="259" r:id="rId8"/>
    <p:sldId id="261" r:id="rId9"/>
    <p:sldId id="262" r:id="rId10"/>
    <p:sldId id="264" r:id="rId11"/>
    <p:sldId id="266" r:id="rId12"/>
    <p:sldId id="2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5464AA-5AA4-1488-3C9D-B2351C305A5A}" v="1521" dt="2021-11-08T12:38:24.8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28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2917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942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2582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28377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43165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443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2624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556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50579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66694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11/8/2021</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005346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11/8/2021</a:t>
            </a:fld>
            <a:endParaRPr lang="en-US"/>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2629889077"/>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11" r:id="rId7"/>
    <p:sldLayoutId id="2147483707" r:id="rId8"/>
    <p:sldLayoutId id="2147483708" r:id="rId9"/>
    <p:sldLayoutId id="2147483709" r:id="rId10"/>
    <p:sldLayoutId id="2147483710" r:id="rId11"/>
  </p:sldLayoutIdLst>
  <p:txStyles>
    <p:titleStyle>
      <a:lvl1pPr algn="l" defTabSz="914400" rtl="0" eaLnBrk="1" latinLnBrk="0" hangingPunct="1">
        <a:lnSpc>
          <a:spcPct val="90000"/>
        </a:lnSpc>
        <a:spcBef>
          <a:spcPct val="0"/>
        </a:spcBef>
        <a:buNone/>
        <a:defRPr sz="48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E3C5560-7A9C-489F-9148-18C5E1D0F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D47143-2293-4194-AE77-AAFD1A6DD9E2}"/>
              </a:ext>
            </a:extLst>
          </p:cNvPr>
          <p:cNvSpPr>
            <a:spLocks noGrp="1"/>
          </p:cNvSpPr>
          <p:nvPr>
            <p:ph type="ctrTitle"/>
          </p:nvPr>
        </p:nvSpPr>
        <p:spPr>
          <a:xfrm>
            <a:off x="1578043" y="590062"/>
            <a:ext cx="5309140" cy="2838938"/>
          </a:xfrm>
        </p:spPr>
        <p:txBody>
          <a:bodyPr>
            <a:normAutofit/>
          </a:bodyPr>
          <a:lstStyle/>
          <a:p>
            <a:r>
              <a:rPr lang="en-GB" sz="5400">
                <a:solidFill>
                  <a:schemeClr val="bg1"/>
                </a:solidFill>
              </a:rPr>
              <a:t>Problem solving</a:t>
            </a:r>
          </a:p>
        </p:txBody>
      </p:sp>
      <p:sp>
        <p:nvSpPr>
          <p:cNvPr id="3" name="Subtitle 2">
            <a:extLst>
              <a:ext uri="{FF2B5EF4-FFF2-40B4-BE49-F238E27FC236}">
                <a16:creationId xmlns:a16="http://schemas.microsoft.com/office/drawing/2014/main" id="{156D25CA-71DD-4BFF-9B1F-05545BDF4F82}"/>
              </a:ext>
            </a:extLst>
          </p:cNvPr>
          <p:cNvSpPr>
            <a:spLocks noGrp="1"/>
          </p:cNvSpPr>
          <p:nvPr>
            <p:ph type="subTitle" idx="1"/>
          </p:nvPr>
        </p:nvSpPr>
        <p:spPr>
          <a:xfrm>
            <a:off x="1578044" y="3739764"/>
            <a:ext cx="4517954" cy="1198120"/>
          </a:xfrm>
        </p:spPr>
        <p:txBody>
          <a:bodyPr>
            <a:normAutofit/>
          </a:bodyPr>
          <a:lstStyle/>
          <a:p>
            <a:r>
              <a:rPr lang="en-GB" sz="2000">
                <a:solidFill>
                  <a:schemeClr val="bg1"/>
                </a:solidFill>
              </a:rPr>
              <a:t>2028051</a:t>
            </a:r>
          </a:p>
          <a:p>
            <a:r>
              <a:rPr lang="en-GB" sz="2000">
                <a:solidFill>
                  <a:schemeClr val="bg1"/>
                </a:solidFill>
              </a:rPr>
              <a:t>Mikeisha Alidadas Carty</a:t>
            </a:r>
          </a:p>
        </p:txBody>
      </p:sp>
      <p:sp>
        <p:nvSpPr>
          <p:cNvPr id="11" name="!!plus graphic">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3" name="!!dot graphic">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5" name="!!circle graphic">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17"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19" name="Graphic 18">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10836425" y="5436655"/>
            <a:ext cx="151536" cy="151536"/>
          </a:xfrm>
          <a:prstGeom prst="rect">
            <a:avLst/>
          </a:prstGeom>
        </p:spPr>
      </p:pic>
      <p:pic>
        <p:nvPicPr>
          <p:cNvPr id="21" name="Graphic 20">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11245175" y="5896734"/>
            <a:ext cx="108625" cy="108625"/>
          </a:xfrm>
          <a:prstGeom prst="rect">
            <a:avLst/>
          </a:prstGeom>
        </p:spPr>
      </p:pic>
      <p:pic>
        <p:nvPicPr>
          <p:cNvPr id="23" name="Graphic 22">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10554288" y="6038004"/>
            <a:ext cx="95759" cy="95759"/>
          </a:xfrm>
          <a:prstGeom prst="rect">
            <a:avLst/>
          </a:prstGeom>
        </p:spPr>
      </p:pic>
      <p:pic>
        <p:nvPicPr>
          <p:cNvPr id="4" name="Picture 3">
            <a:extLst>
              <a:ext uri="{FF2B5EF4-FFF2-40B4-BE49-F238E27FC236}">
                <a16:creationId xmlns:a16="http://schemas.microsoft.com/office/drawing/2014/main" id="{B98F15BE-864D-4B49-B57B-888E30FB877A}"/>
              </a:ext>
            </a:extLst>
          </p:cNvPr>
          <p:cNvPicPr>
            <a:picLocks noChangeAspect="1"/>
          </p:cNvPicPr>
          <p:nvPr/>
        </p:nvPicPr>
        <p:blipFill rotWithShape="1">
          <a:blip r:embed="rId8"/>
          <a:srcRect r="-1" b="3669"/>
          <a:stretch/>
        </p:blipFill>
        <p:spPr>
          <a:xfrm>
            <a:off x="6740358" y="1606411"/>
            <a:ext cx="5451642" cy="5251590"/>
          </a:xfrm>
          <a:custGeom>
            <a:avLst/>
            <a:gdLst/>
            <a:ahLst/>
            <a:cxnLst/>
            <a:rect l="l" t="t" r="r" b="b"/>
            <a:pathLst>
              <a:path w="5923214" h="5705857">
                <a:moveTo>
                  <a:pt x="3612238" y="0"/>
                </a:moveTo>
                <a:cubicBezTo>
                  <a:pt x="4485043" y="0"/>
                  <a:pt x="5285549" y="309553"/>
                  <a:pt x="5909957" y="824860"/>
                </a:cubicBezTo>
                <a:lnTo>
                  <a:pt x="5923214" y="836909"/>
                </a:lnTo>
                <a:lnTo>
                  <a:pt x="5923214" y="5705857"/>
                </a:lnTo>
                <a:lnTo>
                  <a:pt x="672237" y="5705857"/>
                </a:lnTo>
                <a:lnTo>
                  <a:pt x="616914" y="5631875"/>
                </a:lnTo>
                <a:cubicBezTo>
                  <a:pt x="227427" y="5055358"/>
                  <a:pt x="0" y="4360357"/>
                  <a:pt x="0" y="3612238"/>
                </a:cubicBezTo>
                <a:cubicBezTo>
                  <a:pt x="0" y="1617255"/>
                  <a:pt x="1617255" y="0"/>
                  <a:pt x="3612238" y="0"/>
                </a:cubicBezTo>
                <a:close/>
              </a:path>
            </a:pathLst>
          </a:custGeom>
        </p:spPr>
      </p:pic>
    </p:spTree>
    <p:extLst>
      <p:ext uri="{BB962C8B-B14F-4D97-AF65-F5344CB8AC3E}">
        <p14:creationId xmlns:p14="http://schemas.microsoft.com/office/powerpoint/2010/main" val="4036512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D38A7-A151-4494-ABAA-46E9CA7A443F}"/>
              </a:ext>
            </a:extLst>
          </p:cNvPr>
          <p:cNvSpPr>
            <a:spLocks noGrp="1"/>
          </p:cNvSpPr>
          <p:nvPr>
            <p:ph type="title"/>
          </p:nvPr>
        </p:nvSpPr>
        <p:spPr>
          <a:xfrm>
            <a:off x="838200" y="365125"/>
            <a:ext cx="10515600" cy="2099401"/>
          </a:xfrm>
        </p:spPr>
        <p:txBody>
          <a:bodyPr>
            <a:normAutofit/>
          </a:bodyPr>
          <a:lstStyle/>
          <a:p>
            <a:r>
              <a:rPr lang="en-GB" sz="7200">
                <a:solidFill>
                  <a:schemeClr val="accent1">
                    <a:lumMod val="75000"/>
                  </a:schemeClr>
                </a:solidFill>
              </a:rPr>
              <a:t>Introduction</a:t>
            </a:r>
          </a:p>
        </p:txBody>
      </p:sp>
      <p:sp>
        <p:nvSpPr>
          <p:cNvPr id="3" name="Content Placeholder 2">
            <a:extLst>
              <a:ext uri="{FF2B5EF4-FFF2-40B4-BE49-F238E27FC236}">
                <a16:creationId xmlns:a16="http://schemas.microsoft.com/office/drawing/2014/main" id="{35834F33-6648-4919-848D-33A75B9A350F}"/>
              </a:ext>
            </a:extLst>
          </p:cNvPr>
          <p:cNvSpPr>
            <a:spLocks noGrp="1"/>
          </p:cNvSpPr>
          <p:nvPr>
            <p:ph idx="1"/>
          </p:nvPr>
        </p:nvSpPr>
        <p:spPr/>
        <p:txBody>
          <a:bodyPr vert="horz" lIns="91440" tIns="45720" rIns="91440" bIns="45720" rtlCol="0" anchor="t">
            <a:normAutofit/>
          </a:bodyPr>
          <a:lstStyle/>
          <a:p>
            <a:pPr marL="0" indent="0">
              <a:buNone/>
            </a:pPr>
            <a:r>
              <a:rPr lang="en-GB"/>
              <a:t>what is problem solving?</a:t>
            </a:r>
          </a:p>
          <a:p>
            <a:pPr marL="0" indent="0">
              <a:buNone/>
            </a:pPr>
            <a:r>
              <a:rPr lang="en-GB"/>
              <a:t>Problem solving is the act of defining a problem ; determining</a:t>
            </a:r>
          </a:p>
          <a:p>
            <a:pPr marL="0" indent="0">
              <a:buNone/>
            </a:pPr>
            <a:r>
              <a:rPr lang="en-GB"/>
              <a:t>The cause of the problem ; identifying ,prioritizing , and selecting alternatives of a solution ; and implementing a solution. The problem-solving process . Problem solving resources .</a:t>
            </a:r>
          </a:p>
        </p:txBody>
      </p:sp>
    </p:spTree>
    <p:extLst>
      <p:ext uri="{BB962C8B-B14F-4D97-AF65-F5344CB8AC3E}">
        <p14:creationId xmlns:p14="http://schemas.microsoft.com/office/powerpoint/2010/main" val="723616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45686-938D-42A0-9BCB-F6F268517B01}"/>
              </a:ext>
            </a:extLst>
          </p:cNvPr>
          <p:cNvSpPr>
            <a:spLocks noGrp="1"/>
          </p:cNvSpPr>
          <p:nvPr>
            <p:ph type="title"/>
          </p:nvPr>
        </p:nvSpPr>
        <p:spPr/>
        <p:txBody>
          <a:bodyPr>
            <a:normAutofit fontScale="90000"/>
          </a:bodyPr>
          <a:lstStyle/>
          <a:p>
            <a:r>
              <a:rPr lang="en-GB">
                <a:solidFill>
                  <a:schemeClr val="accent1">
                    <a:lumMod val="75000"/>
                  </a:schemeClr>
                </a:solidFill>
              </a:rPr>
              <a:t>What is the Nature of work related-related stress</a:t>
            </a:r>
          </a:p>
        </p:txBody>
      </p:sp>
      <p:sp>
        <p:nvSpPr>
          <p:cNvPr id="3" name="Content Placeholder 2">
            <a:extLst>
              <a:ext uri="{FF2B5EF4-FFF2-40B4-BE49-F238E27FC236}">
                <a16:creationId xmlns:a16="http://schemas.microsoft.com/office/drawing/2014/main" id="{E3CFC47C-2E2F-4A9A-9126-6F5CFBAD7473}"/>
              </a:ext>
            </a:extLst>
          </p:cNvPr>
          <p:cNvSpPr>
            <a:spLocks noGrp="1"/>
          </p:cNvSpPr>
          <p:nvPr>
            <p:ph idx="1"/>
          </p:nvPr>
        </p:nvSpPr>
        <p:spPr/>
        <p:txBody>
          <a:bodyPr vert="horz" lIns="91440" tIns="45720" rIns="91440" bIns="45720" rtlCol="0" anchor="t">
            <a:normAutofit fontScale="55000" lnSpcReduction="20000"/>
          </a:bodyPr>
          <a:lstStyle/>
          <a:p>
            <a:r>
              <a:rPr lang="en-GB"/>
              <a:t>The nature of  work-related stress would be , excessive workload , work patterns and working environment Expressed the mutual agreement on the definition of stress as psychological and cognitive support.</a:t>
            </a:r>
          </a:p>
          <a:p>
            <a:r>
              <a:rPr lang="en-GB"/>
              <a:t>The key features of work – related stress would be a sequences of events that would result in a huge demands for normal functioning following significant set of evaluative processes which typically effects the individual wellbeing due to the of confidence caused by generational stress related problems at work deprive from lack resources the importance of an individual failing to cope with their work loads , to help individuals have a better coping mechanism suggests the its crucial to increase personal resources of high importance for the ability to enhance self –efficacy , having larger ( MacKay et . All,2004)</a:t>
            </a:r>
          </a:p>
          <a:p>
            <a:endParaRPr lang="en-GB"/>
          </a:p>
          <a:p>
            <a:r>
              <a:rPr lang="en-GB"/>
              <a:t>HSE definition of work-related stress .</a:t>
            </a:r>
          </a:p>
          <a:p>
            <a:pPr marL="0" indent="0">
              <a:buNone/>
            </a:pPr>
            <a:r>
              <a:rPr lang="en-GB"/>
              <a:t>The adverse reaction people have to excessive pressure of other types to demands placed on them at work .</a:t>
            </a:r>
          </a:p>
          <a:p>
            <a:pPr marL="0" indent="0">
              <a:buNone/>
            </a:pPr>
            <a:r>
              <a:rPr lang="en-GB"/>
              <a:t>. Psychological states with cognitive and emotional components</a:t>
            </a:r>
          </a:p>
          <a:p>
            <a:pPr marL="0" indent="0">
              <a:buNone/>
            </a:pPr>
            <a:r>
              <a:rPr lang="en-GB"/>
              <a:t>. Importance of individual’s appraisal and perception , it's important for an individual to learn how to cope with others</a:t>
            </a:r>
          </a:p>
          <a:p>
            <a:pPr marL="0" indent="0">
              <a:buNone/>
            </a:pPr>
            <a:r>
              <a:rPr lang="en-GB"/>
              <a:t>. Organizational system should incorporate the ability to enhance personal resources</a:t>
            </a:r>
          </a:p>
        </p:txBody>
      </p:sp>
    </p:spTree>
    <p:extLst>
      <p:ext uri="{BB962C8B-B14F-4D97-AF65-F5344CB8AC3E}">
        <p14:creationId xmlns:p14="http://schemas.microsoft.com/office/powerpoint/2010/main" val="1797834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8EAB-8D9F-4ED2-8FE7-2DEAE949F08E}"/>
              </a:ext>
            </a:extLst>
          </p:cNvPr>
          <p:cNvSpPr>
            <a:spLocks noGrp="1"/>
          </p:cNvSpPr>
          <p:nvPr>
            <p:ph type="title"/>
          </p:nvPr>
        </p:nvSpPr>
        <p:spPr/>
        <p:txBody>
          <a:bodyPr/>
          <a:lstStyle/>
          <a:p>
            <a:r>
              <a:rPr lang="en-GB"/>
              <a:t>The impact of work related stress</a:t>
            </a:r>
          </a:p>
        </p:txBody>
      </p:sp>
      <p:sp>
        <p:nvSpPr>
          <p:cNvPr id="3" name="Content Placeholder 2">
            <a:extLst>
              <a:ext uri="{FF2B5EF4-FFF2-40B4-BE49-F238E27FC236}">
                <a16:creationId xmlns:a16="http://schemas.microsoft.com/office/drawing/2014/main" id="{ECC2D7FC-598A-4241-B747-43F7C868227F}"/>
              </a:ext>
            </a:extLst>
          </p:cNvPr>
          <p:cNvSpPr>
            <a:spLocks noGrp="1"/>
          </p:cNvSpPr>
          <p:nvPr>
            <p:ph idx="1"/>
          </p:nvPr>
        </p:nvSpPr>
        <p:spPr/>
        <p:txBody>
          <a:bodyPr vert="horz" lIns="91440" tIns="45720" rIns="91440" bIns="45720" rtlCol="0" anchor="t">
            <a:normAutofit/>
          </a:bodyPr>
          <a:lstStyle/>
          <a:p>
            <a:r>
              <a:rPr lang="en-GB"/>
              <a:t>Not getting enough hours to work </a:t>
            </a:r>
          </a:p>
          <a:p>
            <a:r>
              <a:rPr lang="en-GB"/>
              <a:t>Less productivity</a:t>
            </a:r>
          </a:p>
          <a:p>
            <a:r>
              <a:rPr lang="en-GB"/>
              <a:t>Loosing job</a:t>
            </a:r>
          </a:p>
          <a:p>
            <a:r>
              <a:rPr lang="en-GB"/>
              <a:t>Not getting to cooperate with workers</a:t>
            </a:r>
          </a:p>
          <a:p>
            <a:r>
              <a:rPr lang="en-GB"/>
              <a:t>Feeling moody and not finishing the work</a:t>
            </a:r>
          </a:p>
        </p:txBody>
      </p:sp>
    </p:spTree>
    <p:extLst>
      <p:ext uri="{BB962C8B-B14F-4D97-AF65-F5344CB8AC3E}">
        <p14:creationId xmlns:p14="http://schemas.microsoft.com/office/powerpoint/2010/main" val="2514714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2DFEAE6-D7CE-41DF-8208-60A7AB335FE0}"/>
              </a:ext>
            </a:extLst>
          </p:cNvPr>
          <p:cNvPicPr>
            <a:picLocks noGrp="1" noChangeAspect="1"/>
          </p:cNvPicPr>
          <p:nvPr>
            <p:ph idx="1"/>
          </p:nvPr>
        </p:nvPicPr>
        <p:blipFill rotWithShape="1">
          <a:blip r:embed="rId2"/>
          <a:srcRect l="28149" t="18116" r="15495" b="5681"/>
          <a:stretch/>
        </p:blipFill>
        <p:spPr>
          <a:xfrm>
            <a:off x="1449532" y="1068709"/>
            <a:ext cx="9212695" cy="4724800"/>
          </a:xfrm>
        </p:spPr>
      </p:pic>
      <p:sp>
        <p:nvSpPr>
          <p:cNvPr id="4" name="Title 3">
            <a:extLst>
              <a:ext uri="{FF2B5EF4-FFF2-40B4-BE49-F238E27FC236}">
                <a16:creationId xmlns:a16="http://schemas.microsoft.com/office/drawing/2014/main" id="{6FA97B66-4B99-4448-B5EF-70D5C6C25D1F}"/>
              </a:ext>
            </a:extLst>
          </p:cNvPr>
          <p:cNvSpPr>
            <a:spLocks noGrp="1"/>
          </p:cNvSpPr>
          <p:nvPr>
            <p:ph type="title"/>
          </p:nvPr>
        </p:nvSpPr>
        <p:spPr>
          <a:xfrm>
            <a:off x="838200" y="365125"/>
            <a:ext cx="10515600" cy="710768"/>
          </a:xfrm>
        </p:spPr>
        <p:txBody>
          <a:bodyPr>
            <a:normAutofit fontScale="90000"/>
          </a:bodyPr>
          <a:lstStyle/>
          <a:p>
            <a:r>
              <a:rPr lang="en-GB"/>
              <a:t>Fishbone analysis</a:t>
            </a:r>
          </a:p>
        </p:txBody>
      </p:sp>
    </p:spTree>
    <p:extLst>
      <p:ext uri="{BB962C8B-B14F-4D97-AF65-F5344CB8AC3E}">
        <p14:creationId xmlns:p14="http://schemas.microsoft.com/office/powerpoint/2010/main" val="32374688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ABA69F06-3014-43EC-B0FB-D39367949EBF}"/>
              </a:ext>
            </a:extLst>
          </p:cNvPr>
          <p:cNvSpPr>
            <a:spLocks noGrp="1"/>
          </p:cNvSpPr>
          <p:nvPr>
            <p:ph type="title"/>
          </p:nvPr>
        </p:nvSpPr>
        <p:spPr>
          <a:xfrm>
            <a:off x="2337778" y="-292966"/>
            <a:ext cx="7161245" cy="1325563"/>
          </a:xfrm>
        </p:spPr>
        <p:txBody>
          <a:bodyPr>
            <a:normAutofit/>
          </a:bodyPr>
          <a:lstStyle/>
          <a:p>
            <a:r>
              <a:rPr lang="en-GB" sz="3600">
                <a:solidFill>
                  <a:schemeClr val="bg1"/>
                </a:solidFill>
              </a:rPr>
              <a:t>PESTEL ANALYSIS</a:t>
            </a:r>
          </a:p>
        </p:txBody>
      </p:sp>
      <p:sp>
        <p:nvSpPr>
          <p:cNvPr id="1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5" name="Straight Connector 14">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7"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4" name="Table 4">
            <a:extLst>
              <a:ext uri="{FF2B5EF4-FFF2-40B4-BE49-F238E27FC236}">
                <a16:creationId xmlns:a16="http://schemas.microsoft.com/office/drawing/2014/main" id="{EC5CF565-C15E-4BCE-A303-500D10D09197}"/>
              </a:ext>
            </a:extLst>
          </p:cNvPr>
          <p:cNvGraphicFramePr>
            <a:graphicFrameLocks noGrp="1"/>
          </p:cNvGraphicFramePr>
          <p:nvPr>
            <p:ph idx="1"/>
            <p:extLst>
              <p:ext uri="{D42A27DB-BD31-4B8C-83A1-F6EECF244321}">
                <p14:modId xmlns:p14="http://schemas.microsoft.com/office/powerpoint/2010/main" val="4281808507"/>
              </p:ext>
            </p:extLst>
          </p:nvPr>
        </p:nvGraphicFramePr>
        <p:xfrm>
          <a:off x="-60613" y="744681"/>
          <a:ext cx="12316761" cy="6361063"/>
        </p:xfrm>
        <a:graphic>
          <a:graphicData uri="http://schemas.openxmlformats.org/drawingml/2006/table">
            <a:tbl>
              <a:tblPr firstRow="1" bandRow="1">
                <a:tableStyleId>{5C22544A-7EE6-4342-B048-85BDC9FD1C3A}</a:tableStyleId>
              </a:tblPr>
              <a:tblGrid>
                <a:gridCol w="1807653">
                  <a:extLst>
                    <a:ext uri="{9D8B030D-6E8A-4147-A177-3AD203B41FA5}">
                      <a16:colId xmlns:a16="http://schemas.microsoft.com/office/drawing/2014/main" val="3169595085"/>
                    </a:ext>
                  </a:extLst>
                </a:gridCol>
                <a:gridCol w="2170035">
                  <a:extLst>
                    <a:ext uri="{9D8B030D-6E8A-4147-A177-3AD203B41FA5}">
                      <a16:colId xmlns:a16="http://schemas.microsoft.com/office/drawing/2014/main" val="2562616667"/>
                    </a:ext>
                  </a:extLst>
                </a:gridCol>
                <a:gridCol w="1509218">
                  <a:extLst>
                    <a:ext uri="{9D8B030D-6E8A-4147-A177-3AD203B41FA5}">
                      <a16:colId xmlns:a16="http://schemas.microsoft.com/office/drawing/2014/main" val="3981072964"/>
                    </a:ext>
                  </a:extLst>
                </a:gridCol>
                <a:gridCol w="2766902">
                  <a:extLst>
                    <a:ext uri="{9D8B030D-6E8A-4147-A177-3AD203B41FA5}">
                      <a16:colId xmlns:a16="http://schemas.microsoft.com/office/drawing/2014/main" val="104980972"/>
                    </a:ext>
                  </a:extLst>
                </a:gridCol>
                <a:gridCol w="2724268">
                  <a:extLst>
                    <a:ext uri="{9D8B030D-6E8A-4147-A177-3AD203B41FA5}">
                      <a16:colId xmlns:a16="http://schemas.microsoft.com/office/drawing/2014/main" val="2808015486"/>
                    </a:ext>
                  </a:extLst>
                </a:gridCol>
                <a:gridCol w="1338685">
                  <a:extLst>
                    <a:ext uri="{9D8B030D-6E8A-4147-A177-3AD203B41FA5}">
                      <a16:colId xmlns:a16="http://schemas.microsoft.com/office/drawing/2014/main" val="3791848165"/>
                    </a:ext>
                  </a:extLst>
                </a:gridCol>
              </a:tblGrid>
              <a:tr h="1117022">
                <a:tc>
                  <a:txBody>
                    <a:bodyPr/>
                    <a:lstStyle/>
                    <a:p>
                      <a:r>
                        <a:rPr lang="en-GB" sz="2600"/>
                        <a:t>political</a:t>
                      </a:r>
                    </a:p>
                  </a:txBody>
                  <a:tcPr marL="131036" marR="131036" marT="65518" marB="65518"/>
                </a:tc>
                <a:tc>
                  <a:txBody>
                    <a:bodyPr/>
                    <a:lstStyle/>
                    <a:p>
                      <a:r>
                        <a:rPr lang="en-GB" sz="2600"/>
                        <a:t>economic</a:t>
                      </a:r>
                    </a:p>
                  </a:txBody>
                  <a:tcPr marL="131036" marR="131036" marT="65518" marB="65518"/>
                </a:tc>
                <a:tc>
                  <a:txBody>
                    <a:bodyPr/>
                    <a:lstStyle/>
                    <a:p>
                      <a:r>
                        <a:rPr lang="en-GB" sz="2600"/>
                        <a:t>social</a:t>
                      </a:r>
                    </a:p>
                  </a:txBody>
                  <a:tcPr marL="131036" marR="131036" marT="65518" marB="65518"/>
                </a:tc>
                <a:tc>
                  <a:txBody>
                    <a:bodyPr/>
                    <a:lstStyle/>
                    <a:p>
                      <a:r>
                        <a:rPr lang="en-GB" sz="2600"/>
                        <a:t>technological</a:t>
                      </a:r>
                    </a:p>
                  </a:txBody>
                  <a:tcPr marL="131036" marR="131036" marT="65518" marB="65518"/>
                </a:tc>
                <a:tc>
                  <a:txBody>
                    <a:bodyPr/>
                    <a:lstStyle/>
                    <a:p>
                      <a:r>
                        <a:rPr lang="en-GB" sz="2600"/>
                        <a:t>environmental</a:t>
                      </a:r>
                    </a:p>
                  </a:txBody>
                  <a:tcPr marL="131036" marR="131036" marT="65518" marB="65518"/>
                </a:tc>
                <a:tc>
                  <a:txBody>
                    <a:bodyPr/>
                    <a:lstStyle/>
                    <a:p>
                      <a:r>
                        <a:rPr lang="en-GB" sz="2600"/>
                        <a:t>legal</a:t>
                      </a:r>
                    </a:p>
                  </a:txBody>
                  <a:tcPr marL="131036" marR="131036" marT="65518" marB="65518"/>
                </a:tc>
                <a:extLst>
                  <a:ext uri="{0D108BD9-81ED-4DB2-BD59-A6C34878D82A}">
                    <a16:rowId xmlns:a16="http://schemas.microsoft.com/office/drawing/2014/main" val="777650727"/>
                  </a:ext>
                </a:extLst>
              </a:tr>
              <a:tr h="620351">
                <a:tc>
                  <a:txBody>
                    <a:bodyPr/>
                    <a:lstStyle/>
                    <a:p>
                      <a:r>
                        <a:rPr lang="en-GB" sz="2000"/>
                        <a:t>Corruption</a:t>
                      </a:r>
                    </a:p>
                  </a:txBody>
                  <a:tcPr marL="131036" marR="131036" marT="65518" marB="65518"/>
                </a:tc>
                <a:tc>
                  <a:txBody>
                    <a:bodyPr/>
                    <a:lstStyle/>
                    <a:p>
                      <a:r>
                        <a:rPr lang="en-GB" sz="2600"/>
                        <a:t>Economic growth</a:t>
                      </a:r>
                    </a:p>
                  </a:txBody>
                  <a:tcPr marL="131036" marR="131036" marT="65518" marB="65518"/>
                </a:tc>
                <a:tc>
                  <a:txBody>
                    <a:bodyPr/>
                    <a:lstStyle/>
                    <a:p>
                      <a:r>
                        <a:rPr lang="en-GB" sz="2000"/>
                        <a:t>Cultural barriers</a:t>
                      </a:r>
                      <a:endParaRPr lang="en-GB" sz="1400"/>
                    </a:p>
                  </a:txBody>
                  <a:tcPr marL="131036" marR="131036" marT="65518" marB="65518"/>
                </a:tc>
                <a:tc>
                  <a:txBody>
                    <a:bodyPr/>
                    <a:lstStyle/>
                    <a:p>
                      <a:r>
                        <a:rPr lang="en-GB" sz="2600"/>
                        <a:t>Technology incentives</a:t>
                      </a:r>
                    </a:p>
                  </a:txBody>
                  <a:tcPr marL="131036" marR="131036" marT="65518" marB="65518"/>
                </a:tc>
                <a:tc>
                  <a:txBody>
                    <a:bodyPr/>
                    <a:lstStyle/>
                    <a:p>
                      <a:r>
                        <a:rPr lang="en-GB" sz="2600"/>
                        <a:t>weather</a:t>
                      </a:r>
                    </a:p>
                  </a:txBody>
                  <a:tcPr marL="131036" marR="131036" marT="65518" marB="65518"/>
                </a:tc>
                <a:tc>
                  <a:txBody>
                    <a:bodyPr/>
                    <a:lstStyle/>
                    <a:p>
                      <a:endParaRPr lang="en-GB" sz="2600"/>
                    </a:p>
                  </a:txBody>
                  <a:tcPr marL="131036" marR="131036" marT="65518" marB="65518"/>
                </a:tc>
                <a:extLst>
                  <a:ext uri="{0D108BD9-81ED-4DB2-BD59-A6C34878D82A}">
                    <a16:rowId xmlns:a16="http://schemas.microsoft.com/office/drawing/2014/main" val="1815987115"/>
                  </a:ext>
                </a:extLst>
              </a:tr>
              <a:tr h="1153737">
                <a:tc>
                  <a:txBody>
                    <a:bodyPr/>
                    <a:lstStyle/>
                    <a:p>
                      <a:r>
                        <a:rPr lang="en-GB" sz="2600"/>
                        <a:t>Labour law</a:t>
                      </a:r>
                    </a:p>
                  </a:txBody>
                  <a:tcPr marL="131036" marR="131036" marT="65518" marB="65518"/>
                </a:tc>
                <a:tc>
                  <a:txBody>
                    <a:bodyPr/>
                    <a:lstStyle/>
                    <a:p>
                      <a:r>
                        <a:rPr lang="en-GB" sz="2600"/>
                        <a:t>Exchange rates</a:t>
                      </a:r>
                    </a:p>
                  </a:txBody>
                  <a:tcPr marL="131036" marR="131036" marT="65518" marB="65518"/>
                </a:tc>
                <a:tc>
                  <a:txBody>
                    <a:bodyPr/>
                    <a:lstStyle/>
                    <a:p>
                      <a:r>
                        <a:rPr lang="en-GB" sz="2600"/>
                        <a:t>Life style attitudes</a:t>
                      </a:r>
                    </a:p>
                  </a:txBody>
                  <a:tcPr marL="131036" marR="131036" marT="65518" marB="65518"/>
                </a:tc>
                <a:tc>
                  <a:txBody>
                    <a:bodyPr/>
                    <a:lstStyle/>
                    <a:p>
                      <a:r>
                        <a:rPr lang="en-GB" sz="2600"/>
                        <a:t>automation</a:t>
                      </a:r>
                    </a:p>
                  </a:txBody>
                  <a:tcPr marL="131036" marR="131036" marT="65518" marB="65518"/>
                </a:tc>
                <a:tc>
                  <a:txBody>
                    <a:bodyPr/>
                    <a:lstStyle/>
                    <a:p>
                      <a:r>
                        <a:rPr lang="en-GB" sz="2600"/>
                        <a:t>climate</a:t>
                      </a:r>
                    </a:p>
                  </a:txBody>
                  <a:tcPr marL="131036" marR="131036" marT="65518" marB="65518"/>
                </a:tc>
                <a:tc>
                  <a:txBody>
                    <a:bodyPr/>
                    <a:lstStyle/>
                    <a:p>
                      <a:endParaRPr lang="en-GB" sz="2600"/>
                    </a:p>
                  </a:txBody>
                  <a:tcPr marL="131036" marR="131036" marT="65518" marB="65518"/>
                </a:tc>
                <a:extLst>
                  <a:ext uri="{0D108BD9-81ED-4DB2-BD59-A6C34878D82A}">
                    <a16:rowId xmlns:a16="http://schemas.microsoft.com/office/drawing/2014/main" val="4187215868"/>
                  </a:ext>
                </a:extLst>
              </a:tr>
              <a:tr h="892838">
                <a:tc>
                  <a:txBody>
                    <a:bodyPr/>
                    <a:lstStyle/>
                    <a:p>
                      <a:r>
                        <a:rPr lang="en-GB" sz="2600"/>
                        <a:t>stability</a:t>
                      </a:r>
                    </a:p>
                  </a:txBody>
                  <a:tcPr marL="131036" marR="131036" marT="65518" marB="65518"/>
                </a:tc>
                <a:tc>
                  <a:txBody>
                    <a:bodyPr/>
                    <a:lstStyle/>
                    <a:p>
                      <a:r>
                        <a:rPr lang="en-GB" sz="2600"/>
                        <a:t>income</a:t>
                      </a:r>
                    </a:p>
                  </a:txBody>
                  <a:tcPr marL="131036" marR="131036" marT="65518" marB="65518"/>
                </a:tc>
                <a:tc>
                  <a:txBody>
                    <a:bodyPr/>
                    <a:lstStyle/>
                    <a:p>
                      <a:r>
                        <a:rPr lang="en-GB" sz="2600"/>
                        <a:t>Age distribution</a:t>
                      </a:r>
                    </a:p>
                  </a:txBody>
                  <a:tcPr marL="131036" marR="131036" marT="65518" marB="65518"/>
                </a:tc>
                <a:tc>
                  <a:txBody>
                    <a:bodyPr/>
                    <a:lstStyle/>
                    <a:p>
                      <a:r>
                        <a:rPr lang="en-GB" sz="2600"/>
                        <a:t>Technological </a:t>
                      </a:r>
                    </a:p>
                    <a:p>
                      <a:pPr lvl="0">
                        <a:buNone/>
                      </a:pPr>
                      <a:r>
                        <a:rPr lang="en-GB" sz="2600"/>
                        <a:t>awareness</a:t>
                      </a:r>
                    </a:p>
                  </a:txBody>
                  <a:tcPr marL="131036" marR="131036" marT="65518" marB="65518"/>
                </a:tc>
                <a:tc>
                  <a:txBody>
                    <a:bodyPr/>
                    <a:lstStyle/>
                    <a:p>
                      <a:r>
                        <a:rPr lang="en-GB" sz="2600"/>
                        <a:t>Environmental policies</a:t>
                      </a:r>
                    </a:p>
                  </a:txBody>
                  <a:tcPr marL="131036" marR="131036" marT="65518" marB="65518"/>
                </a:tc>
                <a:tc>
                  <a:txBody>
                    <a:bodyPr/>
                    <a:lstStyle/>
                    <a:p>
                      <a:endParaRPr lang="en-GB" sz="2600"/>
                    </a:p>
                  </a:txBody>
                  <a:tcPr marL="131036" marR="131036" marT="65518" marB="65518"/>
                </a:tc>
                <a:extLst>
                  <a:ext uri="{0D108BD9-81ED-4DB2-BD59-A6C34878D82A}">
                    <a16:rowId xmlns:a16="http://schemas.microsoft.com/office/drawing/2014/main" val="2136260605"/>
                  </a:ext>
                </a:extLst>
              </a:tr>
              <a:tr h="887045">
                <a:tc>
                  <a:txBody>
                    <a:bodyPr/>
                    <a:lstStyle/>
                    <a:p>
                      <a:r>
                        <a:rPr lang="en-GB" sz="2600"/>
                        <a:t>Trade restrictions</a:t>
                      </a:r>
                    </a:p>
                  </a:txBody>
                  <a:tcPr marL="131036" marR="131036" marT="65518" marB="65518"/>
                </a:tc>
                <a:tc>
                  <a:txBody>
                    <a:bodyPr/>
                    <a:lstStyle/>
                    <a:p>
                      <a:r>
                        <a:rPr lang="en-GB" sz="2600"/>
                        <a:t>Unemployment rates</a:t>
                      </a:r>
                    </a:p>
                  </a:txBody>
                  <a:tcPr marL="131036" marR="131036" marT="65518" marB="65518"/>
                </a:tc>
                <a:tc>
                  <a:txBody>
                    <a:bodyPr/>
                    <a:lstStyle/>
                    <a:p>
                      <a:endParaRPr lang="en-GB" sz="2600"/>
                    </a:p>
                  </a:txBody>
                  <a:tcPr marL="131036" marR="131036" marT="65518" marB="65518"/>
                </a:tc>
                <a:tc>
                  <a:txBody>
                    <a:bodyPr/>
                    <a:lstStyle/>
                    <a:p>
                      <a:r>
                        <a:rPr lang="en-GB" sz="2600"/>
                        <a:t>Technological</a:t>
                      </a:r>
                    </a:p>
                    <a:p>
                      <a:pPr lvl="0">
                        <a:buNone/>
                      </a:pPr>
                      <a:r>
                        <a:rPr lang="en-GB" sz="2600"/>
                        <a:t>change</a:t>
                      </a:r>
                    </a:p>
                  </a:txBody>
                  <a:tcPr marL="131036" marR="131036" marT="65518" marB="65518"/>
                </a:tc>
                <a:tc>
                  <a:txBody>
                    <a:bodyPr/>
                    <a:lstStyle/>
                    <a:p>
                      <a:endParaRPr lang="en-GB" sz="2600"/>
                    </a:p>
                  </a:txBody>
                  <a:tcPr marL="131036" marR="131036" marT="65518" marB="65518"/>
                </a:tc>
                <a:tc>
                  <a:txBody>
                    <a:bodyPr/>
                    <a:lstStyle/>
                    <a:p>
                      <a:endParaRPr lang="en-GB" sz="2600"/>
                    </a:p>
                  </a:txBody>
                  <a:tcPr marL="131036" marR="131036" marT="65518" marB="65518"/>
                </a:tc>
                <a:extLst>
                  <a:ext uri="{0D108BD9-81ED-4DB2-BD59-A6C34878D82A}">
                    <a16:rowId xmlns:a16="http://schemas.microsoft.com/office/drawing/2014/main" val="1311440242"/>
                  </a:ext>
                </a:extLst>
              </a:tr>
              <a:tr h="620351">
                <a:tc>
                  <a:txBody>
                    <a:bodyPr/>
                    <a:lstStyle/>
                    <a:p>
                      <a:r>
                        <a:rPr lang="en-GB" sz="2600"/>
                        <a:t>policy</a:t>
                      </a:r>
                    </a:p>
                  </a:txBody>
                  <a:tcPr marL="131036" marR="131036" marT="65518" marB="65518"/>
                </a:tc>
                <a:tc>
                  <a:txBody>
                    <a:bodyPr/>
                    <a:lstStyle/>
                    <a:p>
                      <a:r>
                        <a:rPr lang="en-GB" sz="2600"/>
                        <a:t>disposable</a:t>
                      </a:r>
                    </a:p>
                  </a:txBody>
                  <a:tcPr marL="131036" marR="131036" marT="65518" marB="65518"/>
                </a:tc>
                <a:tc>
                  <a:txBody>
                    <a:bodyPr/>
                    <a:lstStyle/>
                    <a:p>
                      <a:endParaRPr lang="en-GB" sz="2600"/>
                    </a:p>
                  </a:txBody>
                  <a:tcPr marL="131036" marR="131036" marT="65518" marB="65518"/>
                </a:tc>
                <a:tc>
                  <a:txBody>
                    <a:bodyPr/>
                    <a:lstStyle/>
                    <a:p>
                      <a:r>
                        <a:rPr lang="en-GB" sz="2600"/>
                        <a:t>Level of innovation</a:t>
                      </a:r>
                      <a:endParaRPr lang="en-GB" sz="2600" err="1"/>
                    </a:p>
                  </a:txBody>
                  <a:tcPr marL="131036" marR="131036" marT="65518" marB="65518"/>
                </a:tc>
                <a:tc>
                  <a:txBody>
                    <a:bodyPr/>
                    <a:lstStyle/>
                    <a:p>
                      <a:endParaRPr lang="en-GB" sz="2600"/>
                    </a:p>
                  </a:txBody>
                  <a:tcPr marL="131036" marR="131036" marT="65518" marB="65518"/>
                </a:tc>
                <a:tc>
                  <a:txBody>
                    <a:bodyPr/>
                    <a:lstStyle/>
                    <a:p>
                      <a:endParaRPr lang="en-GB" sz="2600"/>
                    </a:p>
                  </a:txBody>
                  <a:tcPr marL="131036" marR="131036" marT="65518" marB="65518"/>
                </a:tc>
                <a:extLst>
                  <a:ext uri="{0D108BD9-81ED-4DB2-BD59-A6C34878D82A}">
                    <a16:rowId xmlns:a16="http://schemas.microsoft.com/office/drawing/2014/main" val="763281831"/>
                  </a:ext>
                </a:extLst>
              </a:tr>
            </a:tbl>
          </a:graphicData>
        </a:graphic>
      </p:graphicFrame>
    </p:spTree>
    <p:extLst>
      <p:ext uri="{BB962C8B-B14F-4D97-AF65-F5344CB8AC3E}">
        <p14:creationId xmlns:p14="http://schemas.microsoft.com/office/powerpoint/2010/main" val="13264973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796C-3370-46F2-8C55-ACF3878EA208}"/>
              </a:ext>
            </a:extLst>
          </p:cNvPr>
          <p:cNvSpPr>
            <a:spLocks noGrp="1"/>
          </p:cNvSpPr>
          <p:nvPr>
            <p:ph type="title"/>
          </p:nvPr>
        </p:nvSpPr>
        <p:spPr/>
        <p:txBody>
          <a:bodyPr>
            <a:normAutofit fontScale="90000"/>
          </a:bodyPr>
          <a:lstStyle/>
          <a:p>
            <a:r>
              <a:rPr lang="en-GB"/>
              <a:t>An evaluation of alternative solutions to work related</a:t>
            </a:r>
          </a:p>
        </p:txBody>
      </p:sp>
      <p:sp>
        <p:nvSpPr>
          <p:cNvPr id="3" name="Content Placeholder 2">
            <a:extLst>
              <a:ext uri="{FF2B5EF4-FFF2-40B4-BE49-F238E27FC236}">
                <a16:creationId xmlns:a16="http://schemas.microsoft.com/office/drawing/2014/main" id="{2A65DA0B-D46A-4E06-8AB0-E6A9436F8440}"/>
              </a:ext>
            </a:extLst>
          </p:cNvPr>
          <p:cNvSpPr>
            <a:spLocks noGrp="1"/>
          </p:cNvSpPr>
          <p:nvPr>
            <p:ph idx="1"/>
          </p:nvPr>
        </p:nvSpPr>
        <p:spPr/>
        <p:txBody>
          <a:bodyPr vert="horz" lIns="91440" tIns="45720" rIns="91440" bIns="45720" rtlCol="0" anchor="t">
            <a:normAutofit/>
          </a:bodyPr>
          <a:lstStyle/>
          <a:p>
            <a:r>
              <a:rPr lang="en-GB"/>
              <a:t>Change job</a:t>
            </a:r>
          </a:p>
          <a:p>
            <a:r>
              <a:rPr lang="en-GB"/>
              <a:t>Asking for support from the management</a:t>
            </a:r>
          </a:p>
          <a:p>
            <a:r>
              <a:rPr lang="en-GB">
                <a:solidFill>
                  <a:srgbClr val="FF0000"/>
                </a:solidFill>
              </a:rPr>
              <a:t>Changing flexible working hours</a:t>
            </a:r>
          </a:p>
          <a:p>
            <a:r>
              <a:rPr lang="en-GB"/>
              <a:t>Medical support</a:t>
            </a:r>
          </a:p>
        </p:txBody>
      </p:sp>
    </p:spTree>
    <p:extLst>
      <p:ext uri="{BB962C8B-B14F-4D97-AF65-F5344CB8AC3E}">
        <p14:creationId xmlns:p14="http://schemas.microsoft.com/office/powerpoint/2010/main" val="37561196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C04DD-A5F2-4E9C-970F-6CFCB30FC9B8}"/>
              </a:ext>
            </a:extLst>
          </p:cNvPr>
          <p:cNvSpPr>
            <a:spLocks noGrp="1"/>
          </p:cNvSpPr>
          <p:nvPr>
            <p:ph type="title"/>
          </p:nvPr>
        </p:nvSpPr>
        <p:spPr/>
        <p:txBody>
          <a:bodyPr/>
          <a:lstStyle/>
          <a:p>
            <a:pPr marL="285750" indent="-285750">
              <a:spcBef>
                <a:spcPts val="1000"/>
              </a:spcBef>
              <a:buFont typeface="Arial"/>
              <a:buChar char="•"/>
            </a:pPr>
            <a:r>
              <a:rPr lang="en-GB"/>
              <a:t>PMI for </a:t>
            </a:r>
            <a:r>
              <a:rPr lang="en-GB">
                <a:solidFill>
                  <a:srgbClr val="FF0000"/>
                </a:solidFill>
                <a:ea typeface="+mj-lt"/>
                <a:cs typeface="+mj-lt"/>
              </a:rPr>
              <a:t>Changing flexible working hours</a:t>
            </a:r>
            <a:endParaRPr lang="en-US">
              <a:ea typeface="+mj-lt"/>
              <a:cs typeface="+mj-lt"/>
            </a:endParaRPr>
          </a:p>
          <a:p>
            <a:endParaRPr lang="en-GB"/>
          </a:p>
        </p:txBody>
      </p:sp>
      <p:graphicFrame>
        <p:nvGraphicFramePr>
          <p:cNvPr id="4" name="Table 4">
            <a:extLst>
              <a:ext uri="{FF2B5EF4-FFF2-40B4-BE49-F238E27FC236}">
                <a16:creationId xmlns:a16="http://schemas.microsoft.com/office/drawing/2014/main" id="{39BDF3C0-7619-4BFD-AE5F-20AB28D71031}"/>
              </a:ext>
            </a:extLst>
          </p:cNvPr>
          <p:cNvGraphicFramePr>
            <a:graphicFrameLocks noGrp="1"/>
          </p:cNvGraphicFramePr>
          <p:nvPr>
            <p:ph idx="1"/>
            <p:extLst>
              <p:ext uri="{D42A27DB-BD31-4B8C-83A1-F6EECF244321}">
                <p14:modId xmlns:p14="http://schemas.microsoft.com/office/powerpoint/2010/main" val="1945242818"/>
              </p:ext>
            </p:extLst>
          </p:nvPr>
        </p:nvGraphicFramePr>
        <p:xfrm>
          <a:off x="838200" y="1825625"/>
          <a:ext cx="10515600" cy="2090068"/>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4060436418"/>
                    </a:ext>
                  </a:extLst>
                </a:gridCol>
                <a:gridCol w="3505200">
                  <a:extLst>
                    <a:ext uri="{9D8B030D-6E8A-4147-A177-3AD203B41FA5}">
                      <a16:colId xmlns:a16="http://schemas.microsoft.com/office/drawing/2014/main" val="3622631404"/>
                    </a:ext>
                  </a:extLst>
                </a:gridCol>
                <a:gridCol w="3505200">
                  <a:extLst>
                    <a:ext uri="{9D8B030D-6E8A-4147-A177-3AD203B41FA5}">
                      <a16:colId xmlns:a16="http://schemas.microsoft.com/office/drawing/2014/main" val="3712338027"/>
                    </a:ext>
                  </a:extLst>
                </a:gridCol>
              </a:tblGrid>
              <a:tr h="404954">
                <a:tc>
                  <a:txBody>
                    <a:bodyPr/>
                    <a:lstStyle/>
                    <a:p>
                      <a:r>
                        <a:rPr lang="en-GB"/>
                        <a:t>PLUS</a:t>
                      </a:r>
                    </a:p>
                  </a:txBody>
                  <a:tcPr/>
                </a:tc>
                <a:tc>
                  <a:txBody>
                    <a:bodyPr/>
                    <a:lstStyle/>
                    <a:p>
                      <a:r>
                        <a:rPr lang="en-GB"/>
                        <a:t>Minus</a:t>
                      </a:r>
                    </a:p>
                  </a:txBody>
                  <a:tcPr/>
                </a:tc>
                <a:tc>
                  <a:txBody>
                    <a:bodyPr/>
                    <a:lstStyle/>
                    <a:p>
                      <a:r>
                        <a:rPr lang="en-GB"/>
                        <a:t>Interesting</a:t>
                      </a:r>
                    </a:p>
                  </a:txBody>
                  <a:tcPr/>
                </a:tc>
                <a:extLst>
                  <a:ext uri="{0D108BD9-81ED-4DB2-BD59-A6C34878D82A}">
                    <a16:rowId xmlns:a16="http://schemas.microsoft.com/office/drawing/2014/main" val="2472989530"/>
                  </a:ext>
                </a:extLst>
              </a:tr>
              <a:tr h="404954">
                <a:tc>
                  <a:txBody>
                    <a:bodyPr/>
                    <a:lstStyle/>
                    <a:p>
                      <a:r>
                        <a:rPr lang="en-GB"/>
                        <a:t>Reduce the stress    8</a:t>
                      </a:r>
                    </a:p>
                  </a:txBody>
                  <a:tcPr/>
                </a:tc>
                <a:tc>
                  <a:txBody>
                    <a:bodyPr/>
                    <a:lstStyle/>
                    <a:p>
                      <a:r>
                        <a:rPr lang="en-GB"/>
                        <a:t>Less money   -9</a:t>
                      </a:r>
                    </a:p>
                  </a:txBody>
                  <a:tcPr/>
                </a:tc>
                <a:tc>
                  <a:txBody>
                    <a:bodyPr/>
                    <a:lstStyle/>
                    <a:p>
                      <a:r>
                        <a:rPr lang="en-GB"/>
                        <a:t>More time to work from home  8</a:t>
                      </a:r>
                    </a:p>
                  </a:txBody>
                  <a:tcPr/>
                </a:tc>
                <a:extLst>
                  <a:ext uri="{0D108BD9-81ED-4DB2-BD59-A6C34878D82A}">
                    <a16:rowId xmlns:a16="http://schemas.microsoft.com/office/drawing/2014/main" val="759699993"/>
                  </a:ext>
                </a:extLst>
              </a:tr>
              <a:tr h="395536">
                <a:tc>
                  <a:txBody>
                    <a:bodyPr/>
                    <a:lstStyle/>
                    <a:p>
                      <a:r>
                        <a:rPr lang="en-GB"/>
                        <a:t>Come to work on time  8</a:t>
                      </a:r>
                    </a:p>
                  </a:txBody>
                  <a:tcPr/>
                </a:tc>
                <a:tc>
                  <a:txBody>
                    <a:bodyPr/>
                    <a:lstStyle/>
                    <a:p>
                      <a:r>
                        <a:rPr lang="en-GB"/>
                        <a:t>Not getting spend enough time at work  -7</a:t>
                      </a:r>
                    </a:p>
                  </a:txBody>
                  <a:tcPr/>
                </a:tc>
                <a:tc>
                  <a:txBody>
                    <a:bodyPr/>
                    <a:lstStyle/>
                    <a:p>
                      <a:r>
                        <a:rPr lang="en-GB"/>
                        <a:t>Quality time with family  9</a:t>
                      </a:r>
                    </a:p>
                  </a:txBody>
                  <a:tcPr/>
                </a:tc>
                <a:extLst>
                  <a:ext uri="{0D108BD9-81ED-4DB2-BD59-A6C34878D82A}">
                    <a16:rowId xmlns:a16="http://schemas.microsoft.com/office/drawing/2014/main" val="673890971"/>
                  </a:ext>
                </a:extLst>
              </a:tr>
              <a:tr h="404954">
                <a:tc>
                  <a:txBody>
                    <a:bodyPr/>
                    <a:lstStyle/>
                    <a:p>
                      <a:r>
                        <a:rPr lang="en-GB"/>
                        <a:t>More time with the family  8</a:t>
                      </a:r>
                    </a:p>
                  </a:txBody>
                  <a:tcPr/>
                </a:tc>
                <a:tc>
                  <a:txBody>
                    <a:bodyPr/>
                    <a:lstStyle/>
                    <a:p>
                      <a:r>
                        <a:rPr lang="en-GB"/>
                        <a:t>Lack of time to spend with workmates.  -6</a:t>
                      </a:r>
                    </a:p>
                  </a:txBody>
                  <a:tcPr/>
                </a:tc>
                <a:tc>
                  <a:txBody>
                    <a:bodyPr/>
                    <a:lstStyle/>
                    <a:p>
                      <a:r>
                        <a:rPr lang="en-GB"/>
                        <a:t>More time to enjoy  10</a:t>
                      </a:r>
                    </a:p>
                  </a:txBody>
                  <a:tcPr/>
                </a:tc>
                <a:extLst>
                  <a:ext uri="{0D108BD9-81ED-4DB2-BD59-A6C34878D82A}">
                    <a16:rowId xmlns:a16="http://schemas.microsoft.com/office/drawing/2014/main" val="3859488901"/>
                  </a:ext>
                </a:extLst>
              </a:tr>
            </a:tbl>
          </a:graphicData>
        </a:graphic>
      </p:graphicFrame>
      <p:sp>
        <p:nvSpPr>
          <p:cNvPr id="5" name="TextBox 4">
            <a:extLst>
              <a:ext uri="{FF2B5EF4-FFF2-40B4-BE49-F238E27FC236}">
                <a16:creationId xmlns:a16="http://schemas.microsoft.com/office/drawing/2014/main" id="{C5C566F1-B9A9-492A-9422-75F8DC9240CE}"/>
              </a:ext>
            </a:extLst>
          </p:cNvPr>
          <p:cNvSpPr txBox="1"/>
          <p:nvPr/>
        </p:nvSpPr>
        <p:spPr>
          <a:xfrm>
            <a:off x="4213514" y="4464627"/>
            <a:ext cx="27431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24+27+(-22)=29</a:t>
            </a:r>
          </a:p>
        </p:txBody>
      </p:sp>
    </p:spTree>
    <p:extLst>
      <p:ext uri="{BB962C8B-B14F-4D97-AF65-F5344CB8AC3E}">
        <p14:creationId xmlns:p14="http://schemas.microsoft.com/office/powerpoint/2010/main" val="2065842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B1603-475C-4FD0-9058-6B5B3D7A8DE8}"/>
              </a:ext>
            </a:extLst>
          </p:cNvPr>
          <p:cNvSpPr>
            <a:spLocks noGrp="1"/>
          </p:cNvSpPr>
          <p:nvPr>
            <p:ph type="title"/>
          </p:nvPr>
        </p:nvSpPr>
        <p:spPr/>
        <p:txBody>
          <a:bodyPr/>
          <a:lstStyle/>
          <a:p>
            <a:r>
              <a:rPr lang="en-GB"/>
              <a:t>CONCLUSION</a:t>
            </a:r>
          </a:p>
        </p:txBody>
      </p:sp>
      <p:sp>
        <p:nvSpPr>
          <p:cNvPr id="3" name="Content Placeholder 2">
            <a:extLst>
              <a:ext uri="{FF2B5EF4-FFF2-40B4-BE49-F238E27FC236}">
                <a16:creationId xmlns:a16="http://schemas.microsoft.com/office/drawing/2014/main" id="{68E9BFDC-B787-48A8-B28E-A4984EB2E17C}"/>
              </a:ext>
            </a:extLst>
          </p:cNvPr>
          <p:cNvSpPr>
            <a:spLocks noGrp="1"/>
          </p:cNvSpPr>
          <p:nvPr>
            <p:ph idx="1"/>
          </p:nvPr>
        </p:nvSpPr>
        <p:spPr/>
        <p:txBody>
          <a:bodyPr vert="horz" lIns="91440" tIns="45720" rIns="91440" bIns="45720" rtlCol="0" anchor="t">
            <a:normAutofit/>
          </a:bodyPr>
          <a:lstStyle/>
          <a:p>
            <a:pPr marL="0" indent="0">
              <a:buNone/>
            </a:pPr>
            <a:r>
              <a:rPr lang="en-GB"/>
              <a:t>Effects of work-related stress are negative</a:t>
            </a:r>
            <a:endParaRPr lang="en-US"/>
          </a:p>
          <a:p>
            <a:pPr marL="0" indent="0">
              <a:buNone/>
            </a:pPr>
            <a:r>
              <a:rPr lang="en-GB"/>
              <a:t>Causes related to stress are ; patients, employee, environment , related</a:t>
            </a:r>
          </a:p>
          <a:p>
            <a:pPr marL="0" indent="0">
              <a:buNone/>
            </a:pPr>
            <a:r>
              <a:rPr lang="en-GB"/>
              <a:t>The different factors such as political, legal affecting work related stress</a:t>
            </a:r>
          </a:p>
          <a:p>
            <a:pPr marL="0" indent="0">
              <a:buNone/>
            </a:pPr>
            <a:r>
              <a:rPr lang="en-GB"/>
              <a:t>After evaluating possible solution, flexible working hours identified as the best solution for me. </a:t>
            </a:r>
          </a:p>
          <a:p>
            <a:pPr marL="0" indent="0">
              <a:buNone/>
            </a:pPr>
            <a:endParaRPr lang="en-GB"/>
          </a:p>
          <a:p>
            <a:pPr marL="0" indent="0">
              <a:buNone/>
            </a:pPr>
            <a:endParaRPr lang="en-GB"/>
          </a:p>
          <a:p>
            <a:pPr marL="0" indent="0">
              <a:buNone/>
            </a:pPr>
            <a:endParaRPr lang="en-GB"/>
          </a:p>
          <a:p>
            <a:endParaRPr lang="en-GB"/>
          </a:p>
        </p:txBody>
      </p:sp>
    </p:spTree>
    <p:extLst>
      <p:ext uri="{BB962C8B-B14F-4D97-AF65-F5344CB8AC3E}">
        <p14:creationId xmlns:p14="http://schemas.microsoft.com/office/powerpoint/2010/main" val="3391429923"/>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Gill Sans Nova"/>
        <a:ea typeface=""/>
        <a:cs typeface=""/>
      </a:majorFont>
      <a:minorFont>
        <a:latin typeface="Gill Sans Nov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7F2D8AE153124389A81730E392BE38" ma:contentTypeVersion="4" ma:contentTypeDescription="Create a new document." ma:contentTypeScope="" ma:versionID="ec16dc67e213f0bc70641311d0a77bf9">
  <xsd:schema xmlns:xsd="http://www.w3.org/2001/XMLSchema" xmlns:xs="http://www.w3.org/2001/XMLSchema" xmlns:p="http://schemas.microsoft.com/office/2006/metadata/properties" xmlns:ns3="0c664b51-63af-4b9d-8d70-3880ca420fc4" targetNamespace="http://schemas.microsoft.com/office/2006/metadata/properties" ma:root="true" ma:fieldsID="406c11c46b7a41de81f9ac1adeb82dca" ns3:_="">
    <xsd:import namespace="0c664b51-63af-4b9d-8d70-3880ca420fc4"/>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664b51-63af-4b9d-8d70-3880ca420f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305ABE4-2AFE-49C3-AE76-7AABA3E03782}">
  <ds:schemaRefs>
    <ds:schemaRef ds:uri="0c664b51-63af-4b9d-8d70-3880ca420fc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6C50D3F-148E-4B83-8D70-D87C64B46A5A}">
  <ds:schemaRefs>
    <ds:schemaRef ds:uri="http://schemas.microsoft.com/sharepoint/v3/contenttype/forms"/>
  </ds:schemaRefs>
</ds:datastoreItem>
</file>

<file path=customXml/itemProps3.xml><?xml version="1.0" encoding="utf-8"?>
<ds:datastoreItem xmlns:ds="http://schemas.openxmlformats.org/officeDocument/2006/customXml" ds:itemID="{89A12319-A7A6-49F8-8423-9DA5A62A3199}">
  <ds:schemaRefs>
    <ds:schemaRef ds:uri="http://schemas.microsoft.com/office/2006/metadata/properties"/>
    <ds:schemaRef ds:uri="http://schemas.microsoft.com/office/infopath/2007/PartnerControls"/>
    <ds:schemaRef ds:uri="http://purl.org/dc/dcmitype/"/>
    <ds:schemaRef ds:uri="http://purl.org/dc/terms/"/>
    <ds:schemaRef ds:uri="http://schemas.microsoft.com/office/2006/documentManagement/types"/>
    <ds:schemaRef ds:uri="http://purl.org/dc/elements/1.1/"/>
    <ds:schemaRef ds:uri="http://schemas.openxmlformats.org/package/2006/metadata/core-properties"/>
    <ds:schemaRef ds:uri="0c664b51-63af-4b9d-8d70-3880ca420fc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475</Words>
  <Application>Microsoft Office PowerPoint</Application>
  <PresentationFormat>Widescreen</PresentationFormat>
  <Paragraphs>79</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Gill Sans Nova</vt:lpstr>
      <vt:lpstr>GradientVTI</vt:lpstr>
      <vt:lpstr>Problem solving</vt:lpstr>
      <vt:lpstr>Introduction</vt:lpstr>
      <vt:lpstr>What is the Nature of work related-related stress</vt:lpstr>
      <vt:lpstr>The impact of work related stress</vt:lpstr>
      <vt:lpstr>Fishbone analysis</vt:lpstr>
      <vt:lpstr>PESTEL ANALYSIS</vt:lpstr>
      <vt:lpstr>An evaluation of alternative solutions to work related</vt:lpstr>
      <vt:lpstr>PMI for Changing flexible working hours </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solving</dc:title>
  <dc:creator>Mikeisha Alidadas</dc:creator>
  <cp:lastModifiedBy>Mikeisha Alidadas Carty (2028051)</cp:lastModifiedBy>
  <cp:revision>1</cp:revision>
  <dcterms:created xsi:type="dcterms:W3CDTF">2021-10-18T10:34:52Z</dcterms:created>
  <dcterms:modified xsi:type="dcterms:W3CDTF">2021-11-08T12:41:09Z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0x010100497F2D8AE153124389A81730E392BE38</vt:lpwstr>
  </property>
</Properties>
</file>