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259" r:id="rId3"/>
    <p:sldId id="258" r:id="rId4"/>
    <p:sldId id="267" r:id="rId5"/>
    <p:sldId id="260" r:id="rId6"/>
    <p:sldId id="261" r:id="rId7"/>
    <p:sldId id="266" r:id="rId8"/>
    <p:sldId id="268" r:id="rId9"/>
    <p:sldId id="269" r:id="rId10"/>
    <p:sldId id="263" r:id="rId11"/>
    <p:sldId id="262" r:id="rId12"/>
    <p:sldId id="272" r:id="rId13"/>
    <p:sldId id="265" r:id="rId14"/>
    <p:sldId id="271" r:id="rId15"/>
    <p:sldId id="264" r:id="rId16"/>
    <p:sldId id="2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28"/>
  </p:normalViewPr>
  <p:slideViewPr>
    <p:cSldViewPr snapToGrid="0">
      <p:cViewPr varScale="1">
        <p:scale>
          <a:sx n="114" d="100"/>
          <a:sy n="114" d="100"/>
        </p:scale>
        <p:origin x="472" y="184"/>
      </p:cViewPr>
      <p:guideLst/>
    </p:cSldViewPr>
  </p:slideViewPr>
  <p:notesTextViewPr>
    <p:cViewPr>
      <p:scale>
        <a:sx n="1" d="1"/>
        <a:sy n="1" d="1"/>
      </p:scale>
      <p:origin x="0" y="-816"/>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7E66A2-C891-D042-B5D6-66E41D14DF16}" type="datetimeFigureOut">
              <a:rPr lang="en-US" smtClean="0"/>
              <a:t>5/12/23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A7E535-5527-D84E-9620-5298D1FCAB4F}" type="slidenum">
              <a:rPr lang="en-US" smtClean="0"/>
              <a:t>‹#›</a:t>
            </a:fld>
            <a:endParaRPr lang="en-US"/>
          </a:p>
        </p:txBody>
      </p:sp>
    </p:spTree>
    <p:extLst>
      <p:ext uri="{BB962C8B-B14F-4D97-AF65-F5344CB8AC3E}">
        <p14:creationId xmlns:p14="http://schemas.microsoft.com/office/powerpoint/2010/main" val="25801053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Introduction – Name </a:t>
            </a:r>
          </a:p>
          <a:p>
            <a:endParaRPr lang="en-US" dirty="0"/>
          </a:p>
          <a:p>
            <a:r>
              <a:rPr lang="en-US" dirty="0"/>
              <a:t>Remember PERSONAL, PROFESSIONAL AND ACADEMIC !!!!!</a:t>
            </a:r>
          </a:p>
        </p:txBody>
      </p:sp>
      <p:sp>
        <p:nvSpPr>
          <p:cNvPr id="4" name="Slide Number Placeholder 3"/>
          <p:cNvSpPr>
            <a:spLocks noGrp="1"/>
          </p:cNvSpPr>
          <p:nvPr>
            <p:ph type="sldNum" sz="quarter" idx="5"/>
          </p:nvPr>
        </p:nvSpPr>
        <p:spPr/>
        <p:txBody>
          <a:bodyPr/>
          <a:lstStyle/>
          <a:p>
            <a:fld id="{C1A7E535-5527-D84E-9620-5298D1FCAB4F}" type="slidenum">
              <a:rPr lang="en-US" smtClean="0"/>
              <a:t>1</a:t>
            </a:fld>
            <a:endParaRPr lang="en-US"/>
          </a:p>
        </p:txBody>
      </p:sp>
    </p:spTree>
    <p:extLst>
      <p:ext uri="{BB962C8B-B14F-4D97-AF65-F5344CB8AC3E}">
        <p14:creationId xmlns:p14="http://schemas.microsoft.com/office/powerpoint/2010/main" val="29899997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through Synopsis and WHY?</a:t>
            </a:r>
          </a:p>
          <a:p>
            <a:endParaRPr lang="en-US" dirty="0"/>
          </a:p>
          <a:p>
            <a:r>
              <a:rPr lang="en-US" dirty="0"/>
              <a:t>The Why is the Rational in bullet points.</a:t>
            </a:r>
          </a:p>
        </p:txBody>
      </p:sp>
      <p:sp>
        <p:nvSpPr>
          <p:cNvPr id="4" name="Slide Number Placeholder 3"/>
          <p:cNvSpPr>
            <a:spLocks noGrp="1"/>
          </p:cNvSpPr>
          <p:nvPr>
            <p:ph type="sldNum" sz="quarter" idx="5"/>
          </p:nvPr>
        </p:nvSpPr>
        <p:spPr/>
        <p:txBody>
          <a:bodyPr/>
          <a:lstStyle/>
          <a:p>
            <a:fld id="{C1A7E535-5527-D84E-9620-5298D1FCAB4F}" type="slidenum">
              <a:rPr lang="en-US" smtClean="0"/>
              <a:t>2</a:t>
            </a:fld>
            <a:endParaRPr lang="en-US"/>
          </a:p>
        </p:txBody>
      </p:sp>
    </p:spTree>
    <p:extLst>
      <p:ext uri="{BB962C8B-B14F-4D97-AF65-F5344CB8AC3E}">
        <p14:creationId xmlns:p14="http://schemas.microsoft.com/office/powerpoint/2010/main" val="33085057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through the PDP how this links to the project </a:t>
            </a:r>
          </a:p>
          <a:p>
            <a:pPr algn="ct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Develop my storytelling, cinematography, and organisation skills.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Develop my use of goal setting and problem solving to complete projects.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Develop my portfolio to include a wider range of both promotional and documentary material.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Work alongside live clients and build up reputation.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18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Develop skills in link academic and practical research to my final pieces.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p>
            <a:endParaRPr lang="en-US" dirty="0"/>
          </a:p>
        </p:txBody>
      </p:sp>
      <p:sp>
        <p:nvSpPr>
          <p:cNvPr id="4" name="Slide Number Placeholder 3"/>
          <p:cNvSpPr>
            <a:spLocks noGrp="1"/>
          </p:cNvSpPr>
          <p:nvPr>
            <p:ph type="sldNum" sz="quarter" idx="5"/>
          </p:nvPr>
        </p:nvSpPr>
        <p:spPr/>
        <p:txBody>
          <a:bodyPr/>
          <a:lstStyle/>
          <a:p>
            <a:fld id="{C1A7E535-5527-D84E-9620-5298D1FCAB4F}" type="slidenum">
              <a:rPr lang="en-US" smtClean="0"/>
              <a:t>3</a:t>
            </a:fld>
            <a:endParaRPr lang="en-US"/>
          </a:p>
        </p:txBody>
      </p:sp>
    </p:spTree>
    <p:extLst>
      <p:ext uri="{BB962C8B-B14F-4D97-AF65-F5344CB8AC3E}">
        <p14:creationId xmlns:p14="http://schemas.microsoft.com/office/powerpoint/2010/main" val="1251169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Story and Plot Lectures </a:t>
            </a:r>
          </a:p>
          <a:p>
            <a:r>
              <a:rPr lang="en-US" dirty="0"/>
              <a:t>Massive starting point in project and personal development </a:t>
            </a:r>
          </a:p>
        </p:txBody>
      </p:sp>
      <p:sp>
        <p:nvSpPr>
          <p:cNvPr id="4" name="Slide Number Placeholder 3"/>
          <p:cNvSpPr>
            <a:spLocks noGrp="1"/>
          </p:cNvSpPr>
          <p:nvPr>
            <p:ph type="sldNum" sz="quarter" idx="5"/>
          </p:nvPr>
        </p:nvSpPr>
        <p:spPr/>
        <p:txBody>
          <a:bodyPr/>
          <a:lstStyle/>
          <a:p>
            <a:fld id="{C1A7E535-5527-D84E-9620-5298D1FCAB4F}" type="slidenum">
              <a:rPr lang="en-US" smtClean="0"/>
              <a:t>4</a:t>
            </a:fld>
            <a:endParaRPr lang="en-US"/>
          </a:p>
        </p:txBody>
      </p:sp>
    </p:spTree>
    <p:extLst>
      <p:ext uri="{BB962C8B-B14F-4D97-AF65-F5344CB8AC3E}">
        <p14:creationId xmlns:p14="http://schemas.microsoft.com/office/powerpoint/2010/main" val="3366207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Modes and Movements in DOCUMENTARY</a:t>
            </a:r>
          </a:p>
          <a:p>
            <a:endParaRPr lang="en-US" dirty="0"/>
          </a:p>
          <a:p>
            <a:r>
              <a:rPr lang="en-US" dirty="0"/>
              <a:t>Use of the two source allowed me to get a balanced understanding of these modes.</a:t>
            </a:r>
          </a:p>
          <a:p>
            <a:endParaRPr lang="en-US" dirty="0"/>
          </a:p>
          <a:p>
            <a:r>
              <a:rPr lang="en-US" dirty="0"/>
              <a:t>They link to project in away that it’s a narrative with the aim of informing </a:t>
            </a:r>
          </a:p>
        </p:txBody>
      </p:sp>
      <p:sp>
        <p:nvSpPr>
          <p:cNvPr id="4" name="Slide Number Placeholder 3"/>
          <p:cNvSpPr>
            <a:spLocks noGrp="1"/>
          </p:cNvSpPr>
          <p:nvPr>
            <p:ph type="sldNum" sz="quarter" idx="5"/>
          </p:nvPr>
        </p:nvSpPr>
        <p:spPr/>
        <p:txBody>
          <a:bodyPr/>
          <a:lstStyle/>
          <a:p>
            <a:fld id="{C1A7E535-5527-D84E-9620-5298D1FCAB4F}" type="slidenum">
              <a:rPr lang="en-US" smtClean="0"/>
              <a:t>5</a:t>
            </a:fld>
            <a:endParaRPr lang="en-US"/>
          </a:p>
        </p:txBody>
      </p:sp>
    </p:spTree>
    <p:extLst>
      <p:ext uri="{BB962C8B-B14F-4D97-AF65-F5344CB8AC3E}">
        <p14:creationId xmlns:p14="http://schemas.microsoft.com/office/powerpoint/2010/main" val="8532744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Todorov Theory of Narrative </a:t>
            </a:r>
          </a:p>
          <a:p>
            <a:endParaRPr lang="en-US" dirty="0"/>
          </a:p>
          <a:p>
            <a:r>
              <a:rPr lang="en-US" dirty="0"/>
              <a:t>Structuring the wider Narrative</a:t>
            </a:r>
          </a:p>
          <a:p>
            <a:endParaRPr lang="en-US" dirty="0"/>
          </a:p>
          <a:p>
            <a:r>
              <a:rPr lang="en-US" dirty="0"/>
              <a:t>As well as the smaller scene narratives</a:t>
            </a:r>
          </a:p>
          <a:p>
            <a:endParaRPr lang="en-US" dirty="0"/>
          </a:p>
          <a:p>
            <a:r>
              <a:rPr lang="en-US" dirty="0"/>
              <a:t>Although nothing goes bad it is the idea of hunger from exploring creates the disruption in the smaller narratives and the running out of </a:t>
            </a:r>
            <a:r>
              <a:rPr lang="en-US" dirty="0" err="1"/>
              <a:t>welsh</a:t>
            </a:r>
            <a:r>
              <a:rPr lang="en-US" dirty="0"/>
              <a:t> cakes is that wider </a:t>
            </a:r>
            <a:r>
              <a:rPr lang="en-US" dirty="0" err="1"/>
              <a:t>distruption</a:t>
            </a:r>
            <a:r>
              <a:rPr lang="en-US" dirty="0"/>
              <a:t> </a:t>
            </a:r>
          </a:p>
        </p:txBody>
      </p:sp>
      <p:sp>
        <p:nvSpPr>
          <p:cNvPr id="4" name="Slide Number Placeholder 3"/>
          <p:cNvSpPr>
            <a:spLocks noGrp="1"/>
          </p:cNvSpPr>
          <p:nvPr>
            <p:ph type="sldNum" sz="quarter" idx="5"/>
          </p:nvPr>
        </p:nvSpPr>
        <p:spPr/>
        <p:txBody>
          <a:bodyPr/>
          <a:lstStyle/>
          <a:p>
            <a:fld id="{C1A7E535-5527-D84E-9620-5298D1FCAB4F}" type="slidenum">
              <a:rPr lang="en-US" smtClean="0"/>
              <a:t>6</a:t>
            </a:fld>
            <a:endParaRPr lang="en-US"/>
          </a:p>
        </p:txBody>
      </p:sp>
    </p:spTree>
    <p:extLst>
      <p:ext uri="{BB962C8B-B14F-4D97-AF65-F5344CB8AC3E}">
        <p14:creationId xmlns:p14="http://schemas.microsoft.com/office/powerpoint/2010/main" val="12648046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Idea of how can I tie these into the film.</a:t>
            </a:r>
          </a:p>
          <a:p>
            <a:endParaRPr lang="en-US" dirty="0"/>
          </a:p>
          <a:p>
            <a:r>
              <a:rPr lang="en-US" dirty="0"/>
              <a:t>This came for </a:t>
            </a:r>
            <a:r>
              <a:rPr lang="en-US" dirty="0" err="1"/>
              <a:t>acadmic</a:t>
            </a:r>
            <a:r>
              <a:rPr lang="en-US" dirty="0"/>
              <a:t> research from a book on Advertising </a:t>
            </a:r>
          </a:p>
          <a:p>
            <a:endParaRPr lang="en-US" dirty="0"/>
          </a:p>
          <a:p>
            <a:r>
              <a:rPr lang="en-US" dirty="0"/>
              <a:t>Big Take away is familiarity and personal connection to affect peoples attitudes beliefs and promoting the product</a:t>
            </a:r>
          </a:p>
        </p:txBody>
      </p:sp>
      <p:sp>
        <p:nvSpPr>
          <p:cNvPr id="4" name="Slide Number Placeholder 3"/>
          <p:cNvSpPr>
            <a:spLocks noGrp="1"/>
          </p:cNvSpPr>
          <p:nvPr>
            <p:ph type="sldNum" sz="quarter" idx="5"/>
          </p:nvPr>
        </p:nvSpPr>
        <p:spPr/>
        <p:txBody>
          <a:bodyPr/>
          <a:lstStyle/>
          <a:p>
            <a:fld id="{C1A7E535-5527-D84E-9620-5298D1FCAB4F}" type="slidenum">
              <a:rPr lang="en-US" smtClean="0"/>
              <a:t>7</a:t>
            </a:fld>
            <a:endParaRPr lang="en-US"/>
          </a:p>
        </p:txBody>
      </p:sp>
    </p:spTree>
    <p:extLst>
      <p:ext uri="{BB962C8B-B14F-4D97-AF65-F5344CB8AC3E}">
        <p14:creationId xmlns:p14="http://schemas.microsoft.com/office/powerpoint/2010/main" val="17279312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 through your pre production</a:t>
            </a:r>
          </a:p>
          <a:p>
            <a:endParaRPr lang="en-US" dirty="0"/>
          </a:p>
          <a:p>
            <a:r>
              <a:rPr lang="en-US" dirty="0"/>
              <a:t>You know each step</a:t>
            </a:r>
          </a:p>
          <a:p>
            <a:endParaRPr lang="en-US" dirty="0"/>
          </a:p>
          <a:p>
            <a:r>
              <a:rPr lang="en-US" dirty="0"/>
              <a:t>Talk about the importance and what you gained </a:t>
            </a:r>
          </a:p>
        </p:txBody>
      </p:sp>
      <p:sp>
        <p:nvSpPr>
          <p:cNvPr id="4" name="Slide Number Placeholder 3"/>
          <p:cNvSpPr>
            <a:spLocks noGrp="1"/>
          </p:cNvSpPr>
          <p:nvPr>
            <p:ph type="sldNum" sz="quarter" idx="5"/>
          </p:nvPr>
        </p:nvSpPr>
        <p:spPr/>
        <p:txBody>
          <a:bodyPr/>
          <a:lstStyle/>
          <a:p>
            <a:fld id="{C1A7E535-5527-D84E-9620-5298D1FCAB4F}" type="slidenum">
              <a:rPr lang="en-US" smtClean="0"/>
              <a:t>8</a:t>
            </a:fld>
            <a:endParaRPr lang="en-US"/>
          </a:p>
        </p:txBody>
      </p:sp>
    </p:spTree>
    <p:extLst>
      <p:ext uri="{BB962C8B-B14F-4D97-AF65-F5344CB8AC3E}">
        <p14:creationId xmlns:p14="http://schemas.microsoft.com/office/powerpoint/2010/main" val="387198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about the first meeting</a:t>
            </a:r>
          </a:p>
          <a:p>
            <a:endParaRPr lang="en-US" dirty="0"/>
          </a:p>
          <a:p>
            <a:r>
              <a:rPr lang="en-US" dirty="0"/>
              <a:t>First time meeting a client to discuss a project </a:t>
            </a:r>
          </a:p>
          <a:p>
            <a:endParaRPr lang="en-US" dirty="0"/>
          </a:p>
          <a:p>
            <a:r>
              <a:rPr lang="en-US" dirty="0"/>
              <a:t>How it went, what would you change?</a:t>
            </a:r>
          </a:p>
        </p:txBody>
      </p:sp>
      <p:sp>
        <p:nvSpPr>
          <p:cNvPr id="4" name="Slide Number Placeholder 3"/>
          <p:cNvSpPr>
            <a:spLocks noGrp="1"/>
          </p:cNvSpPr>
          <p:nvPr>
            <p:ph type="sldNum" sz="quarter" idx="5"/>
          </p:nvPr>
        </p:nvSpPr>
        <p:spPr/>
        <p:txBody>
          <a:bodyPr/>
          <a:lstStyle/>
          <a:p>
            <a:fld id="{C1A7E535-5527-D84E-9620-5298D1FCAB4F}" type="slidenum">
              <a:rPr lang="en-US" smtClean="0"/>
              <a:t>9</a:t>
            </a:fld>
            <a:endParaRPr lang="en-US"/>
          </a:p>
        </p:txBody>
      </p:sp>
    </p:spTree>
    <p:extLst>
      <p:ext uri="{BB962C8B-B14F-4D97-AF65-F5344CB8AC3E}">
        <p14:creationId xmlns:p14="http://schemas.microsoft.com/office/powerpoint/2010/main" val="31159626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illness, working for free no tie ins, and weather wettest March in over 40 years </a:t>
            </a:r>
          </a:p>
        </p:txBody>
      </p:sp>
      <p:sp>
        <p:nvSpPr>
          <p:cNvPr id="4" name="Slide Number Placeholder 3"/>
          <p:cNvSpPr>
            <a:spLocks noGrp="1"/>
          </p:cNvSpPr>
          <p:nvPr>
            <p:ph type="sldNum" sz="quarter" idx="5"/>
          </p:nvPr>
        </p:nvSpPr>
        <p:spPr/>
        <p:txBody>
          <a:bodyPr/>
          <a:lstStyle/>
          <a:p>
            <a:fld id="{C1A7E535-5527-D84E-9620-5298D1FCAB4F}" type="slidenum">
              <a:rPr lang="en-US" smtClean="0"/>
              <a:t>10</a:t>
            </a:fld>
            <a:endParaRPr lang="en-US"/>
          </a:p>
        </p:txBody>
      </p:sp>
    </p:spTree>
    <p:extLst>
      <p:ext uri="{BB962C8B-B14F-4D97-AF65-F5344CB8AC3E}">
        <p14:creationId xmlns:p14="http://schemas.microsoft.com/office/powerpoint/2010/main" val="41065149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days well few hours on 4 days in 4 locations</a:t>
            </a:r>
          </a:p>
          <a:p>
            <a:endParaRPr lang="en-US" dirty="0"/>
          </a:p>
          <a:p>
            <a:r>
              <a:rPr lang="en-US" dirty="0"/>
              <a:t>Strong </a:t>
            </a:r>
            <a:r>
              <a:rPr lang="en-US" dirty="0" err="1"/>
              <a:t>opportunitirs</a:t>
            </a:r>
            <a:r>
              <a:rPr lang="en-US" dirty="0"/>
              <a:t> </a:t>
            </a:r>
          </a:p>
          <a:p>
            <a:endParaRPr lang="en-US" dirty="0"/>
          </a:p>
          <a:p>
            <a:r>
              <a:rPr lang="en-US" dirty="0"/>
              <a:t>Don’t work with filmmakers as actors – cast/crew</a:t>
            </a:r>
          </a:p>
        </p:txBody>
      </p:sp>
      <p:sp>
        <p:nvSpPr>
          <p:cNvPr id="4" name="Slide Number Placeholder 3"/>
          <p:cNvSpPr>
            <a:spLocks noGrp="1"/>
          </p:cNvSpPr>
          <p:nvPr>
            <p:ph type="sldNum" sz="quarter" idx="5"/>
          </p:nvPr>
        </p:nvSpPr>
        <p:spPr/>
        <p:txBody>
          <a:bodyPr/>
          <a:lstStyle/>
          <a:p>
            <a:fld id="{C1A7E535-5527-D84E-9620-5298D1FCAB4F}" type="slidenum">
              <a:rPr lang="en-US" smtClean="0"/>
              <a:t>11</a:t>
            </a:fld>
            <a:endParaRPr lang="en-US"/>
          </a:p>
        </p:txBody>
      </p:sp>
    </p:spTree>
    <p:extLst>
      <p:ext uri="{BB962C8B-B14F-4D97-AF65-F5344CB8AC3E}">
        <p14:creationId xmlns:p14="http://schemas.microsoft.com/office/powerpoint/2010/main" val="22083828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Compare talk trough the idea of showing improvement in 4 years </a:t>
            </a:r>
          </a:p>
          <a:p>
            <a:endParaRPr lang="en-US" dirty="0"/>
          </a:p>
          <a:p>
            <a:r>
              <a:rPr lang="en-US" dirty="0" err="1"/>
              <a:t>Whats</a:t>
            </a:r>
            <a:r>
              <a:rPr lang="en-US" dirty="0"/>
              <a:t> is better </a:t>
            </a:r>
            <a:r>
              <a:rPr lang="en-US" dirty="0" err="1"/>
              <a:t>etc</a:t>
            </a:r>
            <a:endParaRPr lang="en-US" dirty="0"/>
          </a:p>
        </p:txBody>
      </p:sp>
      <p:sp>
        <p:nvSpPr>
          <p:cNvPr id="4" name="Slide Number Placeholder 3"/>
          <p:cNvSpPr>
            <a:spLocks noGrp="1"/>
          </p:cNvSpPr>
          <p:nvPr>
            <p:ph type="sldNum" sz="quarter" idx="5"/>
          </p:nvPr>
        </p:nvSpPr>
        <p:spPr/>
        <p:txBody>
          <a:bodyPr/>
          <a:lstStyle/>
          <a:p>
            <a:fld id="{C1A7E535-5527-D84E-9620-5298D1FCAB4F}" type="slidenum">
              <a:rPr lang="en-US" smtClean="0"/>
              <a:t>12</a:t>
            </a:fld>
            <a:endParaRPr lang="en-US"/>
          </a:p>
        </p:txBody>
      </p:sp>
    </p:spTree>
    <p:extLst>
      <p:ext uri="{BB962C8B-B14F-4D97-AF65-F5344CB8AC3E}">
        <p14:creationId xmlns:p14="http://schemas.microsoft.com/office/powerpoint/2010/main" val="14160773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know this is your thoughts and reflections </a:t>
            </a:r>
          </a:p>
        </p:txBody>
      </p:sp>
      <p:sp>
        <p:nvSpPr>
          <p:cNvPr id="4" name="Slide Number Placeholder 3"/>
          <p:cNvSpPr>
            <a:spLocks noGrp="1"/>
          </p:cNvSpPr>
          <p:nvPr>
            <p:ph type="sldNum" sz="quarter" idx="5"/>
          </p:nvPr>
        </p:nvSpPr>
        <p:spPr/>
        <p:txBody>
          <a:bodyPr/>
          <a:lstStyle/>
          <a:p>
            <a:fld id="{C1A7E535-5527-D84E-9620-5298D1FCAB4F}" type="slidenum">
              <a:rPr lang="en-US" smtClean="0"/>
              <a:t>13</a:t>
            </a:fld>
            <a:endParaRPr lang="en-US"/>
          </a:p>
        </p:txBody>
      </p:sp>
    </p:spTree>
    <p:extLst>
      <p:ext uri="{BB962C8B-B14F-4D97-AF65-F5344CB8AC3E}">
        <p14:creationId xmlns:p14="http://schemas.microsoft.com/office/powerpoint/2010/main" val="1024337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supports your reflections </a:t>
            </a:r>
          </a:p>
        </p:txBody>
      </p:sp>
      <p:sp>
        <p:nvSpPr>
          <p:cNvPr id="4" name="Slide Number Placeholder 3"/>
          <p:cNvSpPr>
            <a:spLocks noGrp="1"/>
          </p:cNvSpPr>
          <p:nvPr>
            <p:ph type="sldNum" sz="quarter" idx="5"/>
          </p:nvPr>
        </p:nvSpPr>
        <p:spPr/>
        <p:txBody>
          <a:bodyPr/>
          <a:lstStyle/>
          <a:p>
            <a:fld id="{C1A7E535-5527-D84E-9620-5298D1FCAB4F}" type="slidenum">
              <a:rPr lang="en-US" smtClean="0"/>
              <a:t>14</a:t>
            </a:fld>
            <a:endParaRPr lang="en-US"/>
          </a:p>
        </p:txBody>
      </p:sp>
    </p:spTree>
    <p:extLst>
      <p:ext uri="{BB962C8B-B14F-4D97-AF65-F5344CB8AC3E}">
        <p14:creationId xmlns:p14="http://schemas.microsoft.com/office/powerpoint/2010/main" val="10842183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Peer Feedback backs up development and supports what my thoughts were in </a:t>
            </a:r>
            <a:r>
              <a:rPr lang="en-US" dirty="0" err="1"/>
              <a:t>relfection</a:t>
            </a:r>
            <a:endParaRPr lang="en-US" dirty="0"/>
          </a:p>
        </p:txBody>
      </p:sp>
      <p:sp>
        <p:nvSpPr>
          <p:cNvPr id="4" name="Slide Number Placeholder 3"/>
          <p:cNvSpPr>
            <a:spLocks noGrp="1"/>
          </p:cNvSpPr>
          <p:nvPr>
            <p:ph type="sldNum" sz="quarter" idx="5"/>
          </p:nvPr>
        </p:nvSpPr>
        <p:spPr/>
        <p:txBody>
          <a:bodyPr/>
          <a:lstStyle/>
          <a:p>
            <a:fld id="{C1A7E535-5527-D84E-9620-5298D1FCAB4F}" type="slidenum">
              <a:rPr lang="en-US" smtClean="0"/>
              <a:t>15</a:t>
            </a:fld>
            <a:endParaRPr lang="en-US"/>
          </a:p>
        </p:txBody>
      </p:sp>
    </p:spTree>
    <p:extLst>
      <p:ext uri="{BB962C8B-B14F-4D97-AF65-F5344CB8AC3E}">
        <p14:creationId xmlns:p14="http://schemas.microsoft.com/office/powerpoint/2010/main" val="31992427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5AE1B-D1B0-44C3-5C31-DE5C7564DEE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F803AC6-E65C-25B5-8D1D-E9E13CFC5F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21D295C-069B-C563-499C-F52815C57C54}"/>
              </a:ext>
            </a:extLst>
          </p:cNvPr>
          <p:cNvSpPr>
            <a:spLocks noGrp="1"/>
          </p:cNvSpPr>
          <p:nvPr>
            <p:ph type="dt" sz="half" idx="10"/>
          </p:nvPr>
        </p:nvSpPr>
        <p:spPr/>
        <p:txBody>
          <a:bodyPr/>
          <a:lstStyle/>
          <a:p>
            <a:fld id="{36B46E05-D76E-6244-82C2-AE5B40DCB9E8}" type="datetimeFigureOut">
              <a:rPr lang="en-US" smtClean="0"/>
              <a:t>5/12/23</a:t>
            </a:fld>
            <a:endParaRPr lang="en-US"/>
          </a:p>
        </p:txBody>
      </p:sp>
      <p:sp>
        <p:nvSpPr>
          <p:cNvPr id="5" name="Footer Placeholder 4">
            <a:extLst>
              <a:ext uri="{FF2B5EF4-FFF2-40B4-BE49-F238E27FC236}">
                <a16:creationId xmlns:a16="http://schemas.microsoft.com/office/drawing/2014/main" id="{048B2FE6-CC68-0A3D-0068-C8116A1BFD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3DFF68-3297-F448-AEAA-427FC639713E}"/>
              </a:ext>
            </a:extLst>
          </p:cNvPr>
          <p:cNvSpPr>
            <a:spLocks noGrp="1"/>
          </p:cNvSpPr>
          <p:nvPr>
            <p:ph type="sldNum" sz="quarter" idx="12"/>
          </p:nvPr>
        </p:nvSpPr>
        <p:spPr/>
        <p:txBody>
          <a:bodyPr/>
          <a:lstStyle/>
          <a:p>
            <a:fld id="{849A66CE-1EF4-F347-A5C8-46F3B2AD6E8A}" type="slidenum">
              <a:rPr lang="en-US" smtClean="0"/>
              <a:t>‹#›</a:t>
            </a:fld>
            <a:endParaRPr lang="en-US"/>
          </a:p>
        </p:txBody>
      </p:sp>
    </p:spTree>
    <p:extLst>
      <p:ext uri="{BB962C8B-B14F-4D97-AF65-F5344CB8AC3E}">
        <p14:creationId xmlns:p14="http://schemas.microsoft.com/office/powerpoint/2010/main" val="2015814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D1517-84AB-052D-EA8D-786E48CC233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1CF9831-5220-8035-195A-707D20FD3D2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3D6A976-7590-E495-670D-D3470218C838}"/>
              </a:ext>
            </a:extLst>
          </p:cNvPr>
          <p:cNvSpPr>
            <a:spLocks noGrp="1"/>
          </p:cNvSpPr>
          <p:nvPr>
            <p:ph type="dt" sz="half" idx="10"/>
          </p:nvPr>
        </p:nvSpPr>
        <p:spPr/>
        <p:txBody>
          <a:bodyPr/>
          <a:lstStyle/>
          <a:p>
            <a:fld id="{36B46E05-D76E-6244-82C2-AE5B40DCB9E8}" type="datetimeFigureOut">
              <a:rPr lang="en-US" smtClean="0"/>
              <a:t>5/12/23</a:t>
            </a:fld>
            <a:endParaRPr lang="en-US"/>
          </a:p>
        </p:txBody>
      </p:sp>
      <p:sp>
        <p:nvSpPr>
          <p:cNvPr id="5" name="Footer Placeholder 4">
            <a:extLst>
              <a:ext uri="{FF2B5EF4-FFF2-40B4-BE49-F238E27FC236}">
                <a16:creationId xmlns:a16="http://schemas.microsoft.com/office/drawing/2014/main" id="{93E658A7-8AF0-EDE6-E32B-90731774E0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818882-A990-CCD1-5230-98A1FFBCD81D}"/>
              </a:ext>
            </a:extLst>
          </p:cNvPr>
          <p:cNvSpPr>
            <a:spLocks noGrp="1"/>
          </p:cNvSpPr>
          <p:nvPr>
            <p:ph type="sldNum" sz="quarter" idx="12"/>
          </p:nvPr>
        </p:nvSpPr>
        <p:spPr/>
        <p:txBody>
          <a:bodyPr/>
          <a:lstStyle/>
          <a:p>
            <a:fld id="{849A66CE-1EF4-F347-A5C8-46F3B2AD6E8A}" type="slidenum">
              <a:rPr lang="en-US" smtClean="0"/>
              <a:t>‹#›</a:t>
            </a:fld>
            <a:endParaRPr lang="en-US"/>
          </a:p>
        </p:txBody>
      </p:sp>
    </p:spTree>
    <p:extLst>
      <p:ext uri="{BB962C8B-B14F-4D97-AF65-F5344CB8AC3E}">
        <p14:creationId xmlns:p14="http://schemas.microsoft.com/office/powerpoint/2010/main" val="3252498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B28C4-1568-19E3-EFAA-BA58C8CCB3F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A9677D4-8D57-2E0D-E9A2-9A0264174C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621B644-59D3-AC15-A294-4FBDF7D45920}"/>
              </a:ext>
            </a:extLst>
          </p:cNvPr>
          <p:cNvSpPr>
            <a:spLocks noGrp="1"/>
          </p:cNvSpPr>
          <p:nvPr>
            <p:ph type="dt" sz="half" idx="10"/>
          </p:nvPr>
        </p:nvSpPr>
        <p:spPr/>
        <p:txBody>
          <a:bodyPr/>
          <a:lstStyle/>
          <a:p>
            <a:fld id="{36B46E05-D76E-6244-82C2-AE5B40DCB9E8}" type="datetimeFigureOut">
              <a:rPr lang="en-US" smtClean="0"/>
              <a:t>5/12/23</a:t>
            </a:fld>
            <a:endParaRPr lang="en-US"/>
          </a:p>
        </p:txBody>
      </p:sp>
      <p:sp>
        <p:nvSpPr>
          <p:cNvPr id="5" name="Footer Placeholder 4">
            <a:extLst>
              <a:ext uri="{FF2B5EF4-FFF2-40B4-BE49-F238E27FC236}">
                <a16:creationId xmlns:a16="http://schemas.microsoft.com/office/drawing/2014/main" id="{CA6465C2-9716-7643-D5EA-27C65DBC6B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C87A97-AE1F-58E6-09EA-812DB52CC8BE}"/>
              </a:ext>
            </a:extLst>
          </p:cNvPr>
          <p:cNvSpPr>
            <a:spLocks noGrp="1"/>
          </p:cNvSpPr>
          <p:nvPr>
            <p:ph type="sldNum" sz="quarter" idx="12"/>
          </p:nvPr>
        </p:nvSpPr>
        <p:spPr/>
        <p:txBody>
          <a:bodyPr/>
          <a:lstStyle/>
          <a:p>
            <a:fld id="{849A66CE-1EF4-F347-A5C8-46F3B2AD6E8A}" type="slidenum">
              <a:rPr lang="en-US" smtClean="0"/>
              <a:t>‹#›</a:t>
            </a:fld>
            <a:endParaRPr lang="en-US"/>
          </a:p>
        </p:txBody>
      </p:sp>
    </p:spTree>
    <p:extLst>
      <p:ext uri="{BB962C8B-B14F-4D97-AF65-F5344CB8AC3E}">
        <p14:creationId xmlns:p14="http://schemas.microsoft.com/office/powerpoint/2010/main" val="1425969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647FA-D256-A93B-4DD8-898F82BAB4F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863852A-7826-8201-AA2D-0AA50AC29C6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6AA2DD7E-095B-2D91-1072-10DF9890F14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39209C1-1857-C2D8-3478-BEF8F11B4354}"/>
              </a:ext>
            </a:extLst>
          </p:cNvPr>
          <p:cNvSpPr>
            <a:spLocks noGrp="1"/>
          </p:cNvSpPr>
          <p:nvPr>
            <p:ph type="dt" sz="half" idx="10"/>
          </p:nvPr>
        </p:nvSpPr>
        <p:spPr/>
        <p:txBody>
          <a:bodyPr/>
          <a:lstStyle/>
          <a:p>
            <a:fld id="{36B46E05-D76E-6244-82C2-AE5B40DCB9E8}" type="datetimeFigureOut">
              <a:rPr lang="en-US" smtClean="0"/>
              <a:t>5/12/23</a:t>
            </a:fld>
            <a:endParaRPr lang="en-US"/>
          </a:p>
        </p:txBody>
      </p:sp>
      <p:sp>
        <p:nvSpPr>
          <p:cNvPr id="6" name="Footer Placeholder 5">
            <a:extLst>
              <a:ext uri="{FF2B5EF4-FFF2-40B4-BE49-F238E27FC236}">
                <a16:creationId xmlns:a16="http://schemas.microsoft.com/office/drawing/2014/main" id="{2DB81C63-5B02-BFB0-0FBB-32B3F30101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196528-1BC8-9263-8824-3CF2C85439C5}"/>
              </a:ext>
            </a:extLst>
          </p:cNvPr>
          <p:cNvSpPr>
            <a:spLocks noGrp="1"/>
          </p:cNvSpPr>
          <p:nvPr>
            <p:ph type="sldNum" sz="quarter" idx="12"/>
          </p:nvPr>
        </p:nvSpPr>
        <p:spPr/>
        <p:txBody>
          <a:bodyPr/>
          <a:lstStyle/>
          <a:p>
            <a:fld id="{849A66CE-1EF4-F347-A5C8-46F3B2AD6E8A}" type="slidenum">
              <a:rPr lang="en-US" smtClean="0"/>
              <a:t>‹#›</a:t>
            </a:fld>
            <a:endParaRPr lang="en-US"/>
          </a:p>
        </p:txBody>
      </p:sp>
    </p:spTree>
    <p:extLst>
      <p:ext uri="{BB962C8B-B14F-4D97-AF65-F5344CB8AC3E}">
        <p14:creationId xmlns:p14="http://schemas.microsoft.com/office/powerpoint/2010/main" val="109456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5E2F6-CC65-6604-07D3-8D77BEFC942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6045BC9-2B97-147E-3B38-960B61E025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C3EF9F3-2FBC-773F-FA47-CB23AC1B7D2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FDF5238-3512-038C-E5D4-22429203C6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A2A0FCE-1A86-F58C-0838-3AEF9A3E243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BED2646-8A83-8BA7-F2BE-14A6D1DAB11E}"/>
              </a:ext>
            </a:extLst>
          </p:cNvPr>
          <p:cNvSpPr>
            <a:spLocks noGrp="1"/>
          </p:cNvSpPr>
          <p:nvPr>
            <p:ph type="dt" sz="half" idx="10"/>
          </p:nvPr>
        </p:nvSpPr>
        <p:spPr/>
        <p:txBody>
          <a:bodyPr/>
          <a:lstStyle/>
          <a:p>
            <a:fld id="{36B46E05-D76E-6244-82C2-AE5B40DCB9E8}" type="datetimeFigureOut">
              <a:rPr lang="en-US" smtClean="0"/>
              <a:t>5/12/23</a:t>
            </a:fld>
            <a:endParaRPr lang="en-US"/>
          </a:p>
        </p:txBody>
      </p:sp>
      <p:sp>
        <p:nvSpPr>
          <p:cNvPr id="8" name="Footer Placeholder 7">
            <a:extLst>
              <a:ext uri="{FF2B5EF4-FFF2-40B4-BE49-F238E27FC236}">
                <a16:creationId xmlns:a16="http://schemas.microsoft.com/office/drawing/2014/main" id="{F0A94498-C1FC-69CE-A128-25CF7375F12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30AA034-6483-D2C3-A45C-EAC88C124BD7}"/>
              </a:ext>
            </a:extLst>
          </p:cNvPr>
          <p:cNvSpPr>
            <a:spLocks noGrp="1"/>
          </p:cNvSpPr>
          <p:nvPr>
            <p:ph type="sldNum" sz="quarter" idx="12"/>
          </p:nvPr>
        </p:nvSpPr>
        <p:spPr/>
        <p:txBody>
          <a:bodyPr/>
          <a:lstStyle/>
          <a:p>
            <a:fld id="{849A66CE-1EF4-F347-A5C8-46F3B2AD6E8A}" type="slidenum">
              <a:rPr lang="en-US" smtClean="0"/>
              <a:t>‹#›</a:t>
            </a:fld>
            <a:endParaRPr lang="en-US"/>
          </a:p>
        </p:txBody>
      </p:sp>
    </p:spTree>
    <p:extLst>
      <p:ext uri="{BB962C8B-B14F-4D97-AF65-F5344CB8AC3E}">
        <p14:creationId xmlns:p14="http://schemas.microsoft.com/office/powerpoint/2010/main" val="378022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51D41-82DF-454D-2591-07F3DE882CC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C6CE23EC-3AF7-A592-3D82-1C2DFAFC8474}"/>
              </a:ext>
            </a:extLst>
          </p:cNvPr>
          <p:cNvSpPr>
            <a:spLocks noGrp="1"/>
          </p:cNvSpPr>
          <p:nvPr>
            <p:ph type="dt" sz="half" idx="10"/>
          </p:nvPr>
        </p:nvSpPr>
        <p:spPr/>
        <p:txBody>
          <a:bodyPr/>
          <a:lstStyle/>
          <a:p>
            <a:fld id="{36B46E05-D76E-6244-82C2-AE5B40DCB9E8}" type="datetimeFigureOut">
              <a:rPr lang="en-US" smtClean="0"/>
              <a:t>5/12/23</a:t>
            </a:fld>
            <a:endParaRPr lang="en-US"/>
          </a:p>
        </p:txBody>
      </p:sp>
      <p:sp>
        <p:nvSpPr>
          <p:cNvPr id="4" name="Footer Placeholder 3">
            <a:extLst>
              <a:ext uri="{FF2B5EF4-FFF2-40B4-BE49-F238E27FC236}">
                <a16:creationId xmlns:a16="http://schemas.microsoft.com/office/drawing/2014/main" id="{9156B999-14FE-E707-6639-32B8C4CC2FA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2532F55-E943-86ED-2B6D-496E70223722}"/>
              </a:ext>
            </a:extLst>
          </p:cNvPr>
          <p:cNvSpPr>
            <a:spLocks noGrp="1"/>
          </p:cNvSpPr>
          <p:nvPr>
            <p:ph type="sldNum" sz="quarter" idx="12"/>
          </p:nvPr>
        </p:nvSpPr>
        <p:spPr/>
        <p:txBody>
          <a:bodyPr/>
          <a:lstStyle/>
          <a:p>
            <a:fld id="{849A66CE-1EF4-F347-A5C8-46F3B2AD6E8A}" type="slidenum">
              <a:rPr lang="en-US" smtClean="0"/>
              <a:t>‹#›</a:t>
            </a:fld>
            <a:endParaRPr lang="en-US"/>
          </a:p>
        </p:txBody>
      </p:sp>
    </p:spTree>
    <p:extLst>
      <p:ext uri="{BB962C8B-B14F-4D97-AF65-F5344CB8AC3E}">
        <p14:creationId xmlns:p14="http://schemas.microsoft.com/office/powerpoint/2010/main" val="3524530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2A9DF7-CC7D-19E0-2101-7A9CD38652AA}"/>
              </a:ext>
            </a:extLst>
          </p:cNvPr>
          <p:cNvSpPr>
            <a:spLocks noGrp="1"/>
          </p:cNvSpPr>
          <p:nvPr>
            <p:ph type="dt" sz="half" idx="10"/>
          </p:nvPr>
        </p:nvSpPr>
        <p:spPr/>
        <p:txBody>
          <a:bodyPr/>
          <a:lstStyle/>
          <a:p>
            <a:fld id="{36B46E05-D76E-6244-82C2-AE5B40DCB9E8}" type="datetimeFigureOut">
              <a:rPr lang="en-US" smtClean="0"/>
              <a:t>5/12/23</a:t>
            </a:fld>
            <a:endParaRPr lang="en-US"/>
          </a:p>
        </p:txBody>
      </p:sp>
      <p:sp>
        <p:nvSpPr>
          <p:cNvPr id="3" name="Footer Placeholder 2">
            <a:extLst>
              <a:ext uri="{FF2B5EF4-FFF2-40B4-BE49-F238E27FC236}">
                <a16:creationId xmlns:a16="http://schemas.microsoft.com/office/drawing/2014/main" id="{5CDCB2A9-9D9C-6C18-D1E1-89E1EE0917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5F8368F-CAFC-A79C-98EE-526197E0E598}"/>
              </a:ext>
            </a:extLst>
          </p:cNvPr>
          <p:cNvSpPr>
            <a:spLocks noGrp="1"/>
          </p:cNvSpPr>
          <p:nvPr>
            <p:ph type="sldNum" sz="quarter" idx="12"/>
          </p:nvPr>
        </p:nvSpPr>
        <p:spPr/>
        <p:txBody>
          <a:bodyPr/>
          <a:lstStyle/>
          <a:p>
            <a:fld id="{849A66CE-1EF4-F347-A5C8-46F3B2AD6E8A}" type="slidenum">
              <a:rPr lang="en-US" smtClean="0"/>
              <a:t>‹#›</a:t>
            </a:fld>
            <a:endParaRPr lang="en-US"/>
          </a:p>
        </p:txBody>
      </p:sp>
    </p:spTree>
    <p:extLst>
      <p:ext uri="{BB962C8B-B14F-4D97-AF65-F5344CB8AC3E}">
        <p14:creationId xmlns:p14="http://schemas.microsoft.com/office/powerpoint/2010/main" val="201553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64144-5A9F-3DFB-5C0C-4ED3442AF9A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157CB7D-7323-60D1-70B0-EABEE140C9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7F50C91-5C01-1AEB-AB81-679AD08D2E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5925D95-F7B5-9286-2BB0-945CAAEA328C}"/>
              </a:ext>
            </a:extLst>
          </p:cNvPr>
          <p:cNvSpPr>
            <a:spLocks noGrp="1"/>
          </p:cNvSpPr>
          <p:nvPr>
            <p:ph type="dt" sz="half" idx="10"/>
          </p:nvPr>
        </p:nvSpPr>
        <p:spPr/>
        <p:txBody>
          <a:bodyPr/>
          <a:lstStyle/>
          <a:p>
            <a:fld id="{36B46E05-D76E-6244-82C2-AE5B40DCB9E8}" type="datetimeFigureOut">
              <a:rPr lang="en-US" smtClean="0"/>
              <a:t>5/12/23</a:t>
            </a:fld>
            <a:endParaRPr lang="en-US"/>
          </a:p>
        </p:txBody>
      </p:sp>
      <p:sp>
        <p:nvSpPr>
          <p:cNvPr id="6" name="Footer Placeholder 5">
            <a:extLst>
              <a:ext uri="{FF2B5EF4-FFF2-40B4-BE49-F238E27FC236}">
                <a16:creationId xmlns:a16="http://schemas.microsoft.com/office/drawing/2014/main" id="{804463F1-57CB-4EAA-8598-3E6EE8FAEBD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813088-C8CC-9624-93D3-D8FC255668C6}"/>
              </a:ext>
            </a:extLst>
          </p:cNvPr>
          <p:cNvSpPr>
            <a:spLocks noGrp="1"/>
          </p:cNvSpPr>
          <p:nvPr>
            <p:ph type="sldNum" sz="quarter" idx="12"/>
          </p:nvPr>
        </p:nvSpPr>
        <p:spPr/>
        <p:txBody>
          <a:bodyPr/>
          <a:lstStyle/>
          <a:p>
            <a:fld id="{849A66CE-1EF4-F347-A5C8-46F3B2AD6E8A}" type="slidenum">
              <a:rPr lang="en-US" smtClean="0"/>
              <a:t>‹#›</a:t>
            </a:fld>
            <a:endParaRPr lang="en-US"/>
          </a:p>
        </p:txBody>
      </p:sp>
    </p:spTree>
    <p:extLst>
      <p:ext uri="{BB962C8B-B14F-4D97-AF65-F5344CB8AC3E}">
        <p14:creationId xmlns:p14="http://schemas.microsoft.com/office/powerpoint/2010/main" val="475047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0BCC7-FC7C-87E7-EF1B-4C0DB761439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C1DF195-7B46-8045-AC04-BCD5DCD9AF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E33ECB-C120-A19C-301C-3FDFD1EA58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B593BAD-6740-BE8D-4CA7-0779F3ECD8C5}"/>
              </a:ext>
            </a:extLst>
          </p:cNvPr>
          <p:cNvSpPr>
            <a:spLocks noGrp="1"/>
          </p:cNvSpPr>
          <p:nvPr>
            <p:ph type="dt" sz="half" idx="10"/>
          </p:nvPr>
        </p:nvSpPr>
        <p:spPr/>
        <p:txBody>
          <a:bodyPr/>
          <a:lstStyle/>
          <a:p>
            <a:fld id="{36B46E05-D76E-6244-82C2-AE5B40DCB9E8}" type="datetimeFigureOut">
              <a:rPr lang="en-US" smtClean="0"/>
              <a:t>5/12/23</a:t>
            </a:fld>
            <a:endParaRPr lang="en-US"/>
          </a:p>
        </p:txBody>
      </p:sp>
      <p:sp>
        <p:nvSpPr>
          <p:cNvPr id="6" name="Footer Placeholder 5">
            <a:extLst>
              <a:ext uri="{FF2B5EF4-FFF2-40B4-BE49-F238E27FC236}">
                <a16:creationId xmlns:a16="http://schemas.microsoft.com/office/drawing/2014/main" id="{90844CEE-6EC4-4CB3-3853-5F0BEB363D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8F40A0-2760-24D4-321E-10898FF9F4C0}"/>
              </a:ext>
            </a:extLst>
          </p:cNvPr>
          <p:cNvSpPr>
            <a:spLocks noGrp="1"/>
          </p:cNvSpPr>
          <p:nvPr>
            <p:ph type="sldNum" sz="quarter" idx="12"/>
          </p:nvPr>
        </p:nvSpPr>
        <p:spPr/>
        <p:txBody>
          <a:bodyPr/>
          <a:lstStyle/>
          <a:p>
            <a:fld id="{849A66CE-1EF4-F347-A5C8-46F3B2AD6E8A}" type="slidenum">
              <a:rPr lang="en-US" smtClean="0"/>
              <a:t>‹#›</a:t>
            </a:fld>
            <a:endParaRPr lang="en-US"/>
          </a:p>
        </p:txBody>
      </p:sp>
    </p:spTree>
    <p:extLst>
      <p:ext uri="{BB962C8B-B14F-4D97-AF65-F5344CB8AC3E}">
        <p14:creationId xmlns:p14="http://schemas.microsoft.com/office/powerpoint/2010/main" val="3748025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06CA7-7F8E-277D-3F8B-62174F8DEF9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8F43C1D-5227-F677-CABB-A08A8690A1F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A2227E1-9460-F533-BE8B-A8AF6A2F730D}"/>
              </a:ext>
            </a:extLst>
          </p:cNvPr>
          <p:cNvSpPr>
            <a:spLocks noGrp="1"/>
          </p:cNvSpPr>
          <p:nvPr>
            <p:ph type="dt" sz="half" idx="10"/>
          </p:nvPr>
        </p:nvSpPr>
        <p:spPr/>
        <p:txBody>
          <a:bodyPr/>
          <a:lstStyle/>
          <a:p>
            <a:fld id="{36B46E05-D76E-6244-82C2-AE5B40DCB9E8}" type="datetimeFigureOut">
              <a:rPr lang="en-US" smtClean="0"/>
              <a:t>5/12/23</a:t>
            </a:fld>
            <a:endParaRPr lang="en-US"/>
          </a:p>
        </p:txBody>
      </p:sp>
      <p:sp>
        <p:nvSpPr>
          <p:cNvPr id="5" name="Footer Placeholder 4">
            <a:extLst>
              <a:ext uri="{FF2B5EF4-FFF2-40B4-BE49-F238E27FC236}">
                <a16:creationId xmlns:a16="http://schemas.microsoft.com/office/drawing/2014/main" id="{1E74F802-D89D-88ED-7E3A-83749C6480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EF6F98-802F-7DEB-E884-142D6070699D}"/>
              </a:ext>
            </a:extLst>
          </p:cNvPr>
          <p:cNvSpPr>
            <a:spLocks noGrp="1"/>
          </p:cNvSpPr>
          <p:nvPr>
            <p:ph type="sldNum" sz="quarter" idx="12"/>
          </p:nvPr>
        </p:nvSpPr>
        <p:spPr/>
        <p:txBody>
          <a:bodyPr/>
          <a:lstStyle/>
          <a:p>
            <a:fld id="{849A66CE-1EF4-F347-A5C8-46F3B2AD6E8A}" type="slidenum">
              <a:rPr lang="en-US" smtClean="0"/>
              <a:t>‹#›</a:t>
            </a:fld>
            <a:endParaRPr lang="en-US"/>
          </a:p>
        </p:txBody>
      </p:sp>
    </p:spTree>
    <p:extLst>
      <p:ext uri="{BB962C8B-B14F-4D97-AF65-F5344CB8AC3E}">
        <p14:creationId xmlns:p14="http://schemas.microsoft.com/office/powerpoint/2010/main" val="2241916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F004B4-0C1D-AB7A-8F49-02686F50E2E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58A5F8C-02B8-C907-C7AE-3842A4817D8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3D1F945-AC05-0F04-4233-EF04BC8A5A49}"/>
              </a:ext>
            </a:extLst>
          </p:cNvPr>
          <p:cNvSpPr>
            <a:spLocks noGrp="1"/>
          </p:cNvSpPr>
          <p:nvPr>
            <p:ph type="dt" sz="half" idx="10"/>
          </p:nvPr>
        </p:nvSpPr>
        <p:spPr/>
        <p:txBody>
          <a:bodyPr/>
          <a:lstStyle/>
          <a:p>
            <a:fld id="{36B46E05-D76E-6244-82C2-AE5B40DCB9E8}" type="datetimeFigureOut">
              <a:rPr lang="en-US" smtClean="0"/>
              <a:t>5/12/23</a:t>
            </a:fld>
            <a:endParaRPr lang="en-US"/>
          </a:p>
        </p:txBody>
      </p:sp>
      <p:sp>
        <p:nvSpPr>
          <p:cNvPr id="5" name="Footer Placeholder 4">
            <a:extLst>
              <a:ext uri="{FF2B5EF4-FFF2-40B4-BE49-F238E27FC236}">
                <a16:creationId xmlns:a16="http://schemas.microsoft.com/office/drawing/2014/main" id="{BEE7C5D2-9E52-0506-2762-BE72566D64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966ADF-5195-D673-7000-E746D3322B9E}"/>
              </a:ext>
            </a:extLst>
          </p:cNvPr>
          <p:cNvSpPr>
            <a:spLocks noGrp="1"/>
          </p:cNvSpPr>
          <p:nvPr>
            <p:ph type="sldNum" sz="quarter" idx="12"/>
          </p:nvPr>
        </p:nvSpPr>
        <p:spPr/>
        <p:txBody>
          <a:bodyPr/>
          <a:lstStyle/>
          <a:p>
            <a:fld id="{849A66CE-1EF4-F347-A5C8-46F3B2AD6E8A}" type="slidenum">
              <a:rPr lang="en-US" smtClean="0"/>
              <a:t>‹#›</a:t>
            </a:fld>
            <a:endParaRPr lang="en-US"/>
          </a:p>
        </p:txBody>
      </p:sp>
    </p:spTree>
    <p:extLst>
      <p:ext uri="{BB962C8B-B14F-4D97-AF65-F5344CB8AC3E}">
        <p14:creationId xmlns:p14="http://schemas.microsoft.com/office/powerpoint/2010/main" val="3384500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89FA54A-4916-BAD8-FE88-B1763A531B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824E97A-F2F5-0600-35D2-C9F301CB12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C7E31BC-408D-BACC-31FF-F3DAA89AB6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B46E05-D76E-6244-82C2-AE5B40DCB9E8}" type="datetimeFigureOut">
              <a:rPr lang="en-US" smtClean="0"/>
              <a:t>5/12/23</a:t>
            </a:fld>
            <a:endParaRPr lang="en-US"/>
          </a:p>
        </p:txBody>
      </p:sp>
      <p:sp>
        <p:nvSpPr>
          <p:cNvPr id="5" name="Footer Placeholder 4">
            <a:extLst>
              <a:ext uri="{FF2B5EF4-FFF2-40B4-BE49-F238E27FC236}">
                <a16:creationId xmlns:a16="http://schemas.microsoft.com/office/drawing/2014/main" id="{0D7FEAEC-E849-D3A4-AAEB-7262B08C17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1EEB02B-7D55-09FA-ACC5-40B88E59203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9A66CE-1EF4-F347-A5C8-46F3B2AD6E8A}" type="slidenum">
              <a:rPr lang="en-US" smtClean="0"/>
              <a:t>‹#›</a:t>
            </a:fld>
            <a:endParaRPr lang="en-US"/>
          </a:p>
        </p:txBody>
      </p:sp>
    </p:spTree>
    <p:extLst>
      <p:ext uri="{BB962C8B-B14F-4D97-AF65-F5344CB8AC3E}">
        <p14:creationId xmlns:p14="http://schemas.microsoft.com/office/powerpoint/2010/main" val="2273947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A8CCCB6D-5162-4AAE-A5E3-3AC55410D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0BCD8C04-CC7B-40EF-82EB-E9821F79BB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0" y="2458"/>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ack and white clapper board&#10;&#10;Description automatically generated with low confidence">
            <a:extLst>
              <a:ext uri="{FF2B5EF4-FFF2-40B4-BE49-F238E27FC236}">
                <a16:creationId xmlns:a16="http://schemas.microsoft.com/office/drawing/2014/main" id="{AE9A9CA2-3720-80A5-9F4E-02F6157995A0}"/>
              </a:ext>
            </a:extLst>
          </p:cNvPr>
          <p:cNvPicPr>
            <a:picLocks noChangeAspect="1"/>
          </p:cNvPicPr>
          <p:nvPr/>
        </p:nvPicPr>
        <p:blipFill rotWithShape="1">
          <a:blip r:embed="rId3">
            <a:alphaModFix amt="40000"/>
          </a:blip>
          <a:srcRect l="19658" r="19657"/>
          <a:stretch/>
        </p:blipFill>
        <p:spPr>
          <a:xfrm>
            <a:off x="-170" y="10"/>
            <a:ext cx="8450317" cy="6857990"/>
          </a:xfrm>
          <a:prstGeom prst="rect">
            <a:avLst/>
          </a:prstGeom>
        </p:spPr>
      </p:pic>
      <p:sp>
        <p:nvSpPr>
          <p:cNvPr id="8" name="Rectangle 7">
            <a:extLst>
              <a:ext uri="{FF2B5EF4-FFF2-40B4-BE49-F238E27FC236}">
                <a16:creationId xmlns:a16="http://schemas.microsoft.com/office/drawing/2014/main" id="{DEC747FF-AE0F-DEA0-FB2C-C201D24EF97C}"/>
              </a:ext>
            </a:extLst>
          </p:cNvPr>
          <p:cNvSpPr/>
          <p:nvPr/>
        </p:nvSpPr>
        <p:spPr>
          <a:xfrm>
            <a:off x="643468" y="643467"/>
            <a:ext cx="4620584" cy="4567137"/>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0" kern="1200" cap="none" spc="0" dirty="0">
                <a:ln w="0"/>
                <a:solidFill>
                  <a:srgbClr val="FFFFFF"/>
                </a:solidFill>
                <a:effectLst>
                  <a:outerShdw blurRad="38100" dist="19050" dir="2700000" algn="tl" rotWithShape="0">
                    <a:schemeClr val="dk1">
                      <a:alpha val="40000"/>
                    </a:schemeClr>
                  </a:outerShdw>
                </a:effectLst>
                <a:latin typeface="+mj-lt"/>
                <a:ea typeface="+mj-ea"/>
                <a:cs typeface="+mj-cs"/>
              </a:rPr>
              <a:t>Graduate Project – Assessment 2</a:t>
            </a:r>
          </a:p>
          <a:p>
            <a:pPr>
              <a:lnSpc>
                <a:spcPct val="90000"/>
              </a:lnSpc>
              <a:spcBef>
                <a:spcPct val="0"/>
              </a:spcBef>
              <a:spcAft>
                <a:spcPts val="600"/>
              </a:spcAft>
            </a:pPr>
            <a:r>
              <a:rPr lang="en-US" sz="4400" kern="1200" dirty="0">
                <a:ln w="0"/>
                <a:solidFill>
                  <a:srgbClr val="FFFFFF"/>
                </a:solidFill>
                <a:effectLst>
                  <a:outerShdw blurRad="38100" dist="19050" dir="2700000" algn="tl" rotWithShape="0">
                    <a:schemeClr val="dk1">
                      <a:alpha val="40000"/>
                    </a:schemeClr>
                  </a:outerShdw>
                </a:effectLst>
                <a:latin typeface="+mj-lt"/>
                <a:ea typeface="+mj-ea"/>
                <a:cs typeface="+mj-cs"/>
              </a:rPr>
              <a:t>Evaluation</a:t>
            </a:r>
            <a:endParaRPr lang="en-US" sz="4400" b="0" kern="1200" cap="none" spc="0" dirty="0">
              <a:ln w="0"/>
              <a:solidFill>
                <a:srgbClr val="FFFFFF"/>
              </a:solidFill>
              <a:effectLst>
                <a:outerShdw blurRad="38100" dist="19050" dir="2700000" algn="tl" rotWithShape="0">
                  <a:schemeClr val="dk1">
                    <a:alpha val="40000"/>
                  </a:schemeClr>
                </a:outerShdw>
              </a:effectLst>
              <a:latin typeface="+mj-lt"/>
              <a:ea typeface="+mj-ea"/>
              <a:cs typeface="+mj-cs"/>
            </a:endParaRPr>
          </a:p>
        </p:txBody>
      </p:sp>
      <p:pic>
        <p:nvPicPr>
          <p:cNvPr id="5" name="Picture 4" descr="A picture containing coffee cup, tableware, drink, coffee&#10;&#10;Description automatically generated">
            <a:extLst>
              <a:ext uri="{FF2B5EF4-FFF2-40B4-BE49-F238E27FC236}">
                <a16:creationId xmlns:a16="http://schemas.microsoft.com/office/drawing/2014/main" id="{60D8A3ED-3E99-EAAE-E8DB-0A81EAE6F327}"/>
              </a:ext>
            </a:extLst>
          </p:cNvPr>
          <p:cNvPicPr>
            <a:picLocks noChangeAspect="1"/>
          </p:cNvPicPr>
          <p:nvPr/>
        </p:nvPicPr>
        <p:blipFill rotWithShape="1">
          <a:blip r:embed="rId4"/>
          <a:srcRect l="29152" r="21941"/>
          <a:stretch/>
        </p:blipFill>
        <p:spPr>
          <a:xfrm>
            <a:off x="6225997" y="-2458"/>
            <a:ext cx="5962785" cy="685800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791760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le of white question marks&#10;&#10;Description automatically generated with medium confidence">
            <a:extLst>
              <a:ext uri="{FF2B5EF4-FFF2-40B4-BE49-F238E27FC236}">
                <a16:creationId xmlns:a16="http://schemas.microsoft.com/office/drawing/2014/main" id="{095D2857-B009-EA05-2524-5670AEECB40C}"/>
              </a:ext>
            </a:extLst>
          </p:cNvPr>
          <p:cNvPicPr>
            <a:picLocks noChangeAspect="1"/>
          </p:cNvPicPr>
          <p:nvPr/>
        </p:nvPicPr>
        <p:blipFill rotWithShape="1">
          <a:blip r:embed="rId3">
            <a:alphaModFix amt="35000"/>
          </a:blip>
          <a:srcRect l="5333"/>
          <a:stretch/>
        </p:blipFill>
        <p:spPr>
          <a:xfrm>
            <a:off x="-1" y="10"/>
            <a:ext cx="12192001" cy="6857990"/>
          </a:xfrm>
          <a:prstGeom prst="rect">
            <a:avLst/>
          </a:prstGeom>
        </p:spPr>
      </p:pic>
      <p:sp>
        <p:nvSpPr>
          <p:cNvPr id="2" name="Title 1">
            <a:extLst>
              <a:ext uri="{FF2B5EF4-FFF2-40B4-BE49-F238E27FC236}">
                <a16:creationId xmlns:a16="http://schemas.microsoft.com/office/drawing/2014/main" id="{B13A1FF4-4A67-606E-D0EC-643EC23420D4}"/>
              </a:ext>
            </a:extLst>
          </p:cNvPr>
          <p:cNvSpPr>
            <a:spLocks noGrp="1"/>
          </p:cNvSpPr>
          <p:nvPr>
            <p:ph type="title"/>
          </p:nvPr>
        </p:nvSpPr>
        <p:spPr>
          <a:xfrm>
            <a:off x="838200" y="365125"/>
            <a:ext cx="10515600" cy="1325563"/>
          </a:xfrm>
        </p:spPr>
        <p:txBody>
          <a:bodyPr>
            <a:normAutofit/>
          </a:bodyPr>
          <a:lstStyle/>
          <a:p>
            <a:r>
              <a:rPr lang="en-US" dirty="0">
                <a:solidFill>
                  <a:srgbClr val="FFFFFF"/>
                </a:solidFill>
              </a:rPr>
              <a:t>Synopsis and Rational </a:t>
            </a:r>
          </a:p>
        </p:txBody>
      </p:sp>
      <p:sp>
        <p:nvSpPr>
          <p:cNvPr id="3" name="Content Placeholder 2">
            <a:extLst>
              <a:ext uri="{FF2B5EF4-FFF2-40B4-BE49-F238E27FC236}">
                <a16:creationId xmlns:a16="http://schemas.microsoft.com/office/drawing/2014/main" id="{AAACED4A-65B8-872E-C80D-1E00045ACE1F}"/>
              </a:ext>
            </a:extLst>
          </p:cNvPr>
          <p:cNvSpPr>
            <a:spLocks noGrp="1"/>
          </p:cNvSpPr>
          <p:nvPr>
            <p:ph idx="1"/>
          </p:nvPr>
        </p:nvSpPr>
        <p:spPr>
          <a:xfrm>
            <a:off x="838200" y="1825625"/>
            <a:ext cx="10515600" cy="4351338"/>
          </a:xfrm>
        </p:spPr>
        <p:txBody>
          <a:bodyPr>
            <a:normAutofit/>
          </a:bodyPr>
          <a:lstStyle/>
          <a:p>
            <a:r>
              <a:rPr lang="en-GB" b="0" i="0">
                <a:solidFill>
                  <a:srgbClr val="FFFFFF"/>
                </a:solidFill>
                <a:effectLst/>
                <a:latin typeface="proxima-nova"/>
              </a:rPr>
              <a:t>To Create a short promo film, between 3 and 5 minutes, to advertise Mamgu Welshcakes and celebrate the vast range of places where people may enjoy these sweet treats and celebrate Pembrokeshire diversity.</a:t>
            </a:r>
          </a:p>
          <a:p>
            <a:endParaRPr lang="en-GB">
              <a:solidFill>
                <a:srgbClr val="FFFFFF"/>
              </a:solidFill>
              <a:latin typeface="proxima-nova"/>
            </a:endParaRPr>
          </a:p>
          <a:p>
            <a:pPr marL="0" indent="0">
              <a:buNone/>
            </a:pPr>
            <a:r>
              <a:rPr lang="en-GB">
                <a:solidFill>
                  <a:srgbClr val="FFFFFF"/>
                </a:solidFill>
                <a:latin typeface="proxima-nova"/>
              </a:rPr>
              <a:t>Why ??</a:t>
            </a:r>
          </a:p>
          <a:p>
            <a:r>
              <a:rPr lang="en-GB">
                <a:solidFill>
                  <a:srgbClr val="FFFFFF"/>
                </a:solidFill>
                <a:latin typeface="proxima-nova"/>
              </a:rPr>
              <a:t>Personal Development</a:t>
            </a:r>
          </a:p>
          <a:p>
            <a:r>
              <a:rPr lang="en-GB">
                <a:solidFill>
                  <a:srgbClr val="FFFFFF"/>
                </a:solidFill>
                <a:latin typeface="proxima-nova"/>
              </a:rPr>
              <a:t>Skills Development </a:t>
            </a:r>
          </a:p>
          <a:p>
            <a:r>
              <a:rPr lang="en-GB">
                <a:solidFill>
                  <a:srgbClr val="FFFFFF"/>
                </a:solidFill>
                <a:latin typeface="proxima-nova"/>
              </a:rPr>
              <a:t>The practice of work with Industry  </a:t>
            </a:r>
          </a:p>
          <a:p>
            <a:endParaRPr lang="en-US">
              <a:solidFill>
                <a:srgbClr val="FFFFFF"/>
              </a:solidFill>
            </a:endParaRPr>
          </a:p>
        </p:txBody>
      </p:sp>
    </p:spTree>
    <p:extLst>
      <p:ext uri="{BB962C8B-B14F-4D97-AF65-F5344CB8AC3E}">
        <p14:creationId xmlns:p14="http://schemas.microsoft.com/office/powerpoint/2010/main" val="307022430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picture containing text, screenshot, parallel, font&#10;&#10;Description automatically generated">
            <a:extLst>
              <a:ext uri="{FF2B5EF4-FFF2-40B4-BE49-F238E27FC236}">
                <a16:creationId xmlns:a16="http://schemas.microsoft.com/office/drawing/2014/main" id="{66C6D4FD-5B02-8984-194F-F5A02C6830DB}"/>
              </a:ext>
            </a:extLst>
          </p:cNvPr>
          <p:cNvPicPr>
            <a:picLocks noGrp="1" noChangeAspect="1"/>
          </p:cNvPicPr>
          <p:nvPr>
            <p:ph idx="1"/>
          </p:nvPr>
        </p:nvPicPr>
        <p:blipFill>
          <a:blip r:embed="rId3"/>
          <a:stretch>
            <a:fillRect/>
          </a:stretch>
        </p:blipFill>
        <p:spPr>
          <a:xfrm>
            <a:off x="0" y="0"/>
            <a:ext cx="12226805" cy="6858000"/>
          </a:xfrm>
          <a:prstGeom prst="rect">
            <a:avLst/>
          </a:prstGeom>
        </p:spPr>
      </p:pic>
    </p:spTree>
    <p:extLst>
      <p:ext uri="{BB962C8B-B14F-4D97-AF65-F5344CB8AC3E}">
        <p14:creationId xmlns:p14="http://schemas.microsoft.com/office/powerpoint/2010/main" val="2186800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B5D51FB1-75E7-5DED-946B-3E50843F0176}"/>
              </a:ext>
            </a:extLst>
          </p:cNvPr>
          <p:cNvSpPr>
            <a:spLocks noGrp="1"/>
          </p:cNvSpPr>
          <p:nvPr>
            <p:ph type="title"/>
          </p:nvPr>
        </p:nvSpPr>
        <p:spPr>
          <a:xfrm>
            <a:off x="838200" y="448721"/>
            <a:ext cx="4707671" cy="1225650"/>
          </a:xfrm>
        </p:spPr>
        <p:txBody>
          <a:bodyPr anchor="b">
            <a:normAutofit/>
          </a:bodyPr>
          <a:lstStyle/>
          <a:p>
            <a:r>
              <a:rPr lang="en-US" sz="2400">
                <a:solidFill>
                  <a:schemeClr val="bg1"/>
                </a:solidFill>
                <a:latin typeface="+mn-lt"/>
              </a:rPr>
              <a:t>Academic – Lecture on Understand Narrative, Story and Plot. (Dr Matt Jones and </a:t>
            </a:r>
            <a:r>
              <a:rPr lang="en-GB" sz="2400" i="1">
                <a:solidFill>
                  <a:schemeClr val="bg1"/>
                </a:solidFill>
                <a:effectLst/>
                <a:latin typeface="+mn-lt"/>
              </a:rPr>
              <a:t>Nick Lacey)</a:t>
            </a:r>
            <a:endParaRPr lang="en-US" sz="2400">
              <a:solidFill>
                <a:schemeClr val="bg1"/>
              </a:solidFill>
              <a:latin typeface="+mn-lt"/>
            </a:endParaRPr>
          </a:p>
        </p:txBody>
      </p:sp>
      <p:cxnSp>
        <p:nvCxnSpPr>
          <p:cNvPr id="12" name="Straight Connector 11">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D935A33-8F2C-5847-96DE-002357AB7FE7}"/>
              </a:ext>
            </a:extLst>
          </p:cNvPr>
          <p:cNvSpPr>
            <a:spLocks noGrp="1"/>
          </p:cNvSpPr>
          <p:nvPr>
            <p:ph idx="1"/>
          </p:nvPr>
        </p:nvSpPr>
        <p:spPr>
          <a:xfrm>
            <a:off x="897769" y="1909192"/>
            <a:ext cx="4586513" cy="3647710"/>
          </a:xfrm>
        </p:spPr>
        <p:txBody>
          <a:bodyPr>
            <a:normAutofit fontScale="92500" lnSpcReduction="10000"/>
          </a:bodyPr>
          <a:lstStyle/>
          <a:p>
            <a:r>
              <a:rPr lang="en-GB" sz="1800" b="0" i="1" dirty="0">
                <a:solidFill>
                  <a:schemeClr val="bg1"/>
                </a:solidFill>
                <a:effectLst/>
                <a:latin typeface="proxima-nova-condensed"/>
              </a:rPr>
              <a:t>"Story: a story is a narrative of events as they occur in chronological (or 'story') order." Dr Matt Jones, 7th February 2023</a:t>
            </a:r>
          </a:p>
          <a:p>
            <a:endParaRPr lang="en-GB" sz="1800" i="1" dirty="0">
              <a:solidFill>
                <a:schemeClr val="bg1"/>
              </a:solidFill>
              <a:latin typeface="proxima-nova-condensed"/>
            </a:endParaRPr>
          </a:p>
          <a:p>
            <a:r>
              <a:rPr lang="en-GB" sz="1800" b="0" i="1" dirty="0">
                <a:solidFill>
                  <a:schemeClr val="bg1"/>
                </a:solidFill>
                <a:effectLst/>
                <a:latin typeface="proxima-nova-condensed"/>
              </a:rPr>
              <a:t>"Plot: The plot is the order in which the events of the story are presented. These may occur in chronological order or be rearranged." Dr Matt Jones, 7th February 2023</a:t>
            </a:r>
          </a:p>
          <a:p>
            <a:endParaRPr lang="en-GB" sz="1800" i="1" dirty="0">
              <a:solidFill>
                <a:schemeClr val="bg1"/>
              </a:solidFill>
              <a:latin typeface="proxima-nova-condensed"/>
            </a:endParaRPr>
          </a:p>
          <a:p>
            <a:r>
              <a:rPr lang="en-GB" sz="1800" b="0" i="1" dirty="0">
                <a:solidFill>
                  <a:schemeClr val="bg1"/>
                </a:solidFill>
                <a:effectLst/>
                <a:latin typeface="proxima-nova-condensed"/>
              </a:rPr>
              <a:t>Casual Logic - Case and Effect: "Each event logically follows on from the previous one; each event causes the next one. A narrative needs at least 2 connected events." Nick Lacey, Narrative and Genre, p.14</a:t>
            </a:r>
            <a:endParaRPr lang="en-US" sz="1800" dirty="0">
              <a:solidFill>
                <a:schemeClr val="bg1"/>
              </a:solidFill>
            </a:endParaRPr>
          </a:p>
        </p:txBody>
      </p:sp>
      <p:cxnSp>
        <p:nvCxnSpPr>
          <p:cNvPr id="14" name="Straight Connector 13">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descr="A stack of books with an open book on top&#10;&#10;Description automatically generated">
            <a:extLst>
              <a:ext uri="{FF2B5EF4-FFF2-40B4-BE49-F238E27FC236}">
                <a16:creationId xmlns:a16="http://schemas.microsoft.com/office/drawing/2014/main" id="{A647A923-932C-204B-81A2-1DA540F5B0E8}"/>
              </a:ext>
            </a:extLst>
          </p:cNvPr>
          <p:cNvPicPr>
            <a:picLocks noChangeAspect="1"/>
          </p:cNvPicPr>
          <p:nvPr/>
        </p:nvPicPr>
        <p:blipFill rotWithShape="1">
          <a:blip r:embed="rId3"/>
          <a:srcRect b="3179"/>
          <a:stretch/>
        </p:blipFill>
        <p:spPr>
          <a:xfrm>
            <a:off x="6525453" y="10"/>
            <a:ext cx="5666547" cy="6857990"/>
          </a:xfrm>
          <a:prstGeom prst="rect">
            <a:avLst/>
          </a:prstGeom>
        </p:spPr>
      </p:pic>
    </p:spTree>
    <p:extLst>
      <p:ext uri="{BB962C8B-B14F-4D97-AF65-F5344CB8AC3E}">
        <p14:creationId xmlns:p14="http://schemas.microsoft.com/office/powerpoint/2010/main" val="1087600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F13E160-6E51-A500-AA28-16106B722449}"/>
              </a:ext>
            </a:extLst>
          </p:cNvPr>
          <p:cNvPicPr>
            <a:picLocks noChangeAspect="1"/>
          </p:cNvPicPr>
          <p:nvPr/>
        </p:nvPicPr>
        <p:blipFill rotWithShape="1">
          <a:blip r:embed="rId3">
            <a:alphaModFix amt="40000"/>
          </a:blip>
          <a:srcRect b="3846"/>
          <a:stretch/>
        </p:blipFill>
        <p:spPr>
          <a:xfrm>
            <a:off x="20" y="10"/>
            <a:ext cx="12191979" cy="6857990"/>
          </a:xfrm>
          <a:prstGeom prst="rect">
            <a:avLst/>
          </a:prstGeom>
        </p:spPr>
      </p:pic>
      <p:sp>
        <p:nvSpPr>
          <p:cNvPr id="2" name="Title 1">
            <a:extLst>
              <a:ext uri="{FF2B5EF4-FFF2-40B4-BE49-F238E27FC236}">
                <a16:creationId xmlns:a16="http://schemas.microsoft.com/office/drawing/2014/main" id="{0CED1A47-F3E5-D33D-F979-F0875E061A28}"/>
              </a:ext>
            </a:extLst>
          </p:cNvPr>
          <p:cNvSpPr>
            <a:spLocks noGrp="1"/>
          </p:cNvSpPr>
          <p:nvPr>
            <p:ph type="title"/>
          </p:nvPr>
        </p:nvSpPr>
        <p:spPr>
          <a:xfrm>
            <a:off x="841249" y="941832"/>
            <a:ext cx="10506456" cy="2057400"/>
          </a:xfrm>
        </p:spPr>
        <p:txBody>
          <a:bodyPr anchor="b">
            <a:normAutofit/>
          </a:bodyPr>
          <a:lstStyle/>
          <a:p>
            <a:r>
              <a:rPr lang="en-GB" sz="4600" b="0" i="0">
                <a:effectLst/>
                <a:latin typeface="system-ui"/>
              </a:rPr>
              <a:t>Academic – Documentary Modes and Movements (</a:t>
            </a:r>
            <a:r>
              <a:rPr lang="en-GB" sz="4600" b="0" i="0">
                <a:effectLst/>
                <a:latin typeface="proxima-nova"/>
              </a:rPr>
              <a:t>ALDREDGE, J., 2022) &amp; (Nichols, 2017)</a:t>
            </a:r>
            <a:endParaRPr lang="en-US" sz="4600"/>
          </a:p>
        </p:txBody>
      </p:sp>
      <p:sp>
        <p:nvSpPr>
          <p:cNvPr id="11" name="Rectangle 1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DA0C131-D256-4B1F-6726-38BD23A58581}"/>
              </a:ext>
            </a:extLst>
          </p:cNvPr>
          <p:cNvSpPr>
            <a:spLocks noGrp="1"/>
          </p:cNvSpPr>
          <p:nvPr>
            <p:ph idx="1"/>
          </p:nvPr>
        </p:nvSpPr>
        <p:spPr>
          <a:xfrm>
            <a:off x="841248" y="3502152"/>
            <a:ext cx="10506456" cy="2670048"/>
          </a:xfrm>
        </p:spPr>
        <p:txBody>
          <a:bodyPr>
            <a:normAutofit/>
          </a:bodyPr>
          <a:lstStyle/>
          <a:p>
            <a:r>
              <a:rPr lang="en-US" sz="2000"/>
              <a:t>Expository</a:t>
            </a:r>
          </a:p>
          <a:p>
            <a:r>
              <a:rPr lang="en-US" sz="2000"/>
              <a:t>Poetic</a:t>
            </a:r>
          </a:p>
          <a:p>
            <a:r>
              <a:rPr lang="en-US" sz="2000"/>
              <a:t>Observational</a:t>
            </a:r>
          </a:p>
          <a:p>
            <a:r>
              <a:rPr lang="en-US" sz="2000"/>
              <a:t>Participatory</a:t>
            </a:r>
          </a:p>
          <a:p>
            <a:r>
              <a:rPr lang="en-US" sz="2000"/>
              <a:t>Reflective</a:t>
            </a:r>
          </a:p>
          <a:p>
            <a:r>
              <a:rPr lang="en-US" sz="2000"/>
              <a:t>Performance</a:t>
            </a:r>
          </a:p>
          <a:p>
            <a:endParaRPr lang="en-US" sz="2000"/>
          </a:p>
        </p:txBody>
      </p:sp>
    </p:spTree>
    <p:extLst>
      <p:ext uri="{BB962C8B-B14F-4D97-AF65-F5344CB8AC3E}">
        <p14:creationId xmlns:p14="http://schemas.microsoft.com/office/powerpoint/2010/main" val="1412000921"/>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2A9C1AA-9700-84A8-E4C1-96DEDA162C50}"/>
              </a:ext>
            </a:extLst>
          </p:cNvPr>
          <p:cNvPicPr>
            <a:picLocks noChangeAspect="1"/>
          </p:cNvPicPr>
          <p:nvPr/>
        </p:nvPicPr>
        <p:blipFill rotWithShape="1">
          <a:blip r:embed="rId3">
            <a:alphaModFix amt="40000"/>
          </a:blip>
          <a:srcRect t="12838" b="2256"/>
          <a:stretch/>
        </p:blipFill>
        <p:spPr>
          <a:xfrm>
            <a:off x="20" y="10"/>
            <a:ext cx="12191979" cy="6857990"/>
          </a:xfrm>
          <a:prstGeom prst="rect">
            <a:avLst/>
          </a:prstGeom>
        </p:spPr>
      </p:pic>
      <p:sp>
        <p:nvSpPr>
          <p:cNvPr id="2" name="Title 1">
            <a:extLst>
              <a:ext uri="{FF2B5EF4-FFF2-40B4-BE49-F238E27FC236}">
                <a16:creationId xmlns:a16="http://schemas.microsoft.com/office/drawing/2014/main" id="{6AE4AF0B-15BB-3A07-6F85-DF74ED434B1B}"/>
              </a:ext>
            </a:extLst>
          </p:cNvPr>
          <p:cNvSpPr>
            <a:spLocks noGrp="1"/>
          </p:cNvSpPr>
          <p:nvPr>
            <p:ph type="title"/>
          </p:nvPr>
        </p:nvSpPr>
        <p:spPr>
          <a:xfrm>
            <a:off x="841249" y="941832"/>
            <a:ext cx="10506456" cy="2057400"/>
          </a:xfrm>
        </p:spPr>
        <p:txBody>
          <a:bodyPr anchor="b">
            <a:normAutofit/>
          </a:bodyPr>
          <a:lstStyle/>
          <a:p>
            <a:r>
              <a:rPr lang="en-GB" sz="5000">
                <a:latin typeface="system-ui"/>
              </a:rPr>
              <a:t>T</a:t>
            </a:r>
            <a:r>
              <a:rPr lang="en-GB" sz="5000" b="0" i="0">
                <a:effectLst/>
                <a:latin typeface="system-ui"/>
              </a:rPr>
              <a:t>heoretic - </a:t>
            </a:r>
            <a:r>
              <a:rPr lang="en-GB" sz="5000" b="0" i="0">
                <a:effectLst/>
                <a:latin typeface="proxima-nova"/>
              </a:rPr>
              <a:t>Narrative Model: Tristan Todorov</a:t>
            </a:r>
            <a:endParaRPr lang="en-US" sz="5000"/>
          </a:p>
        </p:txBody>
      </p:sp>
      <p:sp>
        <p:nvSpPr>
          <p:cNvPr id="11" name="Rectangle 1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7E922BD-731C-73F2-541B-A9BF0A7D9BB8}"/>
              </a:ext>
            </a:extLst>
          </p:cNvPr>
          <p:cNvSpPr>
            <a:spLocks noGrp="1"/>
          </p:cNvSpPr>
          <p:nvPr>
            <p:ph idx="1"/>
          </p:nvPr>
        </p:nvSpPr>
        <p:spPr>
          <a:xfrm>
            <a:off x="841248" y="3502152"/>
            <a:ext cx="10506456" cy="2670048"/>
          </a:xfrm>
        </p:spPr>
        <p:txBody>
          <a:bodyPr>
            <a:normAutofit/>
          </a:bodyPr>
          <a:lstStyle/>
          <a:p>
            <a:r>
              <a:rPr lang="en-GB" sz="2000" b="0" i="0" dirty="0">
                <a:effectLst/>
              </a:rPr>
              <a:t>Equilibrium – start and show everything is ok</a:t>
            </a:r>
            <a:endParaRPr lang="en-US" sz="2000" b="0" i="0" dirty="0">
              <a:effectLst/>
            </a:endParaRPr>
          </a:p>
          <a:p>
            <a:r>
              <a:rPr lang="en-GB" sz="2000" b="0" i="0" dirty="0">
                <a:effectLst/>
              </a:rPr>
              <a:t>Disruption of Equilibrium – something happens to turn everything bad</a:t>
            </a:r>
          </a:p>
          <a:p>
            <a:r>
              <a:rPr lang="en-GB" sz="2000" b="0" i="0" dirty="0">
                <a:effectLst/>
              </a:rPr>
              <a:t>Recognition of Disruption of Equilibrium – recognising that something has gone bad</a:t>
            </a:r>
          </a:p>
          <a:p>
            <a:r>
              <a:rPr lang="en-GB" sz="2000" b="0" i="0" dirty="0">
                <a:effectLst/>
              </a:rPr>
              <a:t>Attempt to repair Equilibrium – attempt to make everything better again</a:t>
            </a:r>
          </a:p>
          <a:p>
            <a:r>
              <a:rPr lang="en-GB" sz="2000" b="0" i="0" dirty="0">
                <a:effectLst/>
              </a:rPr>
              <a:t>Return to Equilibrium – return to everything being ok</a:t>
            </a:r>
          </a:p>
          <a:p>
            <a:endParaRPr lang="en-GB" sz="2000" b="0" i="0" dirty="0">
              <a:effectLst/>
              <a:latin typeface="Times"/>
            </a:endParaRPr>
          </a:p>
        </p:txBody>
      </p:sp>
    </p:spTree>
    <p:extLst>
      <p:ext uri="{BB962C8B-B14F-4D97-AF65-F5344CB8AC3E}">
        <p14:creationId xmlns:p14="http://schemas.microsoft.com/office/powerpoint/2010/main" val="626292633"/>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1F147BB9-B0B0-5B25-BE92-4ED2AD60321D}"/>
              </a:ext>
            </a:extLst>
          </p:cNvPr>
          <p:cNvSpPr>
            <a:spLocks noGrp="1"/>
          </p:cNvSpPr>
          <p:nvPr>
            <p:ph type="title"/>
          </p:nvPr>
        </p:nvSpPr>
        <p:spPr>
          <a:xfrm>
            <a:off x="838200" y="448721"/>
            <a:ext cx="4707671" cy="1225650"/>
          </a:xfrm>
        </p:spPr>
        <p:txBody>
          <a:bodyPr anchor="b">
            <a:normAutofit/>
          </a:bodyPr>
          <a:lstStyle/>
          <a:p>
            <a:r>
              <a:rPr lang="en-GB" sz="3800">
                <a:solidFill>
                  <a:schemeClr val="bg1"/>
                </a:solidFill>
                <a:latin typeface="system-ui"/>
              </a:rPr>
              <a:t>T</a:t>
            </a:r>
            <a:r>
              <a:rPr lang="en-GB" sz="3800" b="0" i="0">
                <a:solidFill>
                  <a:schemeClr val="bg1"/>
                </a:solidFill>
                <a:effectLst/>
                <a:latin typeface="system-ui"/>
              </a:rPr>
              <a:t>heoretic – Models of Buyers Behaviours</a:t>
            </a:r>
            <a:endParaRPr lang="en-US" sz="3800">
              <a:solidFill>
                <a:schemeClr val="bg1"/>
              </a:solidFill>
            </a:endParaRPr>
          </a:p>
        </p:txBody>
      </p:sp>
      <p:cxnSp>
        <p:nvCxnSpPr>
          <p:cNvPr id="11" name="Straight Connector 10">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B301F1C-061F-0097-3F00-67875FEBA780}"/>
              </a:ext>
            </a:extLst>
          </p:cNvPr>
          <p:cNvSpPr>
            <a:spLocks noGrp="1"/>
          </p:cNvSpPr>
          <p:nvPr>
            <p:ph idx="1"/>
          </p:nvPr>
        </p:nvSpPr>
        <p:spPr>
          <a:xfrm>
            <a:off x="897769" y="1909192"/>
            <a:ext cx="4586513" cy="3798480"/>
          </a:xfrm>
        </p:spPr>
        <p:txBody>
          <a:bodyPr>
            <a:normAutofit fontScale="92500" lnSpcReduction="10000"/>
          </a:bodyPr>
          <a:lstStyle/>
          <a:p>
            <a:pPr marL="0" indent="0">
              <a:buNone/>
            </a:pPr>
            <a:r>
              <a:rPr lang="en-GB" sz="1800" dirty="0">
                <a:solidFill>
                  <a:schemeClr val="bg1"/>
                </a:solidFill>
                <a:effectLst/>
                <a:latin typeface="Helvetica" pitchFamily="2" charset="0"/>
              </a:rPr>
              <a:t>1 Influences specific to the individual might include:</a:t>
            </a:r>
          </a:p>
          <a:p>
            <a:pPr marL="0" indent="0">
              <a:buNone/>
            </a:pPr>
            <a:r>
              <a:rPr lang="en-GB" sz="1800" dirty="0">
                <a:solidFill>
                  <a:schemeClr val="bg1"/>
                </a:solidFill>
                <a:effectLst/>
                <a:latin typeface="Helvetica" pitchFamily="2" charset="0"/>
              </a:rPr>
              <a:t>- attitudes and beliefs</a:t>
            </a:r>
          </a:p>
          <a:p>
            <a:pPr marL="0" indent="0">
              <a:buNone/>
            </a:pPr>
            <a:r>
              <a:rPr lang="en-GB" sz="1800" dirty="0">
                <a:solidFill>
                  <a:schemeClr val="bg1"/>
                </a:solidFill>
                <a:effectLst/>
                <a:latin typeface="Helvetica" pitchFamily="2" charset="0"/>
              </a:rPr>
              <a:t>- past experience and the motivation to purchase</a:t>
            </a:r>
          </a:p>
          <a:p>
            <a:pPr>
              <a:buFontTx/>
              <a:buChar char="-"/>
            </a:pPr>
            <a:endParaRPr lang="en-GB" sz="1800" dirty="0">
              <a:solidFill>
                <a:schemeClr val="bg1"/>
              </a:solidFill>
              <a:effectLst/>
              <a:latin typeface="Helvetica" pitchFamily="2" charset="0"/>
            </a:endParaRPr>
          </a:p>
          <a:p>
            <a:pPr marL="0" indent="0">
              <a:buNone/>
            </a:pPr>
            <a:r>
              <a:rPr lang="en-GB" sz="1800" dirty="0">
                <a:solidFill>
                  <a:schemeClr val="bg1"/>
                </a:solidFill>
                <a:effectLst/>
                <a:latin typeface="Helvetica" pitchFamily="2" charset="0"/>
              </a:rPr>
              <a:t>2 External influences might include:</a:t>
            </a:r>
          </a:p>
          <a:p>
            <a:pPr marL="0" indent="0">
              <a:buNone/>
            </a:pPr>
            <a:r>
              <a:rPr lang="en-GB" sz="1800" dirty="0">
                <a:solidFill>
                  <a:schemeClr val="bg1"/>
                </a:solidFill>
                <a:effectLst/>
                <a:latin typeface="Helvetica" pitchFamily="2" charset="0"/>
              </a:rPr>
              <a:t>- how a product/service is promoted and advertised</a:t>
            </a:r>
          </a:p>
          <a:p>
            <a:pPr marL="0" indent="0">
              <a:buNone/>
            </a:pPr>
            <a:r>
              <a:rPr lang="en-GB" sz="1800" dirty="0">
                <a:solidFill>
                  <a:schemeClr val="bg1"/>
                </a:solidFill>
                <a:effectLst/>
                <a:latin typeface="Helvetica" pitchFamily="2" charset="0"/>
              </a:rPr>
              <a:t>- whether the product/service is easily available</a:t>
            </a:r>
          </a:p>
          <a:p>
            <a:pPr marL="0" indent="0">
              <a:buNone/>
            </a:pPr>
            <a:r>
              <a:rPr lang="en-GB" sz="1800" dirty="0">
                <a:solidFill>
                  <a:schemeClr val="bg1"/>
                </a:solidFill>
                <a:effectLst/>
                <a:latin typeface="Helvetica" pitchFamily="2" charset="0"/>
              </a:rPr>
              <a:t>- whether the product/service is recommended by a friend/colleague/relative.</a:t>
            </a:r>
          </a:p>
        </p:txBody>
      </p:sp>
      <p:cxnSp>
        <p:nvCxnSpPr>
          <p:cNvPr id="13" name="Straight Connector 12">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47133C28-013D-B506-B16A-27C386857A0D}"/>
              </a:ext>
            </a:extLst>
          </p:cNvPr>
          <p:cNvPicPr>
            <a:picLocks noChangeAspect="1"/>
          </p:cNvPicPr>
          <p:nvPr/>
        </p:nvPicPr>
        <p:blipFill rotWithShape="1">
          <a:blip r:embed="rId3"/>
          <a:srcRect l="34183" r="10663" b="-1"/>
          <a:stretch/>
        </p:blipFill>
        <p:spPr>
          <a:xfrm>
            <a:off x="6525453" y="10"/>
            <a:ext cx="5666547" cy="6857990"/>
          </a:xfrm>
          <a:prstGeom prst="rect">
            <a:avLst/>
          </a:prstGeom>
        </p:spPr>
      </p:pic>
    </p:spTree>
    <p:extLst>
      <p:ext uri="{BB962C8B-B14F-4D97-AF65-F5344CB8AC3E}">
        <p14:creationId xmlns:p14="http://schemas.microsoft.com/office/powerpoint/2010/main" val="3110324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0EE5CF16-3586-E2BA-E962-CAAC6361BE7B}"/>
              </a:ext>
            </a:extLst>
          </p:cNvPr>
          <p:cNvSpPr>
            <a:spLocks noGrp="1"/>
          </p:cNvSpPr>
          <p:nvPr>
            <p:ph type="title"/>
          </p:nvPr>
        </p:nvSpPr>
        <p:spPr>
          <a:xfrm>
            <a:off x="838200" y="669925"/>
            <a:ext cx="4508946" cy="1325563"/>
          </a:xfrm>
        </p:spPr>
        <p:txBody>
          <a:bodyPr anchor="b">
            <a:normAutofit/>
          </a:bodyPr>
          <a:lstStyle/>
          <a:p>
            <a:pPr algn="r"/>
            <a:r>
              <a:rPr lang="en-US" dirty="0">
                <a:solidFill>
                  <a:schemeClr val="bg1"/>
                </a:solidFill>
              </a:rPr>
              <a:t>Pre-Production</a:t>
            </a:r>
          </a:p>
        </p:txBody>
      </p:sp>
      <p:cxnSp>
        <p:nvCxnSpPr>
          <p:cNvPr id="10" name="Straight Connector 9">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617F37F-25B8-5CA1-8F41-68F04CDCE732}"/>
              </a:ext>
            </a:extLst>
          </p:cNvPr>
          <p:cNvSpPr>
            <a:spLocks noGrp="1"/>
          </p:cNvSpPr>
          <p:nvPr>
            <p:ph idx="1"/>
          </p:nvPr>
        </p:nvSpPr>
        <p:spPr>
          <a:xfrm>
            <a:off x="1392667" y="2398957"/>
            <a:ext cx="9406666" cy="3526144"/>
          </a:xfrm>
        </p:spPr>
        <p:txBody>
          <a:bodyPr>
            <a:normAutofit lnSpcReduction="10000"/>
          </a:bodyPr>
          <a:lstStyle/>
          <a:p>
            <a:r>
              <a:rPr lang="en-US" dirty="0">
                <a:solidFill>
                  <a:schemeClr val="bg1"/>
                </a:solidFill>
              </a:rPr>
              <a:t>Shots Listing </a:t>
            </a:r>
          </a:p>
          <a:p>
            <a:endParaRPr lang="en-US" dirty="0">
              <a:solidFill>
                <a:schemeClr val="bg1"/>
              </a:solidFill>
            </a:endParaRPr>
          </a:p>
          <a:p>
            <a:r>
              <a:rPr lang="en-US" dirty="0">
                <a:solidFill>
                  <a:schemeClr val="bg1"/>
                </a:solidFill>
              </a:rPr>
              <a:t>Finding Cast</a:t>
            </a:r>
          </a:p>
          <a:p>
            <a:endParaRPr lang="en-US" dirty="0">
              <a:solidFill>
                <a:schemeClr val="bg1"/>
              </a:solidFill>
            </a:endParaRPr>
          </a:p>
          <a:p>
            <a:r>
              <a:rPr lang="en-US" dirty="0">
                <a:solidFill>
                  <a:schemeClr val="bg1"/>
                </a:solidFill>
              </a:rPr>
              <a:t>Music</a:t>
            </a:r>
          </a:p>
          <a:p>
            <a:endParaRPr lang="en-US" dirty="0">
              <a:solidFill>
                <a:schemeClr val="bg1"/>
              </a:solidFill>
            </a:endParaRPr>
          </a:p>
          <a:p>
            <a:r>
              <a:rPr lang="en-US" dirty="0">
                <a:solidFill>
                  <a:schemeClr val="bg1"/>
                </a:solidFill>
              </a:rPr>
              <a:t>Managing the project and all logistics – GANTT Chart  </a:t>
            </a:r>
          </a:p>
        </p:txBody>
      </p:sp>
      <p:sp>
        <p:nvSpPr>
          <p:cNvPr id="12" name="Rectangle 1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6703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84D10BD9-5A23-C56A-AFAD-FE45670EECCB}"/>
              </a:ext>
            </a:extLst>
          </p:cNvPr>
          <p:cNvSpPr>
            <a:spLocks noGrp="1"/>
          </p:cNvSpPr>
          <p:nvPr>
            <p:ph type="title"/>
          </p:nvPr>
        </p:nvSpPr>
        <p:spPr>
          <a:xfrm>
            <a:off x="838200" y="669925"/>
            <a:ext cx="4508946" cy="1325563"/>
          </a:xfrm>
        </p:spPr>
        <p:txBody>
          <a:bodyPr anchor="b">
            <a:normAutofit/>
          </a:bodyPr>
          <a:lstStyle/>
          <a:p>
            <a:pPr algn="r"/>
            <a:r>
              <a:rPr lang="en-US">
                <a:solidFill>
                  <a:schemeClr val="bg1"/>
                </a:solidFill>
              </a:rPr>
              <a:t>Meeting the Client</a:t>
            </a:r>
          </a:p>
        </p:txBody>
      </p:sp>
      <p:cxnSp>
        <p:nvCxnSpPr>
          <p:cNvPr id="10" name="Straight Connector 9">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6670D2C-347B-66C2-5928-0FB053F04CC5}"/>
              </a:ext>
            </a:extLst>
          </p:cNvPr>
          <p:cNvSpPr>
            <a:spLocks noGrp="1"/>
          </p:cNvSpPr>
          <p:nvPr>
            <p:ph idx="1"/>
          </p:nvPr>
        </p:nvSpPr>
        <p:spPr>
          <a:xfrm>
            <a:off x="1392667" y="2398957"/>
            <a:ext cx="9406666" cy="3526144"/>
          </a:xfrm>
        </p:spPr>
        <p:txBody>
          <a:bodyPr>
            <a:normAutofit lnSpcReduction="10000"/>
          </a:bodyPr>
          <a:lstStyle/>
          <a:p>
            <a:r>
              <a:rPr lang="en-US" dirty="0">
                <a:solidFill>
                  <a:schemeClr val="bg1"/>
                </a:solidFill>
              </a:rPr>
              <a:t>In-person meeting</a:t>
            </a:r>
          </a:p>
          <a:p>
            <a:endParaRPr lang="en-US" dirty="0">
              <a:solidFill>
                <a:schemeClr val="bg1"/>
              </a:solidFill>
            </a:endParaRPr>
          </a:p>
          <a:p>
            <a:r>
              <a:rPr lang="en-US" dirty="0">
                <a:solidFill>
                  <a:schemeClr val="bg1"/>
                </a:solidFill>
              </a:rPr>
              <a:t>Idea generation and an understanding of Mamgu </a:t>
            </a:r>
          </a:p>
          <a:p>
            <a:endParaRPr lang="en-US" dirty="0">
              <a:solidFill>
                <a:schemeClr val="bg1"/>
              </a:solidFill>
            </a:endParaRPr>
          </a:p>
          <a:p>
            <a:r>
              <a:rPr lang="en-US" dirty="0">
                <a:solidFill>
                  <a:schemeClr val="bg1"/>
                </a:solidFill>
              </a:rPr>
              <a:t>Location recce and meeting the staff </a:t>
            </a:r>
          </a:p>
          <a:p>
            <a:endParaRPr lang="en-US" dirty="0">
              <a:solidFill>
                <a:schemeClr val="bg1"/>
              </a:solidFill>
            </a:endParaRPr>
          </a:p>
          <a:p>
            <a:r>
              <a:rPr lang="en-US" dirty="0">
                <a:solidFill>
                  <a:schemeClr val="bg1"/>
                </a:solidFill>
              </a:rPr>
              <a:t>Discussion of options </a:t>
            </a:r>
          </a:p>
        </p:txBody>
      </p:sp>
      <p:sp>
        <p:nvSpPr>
          <p:cNvPr id="12" name="Rectangle 1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7227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30B5C63-24B2-7B67-FE16-D7648ECFB8C0}"/>
              </a:ext>
            </a:extLst>
          </p:cNvPr>
          <p:cNvPicPr>
            <a:picLocks noChangeAspect="1"/>
          </p:cNvPicPr>
          <p:nvPr/>
        </p:nvPicPr>
        <p:blipFill rotWithShape="1">
          <a:blip r:embed="rId3"/>
          <a:srcRect l="24132" t="9091" r="11224"/>
          <a:stretch/>
        </p:blipFill>
        <p:spPr>
          <a:xfrm>
            <a:off x="3522468" y="10"/>
            <a:ext cx="8669532" cy="6857990"/>
          </a:xfrm>
          <a:prstGeom prst="rect">
            <a:avLst/>
          </a:prstGeom>
        </p:spPr>
      </p:pic>
      <p:sp>
        <p:nvSpPr>
          <p:cNvPr id="16" name="Rectangle 15">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17093D3-BE0E-7920-37B4-D01AE9A3BCCA}"/>
              </a:ext>
            </a:extLst>
          </p:cNvPr>
          <p:cNvSpPr>
            <a:spLocks noGrp="1"/>
          </p:cNvSpPr>
          <p:nvPr>
            <p:ph type="title"/>
          </p:nvPr>
        </p:nvSpPr>
        <p:spPr>
          <a:xfrm>
            <a:off x="371094" y="1161288"/>
            <a:ext cx="3438144" cy="1124712"/>
          </a:xfrm>
        </p:spPr>
        <p:txBody>
          <a:bodyPr anchor="b">
            <a:normAutofit/>
          </a:bodyPr>
          <a:lstStyle/>
          <a:p>
            <a:r>
              <a:rPr lang="en-GB" sz="2800" b="0" i="0">
                <a:effectLst/>
                <a:latin typeface="proxima-nova"/>
              </a:rPr>
              <a:t>Pre-Production Developments</a:t>
            </a:r>
            <a:endParaRPr lang="en-US" sz="2800"/>
          </a:p>
        </p:txBody>
      </p:sp>
      <p:sp>
        <p:nvSpPr>
          <p:cNvPr id="18" name="Rectangle 17">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 name="Rectangle 19">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581DD2C-9A98-D7AE-9631-F3D5FC0AA542}"/>
              </a:ext>
            </a:extLst>
          </p:cNvPr>
          <p:cNvSpPr>
            <a:spLocks noGrp="1"/>
          </p:cNvSpPr>
          <p:nvPr>
            <p:ph idx="1"/>
          </p:nvPr>
        </p:nvSpPr>
        <p:spPr>
          <a:xfrm>
            <a:off x="371094" y="2718054"/>
            <a:ext cx="3438144" cy="3564988"/>
          </a:xfrm>
        </p:spPr>
        <p:txBody>
          <a:bodyPr anchor="t">
            <a:normAutofit fontScale="92500" lnSpcReduction="10000"/>
          </a:bodyPr>
          <a:lstStyle/>
          <a:p>
            <a:r>
              <a:rPr lang="en-GB" sz="1800" b="0" i="0" dirty="0">
                <a:effectLst/>
                <a:latin typeface="proxima-nova"/>
              </a:rPr>
              <a:t>Due to some uncontrollable issues including weather and illness, I have had to cancel or not pursue shoots including climbing, paddle boarding and fishing trip. With this in mind, I have changed locations and plans. </a:t>
            </a:r>
          </a:p>
          <a:p>
            <a:endParaRPr lang="en-GB" sz="1800" dirty="0">
              <a:latin typeface="proxima-nova"/>
            </a:endParaRPr>
          </a:p>
          <a:p>
            <a:r>
              <a:rPr lang="en-GB" sz="1800" dirty="0">
                <a:latin typeface="proxima-nova"/>
              </a:rPr>
              <a:t>The scene changes &amp; Location Changes</a:t>
            </a:r>
          </a:p>
          <a:p>
            <a:endParaRPr lang="en-GB" sz="1800" dirty="0">
              <a:latin typeface="proxima-nova"/>
            </a:endParaRPr>
          </a:p>
          <a:p>
            <a:r>
              <a:rPr lang="en-US" sz="1800" dirty="0"/>
              <a:t>Learning Points – Dealing with change, adaptability and stress control</a:t>
            </a:r>
          </a:p>
        </p:txBody>
      </p:sp>
    </p:spTree>
    <p:extLst>
      <p:ext uri="{BB962C8B-B14F-4D97-AF65-F5344CB8AC3E}">
        <p14:creationId xmlns:p14="http://schemas.microsoft.com/office/powerpoint/2010/main" val="1577427478"/>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3A930249-8242-4E2B-AF17-C018264883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A5BDD999-C5E1-4B3E-A710-768673819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5" name="Content Placeholder 4" descr="A picture containing clothing, person, person, furniture&#10;&#10;Description automatically generated">
            <a:extLst>
              <a:ext uri="{FF2B5EF4-FFF2-40B4-BE49-F238E27FC236}">
                <a16:creationId xmlns:a16="http://schemas.microsoft.com/office/drawing/2014/main" id="{EE2526E1-EF84-0E9B-81E4-A290DB6A3F0C}"/>
              </a:ext>
            </a:extLst>
          </p:cNvPr>
          <p:cNvPicPr>
            <a:picLocks noChangeAspect="1"/>
          </p:cNvPicPr>
          <p:nvPr/>
        </p:nvPicPr>
        <p:blipFill rotWithShape="1">
          <a:blip r:embed="rId3">
            <a:alphaModFix amt="60000"/>
          </a:blip>
          <a:srcRect l="20177" r="13123"/>
          <a:stretch/>
        </p:blipFill>
        <p:spPr>
          <a:xfrm>
            <a:off x="-3050" y="10"/>
            <a:ext cx="6099050" cy="6857990"/>
          </a:xfrm>
          <a:prstGeom prst="rect">
            <a:avLst/>
          </a:prstGeom>
        </p:spPr>
      </p:pic>
      <p:pic>
        <p:nvPicPr>
          <p:cNvPr id="15" name="Picture 14" descr="A person taking a selfie with a person giving a thumbs up&#10;&#10;Description automatically generated with medium confidence">
            <a:extLst>
              <a:ext uri="{FF2B5EF4-FFF2-40B4-BE49-F238E27FC236}">
                <a16:creationId xmlns:a16="http://schemas.microsoft.com/office/drawing/2014/main" id="{DB601D72-071F-9E65-1817-1400BD99315F}"/>
              </a:ext>
            </a:extLst>
          </p:cNvPr>
          <p:cNvPicPr>
            <a:picLocks noChangeAspect="1"/>
          </p:cNvPicPr>
          <p:nvPr/>
        </p:nvPicPr>
        <p:blipFill rotWithShape="1">
          <a:blip r:embed="rId4">
            <a:alphaModFix amt="60000"/>
          </a:blip>
          <a:srcRect t="14543" r="-1" b="1070"/>
          <a:stretch/>
        </p:blipFill>
        <p:spPr>
          <a:xfrm>
            <a:off x="6096844" y="10"/>
            <a:ext cx="6095156" cy="6857990"/>
          </a:xfrm>
          <a:prstGeom prst="rect">
            <a:avLst/>
          </a:prstGeom>
        </p:spPr>
      </p:pic>
      <p:sp>
        <p:nvSpPr>
          <p:cNvPr id="2" name="Title 1">
            <a:extLst>
              <a:ext uri="{FF2B5EF4-FFF2-40B4-BE49-F238E27FC236}">
                <a16:creationId xmlns:a16="http://schemas.microsoft.com/office/drawing/2014/main" id="{945D1D28-1979-5736-A7CA-6E27B41E54A1}"/>
              </a:ext>
            </a:extLst>
          </p:cNvPr>
          <p:cNvSpPr>
            <a:spLocks noGrp="1"/>
          </p:cNvSpPr>
          <p:nvPr>
            <p:ph type="title"/>
          </p:nvPr>
        </p:nvSpPr>
        <p:spPr>
          <a:xfrm>
            <a:off x="1198182" y="2875029"/>
            <a:ext cx="9795637" cy="1107942"/>
          </a:xfrm>
        </p:spPr>
        <p:txBody>
          <a:bodyPr vert="horz" lIns="91440" tIns="45720" rIns="91440" bIns="45720" rtlCol="0" anchor="b">
            <a:normAutofit fontScale="90000"/>
          </a:bodyPr>
          <a:lstStyle/>
          <a:p>
            <a:pPr algn="ctr"/>
            <a:r>
              <a:rPr lang="en-US" sz="8000" kern="1200" dirty="0">
                <a:solidFill>
                  <a:srgbClr val="FFFFFF"/>
                </a:solidFill>
                <a:latin typeface="+mj-lt"/>
                <a:ea typeface="+mj-ea"/>
                <a:cs typeface="+mj-cs"/>
              </a:rPr>
              <a:t>P</a:t>
            </a:r>
            <a:r>
              <a:rPr lang="en-US" sz="8000" b="0" i="0" kern="1200" dirty="0">
                <a:solidFill>
                  <a:srgbClr val="FFFFFF"/>
                </a:solidFill>
                <a:effectLst/>
                <a:latin typeface="+mj-lt"/>
                <a:ea typeface="+mj-ea"/>
                <a:cs typeface="+mj-cs"/>
              </a:rPr>
              <a:t>roduction Days </a:t>
            </a:r>
            <a:endParaRPr lang="en-US" sz="8000" kern="1200" dirty="0">
              <a:solidFill>
                <a:srgbClr val="FFFFFF"/>
              </a:solidFill>
              <a:latin typeface="+mj-lt"/>
              <a:ea typeface="+mj-ea"/>
              <a:cs typeface="+mj-cs"/>
            </a:endParaRPr>
          </a:p>
        </p:txBody>
      </p:sp>
    </p:spTree>
    <p:extLst>
      <p:ext uri="{BB962C8B-B14F-4D97-AF65-F5344CB8AC3E}">
        <p14:creationId xmlns:p14="http://schemas.microsoft.com/office/powerpoint/2010/main" val="3830550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screenshot of a video&#10;&#10;Description automatically generated">
            <a:extLst>
              <a:ext uri="{FF2B5EF4-FFF2-40B4-BE49-F238E27FC236}">
                <a16:creationId xmlns:a16="http://schemas.microsoft.com/office/drawing/2014/main" id="{595CC384-ACF8-A48C-658C-1C6265802F8B}"/>
              </a:ext>
            </a:extLst>
          </p:cNvPr>
          <p:cNvPicPr>
            <a:picLocks noChangeAspect="1"/>
          </p:cNvPicPr>
          <p:nvPr/>
        </p:nvPicPr>
        <p:blipFill rotWithShape="1">
          <a:blip r:embed="rId3"/>
          <a:srcRect t="3431" r="23874" b="5328"/>
          <a:stretch/>
        </p:blipFill>
        <p:spPr>
          <a:xfrm>
            <a:off x="3522468" y="287089"/>
            <a:ext cx="8669532" cy="6857990"/>
          </a:xfrm>
          <a:prstGeom prst="rect">
            <a:avLst/>
          </a:prstGeom>
        </p:spPr>
      </p:pic>
      <p:sp>
        <p:nvSpPr>
          <p:cNvPr id="14" name="Rectangle 13">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4E9F208-8B5B-DD52-F38C-856681CD8DB0}"/>
              </a:ext>
            </a:extLst>
          </p:cNvPr>
          <p:cNvSpPr>
            <a:spLocks noGrp="1"/>
          </p:cNvSpPr>
          <p:nvPr>
            <p:ph type="title"/>
          </p:nvPr>
        </p:nvSpPr>
        <p:spPr>
          <a:xfrm>
            <a:off x="371094" y="1161288"/>
            <a:ext cx="3438144" cy="1124712"/>
          </a:xfrm>
        </p:spPr>
        <p:txBody>
          <a:bodyPr anchor="b">
            <a:normAutofit/>
          </a:bodyPr>
          <a:lstStyle/>
          <a:p>
            <a:r>
              <a:rPr lang="en-US" sz="2800" dirty="0"/>
              <a:t> Comparison to Previous Work</a:t>
            </a:r>
          </a:p>
        </p:txBody>
      </p:sp>
      <p:sp>
        <p:nvSpPr>
          <p:cNvPr id="16" name="Rectangle 1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id="{01D2C3B0-AA14-4699-3ABD-CCF5FF25DE2E}"/>
              </a:ext>
            </a:extLst>
          </p:cNvPr>
          <p:cNvSpPr>
            <a:spLocks noGrp="1"/>
          </p:cNvSpPr>
          <p:nvPr>
            <p:ph idx="1"/>
          </p:nvPr>
        </p:nvSpPr>
        <p:spPr>
          <a:xfrm>
            <a:off x="371094" y="2718054"/>
            <a:ext cx="3594850" cy="3448830"/>
          </a:xfrm>
        </p:spPr>
        <p:txBody>
          <a:bodyPr anchor="t">
            <a:normAutofit fontScale="92500" lnSpcReduction="10000"/>
          </a:bodyPr>
          <a:lstStyle/>
          <a:p>
            <a:r>
              <a:rPr lang="en-US" sz="2400" dirty="0"/>
              <a:t>A slow-paced more personal connection to an audience</a:t>
            </a:r>
          </a:p>
          <a:p>
            <a:endParaRPr lang="en-US" sz="2400" dirty="0"/>
          </a:p>
          <a:p>
            <a:r>
              <a:rPr lang="en-US" sz="2400" dirty="0"/>
              <a:t>Clearer storyline </a:t>
            </a:r>
          </a:p>
          <a:p>
            <a:endParaRPr lang="en-US" sz="2400" dirty="0"/>
          </a:p>
          <a:p>
            <a:r>
              <a:rPr lang="en-US" sz="2400" dirty="0"/>
              <a:t>Wider Shot Range</a:t>
            </a:r>
          </a:p>
          <a:p>
            <a:endParaRPr lang="en-US" sz="2400" dirty="0"/>
          </a:p>
          <a:p>
            <a:r>
              <a:rPr lang="en-US" sz="2400" dirty="0"/>
              <a:t>Different style of Film</a:t>
            </a:r>
          </a:p>
          <a:p>
            <a:endParaRPr lang="en-US" sz="1700" dirty="0"/>
          </a:p>
          <a:p>
            <a:endParaRPr lang="en-US" sz="1700" dirty="0"/>
          </a:p>
          <a:p>
            <a:pPr marL="0" indent="0">
              <a:buNone/>
            </a:pPr>
            <a:endParaRPr lang="en-US" sz="1700" dirty="0"/>
          </a:p>
          <a:p>
            <a:pPr marL="0" indent="0">
              <a:buNone/>
            </a:pPr>
            <a:endParaRPr lang="en-US" sz="1700" dirty="0"/>
          </a:p>
          <a:p>
            <a:pPr marL="0" indent="0">
              <a:buNone/>
            </a:pPr>
            <a:endParaRPr lang="en-US" sz="1700" dirty="0"/>
          </a:p>
        </p:txBody>
      </p:sp>
    </p:spTree>
    <p:extLst>
      <p:ext uri="{BB962C8B-B14F-4D97-AF65-F5344CB8AC3E}">
        <p14:creationId xmlns:p14="http://schemas.microsoft.com/office/powerpoint/2010/main" val="1982628792"/>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coffee cup, tableware, drink, coffee&#10;&#10;Description automatically generated">
            <a:extLst>
              <a:ext uri="{FF2B5EF4-FFF2-40B4-BE49-F238E27FC236}">
                <a16:creationId xmlns:a16="http://schemas.microsoft.com/office/drawing/2014/main" id="{AD327CB5-6CB0-F3B9-C8D6-266949FEAE15}"/>
              </a:ext>
            </a:extLst>
          </p:cNvPr>
          <p:cNvPicPr>
            <a:picLocks noChangeAspect="1"/>
          </p:cNvPicPr>
          <p:nvPr/>
        </p:nvPicPr>
        <p:blipFill rotWithShape="1">
          <a:blip r:embed="rId3"/>
          <a:srcRect l="10496" t="6593" r="23083" b="-1"/>
          <a:stretch/>
        </p:blipFill>
        <p:spPr>
          <a:xfrm>
            <a:off x="3522468" y="10"/>
            <a:ext cx="8669532" cy="6857990"/>
          </a:xfrm>
          <a:prstGeom prst="rect">
            <a:avLst/>
          </a:prstGeom>
        </p:spPr>
      </p:pic>
      <p:sp>
        <p:nvSpPr>
          <p:cNvPr id="13" name="Rectangle 12">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2DDA384B-5400-F575-9CCA-60071F5EB9A3}"/>
              </a:ext>
            </a:extLst>
          </p:cNvPr>
          <p:cNvSpPr>
            <a:spLocks noGrp="1"/>
          </p:cNvSpPr>
          <p:nvPr>
            <p:ph type="title"/>
          </p:nvPr>
        </p:nvSpPr>
        <p:spPr>
          <a:xfrm>
            <a:off x="371094" y="1161288"/>
            <a:ext cx="3438144" cy="1124712"/>
          </a:xfrm>
        </p:spPr>
        <p:txBody>
          <a:bodyPr anchor="b">
            <a:normAutofit/>
          </a:bodyPr>
          <a:lstStyle/>
          <a:p>
            <a:r>
              <a:rPr lang="en-US" sz="2800" dirty="0"/>
              <a:t>Self Reflection</a:t>
            </a:r>
          </a:p>
        </p:txBody>
      </p:sp>
      <p:sp>
        <p:nvSpPr>
          <p:cNvPr id="15" name="Rectangle 14">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Content Placeholder 2">
            <a:extLst>
              <a:ext uri="{FF2B5EF4-FFF2-40B4-BE49-F238E27FC236}">
                <a16:creationId xmlns:a16="http://schemas.microsoft.com/office/drawing/2014/main" id="{4333908D-9B50-7D25-71C9-32F2A05E321B}"/>
              </a:ext>
            </a:extLst>
          </p:cNvPr>
          <p:cNvSpPr>
            <a:spLocks noGrp="1"/>
          </p:cNvSpPr>
          <p:nvPr>
            <p:ph idx="1"/>
          </p:nvPr>
        </p:nvSpPr>
        <p:spPr>
          <a:xfrm>
            <a:off x="371094" y="2718054"/>
            <a:ext cx="4029456" cy="3935920"/>
          </a:xfrm>
        </p:spPr>
        <p:txBody>
          <a:bodyPr anchor="t">
            <a:normAutofit fontScale="92500" lnSpcReduction="20000"/>
          </a:bodyPr>
          <a:lstStyle/>
          <a:p>
            <a:r>
              <a:rPr lang="en-GB" sz="2200" b="0" i="0" dirty="0">
                <a:effectLst/>
                <a:latin typeface="system-ui"/>
              </a:rPr>
              <a:t>Very Happy with the outcome, one of my strongest outcomes to date</a:t>
            </a:r>
          </a:p>
          <a:p>
            <a:endParaRPr lang="en-GB" sz="2200" dirty="0">
              <a:latin typeface="system-ui"/>
            </a:endParaRPr>
          </a:p>
          <a:p>
            <a:r>
              <a:rPr lang="en-GB" sz="2200" b="0" i="0" dirty="0">
                <a:effectLst/>
                <a:latin typeface="system-ui"/>
              </a:rPr>
              <a:t>Variety of Shots</a:t>
            </a:r>
          </a:p>
          <a:p>
            <a:endParaRPr lang="en-GB" sz="2200" b="0" i="0" dirty="0">
              <a:effectLst/>
              <a:latin typeface="system-ui"/>
            </a:endParaRPr>
          </a:p>
          <a:p>
            <a:r>
              <a:rPr lang="en-GB" sz="2200" dirty="0">
                <a:latin typeface="system-ui"/>
              </a:rPr>
              <a:t>Strong Story &amp; Emotion </a:t>
            </a:r>
            <a:endParaRPr lang="en-GB" sz="2200" b="0" i="0" dirty="0">
              <a:effectLst/>
              <a:latin typeface="system-ui"/>
            </a:endParaRPr>
          </a:p>
          <a:p>
            <a:endParaRPr lang="en-GB" sz="2200" dirty="0">
              <a:latin typeface="system-ui"/>
            </a:endParaRPr>
          </a:p>
          <a:p>
            <a:r>
              <a:rPr lang="en-GB" sz="2200" b="0" i="0" dirty="0">
                <a:effectLst/>
                <a:latin typeface="system-ui"/>
              </a:rPr>
              <a:t>Learnt a lot from the project on how to manage big-scale logistics </a:t>
            </a:r>
          </a:p>
          <a:p>
            <a:endParaRPr lang="en-GB" sz="2200" dirty="0">
              <a:latin typeface="system-ui"/>
            </a:endParaRPr>
          </a:p>
          <a:p>
            <a:r>
              <a:rPr lang="en-GB" sz="2200" b="0" i="0" dirty="0">
                <a:effectLst/>
                <a:latin typeface="system-ui"/>
              </a:rPr>
              <a:t>Hard to achieve big on no budget </a:t>
            </a:r>
            <a:br>
              <a:rPr lang="en-GB" sz="2200" b="0" i="0" dirty="0">
                <a:effectLst/>
                <a:latin typeface="system-ui"/>
              </a:rPr>
            </a:br>
            <a:endParaRPr lang="en-GB" sz="2200" b="0" i="0" dirty="0">
              <a:effectLst/>
              <a:latin typeface="system-ui"/>
            </a:endParaRPr>
          </a:p>
          <a:p>
            <a:endParaRPr lang="en-US" sz="1700" dirty="0"/>
          </a:p>
        </p:txBody>
      </p:sp>
    </p:spTree>
    <p:extLst>
      <p:ext uri="{BB962C8B-B14F-4D97-AF65-F5344CB8AC3E}">
        <p14:creationId xmlns:p14="http://schemas.microsoft.com/office/powerpoint/2010/main" val="386165199"/>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picture containing text, screenshot, parallel, font&#10;&#10;Description automatically generated">
            <a:extLst>
              <a:ext uri="{FF2B5EF4-FFF2-40B4-BE49-F238E27FC236}">
                <a16:creationId xmlns:a16="http://schemas.microsoft.com/office/drawing/2014/main" id="{66C6D4FD-5B02-8984-194F-F5A02C6830DB}"/>
              </a:ext>
            </a:extLst>
          </p:cNvPr>
          <p:cNvPicPr>
            <a:picLocks noGrp="1" noChangeAspect="1"/>
          </p:cNvPicPr>
          <p:nvPr>
            <p:ph idx="1"/>
          </p:nvPr>
        </p:nvPicPr>
        <p:blipFill>
          <a:blip r:embed="rId3"/>
          <a:stretch>
            <a:fillRect/>
          </a:stretch>
        </p:blipFill>
        <p:spPr>
          <a:xfrm>
            <a:off x="0" y="0"/>
            <a:ext cx="12226805" cy="6858000"/>
          </a:xfrm>
          <a:prstGeom prst="rect">
            <a:avLst/>
          </a:prstGeom>
        </p:spPr>
      </p:pic>
    </p:spTree>
    <p:extLst>
      <p:ext uri="{BB962C8B-B14F-4D97-AF65-F5344CB8AC3E}">
        <p14:creationId xmlns:p14="http://schemas.microsoft.com/office/powerpoint/2010/main" val="18082541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5D8A512-403A-75CC-75C5-E12C29247A49}"/>
              </a:ext>
            </a:extLst>
          </p:cNvPr>
          <p:cNvPicPr>
            <a:picLocks noChangeAspect="1"/>
          </p:cNvPicPr>
          <p:nvPr/>
        </p:nvPicPr>
        <p:blipFill rotWithShape="1">
          <a:blip r:embed="rId3">
            <a:alphaModFix amt="35000"/>
          </a:blip>
          <a:srcRect b="6639"/>
          <a:stretch/>
        </p:blipFill>
        <p:spPr>
          <a:xfrm>
            <a:off x="20" y="10"/>
            <a:ext cx="12191980" cy="6857990"/>
          </a:xfrm>
          <a:prstGeom prst="rect">
            <a:avLst/>
          </a:prstGeom>
        </p:spPr>
      </p:pic>
      <p:sp>
        <p:nvSpPr>
          <p:cNvPr id="2" name="Title 1">
            <a:extLst>
              <a:ext uri="{FF2B5EF4-FFF2-40B4-BE49-F238E27FC236}">
                <a16:creationId xmlns:a16="http://schemas.microsoft.com/office/drawing/2014/main" id="{38908143-17BB-E5F0-1E27-66F408CD70F0}"/>
              </a:ext>
            </a:extLst>
          </p:cNvPr>
          <p:cNvSpPr>
            <a:spLocks noGrp="1"/>
          </p:cNvSpPr>
          <p:nvPr>
            <p:ph type="title"/>
          </p:nvPr>
        </p:nvSpPr>
        <p:spPr>
          <a:xfrm>
            <a:off x="838200" y="365125"/>
            <a:ext cx="10515600" cy="1325563"/>
          </a:xfrm>
        </p:spPr>
        <p:txBody>
          <a:bodyPr>
            <a:normAutofit/>
          </a:bodyPr>
          <a:lstStyle/>
          <a:p>
            <a:r>
              <a:rPr lang="en-US" dirty="0">
                <a:solidFill>
                  <a:srgbClr val="FFFFFF"/>
                </a:solidFill>
              </a:rPr>
              <a:t>Peer Feedback</a:t>
            </a:r>
          </a:p>
        </p:txBody>
      </p:sp>
      <p:sp>
        <p:nvSpPr>
          <p:cNvPr id="3" name="Content Placeholder 2">
            <a:extLst>
              <a:ext uri="{FF2B5EF4-FFF2-40B4-BE49-F238E27FC236}">
                <a16:creationId xmlns:a16="http://schemas.microsoft.com/office/drawing/2014/main" id="{87907734-4BF9-3CE3-9AAE-5D1AB4AD0DAE}"/>
              </a:ext>
            </a:extLst>
          </p:cNvPr>
          <p:cNvSpPr>
            <a:spLocks noGrp="1"/>
          </p:cNvSpPr>
          <p:nvPr>
            <p:ph idx="1"/>
          </p:nvPr>
        </p:nvSpPr>
        <p:spPr>
          <a:xfrm>
            <a:off x="838200" y="1520567"/>
            <a:ext cx="10515600" cy="4561256"/>
          </a:xfrm>
        </p:spPr>
        <p:txBody>
          <a:bodyPr>
            <a:normAutofit lnSpcReduction="10000"/>
          </a:bodyPr>
          <a:lstStyle/>
          <a:p>
            <a:pPr marL="0" indent="0">
              <a:buNone/>
            </a:pPr>
            <a:r>
              <a:rPr lang="en-GB" sz="2200" b="0" i="0" dirty="0">
                <a:solidFill>
                  <a:srgbClr val="FFFFFF"/>
                </a:solidFill>
                <a:effectLst/>
              </a:rPr>
              <a:t>I love that Iest. Genuinely. I think that’s a favourite product of yours. It’s so authentic and subtly but surely shows exactly what Mamgu’s is about. It goes to show that you don’t need super fast-paced, wow-factor shots and ideas to create something memorable. I know you wanted the climbing and other stuff in it too, but what you’ve done with what you got is absolutely lovely. You should be so proud of yourself for that, I’m certainly proud of you. – Friends (Non Filmmaker)</a:t>
            </a:r>
          </a:p>
          <a:p>
            <a:endParaRPr lang="en-GB" sz="2200" b="0" i="0" dirty="0">
              <a:solidFill>
                <a:srgbClr val="FFFFFF"/>
              </a:solidFill>
              <a:effectLst/>
            </a:endParaRPr>
          </a:p>
          <a:p>
            <a:pPr marL="0" indent="0" algn="l">
              <a:buNone/>
            </a:pPr>
            <a:r>
              <a:rPr lang="en-GB" sz="2200" b="0" i="0" dirty="0">
                <a:effectLst/>
              </a:rPr>
              <a:t>The shot of the St David’s Cathedral sign held a tiny bit too long. Tighten this and the shot following. Close-up of the bag held too long. My overall opinion for the first 45 seconds is to just tighten the cuts slightly. Really like the fade from Nerys to the castle. Tracking shot to be cut in later. Shots by the water have great pacing to them. End titles held too long.</a:t>
            </a:r>
          </a:p>
          <a:p>
            <a:pPr marL="0" indent="0" algn="l">
              <a:buNone/>
            </a:pPr>
            <a:r>
              <a:rPr lang="en-GB" sz="2200" b="0" i="0" dirty="0">
                <a:effectLst/>
              </a:rPr>
              <a:t>Really lovely story about friends and family sharing time together with Welsh cakes, good pacing, and a nice variety of shots. I like the use of the fade between locations. The advert feels very wholesome and the café welcoming. – Friend (Filmmaker)</a:t>
            </a:r>
          </a:p>
          <a:p>
            <a:endParaRPr lang="en-GB" b="0" i="0" dirty="0">
              <a:solidFill>
                <a:srgbClr val="FFFFFF"/>
              </a:solidFill>
              <a:effectLst/>
              <a:latin typeface="system-ui"/>
            </a:endParaRPr>
          </a:p>
          <a:p>
            <a:endParaRPr lang="en-US" dirty="0">
              <a:solidFill>
                <a:srgbClr val="FFFFFF"/>
              </a:solidFill>
            </a:endParaRPr>
          </a:p>
        </p:txBody>
      </p:sp>
    </p:spTree>
    <p:extLst>
      <p:ext uri="{BB962C8B-B14F-4D97-AF65-F5344CB8AC3E}">
        <p14:creationId xmlns:p14="http://schemas.microsoft.com/office/powerpoint/2010/main" val="3819600108"/>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60D10D8-BFC5-2D27-0707-0384F35AC4EF}"/>
              </a:ext>
            </a:extLst>
          </p:cNvPr>
          <p:cNvPicPr>
            <a:picLocks noChangeAspect="1"/>
          </p:cNvPicPr>
          <p:nvPr/>
        </p:nvPicPr>
        <p:blipFill rotWithShape="1">
          <a:blip r:embed="rId2">
            <a:alphaModFix amt="50000"/>
          </a:blip>
          <a:srcRect r="-1" b="14426"/>
          <a:stretch/>
        </p:blipFill>
        <p:spPr>
          <a:xfrm>
            <a:off x="20" y="10"/>
            <a:ext cx="12188930" cy="6857990"/>
          </a:xfrm>
          <a:prstGeom prst="rect">
            <a:avLst/>
          </a:prstGeom>
        </p:spPr>
      </p:pic>
      <p:sp>
        <p:nvSpPr>
          <p:cNvPr id="2" name="Title 1">
            <a:extLst>
              <a:ext uri="{FF2B5EF4-FFF2-40B4-BE49-F238E27FC236}">
                <a16:creationId xmlns:a16="http://schemas.microsoft.com/office/drawing/2014/main" id="{22714746-20CB-755C-4E8E-C95D70D4198D}"/>
              </a:ext>
            </a:extLst>
          </p:cNvPr>
          <p:cNvSpPr>
            <a:spLocks noGrp="1"/>
          </p:cNvSpPr>
          <p:nvPr>
            <p:ph type="title"/>
          </p:nvPr>
        </p:nvSpPr>
        <p:spPr>
          <a:xfrm>
            <a:off x="1524000" y="1122363"/>
            <a:ext cx="9144000" cy="3063240"/>
          </a:xfrm>
        </p:spPr>
        <p:txBody>
          <a:bodyPr vert="horz" lIns="91440" tIns="45720" rIns="91440" bIns="45720" rtlCol="0" anchor="b">
            <a:normAutofit/>
          </a:bodyPr>
          <a:lstStyle/>
          <a:p>
            <a:pPr algn="ctr"/>
            <a:r>
              <a:rPr lang="en-US" sz="6600">
                <a:solidFill>
                  <a:srgbClr val="FFFFFF"/>
                </a:solidFill>
              </a:rPr>
              <a:t>Thank You &amp; Any Questions?</a:t>
            </a:r>
          </a:p>
        </p:txBody>
      </p:sp>
      <p:sp>
        <p:nvSpPr>
          <p:cNvPr id="12"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5053700"/>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3847</TotalTime>
  <Words>1092</Words>
  <Application>Microsoft Macintosh PowerPoint</Application>
  <PresentationFormat>Widescreen</PresentationFormat>
  <Paragraphs>156</Paragraphs>
  <Slides>16</Slides>
  <Notes>15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Calibri</vt:lpstr>
      <vt:lpstr>Calibri Light</vt:lpstr>
      <vt:lpstr>Helvetica</vt:lpstr>
      <vt:lpstr>proxima-nova</vt:lpstr>
      <vt:lpstr>proxima-nova-condensed</vt:lpstr>
      <vt:lpstr>system-ui</vt:lpstr>
      <vt:lpstr>Times</vt:lpstr>
      <vt:lpstr>Office Theme</vt:lpstr>
      <vt:lpstr>PowerPoint Presentation</vt:lpstr>
      <vt:lpstr>Synopsis and Rational </vt:lpstr>
      <vt:lpstr>PowerPoint Presentation</vt:lpstr>
      <vt:lpstr>Academic – Lecture on Understand Narrative, Story and Plot. (Dr Matt Jones and Nick Lacey)</vt:lpstr>
      <vt:lpstr>Academic – Documentary Modes and Movements (ALDREDGE, J., 2022) &amp; (Nichols, 2017)</vt:lpstr>
      <vt:lpstr>Theoretic - Narrative Model: Tristan Todorov</vt:lpstr>
      <vt:lpstr>Theoretic – Models of Buyers Behaviours</vt:lpstr>
      <vt:lpstr>Pre-Production</vt:lpstr>
      <vt:lpstr>Meeting the Client</vt:lpstr>
      <vt:lpstr>Pre-Production Developments</vt:lpstr>
      <vt:lpstr>Production Days </vt:lpstr>
      <vt:lpstr> Comparison to Previous Work</vt:lpstr>
      <vt:lpstr>Self Reflection</vt:lpstr>
      <vt:lpstr>PowerPoint Presentation</vt:lpstr>
      <vt:lpstr>Peer Feedback</vt:lpstr>
      <vt:lpstr>Thank You &amp; 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Iestyn Nevatte</dc:creator>
  <cp:lastModifiedBy>Iestyn Nevatte</cp:lastModifiedBy>
  <cp:revision>5</cp:revision>
  <dcterms:created xsi:type="dcterms:W3CDTF">2023-05-09T16:23:02Z</dcterms:created>
  <dcterms:modified xsi:type="dcterms:W3CDTF">2023-05-12T10:09:15Z</dcterms:modified>
</cp:coreProperties>
</file>