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slides/slide4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92" r:id="rId3"/>
    <p:sldId id="260" r:id="rId4"/>
    <p:sldId id="262" r:id="rId5"/>
    <p:sldId id="293" r:id="rId6"/>
    <p:sldId id="294" r:id="rId7"/>
    <p:sldId id="295" r:id="rId8"/>
    <p:sldId id="296" r:id="rId9"/>
    <p:sldId id="297" r:id="rId10"/>
    <p:sldId id="298" r:id="rId11"/>
    <p:sldId id="299" r:id="rId12"/>
    <p:sldId id="300" r:id="rId13"/>
    <p:sldId id="301" r:id="rId14"/>
    <p:sldId id="302" r:id="rId15"/>
    <p:sldId id="303" r:id="rId16"/>
    <p:sldId id="304" r:id="rId17"/>
    <p:sldId id="305" r:id="rId18"/>
    <p:sldId id="306" r:id="rId19"/>
    <p:sldId id="307" r:id="rId20"/>
    <p:sldId id="308" r:id="rId21"/>
    <p:sldId id="309" r:id="rId22"/>
    <p:sldId id="310" r:id="rId23"/>
    <p:sldId id="311" r:id="rId24"/>
    <p:sldId id="312" r:id="rId25"/>
    <p:sldId id="313" r:id="rId26"/>
    <p:sldId id="314" r:id="rId27"/>
    <p:sldId id="315" r:id="rId28"/>
    <p:sldId id="317" r:id="rId29"/>
    <p:sldId id="318" r:id="rId30"/>
    <p:sldId id="320" r:id="rId31"/>
    <p:sldId id="319" r:id="rId32"/>
    <p:sldId id="322" r:id="rId33"/>
    <p:sldId id="323" r:id="rId34"/>
    <p:sldId id="324" r:id="rId35"/>
    <p:sldId id="325" r:id="rId36"/>
    <p:sldId id="326" r:id="rId37"/>
    <p:sldId id="327" r:id="rId38"/>
    <p:sldId id="328" r:id="rId39"/>
    <p:sldId id="329" r:id="rId40"/>
    <p:sldId id="330" r:id="rId41"/>
    <p:sldId id="331" r:id="rId42"/>
    <p:sldId id="332" r:id="rId43"/>
    <p:sldId id="333" r:id="rId44"/>
    <p:sldId id="334" r:id="rId45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08000"/>
    <a:srgbClr val="008000"/>
    <a:srgbClr val="EFFEE8"/>
    <a:srgbClr val="D0FDB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23" autoAdjust="0"/>
    <p:restoredTop sz="93122" autoAdjust="0"/>
  </p:normalViewPr>
  <p:slideViewPr>
    <p:cSldViewPr>
      <p:cViewPr varScale="1">
        <p:scale>
          <a:sx n="81" d="100"/>
          <a:sy n="81" d="100"/>
        </p:scale>
        <p:origin x="-5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pn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png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drawings/_rels/vmlDrawing5.v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image" Target="../media/image8.wmf"/></Relationships>
</file>

<file path=ppt/drawings/_rels/vmlDrawing6.v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image" Target="../media/image11.wmf"/><Relationship Id="rId6" Type="http://schemas.openxmlformats.org/officeDocument/2006/relationships/image" Target="../media/image16.wmf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drawings/_rels/vmlDrawing7.v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image" Target="../media/image7.wmf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19.wmf"/></Relationships>
</file>

<file path=ppt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20.wmf"/></Relationships>
</file>

<file path=ppt/drawings/_rels/vmlDrawing10.vml.rels><?xml version="1.0" encoding="UTF-8" standalone="yes"?>
<Relationships xmlns="http://schemas.openxmlformats.org/package/2006/relationships"><Relationship Id="rId2" Type="http://schemas.openxmlformats.org/officeDocument/2006/relationships/image" Target="../media/image22.wmf"/><Relationship Id="rId1" Type="http://schemas.openxmlformats.org/officeDocument/2006/relationships/image" Target="../media/image21.wmf"/></Relationships>
</file>

<file path=ppt/drawings/_rels/vmlDrawing1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3.wmf"/></Relationships>
</file>

<file path=ppt/drawings/_rels/vmlDrawing12.vml.rels><?xml version="1.0" encoding="UTF-8" standalone="yes"?>
<Relationships xmlns="http://schemas.openxmlformats.org/package/2006/relationships"><Relationship Id="rId2" Type="http://schemas.openxmlformats.org/officeDocument/2006/relationships/image" Target="../media/image25.wmf"/><Relationship Id="rId1" Type="http://schemas.openxmlformats.org/officeDocument/2006/relationships/image" Target="../media/image24.wmf"/></Relationships>
</file>

<file path=ppt/drawings/_rels/vmlDrawing13.vml.rels><?xml version="1.0" encoding="UTF-8" standalone="yes"?>
<Relationships xmlns="http://schemas.openxmlformats.org/package/2006/relationships"><Relationship Id="rId3" Type="http://schemas.openxmlformats.org/officeDocument/2006/relationships/image" Target="../media/image29.wmf"/><Relationship Id="rId2" Type="http://schemas.openxmlformats.org/officeDocument/2006/relationships/image" Target="../media/image28.wmf"/><Relationship Id="rId1" Type="http://schemas.openxmlformats.org/officeDocument/2006/relationships/image" Target="../media/image27.wmf"/></Relationships>
</file>

<file path=ppt/drawings/_rels/vmlDrawing14.vml.rels><?xml version="1.0" encoding="UTF-8" standalone="yes"?>
<Relationships xmlns="http://schemas.openxmlformats.org/package/2006/relationships"><Relationship Id="rId3" Type="http://schemas.openxmlformats.org/officeDocument/2006/relationships/image" Target="../media/image31.wmf"/><Relationship Id="rId2" Type="http://schemas.openxmlformats.org/officeDocument/2006/relationships/image" Target="../media/image30.wmf"/><Relationship Id="rId1" Type="http://schemas.openxmlformats.org/officeDocument/2006/relationships/image" Target="../media/image28.wmf"/><Relationship Id="rId4" Type="http://schemas.openxmlformats.org/officeDocument/2006/relationships/image" Target="../media/image32.wmf"/></Relationships>
</file>

<file path=ppt/drawings/_rels/vmlDrawing15.vml.rels><?xml version="1.0" encoding="UTF-8" standalone="yes"?>
<Relationships xmlns="http://schemas.openxmlformats.org/package/2006/relationships"><Relationship Id="rId3" Type="http://schemas.openxmlformats.org/officeDocument/2006/relationships/image" Target="../media/image35.wmf"/><Relationship Id="rId2" Type="http://schemas.openxmlformats.org/officeDocument/2006/relationships/image" Target="../media/image34.wmf"/><Relationship Id="rId1" Type="http://schemas.openxmlformats.org/officeDocument/2006/relationships/image" Target="../media/image33.wmf"/><Relationship Id="rId5" Type="http://schemas.openxmlformats.org/officeDocument/2006/relationships/image" Target="../media/image29.wmf"/><Relationship Id="rId4" Type="http://schemas.openxmlformats.org/officeDocument/2006/relationships/image" Target="../media/image36.wmf"/></Relationships>
</file>

<file path=ppt/drawings/_rels/vmlDrawing16.vml.rels><?xml version="1.0" encoding="UTF-8" standalone="yes"?>
<Relationships xmlns="http://schemas.openxmlformats.org/package/2006/relationships"><Relationship Id="rId1" Type="http://schemas.openxmlformats.org/officeDocument/2006/relationships/image" Target="../media/image37.wmf"/></Relationships>
</file>

<file path=ppt/drawings/_rels/vmlDrawing17.vml.rels><?xml version="1.0" encoding="UTF-8" standalone="yes"?>
<Relationships xmlns="http://schemas.openxmlformats.org/package/2006/relationships"><Relationship Id="rId2" Type="http://schemas.openxmlformats.org/officeDocument/2006/relationships/image" Target="../media/image39.wmf"/><Relationship Id="rId1" Type="http://schemas.openxmlformats.org/officeDocument/2006/relationships/image" Target="../media/image38.wmf"/></Relationships>
</file>

<file path=ppt/drawings/_rels/vmlDrawing18.vml.rels><?xml version="1.0" encoding="UTF-8" standalone="yes"?>
<Relationships xmlns="http://schemas.openxmlformats.org/package/2006/relationships"><Relationship Id="rId3" Type="http://schemas.openxmlformats.org/officeDocument/2006/relationships/image" Target="../media/image42.wmf"/><Relationship Id="rId2" Type="http://schemas.openxmlformats.org/officeDocument/2006/relationships/image" Target="../media/image41.wmf"/><Relationship Id="rId1" Type="http://schemas.openxmlformats.org/officeDocument/2006/relationships/image" Target="../media/image40.png"/><Relationship Id="rId5" Type="http://schemas.openxmlformats.org/officeDocument/2006/relationships/image" Target="../media/image44.wmf"/><Relationship Id="rId4" Type="http://schemas.openxmlformats.org/officeDocument/2006/relationships/image" Target="../media/image43.wmf"/></Relationships>
</file>

<file path=ppt/drawings/_rels/vmlDrawing19.vml.rels><?xml version="1.0" encoding="UTF-8" standalone="yes"?>
<Relationships xmlns="http://schemas.openxmlformats.org/package/2006/relationships"><Relationship Id="rId3" Type="http://schemas.openxmlformats.org/officeDocument/2006/relationships/image" Target="../media/image47.wmf"/><Relationship Id="rId2" Type="http://schemas.openxmlformats.org/officeDocument/2006/relationships/image" Target="../media/image46.wmf"/><Relationship Id="rId1" Type="http://schemas.openxmlformats.org/officeDocument/2006/relationships/image" Target="../media/image45.wmf"/><Relationship Id="rId6" Type="http://schemas.openxmlformats.org/officeDocument/2006/relationships/image" Target="../media/image50.png"/><Relationship Id="rId5" Type="http://schemas.openxmlformats.org/officeDocument/2006/relationships/image" Target="../media/image49.png"/><Relationship Id="rId4" Type="http://schemas.openxmlformats.org/officeDocument/2006/relationships/image" Target="../media/image48.wmf"/></Relationships>
</file>

<file path=ppt/drawings/_rels/vmlDrawing20.vml.rels><?xml version="1.0" encoding="UTF-8" standalone="yes"?>
<Relationships xmlns="http://schemas.openxmlformats.org/package/2006/relationships"><Relationship Id="rId2" Type="http://schemas.openxmlformats.org/officeDocument/2006/relationships/image" Target="../media/image52.wmf"/><Relationship Id="rId1" Type="http://schemas.openxmlformats.org/officeDocument/2006/relationships/image" Target="../media/image51.wmf"/></Relationships>
</file>

<file path=ppt/drawings/_rels/vmlDrawing21.vml.rels><?xml version="1.0" encoding="UTF-8" standalone="yes"?>
<Relationships xmlns="http://schemas.openxmlformats.org/package/2006/relationships"><Relationship Id="rId8" Type="http://schemas.openxmlformats.org/officeDocument/2006/relationships/image" Target="../media/image58.wmf"/><Relationship Id="rId3" Type="http://schemas.openxmlformats.org/officeDocument/2006/relationships/image" Target="../media/image55.wmf"/><Relationship Id="rId7" Type="http://schemas.openxmlformats.org/officeDocument/2006/relationships/image" Target="../media/image57.wmf"/><Relationship Id="rId2" Type="http://schemas.openxmlformats.org/officeDocument/2006/relationships/image" Target="../media/image54.wmf"/><Relationship Id="rId1" Type="http://schemas.openxmlformats.org/officeDocument/2006/relationships/image" Target="../media/image40.png"/><Relationship Id="rId6" Type="http://schemas.openxmlformats.org/officeDocument/2006/relationships/image" Target="../media/image43.wmf"/><Relationship Id="rId5" Type="http://schemas.openxmlformats.org/officeDocument/2006/relationships/image" Target="../media/image56.wmf"/><Relationship Id="rId4" Type="http://schemas.openxmlformats.org/officeDocument/2006/relationships/image" Target="../media/image41.wmf"/><Relationship Id="rId9" Type="http://schemas.openxmlformats.org/officeDocument/2006/relationships/image" Target="../media/image59.wmf"/></Relationships>
</file>

<file path=ppt/drawings/_rels/vmlDrawing22.vml.rels><?xml version="1.0" encoding="UTF-8" standalone="yes"?>
<Relationships xmlns="http://schemas.openxmlformats.org/package/2006/relationships"><Relationship Id="rId3" Type="http://schemas.openxmlformats.org/officeDocument/2006/relationships/image" Target="../media/image63.wmf"/><Relationship Id="rId2" Type="http://schemas.openxmlformats.org/officeDocument/2006/relationships/image" Target="../media/image62.wmf"/><Relationship Id="rId1" Type="http://schemas.openxmlformats.org/officeDocument/2006/relationships/image" Target="../media/image61.wmf"/><Relationship Id="rId6" Type="http://schemas.openxmlformats.org/officeDocument/2006/relationships/image" Target="../media/image66.wmf"/><Relationship Id="rId5" Type="http://schemas.openxmlformats.org/officeDocument/2006/relationships/image" Target="../media/image65.wmf"/><Relationship Id="rId4" Type="http://schemas.openxmlformats.org/officeDocument/2006/relationships/image" Target="../media/image64.wmf"/></Relationships>
</file>

<file path=ppt/drawings/_rels/vmlDrawing23.vml.rels><?xml version="1.0" encoding="UTF-8" standalone="yes"?>
<Relationships xmlns="http://schemas.openxmlformats.org/package/2006/relationships"><Relationship Id="rId3" Type="http://schemas.openxmlformats.org/officeDocument/2006/relationships/image" Target="../media/image69.wmf"/><Relationship Id="rId2" Type="http://schemas.openxmlformats.org/officeDocument/2006/relationships/image" Target="../media/image68.wmf"/><Relationship Id="rId1" Type="http://schemas.openxmlformats.org/officeDocument/2006/relationships/image" Target="../media/image67.wmf"/><Relationship Id="rId6" Type="http://schemas.openxmlformats.org/officeDocument/2006/relationships/image" Target="../media/image72.wmf"/><Relationship Id="rId5" Type="http://schemas.openxmlformats.org/officeDocument/2006/relationships/image" Target="../media/image71.wmf"/><Relationship Id="rId4" Type="http://schemas.openxmlformats.org/officeDocument/2006/relationships/image" Target="../media/image70.wmf"/></Relationships>
</file>

<file path=ppt/drawings/_rels/vmlDrawing24.vml.rels><?xml version="1.0" encoding="UTF-8" standalone="yes"?>
<Relationships xmlns="http://schemas.openxmlformats.org/package/2006/relationships"><Relationship Id="rId3" Type="http://schemas.openxmlformats.org/officeDocument/2006/relationships/image" Target="../media/image75.wmf"/><Relationship Id="rId2" Type="http://schemas.openxmlformats.org/officeDocument/2006/relationships/image" Target="../media/image74.wmf"/><Relationship Id="rId1" Type="http://schemas.openxmlformats.org/officeDocument/2006/relationships/image" Target="../media/image73.wmf"/><Relationship Id="rId4" Type="http://schemas.openxmlformats.org/officeDocument/2006/relationships/image" Target="../media/image76.wmf"/></Relationships>
</file>

<file path=ppt/drawings/_rels/vmlDrawing25.vml.rels><?xml version="1.0" encoding="UTF-8" standalone="yes"?>
<Relationships xmlns="http://schemas.openxmlformats.org/package/2006/relationships"><Relationship Id="rId3" Type="http://schemas.openxmlformats.org/officeDocument/2006/relationships/image" Target="../media/image79.wmf"/><Relationship Id="rId2" Type="http://schemas.openxmlformats.org/officeDocument/2006/relationships/image" Target="../media/image78.wmf"/><Relationship Id="rId1" Type="http://schemas.openxmlformats.org/officeDocument/2006/relationships/image" Target="../media/image77.wmf"/></Relationships>
</file>

<file path=ppt/drawings/_rels/vmlDrawing26.vml.rels><?xml version="1.0" encoding="UTF-8" standalone="yes"?>
<Relationships xmlns="http://schemas.openxmlformats.org/package/2006/relationships"><Relationship Id="rId3" Type="http://schemas.openxmlformats.org/officeDocument/2006/relationships/image" Target="../media/image82.wmf"/><Relationship Id="rId2" Type="http://schemas.openxmlformats.org/officeDocument/2006/relationships/image" Target="../media/image81.wmf"/><Relationship Id="rId1" Type="http://schemas.openxmlformats.org/officeDocument/2006/relationships/image" Target="../media/image80.wmf"/><Relationship Id="rId4" Type="http://schemas.openxmlformats.org/officeDocument/2006/relationships/image" Target="../media/image83.wmf"/></Relationships>
</file>

<file path=ppt/drawings/_rels/vmlDrawing27.vml.rels><?xml version="1.0" encoding="UTF-8" standalone="yes"?>
<Relationships xmlns="http://schemas.openxmlformats.org/package/2006/relationships"><Relationship Id="rId3" Type="http://schemas.openxmlformats.org/officeDocument/2006/relationships/image" Target="../media/image86.wmf"/><Relationship Id="rId2" Type="http://schemas.openxmlformats.org/officeDocument/2006/relationships/image" Target="../media/image85.wmf"/><Relationship Id="rId1" Type="http://schemas.openxmlformats.org/officeDocument/2006/relationships/image" Target="../media/image84.wmf"/></Relationships>
</file>

<file path=ppt/drawings/_rels/vmlDrawing28.vml.rels><?xml version="1.0" encoding="UTF-8" standalone="yes"?>
<Relationships xmlns="http://schemas.openxmlformats.org/package/2006/relationships"><Relationship Id="rId3" Type="http://schemas.openxmlformats.org/officeDocument/2006/relationships/image" Target="../media/image89.wmf"/><Relationship Id="rId2" Type="http://schemas.openxmlformats.org/officeDocument/2006/relationships/image" Target="../media/image88.wmf"/><Relationship Id="rId1" Type="http://schemas.openxmlformats.org/officeDocument/2006/relationships/image" Target="../media/image87.wmf"/><Relationship Id="rId6" Type="http://schemas.openxmlformats.org/officeDocument/2006/relationships/image" Target="../media/image92.wmf"/><Relationship Id="rId5" Type="http://schemas.openxmlformats.org/officeDocument/2006/relationships/image" Target="../media/image91.wmf"/><Relationship Id="rId4" Type="http://schemas.openxmlformats.org/officeDocument/2006/relationships/image" Target="../media/image90.wmf"/></Relationships>
</file>

<file path=ppt/drawings/_rels/vmlDrawing29.vml.rels><?xml version="1.0" encoding="UTF-8" standalone="yes"?>
<Relationships xmlns="http://schemas.openxmlformats.org/package/2006/relationships"><Relationship Id="rId3" Type="http://schemas.openxmlformats.org/officeDocument/2006/relationships/image" Target="../media/image95.wmf"/><Relationship Id="rId2" Type="http://schemas.openxmlformats.org/officeDocument/2006/relationships/image" Target="../media/image94.wmf"/><Relationship Id="rId1" Type="http://schemas.openxmlformats.org/officeDocument/2006/relationships/image" Target="../media/image93.wmf"/><Relationship Id="rId6" Type="http://schemas.openxmlformats.org/officeDocument/2006/relationships/image" Target="../media/image98.wmf"/><Relationship Id="rId5" Type="http://schemas.openxmlformats.org/officeDocument/2006/relationships/image" Target="../media/image97.wmf"/><Relationship Id="rId4" Type="http://schemas.openxmlformats.org/officeDocument/2006/relationships/image" Target="../media/image96.w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133600"/>
            <a:ext cx="7772400" cy="1470025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38608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 sz="3200" b="1"/>
            </a:lvl1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 sz="1400"/>
            </a:lvl1pPr>
          </a:lstStyle>
          <a:p>
            <a:fld id="{022379C4-B884-4D15-A1BA-6A72B04D6EEB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3079" name="Rectangle 7"/>
          <p:cNvSpPr>
            <a:spLocks noChangeArrowheads="1"/>
          </p:cNvSpPr>
          <p:nvPr/>
        </p:nvSpPr>
        <p:spPr bwMode="auto">
          <a:xfrm>
            <a:off x="684213" y="260350"/>
            <a:ext cx="77724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endParaRPr lang="en-US" sz="4000" b="1">
              <a:solidFill>
                <a:schemeClr val="tx2"/>
              </a:solidFill>
            </a:endParaRPr>
          </a:p>
        </p:txBody>
      </p:sp>
      <p:sp>
        <p:nvSpPr>
          <p:cNvPr id="3081" name="Text Box 9"/>
          <p:cNvSpPr txBox="1">
            <a:spLocks noChangeArrowheads="1"/>
          </p:cNvSpPr>
          <p:nvPr/>
        </p:nvSpPr>
        <p:spPr bwMode="auto">
          <a:xfrm>
            <a:off x="684213" y="404813"/>
            <a:ext cx="7704137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 sz="4400"/>
          </a:p>
        </p:txBody>
      </p:sp>
      <p:pic>
        <p:nvPicPr>
          <p:cNvPr id="3082" name="Picture 10" descr="SMU-Logo-colour-Longlin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188" y="260350"/>
            <a:ext cx="7958137" cy="881063"/>
          </a:xfrm>
          <a:prstGeom prst="rect">
            <a:avLst/>
          </a:prstGeom>
          <a:noFill/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6FABB0-A7AA-4193-848B-4BF84C30116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F4BE76-E958-4695-B0DF-66D14568E86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8313" y="1628775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9313" y="1628775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4EE862-6ED4-4DE6-956F-36DBFC8ACCB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C3E20D2-83BF-42E3-9DC2-9E67648C62B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7A1C08-094C-4DBD-AAB4-BC5FB20F070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AD89E4B-31B9-4A5D-B4F2-5AA453B4055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9FC5E9-94E8-44B3-BE68-2AEAA9436A8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051A91-7B57-4ECE-8C7D-63F27AC90D4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27E8AB0-B64F-491C-A943-857BC86F21E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40513" y="260350"/>
            <a:ext cx="2057400" cy="589438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68313" y="260350"/>
            <a:ext cx="6019800" cy="589438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3F1C684-6150-4AAE-9C6E-4D6336527D3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/>
            </a:gs>
          </a:gsLst>
          <a:path path="rect">
            <a:fillToRect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68313" y="2603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68313" y="6237288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32138" y="6237288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88125" y="6237288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8826E118-BB69-4A5C-B791-EB800E545E4F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4" Type="http://schemas.openxmlformats.org/officeDocument/2006/relationships/oleObject" Target="../embeddings/oleObject6.bin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2.bin"/><Relationship Id="rId3" Type="http://schemas.openxmlformats.org/officeDocument/2006/relationships/oleObject" Target="../embeddings/oleObject7.bin"/><Relationship Id="rId7" Type="http://schemas.openxmlformats.org/officeDocument/2006/relationships/oleObject" Target="../embeddings/oleObject1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6" Type="http://schemas.openxmlformats.org/officeDocument/2006/relationships/oleObject" Target="../embeddings/oleObject10.bin"/><Relationship Id="rId5" Type="http://schemas.openxmlformats.org/officeDocument/2006/relationships/oleObject" Target="../embeddings/oleObject9.bin"/><Relationship Id="rId4" Type="http://schemas.openxmlformats.org/officeDocument/2006/relationships/oleObject" Target="../embeddings/oleObject8.bin"/><Relationship Id="rId9" Type="http://schemas.openxmlformats.org/officeDocument/2006/relationships/image" Target="../media/image10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4" Type="http://schemas.openxmlformats.org/officeDocument/2006/relationships/oleObject" Target="../embeddings/oleObject14.bin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8.vml"/><Relationship Id="rId4" Type="http://schemas.openxmlformats.org/officeDocument/2006/relationships/image" Target="../media/image17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9.vml"/><Relationship Id="rId4" Type="http://schemas.openxmlformats.org/officeDocument/2006/relationships/oleObject" Target="../embeddings/oleObject16.bin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0.vml"/><Relationship Id="rId4" Type="http://schemas.openxmlformats.org/officeDocument/2006/relationships/oleObject" Target="../embeddings/oleObject18.bin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1.v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2.vml"/><Relationship Id="rId5" Type="http://schemas.openxmlformats.org/officeDocument/2006/relationships/oleObject" Target="../embeddings/oleObject21.bin"/><Relationship Id="rId4" Type="http://schemas.openxmlformats.org/officeDocument/2006/relationships/oleObject" Target="../embeddings/oleObject20.bin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3.vml"/><Relationship Id="rId5" Type="http://schemas.openxmlformats.org/officeDocument/2006/relationships/oleObject" Target="../embeddings/oleObject24.bin"/><Relationship Id="rId4" Type="http://schemas.openxmlformats.org/officeDocument/2006/relationships/oleObject" Target="../embeddings/oleObject23.bin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4.vml"/><Relationship Id="rId6" Type="http://schemas.openxmlformats.org/officeDocument/2006/relationships/oleObject" Target="../embeddings/oleObject28.bin"/><Relationship Id="rId5" Type="http://schemas.openxmlformats.org/officeDocument/2006/relationships/oleObject" Target="../embeddings/oleObject27.bin"/><Relationship Id="rId4" Type="http://schemas.openxmlformats.org/officeDocument/2006/relationships/oleObject" Target="../embeddings/oleObject26.bin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9.bin"/><Relationship Id="rId7" Type="http://schemas.openxmlformats.org/officeDocument/2006/relationships/oleObject" Target="../embeddings/oleObject3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5.vml"/><Relationship Id="rId6" Type="http://schemas.openxmlformats.org/officeDocument/2006/relationships/oleObject" Target="../embeddings/oleObject32.bin"/><Relationship Id="rId5" Type="http://schemas.openxmlformats.org/officeDocument/2006/relationships/oleObject" Target="../embeddings/oleObject31.bin"/><Relationship Id="rId4" Type="http://schemas.openxmlformats.org/officeDocument/2006/relationships/oleObject" Target="../embeddings/oleObject30.bin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6.v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7.vml"/><Relationship Id="rId5" Type="http://schemas.openxmlformats.org/officeDocument/2006/relationships/image" Target="../media/image26.png"/><Relationship Id="rId4" Type="http://schemas.openxmlformats.org/officeDocument/2006/relationships/oleObject" Target="../embeddings/oleObject36.bin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41.bin"/><Relationship Id="rId3" Type="http://schemas.openxmlformats.org/officeDocument/2006/relationships/image" Target="../media/image26.png"/><Relationship Id="rId7" Type="http://schemas.openxmlformats.org/officeDocument/2006/relationships/oleObject" Target="../embeddings/oleObject4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8.vml"/><Relationship Id="rId6" Type="http://schemas.openxmlformats.org/officeDocument/2006/relationships/oleObject" Target="../embeddings/oleObject39.bin"/><Relationship Id="rId5" Type="http://schemas.openxmlformats.org/officeDocument/2006/relationships/oleObject" Target="../embeddings/oleObject38.bin"/><Relationship Id="rId4" Type="http://schemas.openxmlformats.org/officeDocument/2006/relationships/oleObject" Target="../embeddings/oleObject37.bin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47.bin"/><Relationship Id="rId3" Type="http://schemas.openxmlformats.org/officeDocument/2006/relationships/oleObject" Target="../embeddings/oleObject42.bin"/><Relationship Id="rId7" Type="http://schemas.openxmlformats.org/officeDocument/2006/relationships/oleObject" Target="../embeddings/oleObject4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9.vml"/><Relationship Id="rId6" Type="http://schemas.openxmlformats.org/officeDocument/2006/relationships/oleObject" Target="../embeddings/oleObject45.bin"/><Relationship Id="rId5" Type="http://schemas.openxmlformats.org/officeDocument/2006/relationships/oleObject" Target="../embeddings/oleObject44.bin"/><Relationship Id="rId4" Type="http://schemas.openxmlformats.org/officeDocument/2006/relationships/oleObject" Target="../embeddings/oleObject43.bin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0.vml"/><Relationship Id="rId5" Type="http://schemas.openxmlformats.org/officeDocument/2006/relationships/image" Target="../media/image53.png"/><Relationship Id="rId4" Type="http://schemas.openxmlformats.org/officeDocument/2006/relationships/oleObject" Target="../embeddings/oleObject49.bin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53.bin"/><Relationship Id="rId13" Type="http://schemas.openxmlformats.org/officeDocument/2006/relationships/oleObject" Target="../embeddings/oleObject58.bin"/><Relationship Id="rId3" Type="http://schemas.openxmlformats.org/officeDocument/2006/relationships/image" Target="../media/image26.png"/><Relationship Id="rId7" Type="http://schemas.openxmlformats.org/officeDocument/2006/relationships/oleObject" Target="../embeddings/oleObject52.bin"/><Relationship Id="rId12" Type="http://schemas.openxmlformats.org/officeDocument/2006/relationships/oleObject" Target="../embeddings/oleObject5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1.vml"/><Relationship Id="rId6" Type="http://schemas.openxmlformats.org/officeDocument/2006/relationships/oleObject" Target="../embeddings/oleObject51.bin"/><Relationship Id="rId11" Type="http://schemas.openxmlformats.org/officeDocument/2006/relationships/oleObject" Target="../embeddings/oleObject56.bin"/><Relationship Id="rId5" Type="http://schemas.openxmlformats.org/officeDocument/2006/relationships/image" Target="../media/image60.png"/><Relationship Id="rId15" Type="http://schemas.openxmlformats.org/officeDocument/2006/relationships/oleObject" Target="../embeddings/oleObject60.bin"/><Relationship Id="rId10" Type="http://schemas.openxmlformats.org/officeDocument/2006/relationships/oleObject" Target="../embeddings/oleObject55.bin"/><Relationship Id="rId4" Type="http://schemas.openxmlformats.org/officeDocument/2006/relationships/oleObject" Target="../embeddings/oleObject50.bin"/><Relationship Id="rId9" Type="http://schemas.openxmlformats.org/officeDocument/2006/relationships/oleObject" Target="../embeddings/oleObject54.bin"/><Relationship Id="rId14" Type="http://schemas.openxmlformats.org/officeDocument/2006/relationships/oleObject" Target="../embeddings/oleObject59.bin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66.bin"/><Relationship Id="rId3" Type="http://schemas.openxmlformats.org/officeDocument/2006/relationships/oleObject" Target="../embeddings/oleObject61.bin"/><Relationship Id="rId7" Type="http://schemas.openxmlformats.org/officeDocument/2006/relationships/oleObject" Target="../embeddings/oleObject6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2.vml"/><Relationship Id="rId6" Type="http://schemas.openxmlformats.org/officeDocument/2006/relationships/oleObject" Target="../embeddings/oleObject64.bin"/><Relationship Id="rId5" Type="http://schemas.openxmlformats.org/officeDocument/2006/relationships/oleObject" Target="../embeddings/oleObject63.bin"/><Relationship Id="rId4" Type="http://schemas.openxmlformats.org/officeDocument/2006/relationships/oleObject" Target="../embeddings/oleObject62.bin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72.bin"/><Relationship Id="rId3" Type="http://schemas.openxmlformats.org/officeDocument/2006/relationships/oleObject" Target="../embeddings/oleObject67.bin"/><Relationship Id="rId7" Type="http://schemas.openxmlformats.org/officeDocument/2006/relationships/oleObject" Target="../embeddings/oleObject7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3.vml"/><Relationship Id="rId6" Type="http://schemas.openxmlformats.org/officeDocument/2006/relationships/oleObject" Target="../embeddings/oleObject70.bin"/><Relationship Id="rId5" Type="http://schemas.openxmlformats.org/officeDocument/2006/relationships/oleObject" Target="../embeddings/oleObject69.bin"/><Relationship Id="rId4" Type="http://schemas.openxmlformats.org/officeDocument/2006/relationships/oleObject" Target="../embeddings/oleObject68.bin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4.vml"/><Relationship Id="rId6" Type="http://schemas.openxmlformats.org/officeDocument/2006/relationships/oleObject" Target="../embeddings/oleObject76.bin"/><Relationship Id="rId5" Type="http://schemas.openxmlformats.org/officeDocument/2006/relationships/oleObject" Target="../embeddings/oleObject75.bin"/><Relationship Id="rId4" Type="http://schemas.openxmlformats.org/officeDocument/2006/relationships/oleObject" Target="../embeddings/oleObject74.bin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5.vml"/><Relationship Id="rId5" Type="http://schemas.openxmlformats.org/officeDocument/2006/relationships/oleObject" Target="../embeddings/oleObject79.bin"/><Relationship Id="rId4" Type="http://schemas.openxmlformats.org/officeDocument/2006/relationships/oleObject" Target="../embeddings/oleObject78.bin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6.vml"/><Relationship Id="rId6" Type="http://schemas.openxmlformats.org/officeDocument/2006/relationships/oleObject" Target="../embeddings/oleObject83.bin"/><Relationship Id="rId5" Type="http://schemas.openxmlformats.org/officeDocument/2006/relationships/oleObject" Target="../embeddings/oleObject82.bin"/><Relationship Id="rId4" Type="http://schemas.openxmlformats.org/officeDocument/2006/relationships/oleObject" Target="../embeddings/oleObject81.bin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7.vml"/><Relationship Id="rId5" Type="http://schemas.openxmlformats.org/officeDocument/2006/relationships/oleObject" Target="../embeddings/oleObject86.bin"/><Relationship Id="rId4" Type="http://schemas.openxmlformats.org/officeDocument/2006/relationships/oleObject" Target="../embeddings/oleObject85.bin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92.bin"/><Relationship Id="rId3" Type="http://schemas.openxmlformats.org/officeDocument/2006/relationships/oleObject" Target="../embeddings/oleObject87.bin"/><Relationship Id="rId7" Type="http://schemas.openxmlformats.org/officeDocument/2006/relationships/oleObject" Target="../embeddings/oleObject9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8.vml"/><Relationship Id="rId6" Type="http://schemas.openxmlformats.org/officeDocument/2006/relationships/oleObject" Target="../embeddings/oleObject90.bin"/><Relationship Id="rId5" Type="http://schemas.openxmlformats.org/officeDocument/2006/relationships/oleObject" Target="../embeddings/oleObject89.bin"/><Relationship Id="rId4" Type="http://schemas.openxmlformats.org/officeDocument/2006/relationships/oleObject" Target="../embeddings/oleObject88.bin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98.bin"/><Relationship Id="rId3" Type="http://schemas.openxmlformats.org/officeDocument/2006/relationships/oleObject" Target="../embeddings/oleObject93.bin"/><Relationship Id="rId7" Type="http://schemas.openxmlformats.org/officeDocument/2006/relationships/oleObject" Target="../embeddings/oleObject9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9.vml"/><Relationship Id="rId6" Type="http://schemas.openxmlformats.org/officeDocument/2006/relationships/oleObject" Target="../embeddings/oleObject96.bin"/><Relationship Id="rId5" Type="http://schemas.openxmlformats.org/officeDocument/2006/relationships/oleObject" Target="../embeddings/oleObject95.bin"/><Relationship Id="rId4" Type="http://schemas.openxmlformats.org/officeDocument/2006/relationships/oleObject" Target="../embeddings/oleObject94.bin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928794" y="4929198"/>
            <a:ext cx="5168914" cy="1327144"/>
          </a:xfrm>
        </p:spPr>
        <p:txBody>
          <a:bodyPr/>
          <a:lstStyle/>
          <a:p>
            <a:r>
              <a:rPr lang="en-US" sz="1800" dirty="0" smtClean="0">
                <a:solidFill>
                  <a:srgbClr val="408000"/>
                </a:solidFill>
              </a:rPr>
              <a:t>Level : </a:t>
            </a:r>
            <a:r>
              <a:rPr lang="en-US" sz="1800" dirty="0" err="1" smtClean="0">
                <a:solidFill>
                  <a:srgbClr val="408000"/>
                </a:solidFill>
              </a:rPr>
              <a:t>BSc</a:t>
            </a:r>
            <a:r>
              <a:rPr lang="en-US" sz="1800" dirty="0" smtClean="0">
                <a:solidFill>
                  <a:srgbClr val="408000"/>
                </a:solidFill>
              </a:rPr>
              <a:t> 2 / HND 2</a:t>
            </a:r>
          </a:p>
          <a:p>
            <a:r>
              <a:rPr lang="en-US" sz="1800" dirty="0" smtClean="0">
                <a:solidFill>
                  <a:srgbClr val="408000"/>
                </a:solidFill>
              </a:rPr>
              <a:t>Lecturer :Tim Tudor</a:t>
            </a:r>
          </a:p>
          <a:p>
            <a:r>
              <a:rPr lang="en-US" sz="1800" dirty="0" smtClean="0">
                <a:solidFill>
                  <a:srgbClr val="408000"/>
                </a:solidFill>
              </a:rPr>
              <a:t>Email : timothy.tudor@smu.ac.uk</a:t>
            </a:r>
          </a:p>
          <a:p>
            <a:r>
              <a:rPr lang="en-US" sz="1800" dirty="0" smtClean="0">
                <a:solidFill>
                  <a:srgbClr val="408000"/>
                </a:solidFill>
              </a:rPr>
              <a:t>Year : 2010</a:t>
            </a:r>
            <a:endParaRPr lang="en-US" sz="1800" dirty="0">
              <a:solidFill>
                <a:srgbClr val="408000"/>
              </a:solidFill>
            </a:endParaRPr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ctrTitle"/>
          </p:nvPr>
        </p:nvSpPr>
        <p:spPr>
          <a:xfrm>
            <a:off x="657252" y="857232"/>
            <a:ext cx="7772400" cy="1470025"/>
          </a:xfrm>
          <a:noFill/>
          <a:ln/>
        </p:spPr>
        <p:txBody>
          <a:bodyPr/>
          <a:lstStyle/>
          <a:p>
            <a:r>
              <a:rPr lang="en-US" sz="4400" dirty="0" smtClean="0">
                <a:solidFill>
                  <a:srgbClr val="408000"/>
                </a:solidFill>
              </a:rPr>
              <a:t>Mechanical Principles</a:t>
            </a:r>
            <a:endParaRPr lang="en-US" sz="4400" dirty="0">
              <a:solidFill>
                <a:srgbClr val="408000"/>
              </a:solidFill>
            </a:endParaRPr>
          </a:p>
        </p:txBody>
      </p:sp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2" cstate="print"/>
          <a:srcRect l="48340" t="39062" r="22363" b="32617"/>
          <a:stretch>
            <a:fillRect/>
          </a:stretch>
        </p:blipFill>
        <p:spPr bwMode="auto">
          <a:xfrm>
            <a:off x="1857356" y="2428868"/>
            <a:ext cx="2500330" cy="18127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2" name="Picture 2" descr="http://product-image.tradeindia.com/00162662/b/0/V-Belts-Industrial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4876" y="2428868"/>
            <a:ext cx="2357454" cy="177071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/>
          <p:cNvSpPr/>
          <p:nvPr/>
        </p:nvSpPr>
        <p:spPr>
          <a:xfrm>
            <a:off x="395536" y="2924944"/>
            <a:ext cx="7920880" cy="10801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Topics we will cover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r>
              <a:rPr lang="en-US" sz="1400" b="1" dirty="0" smtClean="0">
                <a:solidFill>
                  <a:srgbClr val="008000"/>
                </a:solidFill>
              </a:rPr>
              <a:t>Outcome 1 						(3-4 Weeks)</a:t>
            </a:r>
          </a:p>
          <a:p>
            <a:pPr lvl="3"/>
            <a:r>
              <a:rPr lang="en-GB" sz="1400" b="1" i="1" dirty="0" smtClean="0"/>
              <a:t>Elastic constants and their relationships</a:t>
            </a:r>
            <a:endParaRPr lang="en-GB" sz="1400" dirty="0" smtClean="0"/>
          </a:p>
          <a:p>
            <a:pPr lvl="3"/>
            <a:r>
              <a:rPr lang="en-GB" sz="1400" b="1" i="1" dirty="0" smtClean="0"/>
              <a:t>Two and three-dimensional loading</a:t>
            </a:r>
          </a:p>
          <a:p>
            <a:pPr lvl="3"/>
            <a:r>
              <a:rPr lang="en-GB" sz="1400" b="1" i="1" dirty="0" smtClean="0"/>
              <a:t>Volumetric strain</a:t>
            </a:r>
          </a:p>
          <a:p>
            <a:pPr lvl="3"/>
            <a:r>
              <a:rPr lang="en-GB" sz="1400" b="1" i="1" dirty="0" smtClean="0"/>
              <a:t>Other Elastic constants</a:t>
            </a:r>
            <a:endParaRPr lang="en-GB" sz="1400" dirty="0" smtClean="0"/>
          </a:p>
          <a:p>
            <a:pPr>
              <a:buNone/>
            </a:pPr>
            <a:r>
              <a:rPr lang="en-US" sz="1400" b="1" dirty="0" smtClean="0">
                <a:solidFill>
                  <a:srgbClr val="008000"/>
                </a:solidFill>
              </a:rPr>
              <a:t>Outcome 2 						(8-9 Weeks)</a:t>
            </a:r>
          </a:p>
          <a:p>
            <a:pPr lvl="3"/>
            <a:r>
              <a:rPr lang="en-GB" sz="1400" b="1" i="1" dirty="0" smtClean="0"/>
              <a:t>Loaded beams</a:t>
            </a:r>
          </a:p>
          <a:p>
            <a:pPr lvl="3"/>
            <a:r>
              <a:rPr lang="en-GB" sz="1400" b="1" i="1" dirty="0" smtClean="0"/>
              <a:t>Pressure in thin walled vessels</a:t>
            </a:r>
            <a:endParaRPr lang="en-GB" sz="1400" dirty="0" smtClean="0"/>
          </a:p>
          <a:p>
            <a:pPr lvl="3"/>
            <a:r>
              <a:rPr lang="en-GB" sz="1400" b="1" i="1" dirty="0" smtClean="0"/>
              <a:t>Pressure in thick walled vessels</a:t>
            </a:r>
            <a:endParaRPr lang="en-GB" sz="1400" dirty="0" smtClean="0"/>
          </a:p>
          <a:p>
            <a:pPr lvl="3"/>
            <a:endParaRPr lang="en-US" sz="1400" b="1" dirty="0" smtClean="0">
              <a:solidFill>
                <a:srgbClr val="00800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8000"/>
                </a:solidFill>
              </a:rPr>
              <a:t>Outcome 3 						(9-10 Weeks)</a:t>
            </a:r>
          </a:p>
          <a:p>
            <a:pPr lvl="3"/>
            <a:r>
              <a:rPr lang="en-GB" sz="1400" b="1" i="1" dirty="0" smtClean="0"/>
              <a:t>Friction Clutches</a:t>
            </a:r>
          </a:p>
          <a:p>
            <a:pPr lvl="3"/>
            <a:r>
              <a:rPr lang="en-GB" sz="1400" b="1" i="1" dirty="0" smtClean="0"/>
              <a:t>Gear Trains</a:t>
            </a:r>
          </a:p>
          <a:p>
            <a:pPr lvl="3"/>
            <a:r>
              <a:rPr lang="en-GB" sz="1400" b="1" i="1" dirty="0" smtClean="0"/>
              <a:t>Pulleys / Belts</a:t>
            </a:r>
            <a:endParaRPr lang="en-US" sz="1400" b="1" dirty="0" smtClean="0">
              <a:solidFill>
                <a:srgbClr val="00800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8000"/>
                </a:solidFill>
              </a:rPr>
              <a:t>Outcome 4 						(4-5 Weeks)</a:t>
            </a:r>
          </a:p>
          <a:p>
            <a:pPr lvl="3"/>
            <a:r>
              <a:rPr lang="en-GB" sz="1400" b="1" i="1" dirty="0" smtClean="0"/>
              <a:t>Flywheels</a:t>
            </a:r>
            <a:endParaRPr lang="en-GB" sz="1400" dirty="0" smtClean="0"/>
          </a:p>
          <a:p>
            <a:pPr lvl="3"/>
            <a:r>
              <a:rPr lang="en-GB" sz="1400" b="1" i="1" dirty="0" smtClean="0"/>
              <a:t>Balancing</a:t>
            </a:r>
            <a:endParaRPr lang="en-GB" sz="1400" dirty="0" smtClean="0"/>
          </a:p>
          <a:p>
            <a:pPr>
              <a:buNone/>
            </a:pPr>
            <a:endParaRPr lang="en-US" sz="1400" b="1" dirty="0" smtClean="0">
              <a:solidFill>
                <a:srgbClr val="008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Outcome 2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528" y="1357298"/>
            <a:ext cx="8496944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Loaded beams and cylinders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1800" b="1" i="1" dirty="0" smtClean="0"/>
              <a:t>Loaded beams</a:t>
            </a:r>
            <a:r>
              <a:rPr lang="en-GB" sz="1800" b="1" dirty="0" smtClean="0"/>
              <a:t>: </a:t>
            </a:r>
            <a:r>
              <a:rPr lang="en-GB" sz="1800" dirty="0" smtClean="0"/>
              <a:t>Slope and deflection for loaded beams</a:t>
            </a:r>
          </a:p>
          <a:p>
            <a:pPr lvl="1"/>
            <a:r>
              <a:rPr lang="en-GB" sz="1800" dirty="0" smtClean="0"/>
              <a:t>Cantilever beams with concentrated load at the free end or UDL over length</a:t>
            </a:r>
          </a:p>
          <a:p>
            <a:pPr lvl="1"/>
            <a:r>
              <a:rPr lang="en-GB" sz="1800" dirty="0" smtClean="0"/>
              <a:t>Simply supported beams carrying a central concentrated load or UDL over length</a:t>
            </a:r>
          </a:p>
          <a:p>
            <a:endParaRPr lang="en-GB" sz="1800" dirty="0" smtClean="0"/>
          </a:p>
          <a:p>
            <a:r>
              <a:rPr lang="en-GB" sz="1800" b="1" i="1" dirty="0" smtClean="0"/>
              <a:t>Stresses in thin-walled pressure vessels</a:t>
            </a:r>
            <a:r>
              <a:rPr lang="en-GB" sz="1800" b="1" dirty="0" smtClean="0"/>
              <a:t>: </a:t>
            </a:r>
            <a:r>
              <a:rPr lang="en-GB" sz="1800" dirty="0" smtClean="0"/>
              <a:t>circumferential hoop stress and longitudinal stress in cylindrical and spherical pressure vessels subjected to internal and external pressure</a:t>
            </a:r>
          </a:p>
          <a:p>
            <a:endParaRPr lang="en-GB" sz="1800" dirty="0" smtClean="0"/>
          </a:p>
          <a:p>
            <a:r>
              <a:rPr lang="en-GB" sz="1800" dirty="0" smtClean="0"/>
              <a:t> </a:t>
            </a:r>
            <a:r>
              <a:rPr lang="en-GB" sz="1800" b="1" i="1" dirty="0" smtClean="0"/>
              <a:t>Stresses in thick-walled cylinders</a:t>
            </a:r>
            <a:r>
              <a:rPr lang="en-GB" sz="1800" b="1" dirty="0" smtClean="0"/>
              <a:t>: </a:t>
            </a:r>
            <a:r>
              <a:rPr lang="en-GB" sz="1800" dirty="0" smtClean="0"/>
              <a:t>circumferential hoop stress, longitudinal stress and radial stress in thick-walled cylinders subjected to pressure ;Lame’s theory; use of boundary conditions and distribution of stress in the cylinder walls</a:t>
            </a:r>
          </a:p>
          <a:p>
            <a:pPr>
              <a:buNone/>
            </a:pPr>
            <a:endParaRPr lang="en-GB" sz="1800" b="1" i="1" dirty="0" smtClean="0">
              <a:solidFill>
                <a:srgbClr val="008000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en-GB" sz="1800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Types of beams (Revision)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b="1" dirty="0" smtClean="0"/>
              <a:t>A beam is a structure, which is loaded transversely (sideways).</a:t>
            </a:r>
            <a:endParaRPr lang="en-GB" dirty="0" smtClean="0"/>
          </a:p>
          <a:p>
            <a:endParaRPr lang="en-GB" dirty="0" smtClean="0"/>
          </a:p>
          <a:p>
            <a:r>
              <a:rPr lang="en-GB" b="1" dirty="0" smtClean="0"/>
              <a:t>The loads may be point loads or uniformly distributed loads (</a:t>
            </a:r>
            <a:r>
              <a:rPr lang="en-GB" b="1" dirty="0" err="1" smtClean="0"/>
              <a:t>udl</a:t>
            </a:r>
            <a:r>
              <a:rPr lang="en-GB" b="1" dirty="0" smtClean="0"/>
              <a:t>).</a:t>
            </a:r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2289" name="Object 1"/>
          <p:cNvGraphicFramePr>
            <a:graphicFrameLocks noChangeAspect="1"/>
          </p:cNvGraphicFramePr>
          <p:nvPr/>
        </p:nvGraphicFramePr>
        <p:xfrm>
          <a:off x="1259632" y="4077072"/>
          <a:ext cx="6256605" cy="1368152"/>
        </p:xfrm>
        <a:graphic>
          <a:graphicData uri="http://schemas.openxmlformats.org/presentationml/2006/ole">
            <p:oleObj spid="_x0000_s12289" name="Bitmap Image" r:id="rId3" imgW="3876190" imgH="847395" progId="PBrush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Types of beams (Revision)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2400" dirty="0" smtClean="0"/>
              <a:t>The beam may be simply supported or built in.</a:t>
            </a:r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76803" name="Object 3"/>
          <p:cNvGraphicFramePr>
            <a:graphicFrameLocks noChangeAspect="1"/>
          </p:cNvGraphicFramePr>
          <p:nvPr/>
        </p:nvGraphicFramePr>
        <p:xfrm>
          <a:off x="1403648" y="3068960"/>
          <a:ext cx="5755468" cy="2664296"/>
        </p:xfrm>
        <a:graphic>
          <a:graphicData uri="http://schemas.openxmlformats.org/presentationml/2006/ole">
            <p:oleObj spid="_x0000_s76803" name="Bitmap Image" r:id="rId3" imgW="3723810" imgH="1723810" progId="PBrush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Types of beams (Revision)</a:t>
            </a:r>
          </a:p>
          <a:p>
            <a:pPr>
              <a:buNone/>
            </a:pPr>
            <a:endParaRPr lang="en-GB" sz="24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2400" dirty="0" smtClean="0"/>
              <a:t>Transverse loading causes bending and bending is a very severe form of stressing a structure. </a:t>
            </a:r>
          </a:p>
          <a:p>
            <a:endParaRPr lang="en-GB" sz="2400" dirty="0" smtClean="0"/>
          </a:p>
          <a:p>
            <a:r>
              <a:rPr lang="en-GB" sz="2400" dirty="0" smtClean="0"/>
              <a:t>The bent beam goes into tension (stretched) on one side and compression on the other.</a:t>
            </a:r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77827" name="Object 3"/>
          <p:cNvGraphicFramePr>
            <a:graphicFrameLocks noChangeAspect="1"/>
          </p:cNvGraphicFramePr>
          <p:nvPr/>
        </p:nvGraphicFramePr>
        <p:xfrm>
          <a:off x="1907704" y="4365104"/>
          <a:ext cx="6190116" cy="2088232"/>
        </p:xfrm>
        <a:graphic>
          <a:graphicData uri="http://schemas.openxmlformats.org/presentationml/2006/ole">
            <p:oleObj spid="_x0000_s77827" name="Bitmap Image" r:id="rId3" imgW="3161905" imgH="1066385" progId="PBrush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</a:rPr>
              <a:t>Bending Equation</a:t>
            </a:r>
            <a:endParaRPr lang="en-GB" b="1" i="1" dirty="0" smtClean="0">
              <a:solidFill>
                <a:srgbClr val="008000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en-GB" sz="24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The complete formula which describes all aspects of bending is</a:t>
            </a:r>
          </a:p>
          <a:p>
            <a:endParaRPr lang="en-GB" sz="2400" b="1" i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GB" sz="2400" b="1" i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r>
              <a:rPr lang="en-GB" sz="2400" i="1" dirty="0" smtClean="0"/>
              <a:t>	</a:t>
            </a:r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r>
              <a:rPr lang="en-GB" sz="2400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en-GB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	M = bending moment</a:t>
            </a:r>
          </a:p>
          <a:p>
            <a:pPr lvl="1">
              <a:buNone/>
            </a:pPr>
            <a:r>
              <a:rPr lang="en-GB" i="1" dirty="0" smtClean="0">
                <a:ea typeface="+mn-ea"/>
              </a:rPr>
              <a:t>				 I  = second moment of area</a:t>
            </a:r>
          </a:p>
          <a:p>
            <a:pPr lvl="1">
              <a:buNone/>
            </a:pPr>
            <a:r>
              <a:rPr lang="en-GB" i="1" dirty="0" smtClean="0">
                <a:ea typeface="+mn-ea"/>
              </a:rPr>
              <a:t>				</a:t>
            </a:r>
            <a:r>
              <a:rPr lang="el-GR" i="1" dirty="0" smtClean="0">
                <a:ea typeface="+mn-ea"/>
              </a:rPr>
              <a:t>σ</a:t>
            </a:r>
            <a:r>
              <a:rPr lang="en-GB" i="1" dirty="0" smtClean="0">
                <a:ea typeface="+mn-ea"/>
              </a:rPr>
              <a:t>  = bending stress</a:t>
            </a:r>
          </a:p>
          <a:p>
            <a:pPr lvl="1">
              <a:buNone/>
            </a:pPr>
            <a:r>
              <a:rPr lang="en-GB" i="1" dirty="0" smtClean="0">
                <a:ea typeface="+mn-ea"/>
              </a:rPr>
              <a:t>				y  = distance from neutral axis</a:t>
            </a:r>
          </a:p>
          <a:p>
            <a:pPr lvl="1">
              <a:buNone/>
            </a:pPr>
            <a:r>
              <a:rPr lang="en-GB" i="1" dirty="0" smtClean="0">
                <a:ea typeface="+mn-ea"/>
              </a:rPr>
              <a:t>				E  = young’s modulus</a:t>
            </a:r>
          </a:p>
          <a:p>
            <a:pPr lvl="1">
              <a:buNone/>
            </a:pPr>
            <a:r>
              <a:rPr lang="en-GB" i="1" dirty="0" smtClean="0">
                <a:ea typeface="+mn-ea"/>
              </a:rPr>
              <a:t>				R  = Radius of curvature</a:t>
            </a:r>
          </a:p>
          <a:p>
            <a:pPr lvl="1">
              <a:buNone/>
            </a:pPr>
            <a:r>
              <a:rPr lang="en-GB" b="1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	</a:t>
            </a: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78851" name="Object 3"/>
          <p:cNvGraphicFramePr>
            <a:graphicFrameLocks noChangeAspect="1"/>
          </p:cNvGraphicFramePr>
          <p:nvPr/>
        </p:nvGraphicFramePr>
        <p:xfrm>
          <a:off x="3347864" y="2996952"/>
          <a:ext cx="2414780" cy="1008112"/>
        </p:xfrm>
        <a:graphic>
          <a:graphicData uri="http://schemas.openxmlformats.org/presentationml/2006/ole">
            <p:oleObj spid="_x0000_s78851" name="Equation" r:id="rId3" imgW="977476" imgH="406224" progId="Equation.3">
              <p:embed/>
            </p:oleObj>
          </a:graphicData>
        </a:graphic>
      </p:graphicFrame>
      <p:sp>
        <p:nvSpPr>
          <p:cNvPr id="7885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Bending Equation</a:t>
            </a:r>
          </a:p>
          <a:p>
            <a:pPr>
              <a:buNone/>
            </a:pPr>
            <a:endParaRPr lang="en-GB" sz="24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We usually use the first equality</a:t>
            </a:r>
          </a:p>
          <a:p>
            <a:endParaRPr lang="en-GB" sz="2400" i="1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r>
              <a:rPr lang="en-GB" dirty="0" smtClean="0"/>
              <a:t>Which we can rewrite as</a:t>
            </a:r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r>
              <a:rPr lang="en-GB" sz="2400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en-GB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	</a:t>
            </a: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78851" name="Object 3"/>
          <p:cNvGraphicFramePr>
            <a:graphicFrameLocks noChangeAspect="1"/>
          </p:cNvGraphicFramePr>
          <p:nvPr/>
        </p:nvGraphicFramePr>
        <p:xfrm>
          <a:off x="3995936" y="2749227"/>
          <a:ext cx="1222375" cy="1039813"/>
        </p:xfrm>
        <a:graphic>
          <a:graphicData uri="http://schemas.openxmlformats.org/presentationml/2006/ole">
            <p:oleObj spid="_x0000_s79874" name="Equation" r:id="rId3" imgW="495000" imgH="419040" progId="Equation.3">
              <p:embed/>
            </p:oleObj>
          </a:graphicData>
        </a:graphic>
      </p:graphicFrame>
      <p:sp>
        <p:nvSpPr>
          <p:cNvPr id="7885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79875" name="Object 3"/>
          <p:cNvGraphicFramePr>
            <a:graphicFrameLocks noChangeAspect="1"/>
          </p:cNvGraphicFramePr>
          <p:nvPr/>
        </p:nvGraphicFramePr>
        <p:xfrm>
          <a:off x="3851920" y="4293096"/>
          <a:ext cx="1347787" cy="976313"/>
        </p:xfrm>
        <a:graphic>
          <a:graphicData uri="http://schemas.openxmlformats.org/presentationml/2006/ole">
            <p:oleObj spid="_x0000_s79875" name="Equation" r:id="rId4" imgW="54576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</a:rPr>
              <a:t>Second moments of area I</a:t>
            </a:r>
            <a:endParaRPr lang="en-GB" b="1" i="1" dirty="0" smtClean="0">
              <a:solidFill>
                <a:srgbClr val="008000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en-GB" sz="24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Equations for standard section second moments of area I</a:t>
            </a:r>
          </a:p>
          <a:p>
            <a:endParaRPr lang="en-GB" sz="2400" i="1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r>
              <a:rPr lang="en-GB" sz="2400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en-GB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	</a:t>
            </a: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80900" name="Picture 4"/>
          <p:cNvPicPr>
            <a:picLocks noChangeAspect="1" noChangeArrowheads="1"/>
          </p:cNvPicPr>
          <p:nvPr/>
        </p:nvPicPr>
        <p:blipFill>
          <a:blip r:embed="rId2" cstate="print"/>
          <a:srcRect t="6155" b="4924"/>
          <a:stretch>
            <a:fillRect/>
          </a:stretch>
        </p:blipFill>
        <p:spPr bwMode="auto">
          <a:xfrm>
            <a:off x="948241" y="2708920"/>
            <a:ext cx="7008135" cy="33843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</a:rPr>
              <a:t>Worked Example 0</a:t>
            </a:r>
            <a:endParaRPr lang="en-GB" b="1" i="1" dirty="0" smtClean="0">
              <a:solidFill>
                <a:srgbClr val="008000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en-GB" sz="24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2400" dirty="0" smtClean="0"/>
              <a:t>A beam has a rectangular cross section 80 mm wide and 120 mm deep. </a:t>
            </a:r>
          </a:p>
          <a:p>
            <a:endParaRPr lang="en-GB" sz="2400" dirty="0" smtClean="0"/>
          </a:p>
          <a:p>
            <a:r>
              <a:rPr lang="en-GB" sz="2400" dirty="0" smtClean="0"/>
              <a:t>It is subjected to a bending moment of 15 </a:t>
            </a:r>
            <a:r>
              <a:rPr lang="en-GB" sz="2400" dirty="0" err="1" smtClean="0"/>
              <a:t>kNm</a:t>
            </a:r>
            <a:r>
              <a:rPr lang="en-GB" sz="2400" dirty="0" smtClean="0"/>
              <a:t> at a certain point along its length. </a:t>
            </a:r>
          </a:p>
          <a:p>
            <a:endParaRPr lang="en-GB" sz="2400" dirty="0" smtClean="0"/>
          </a:p>
          <a:p>
            <a:r>
              <a:rPr lang="en-GB" sz="2400" dirty="0" smtClean="0"/>
              <a:t>It is made from metal with a modulus of elasticity of 180 </a:t>
            </a:r>
            <a:r>
              <a:rPr lang="en-GB" sz="2400" dirty="0" err="1" smtClean="0"/>
              <a:t>GPa</a:t>
            </a:r>
            <a:r>
              <a:rPr lang="en-GB" sz="2400" dirty="0" smtClean="0"/>
              <a:t>. </a:t>
            </a:r>
          </a:p>
          <a:p>
            <a:endParaRPr lang="en-GB" sz="2400" dirty="0" smtClean="0"/>
          </a:p>
          <a:p>
            <a:r>
              <a:rPr lang="en-GB" sz="2400" dirty="0" smtClean="0"/>
              <a:t>Calculate the maximum stress on the section.</a:t>
            </a: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r>
              <a:rPr lang="en-GB" sz="2400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en-GB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	</a:t>
            </a: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</a:rPr>
              <a:t>Worked Example 0</a:t>
            </a:r>
            <a:endParaRPr lang="en-GB" b="1" i="1" dirty="0" smtClean="0">
              <a:solidFill>
                <a:srgbClr val="008000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en-GB" sz="2400" dirty="0" smtClean="0"/>
          </a:p>
          <a:p>
            <a:pPr>
              <a:buNone/>
            </a:pPr>
            <a:r>
              <a:rPr lang="en-GB" dirty="0" smtClean="0"/>
              <a:t>	B = 80 mm, D = 100 mm.</a:t>
            </a:r>
          </a:p>
          <a:p>
            <a:endParaRPr lang="en-GB" dirty="0" smtClean="0"/>
          </a:p>
          <a:p>
            <a:pPr>
              <a:buNone/>
            </a:pPr>
            <a:r>
              <a:rPr lang="en-GB" dirty="0" smtClean="0"/>
              <a:t>	 It follows that the value of y that gives the maximum stress is 50 mm. </a:t>
            </a:r>
          </a:p>
          <a:p>
            <a:endParaRPr lang="en-GB" dirty="0" smtClean="0"/>
          </a:p>
          <a:p>
            <a:pPr>
              <a:buNone/>
            </a:pPr>
            <a:r>
              <a:rPr lang="en-GB" dirty="0" smtClean="0"/>
              <a:t>	Remember all quantities must be changed to metres in the final calculation.</a:t>
            </a:r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r>
              <a:rPr lang="en-GB" sz="2400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en-GB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	</a:t>
            </a: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192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192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</a:rPr>
              <a:t>Worked Example 0</a:t>
            </a:r>
            <a:endParaRPr lang="en-GB" b="1" i="1" dirty="0" smtClean="0">
              <a:solidFill>
                <a:srgbClr val="008000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en-GB" sz="2400" dirty="0" smtClean="0"/>
          </a:p>
          <a:p>
            <a:pPr>
              <a:buNone/>
            </a:pPr>
            <a:r>
              <a:rPr lang="en-GB" dirty="0" smtClean="0"/>
              <a:t>	B = 80 x 10</a:t>
            </a:r>
            <a:r>
              <a:rPr lang="en-GB" baseline="30000" dirty="0" smtClean="0"/>
              <a:t>-3</a:t>
            </a:r>
            <a:r>
              <a:rPr lang="en-GB" dirty="0" smtClean="0"/>
              <a:t> m, D = 100 x10</a:t>
            </a:r>
            <a:r>
              <a:rPr lang="en-GB" baseline="30000" dirty="0" smtClean="0"/>
              <a:t>-3</a:t>
            </a:r>
            <a:r>
              <a:rPr lang="en-GB" dirty="0" smtClean="0"/>
              <a:t> m, y = 50x 10</a:t>
            </a:r>
            <a:r>
              <a:rPr lang="en-GB" baseline="30000" dirty="0" smtClean="0"/>
              <a:t>-3 </a:t>
            </a:r>
            <a:r>
              <a:rPr lang="en-GB" dirty="0" smtClean="0"/>
              <a:t>m</a:t>
            </a:r>
          </a:p>
          <a:p>
            <a:pPr>
              <a:buNone/>
            </a:pPr>
            <a:r>
              <a:rPr lang="en-GB" dirty="0" smtClean="0"/>
              <a:t>	M = 15 x 10</a:t>
            </a:r>
            <a:r>
              <a:rPr lang="en-GB" baseline="30000" dirty="0" smtClean="0"/>
              <a:t>-3</a:t>
            </a:r>
            <a:r>
              <a:rPr lang="en-GB" dirty="0" smtClean="0"/>
              <a:t> Nm</a:t>
            </a:r>
            <a:endParaRPr lang="en-GB" baseline="30000" dirty="0" smtClean="0"/>
          </a:p>
          <a:p>
            <a:endParaRPr lang="en-GB" dirty="0" smtClean="0"/>
          </a:p>
          <a:p>
            <a:pPr>
              <a:buNone/>
            </a:pPr>
            <a:r>
              <a:rPr lang="en-GB" dirty="0" smtClean="0"/>
              <a:t>	</a:t>
            </a: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r>
              <a:rPr lang="en-GB" sz="2400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en-GB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	</a:t>
            </a: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192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192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397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83969" name="Object 1"/>
          <p:cNvGraphicFramePr>
            <a:graphicFrameLocks noChangeAspect="1"/>
          </p:cNvGraphicFramePr>
          <p:nvPr/>
        </p:nvGraphicFramePr>
        <p:xfrm>
          <a:off x="971600" y="3212976"/>
          <a:ext cx="1095590" cy="840358"/>
        </p:xfrm>
        <a:graphic>
          <a:graphicData uri="http://schemas.openxmlformats.org/presentationml/2006/ole">
            <p:oleObj spid="_x0000_s83969" name="Equation" r:id="rId3" imgW="545760" imgH="419040" progId="Equation.3">
              <p:embed/>
            </p:oleObj>
          </a:graphicData>
        </a:graphic>
      </p:graphicFrame>
      <p:graphicFrame>
        <p:nvGraphicFramePr>
          <p:cNvPr id="83971" name="Object 3"/>
          <p:cNvGraphicFramePr>
            <a:graphicFrameLocks noChangeAspect="1"/>
          </p:cNvGraphicFramePr>
          <p:nvPr/>
        </p:nvGraphicFramePr>
        <p:xfrm>
          <a:off x="4644008" y="4293096"/>
          <a:ext cx="2359821" cy="445070"/>
        </p:xfrm>
        <a:graphic>
          <a:graphicData uri="http://schemas.openxmlformats.org/presentationml/2006/ole">
            <p:oleObj spid="_x0000_s83971" name="Equation" r:id="rId4" imgW="1079280" imgH="203040" progId="Equation.3">
              <p:embed/>
            </p:oleObj>
          </a:graphicData>
        </a:graphic>
      </p:graphicFrame>
      <p:graphicFrame>
        <p:nvGraphicFramePr>
          <p:cNvPr id="83972" name="Object 4"/>
          <p:cNvGraphicFramePr>
            <a:graphicFrameLocks noChangeAspect="1"/>
          </p:cNvGraphicFramePr>
          <p:nvPr/>
        </p:nvGraphicFramePr>
        <p:xfrm>
          <a:off x="971600" y="4149080"/>
          <a:ext cx="3640273" cy="864096"/>
        </p:xfrm>
        <a:graphic>
          <a:graphicData uri="http://schemas.openxmlformats.org/presentationml/2006/ole">
            <p:oleObj spid="_x0000_s83972" name="Equation" r:id="rId5" imgW="1765080" imgH="419040" progId="Equation.3">
              <p:embed/>
            </p:oleObj>
          </a:graphicData>
        </a:graphic>
      </p:graphicFrame>
      <p:sp>
        <p:nvSpPr>
          <p:cNvPr id="8397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83973" name="Object 5"/>
          <p:cNvGraphicFramePr>
            <a:graphicFrameLocks noChangeAspect="1"/>
          </p:cNvGraphicFramePr>
          <p:nvPr/>
        </p:nvGraphicFramePr>
        <p:xfrm>
          <a:off x="899592" y="5157192"/>
          <a:ext cx="1116012" cy="806450"/>
        </p:xfrm>
        <a:graphic>
          <a:graphicData uri="http://schemas.openxmlformats.org/presentationml/2006/ole">
            <p:oleObj spid="_x0000_s83973" name="Equation" r:id="rId6" imgW="545760" imgH="393480" progId="Equation.3">
              <p:embed/>
            </p:oleObj>
          </a:graphicData>
        </a:graphic>
      </p:graphicFrame>
      <p:graphicFrame>
        <p:nvGraphicFramePr>
          <p:cNvPr id="83975" name="Object 7"/>
          <p:cNvGraphicFramePr>
            <a:graphicFrameLocks noChangeAspect="1"/>
          </p:cNvGraphicFramePr>
          <p:nvPr/>
        </p:nvGraphicFramePr>
        <p:xfrm>
          <a:off x="2051422" y="5084763"/>
          <a:ext cx="3168650" cy="857250"/>
        </p:xfrm>
        <a:graphic>
          <a:graphicData uri="http://schemas.openxmlformats.org/presentationml/2006/ole">
            <p:oleObj spid="_x0000_s83975" name="Equation" r:id="rId7" imgW="1549080" imgH="419040" progId="Equation.3">
              <p:embed/>
            </p:oleObj>
          </a:graphicData>
        </a:graphic>
      </p:graphicFrame>
      <p:graphicFrame>
        <p:nvGraphicFramePr>
          <p:cNvPr id="83976" name="Object 8"/>
          <p:cNvGraphicFramePr>
            <a:graphicFrameLocks noChangeAspect="1"/>
          </p:cNvGraphicFramePr>
          <p:nvPr/>
        </p:nvGraphicFramePr>
        <p:xfrm>
          <a:off x="5372372" y="5229200"/>
          <a:ext cx="2439988" cy="415925"/>
        </p:xfrm>
        <a:graphic>
          <a:graphicData uri="http://schemas.openxmlformats.org/presentationml/2006/ole">
            <p:oleObj spid="_x0000_s83976" name="Equation" r:id="rId8" imgW="1193760" imgH="203040" progId="Equation.3">
              <p:embed/>
            </p:oleObj>
          </a:graphicData>
        </a:graphic>
      </p:graphicFrame>
      <p:pic>
        <p:nvPicPr>
          <p:cNvPr id="20" name="Picture 4"/>
          <p:cNvPicPr>
            <a:picLocks noChangeAspect="1" noChangeArrowheads="1"/>
          </p:cNvPicPr>
          <p:nvPr/>
        </p:nvPicPr>
        <p:blipFill>
          <a:blip r:embed="rId9" cstate="print"/>
          <a:srcRect t="6155" r="63704" b="46547"/>
          <a:stretch>
            <a:fillRect/>
          </a:stretch>
        </p:blipFill>
        <p:spPr bwMode="auto">
          <a:xfrm>
            <a:off x="6588224" y="2204864"/>
            <a:ext cx="2088232" cy="14778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</a:rPr>
              <a:t>Deflection of beams – General Theory</a:t>
            </a:r>
            <a:endParaRPr lang="en-GB" b="1" i="1" dirty="0" smtClean="0">
              <a:solidFill>
                <a:srgbClr val="008000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en-GB" sz="24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When a beam bends it takes up various shapes such as that illustrated in figure 1.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 The shape may be superimposed on an x – y graph with the origin at the left end of the beam (before it is loaded).</a:t>
            </a:r>
            <a:endParaRPr lang="en-GB" sz="2400" i="1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r>
              <a:rPr lang="en-GB" sz="2400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en-GB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	</a:t>
            </a: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849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2852936"/>
            <a:ext cx="4608512" cy="28147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</a:rPr>
              <a:t>Deflection of beams – General Theory</a:t>
            </a:r>
            <a:endParaRPr lang="en-GB" b="1" i="1" dirty="0" smtClean="0">
              <a:solidFill>
                <a:srgbClr val="008000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en-GB" sz="24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At any distance x metres from the left end, the beam will have </a:t>
            </a:r>
          </a:p>
          <a:p>
            <a:endParaRPr lang="en-GB" dirty="0" smtClean="0"/>
          </a:p>
          <a:p>
            <a:pPr lvl="1"/>
            <a:r>
              <a:rPr lang="en-GB" dirty="0" smtClean="0"/>
              <a:t>A deflection y </a:t>
            </a:r>
          </a:p>
          <a:p>
            <a:pPr lvl="1"/>
            <a:r>
              <a:rPr lang="en-GB" dirty="0" smtClean="0"/>
              <a:t>A gradient or slope </a:t>
            </a:r>
            <a:r>
              <a:rPr lang="en-GB" dirty="0" err="1" smtClean="0"/>
              <a:t>dy</a:t>
            </a:r>
            <a:r>
              <a:rPr lang="en-GB" dirty="0" smtClean="0"/>
              <a:t>/</a:t>
            </a:r>
            <a:r>
              <a:rPr lang="en-GB" dirty="0" err="1" smtClean="0"/>
              <a:t>dx</a:t>
            </a:r>
            <a:endParaRPr lang="en-GB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r>
              <a:rPr lang="en-GB" sz="2400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en-GB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	</a:t>
            </a: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849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3710603"/>
            <a:ext cx="4608512" cy="28147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</a:rPr>
              <a:t>Deflection of beams – General Theory</a:t>
            </a:r>
            <a:endParaRPr lang="en-GB" b="1" i="1" dirty="0" smtClean="0">
              <a:solidFill>
                <a:srgbClr val="008000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en-GB" sz="24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We have already examined the equation relating bending moment and radius of curvature in a beam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r>
              <a:rPr lang="en-GB" dirty="0" smtClean="0"/>
              <a:t>		</a:t>
            </a:r>
          </a:p>
          <a:p>
            <a:pPr>
              <a:buNone/>
            </a:pPr>
            <a:r>
              <a:rPr lang="en-GB" dirty="0" smtClean="0"/>
              <a:t>		</a:t>
            </a:r>
          </a:p>
          <a:p>
            <a:pPr>
              <a:buNone/>
            </a:pPr>
            <a:r>
              <a:rPr lang="en-GB" dirty="0" smtClean="0"/>
              <a:t>		M is the bending moment.</a:t>
            </a:r>
          </a:p>
          <a:p>
            <a:pPr>
              <a:buNone/>
            </a:pPr>
            <a:r>
              <a:rPr lang="en-GB" dirty="0" smtClean="0"/>
              <a:t>		I is the second moment of area.</a:t>
            </a:r>
          </a:p>
          <a:p>
            <a:pPr>
              <a:buNone/>
            </a:pPr>
            <a:r>
              <a:rPr lang="en-GB" dirty="0" smtClean="0"/>
              <a:t>		E is the modulus of elasticity </a:t>
            </a:r>
          </a:p>
          <a:p>
            <a:pPr>
              <a:buNone/>
            </a:pPr>
            <a:r>
              <a:rPr lang="en-GB" dirty="0" smtClean="0"/>
              <a:t>		R is the radius of curvature.</a:t>
            </a:r>
          </a:p>
          <a:p>
            <a:endParaRPr lang="en-GB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r>
              <a:rPr lang="en-GB" sz="2400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en-GB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	</a:t>
            </a: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86018" name="Object 2"/>
          <p:cNvGraphicFramePr>
            <a:graphicFrameLocks noChangeAspect="1"/>
          </p:cNvGraphicFramePr>
          <p:nvPr/>
        </p:nvGraphicFramePr>
        <p:xfrm>
          <a:off x="971601" y="3547830"/>
          <a:ext cx="1440159" cy="601250"/>
        </p:xfrm>
        <a:graphic>
          <a:graphicData uri="http://schemas.openxmlformats.org/presentationml/2006/ole">
            <p:oleObj spid="_x0000_s86018" name="Equation" r:id="rId3" imgW="977476" imgH="406224" progId="Equation.3">
              <p:embed/>
            </p:oleObj>
          </a:graphicData>
        </a:graphic>
      </p:graphicFrame>
      <p:sp>
        <p:nvSpPr>
          <p:cNvPr id="8602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86021" name="Object 5"/>
          <p:cNvGraphicFramePr>
            <a:graphicFrameLocks noChangeAspect="1"/>
          </p:cNvGraphicFramePr>
          <p:nvPr/>
        </p:nvGraphicFramePr>
        <p:xfrm>
          <a:off x="3563888" y="3284984"/>
          <a:ext cx="1254125" cy="976313"/>
        </p:xfrm>
        <a:graphic>
          <a:graphicData uri="http://schemas.openxmlformats.org/presentationml/2006/ole">
            <p:oleObj spid="_x0000_s86021" name="Equation" r:id="rId4" imgW="507960" imgH="393480" progId="Equation.3">
              <p:embed/>
            </p:oleObj>
          </a:graphicData>
        </a:graphic>
      </p:graphicFrame>
      <p:sp>
        <p:nvSpPr>
          <p:cNvPr id="15" name="Striped Right Arrow 14"/>
          <p:cNvSpPr/>
          <p:nvPr/>
        </p:nvSpPr>
        <p:spPr>
          <a:xfrm>
            <a:off x="2483768" y="3573016"/>
            <a:ext cx="864096" cy="504056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</a:rPr>
              <a:t>Deflection of beams – General Theory</a:t>
            </a:r>
            <a:endParaRPr lang="en-GB" b="1" i="1" dirty="0" smtClean="0">
              <a:solidFill>
                <a:srgbClr val="008000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en-GB" sz="24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If we rearrange the formula we have</a:t>
            </a:r>
          </a:p>
          <a:p>
            <a:endParaRPr lang="en-GB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r>
              <a:rPr lang="en-GB" sz="2400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en-GB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	</a:t>
            </a: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602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9093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89092" name="Object 4"/>
          <p:cNvGraphicFramePr>
            <a:graphicFrameLocks noChangeAspect="1"/>
          </p:cNvGraphicFramePr>
          <p:nvPr/>
        </p:nvGraphicFramePr>
        <p:xfrm>
          <a:off x="3851920" y="2780928"/>
          <a:ext cx="1224136" cy="912538"/>
        </p:xfrm>
        <a:graphic>
          <a:graphicData uri="http://schemas.openxmlformats.org/presentationml/2006/ole">
            <p:oleObj spid="_x0000_s89092" name="Equation" r:id="rId3" imgW="520474" imgH="393529" progId="Equation.3">
              <p:embed/>
            </p:oleObj>
          </a:graphicData>
        </a:graphic>
      </p:graphicFrame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339752" y="3710603"/>
            <a:ext cx="4608512" cy="28147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</a:rPr>
              <a:t>Deflection of beams – General Theory</a:t>
            </a:r>
            <a:endParaRPr lang="en-GB" b="1" i="1" dirty="0" smtClean="0">
              <a:solidFill>
                <a:srgbClr val="008000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en-GB" sz="24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Mathematically we can show</a:t>
            </a:r>
          </a:p>
          <a:p>
            <a:endParaRPr lang="en-GB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r>
              <a:rPr lang="en-GB" sz="2400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en-GB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	</a:t>
            </a: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602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9093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39752" y="3710603"/>
            <a:ext cx="4608512" cy="28147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011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90115" name="Object 3"/>
          <p:cNvGraphicFramePr>
            <a:graphicFrameLocks noChangeAspect="1"/>
          </p:cNvGraphicFramePr>
          <p:nvPr/>
        </p:nvGraphicFramePr>
        <p:xfrm>
          <a:off x="3721100" y="2822575"/>
          <a:ext cx="1268413" cy="904875"/>
        </p:xfrm>
        <a:graphic>
          <a:graphicData uri="http://schemas.openxmlformats.org/presentationml/2006/ole">
            <p:oleObj spid="_x0000_s90115" name="Equation" r:id="rId4" imgW="583920" imgH="4190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5168046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</a:rPr>
              <a:t>Deflection of beams – General Theory</a:t>
            </a:r>
            <a:endParaRPr lang="en-GB" b="1" i="1" dirty="0" smtClean="0">
              <a:solidFill>
                <a:srgbClr val="008000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en-GB" sz="24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Combining the previous 2 equations gives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Or rearranged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The product EI is called the </a:t>
            </a:r>
            <a:r>
              <a:rPr lang="en-GB" b="1" dirty="0" smtClean="0"/>
              <a:t>flexural stiffness </a:t>
            </a:r>
            <a:r>
              <a:rPr lang="en-GB" dirty="0" smtClean="0"/>
              <a:t>of a beam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r>
              <a:rPr lang="en-GB" sz="2400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en-GB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	</a:t>
            </a: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602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9093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011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14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91139" name="Object 3"/>
          <p:cNvGraphicFramePr>
            <a:graphicFrameLocks noChangeAspect="1"/>
          </p:cNvGraphicFramePr>
          <p:nvPr/>
        </p:nvGraphicFramePr>
        <p:xfrm>
          <a:off x="3635375" y="2892425"/>
          <a:ext cx="1296988" cy="877888"/>
        </p:xfrm>
        <a:graphic>
          <a:graphicData uri="http://schemas.openxmlformats.org/presentationml/2006/ole">
            <p:oleObj spid="_x0000_s91139" name="Equation" r:id="rId3" imgW="622080" imgH="419040" progId="Equation.3">
              <p:embed/>
            </p:oleObj>
          </a:graphicData>
        </a:graphic>
      </p:graphicFrame>
      <p:sp>
        <p:nvSpPr>
          <p:cNvPr id="91142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91141" name="Object 5"/>
          <p:cNvGraphicFramePr>
            <a:graphicFrameLocks noChangeAspect="1"/>
          </p:cNvGraphicFramePr>
          <p:nvPr/>
        </p:nvGraphicFramePr>
        <p:xfrm>
          <a:off x="2627313" y="4625975"/>
          <a:ext cx="3578225" cy="989013"/>
        </p:xfrm>
        <a:graphic>
          <a:graphicData uri="http://schemas.openxmlformats.org/presentationml/2006/ole">
            <p:oleObj spid="_x0000_s91141" name="Equation" r:id="rId4" imgW="1511280" imgH="4190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5168046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</a:rPr>
              <a:t>Deflection of beams – General Theory</a:t>
            </a:r>
            <a:endParaRPr lang="en-GB" b="1" i="1" dirty="0" smtClean="0">
              <a:solidFill>
                <a:srgbClr val="008000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en-GB" sz="24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To solve the slope (</a:t>
            </a:r>
            <a:r>
              <a:rPr lang="en-GB" dirty="0" err="1" smtClean="0"/>
              <a:t>dy</a:t>
            </a:r>
            <a:r>
              <a:rPr lang="en-GB" dirty="0" smtClean="0"/>
              <a:t>/</a:t>
            </a:r>
            <a:r>
              <a:rPr lang="en-GB" dirty="0" err="1" smtClean="0"/>
              <a:t>dx</a:t>
            </a:r>
            <a:r>
              <a:rPr lang="en-GB" dirty="0" smtClean="0"/>
              <a:t>) or the deflection (y) at any point on the beam, an equation for M in terms of position x must be substituted into equation (1A).</a:t>
            </a:r>
          </a:p>
          <a:p>
            <a:endParaRPr lang="en-GB" dirty="0" smtClean="0"/>
          </a:p>
          <a:p>
            <a:r>
              <a:rPr lang="en-GB" dirty="0" smtClean="0"/>
              <a:t>The equation is the integrated once to find </a:t>
            </a:r>
            <a:r>
              <a:rPr lang="en-GB" dirty="0" err="1" smtClean="0"/>
              <a:t>dy</a:t>
            </a:r>
            <a:r>
              <a:rPr lang="en-GB" dirty="0" smtClean="0"/>
              <a:t>/</a:t>
            </a:r>
            <a:r>
              <a:rPr lang="en-GB" dirty="0" err="1" smtClean="0"/>
              <a:t>dx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And again to </a:t>
            </a:r>
            <a:r>
              <a:rPr lang="en-GB" dirty="0" err="1" smtClean="0"/>
              <a:t>yeild</a:t>
            </a:r>
            <a:r>
              <a:rPr lang="en-GB" dirty="0" smtClean="0"/>
              <a:t> the deflection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 We will now examine this for the 4 standard cases.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r>
              <a:rPr lang="en-GB" sz="2400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en-GB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	</a:t>
            </a: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602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9093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011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14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142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91141" name="Object 5"/>
          <p:cNvGraphicFramePr>
            <a:graphicFrameLocks noChangeAspect="1"/>
          </p:cNvGraphicFramePr>
          <p:nvPr/>
        </p:nvGraphicFramePr>
        <p:xfrm>
          <a:off x="2555875" y="5129213"/>
          <a:ext cx="3578225" cy="990600"/>
        </p:xfrm>
        <a:graphic>
          <a:graphicData uri="http://schemas.openxmlformats.org/presentationml/2006/ole">
            <p:oleObj spid="_x0000_s92163" name="Equation" r:id="rId3" imgW="1511280" imgH="4190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5168046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</a:rPr>
              <a:t>Deflection of beams – General Theory</a:t>
            </a:r>
            <a:endParaRPr lang="en-GB" b="1" i="1" dirty="0" smtClean="0">
              <a:solidFill>
                <a:srgbClr val="008000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en-GB" sz="24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Cantilever with point load at one end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The bending moment M at any position x is simply -</a:t>
            </a:r>
            <a:r>
              <a:rPr lang="en-GB" dirty="0" err="1" smtClean="0"/>
              <a:t>Fx</a:t>
            </a: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 We will now examine this for the 4 standard cases.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r>
              <a:rPr lang="en-GB" sz="2400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en-GB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	</a:t>
            </a: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602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9093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011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14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142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9318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3728" y="2564904"/>
            <a:ext cx="4349734" cy="2376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3190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93189" name="Object 5"/>
          <p:cNvGraphicFramePr>
            <a:graphicFrameLocks noChangeAspect="1"/>
          </p:cNvGraphicFramePr>
          <p:nvPr/>
        </p:nvGraphicFramePr>
        <p:xfrm>
          <a:off x="5076056" y="5589240"/>
          <a:ext cx="1944216" cy="903650"/>
        </p:xfrm>
        <a:graphic>
          <a:graphicData uri="http://schemas.openxmlformats.org/presentationml/2006/ole">
            <p:oleObj spid="_x0000_s93189" name="Equation" r:id="rId4" imgW="901440" imgH="419040" progId="Equation.3">
              <p:embed/>
            </p:oleObj>
          </a:graphicData>
        </a:graphic>
      </p:graphicFrame>
      <p:graphicFrame>
        <p:nvGraphicFramePr>
          <p:cNvPr id="93191" name="Object 7"/>
          <p:cNvGraphicFramePr>
            <a:graphicFrameLocks noChangeAspect="1"/>
          </p:cNvGraphicFramePr>
          <p:nvPr/>
        </p:nvGraphicFramePr>
        <p:xfrm>
          <a:off x="1763713" y="5614988"/>
          <a:ext cx="1655762" cy="925512"/>
        </p:xfrm>
        <a:graphic>
          <a:graphicData uri="http://schemas.openxmlformats.org/presentationml/2006/ole">
            <p:oleObj spid="_x0000_s93191" name="Equation" r:id="rId5" imgW="749160" imgH="419040" progId="Equation.3">
              <p:embed/>
            </p:oleObj>
          </a:graphicData>
        </a:graphic>
      </p:graphicFrame>
      <p:sp>
        <p:nvSpPr>
          <p:cNvPr id="20" name="Striped Right Arrow 19"/>
          <p:cNvSpPr/>
          <p:nvPr/>
        </p:nvSpPr>
        <p:spPr>
          <a:xfrm>
            <a:off x="3707904" y="5805264"/>
            <a:ext cx="1224136" cy="576064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5168046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</a:rPr>
              <a:t>Deflection of beams – General Theory</a:t>
            </a:r>
            <a:endParaRPr lang="en-GB" b="1" i="1" dirty="0" smtClean="0">
              <a:solidFill>
                <a:srgbClr val="008000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en-GB" sz="24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Now integrate WRT x once for slope and again for deflection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A and B are </a:t>
            </a:r>
            <a:r>
              <a:rPr lang="en-GB" b="1" dirty="0" smtClean="0"/>
              <a:t>constants of integration </a:t>
            </a:r>
            <a:r>
              <a:rPr lang="en-GB" dirty="0" smtClean="0"/>
              <a:t>and must be found from the </a:t>
            </a:r>
            <a:r>
              <a:rPr lang="en-GB" b="1" dirty="0" smtClean="0"/>
              <a:t>boundary conditions</a:t>
            </a:r>
            <a:r>
              <a:rPr lang="en-GB" dirty="0" smtClean="0"/>
              <a:t>.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 We will now examine this for the 4 standard cases.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r>
              <a:rPr lang="en-GB" sz="2400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en-GB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	</a:t>
            </a: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602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9093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011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14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142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3190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4213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94212" name="Object 4"/>
          <p:cNvGraphicFramePr>
            <a:graphicFrameLocks noChangeAspect="1"/>
          </p:cNvGraphicFramePr>
          <p:nvPr/>
        </p:nvGraphicFramePr>
        <p:xfrm>
          <a:off x="2195736" y="2636912"/>
          <a:ext cx="1728192" cy="804115"/>
        </p:xfrm>
        <a:graphic>
          <a:graphicData uri="http://schemas.openxmlformats.org/presentationml/2006/ole">
            <p:oleObj spid="_x0000_s94212" name="Equation" r:id="rId3" imgW="901440" imgH="419040" progId="Equation.3">
              <p:embed/>
            </p:oleObj>
          </a:graphicData>
        </a:graphic>
      </p:graphicFrame>
      <p:sp>
        <p:nvSpPr>
          <p:cNvPr id="9421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94214" name="Object 6"/>
          <p:cNvGraphicFramePr>
            <a:graphicFrameLocks noChangeAspect="1"/>
          </p:cNvGraphicFramePr>
          <p:nvPr/>
        </p:nvGraphicFramePr>
        <p:xfrm>
          <a:off x="2267744" y="3645024"/>
          <a:ext cx="4521917" cy="864096"/>
        </p:xfrm>
        <a:graphic>
          <a:graphicData uri="http://schemas.openxmlformats.org/presentationml/2006/ole">
            <p:oleObj spid="_x0000_s94214" name="Equation" r:id="rId4" imgW="2197080" imgH="419040" progId="Equation.3">
              <p:embed/>
            </p:oleObj>
          </a:graphicData>
        </a:graphic>
      </p:graphicFrame>
      <p:graphicFrame>
        <p:nvGraphicFramePr>
          <p:cNvPr id="94216" name="Object 8"/>
          <p:cNvGraphicFramePr>
            <a:graphicFrameLocks noChangeAspect="1"/>
          </p:cNvGraphicFramePr>
          <p:nvPr/>
        </p:nvGraphicFramePr>
        <p:xfrm>
          <a:off x="2555776" y="4653136"/>
          <a:ext cx="4680520" cy="884098"/>
        </p:xfrm>
        <a:graphic>
          <a:graphicData uri="http://schemas.openxmlformats.org/presentationml/2006/ole">
            <p:oleObj spid="_x0000_s94216" name="Equation" r:id="rId5" imgW="2222280" imgH="4190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5168046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</a:rPr>
              <a:t>Deflection of beams – General Theory</a:t>
            </a:r>
            <a:endParaRPr lang="en-GB" b="1" i="1" dirty="0" smtClean="0">
              <a:solidFill>
                <a:srgbClr val="008000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en-GB" sz="24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The boundary conditions are</a:t>
            </a:r>
          </a:p>
          <a:p>
            <a:endParaRPr lang="en-GB" dirty="0" smtClean="0"/>
          </a:p>
          <a:p>
            <a:pPr lvl="4"/>
            <a:r>
              <a:rPr lang="en-GB" dirty="0" smtClean="0"/>
              <a:t>at x = L,  y = 0   (no deflection)</a:t>
            </a:r>
          </a:p>
          <a:p>
            <a:pPr lvl="4"/>
            <a:endParaRPr lang="en-GB" dirty="0" smtClean="0"/>
          </a:p>
          <a:p>
            <a:pPr lvl="4"/>
            <a:r>
              <a:rPr lang="en-GB" dirty="0" smtClean="0"/>
              <a:t>at x = L,  </a:t>
            </a:r>
            <a:r>
              <a:rPr lang="en-GB" dirty="0" err="1" smtClean="0"/>
              <a:t>dy</a:t>
            </a:r>
            <a:r>
              <a:rPr lang="en-GB" dirty="0" smtClean="0"/>
              <a:t>/</a:t>
            </a:r>
            <a:r>
              <a:rPr lang="en-GB" dirty="0" err="1" smtClean="0"/>
              <a:t>dx</a:t>
            </a:r>
            <a:r>
              <a:rPr lang="en-GB" dirty="0" smtClean="0"/>
              <a:t> = 0 (gradient horizontal)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 We will now examine this for the 4 standard cases.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r>
              <a:rPr lang="en-GB" sz="2400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en-GB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	</a:t>
            </a: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602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9093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011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14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142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3190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4213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421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20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4149080"/>
            <a:ext cx="4349734" cy="2376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5168046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</a:rPr>
              <a:t>Deflection of beams – General Theory</a:t>
            </a:r>
            <a:endParaRPr lang="en-GB" b="1" i="1" dirty="0" smtClean="0">
              <a:solidFill>
                <a:srgbClr val="008000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en-GB" sz="24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Substitute  x = L and </a:t>
            </a:r>
            <a:r>
              <a:rPr lang="en-GB" dirty="0" err="1" smtClean="0"/>
              <a:t>dy</a:t>
            </a:r>
            <a:r>
              <a:rPr lang="en-GB" dirty="0" smtClean="0"/>
              <a:t>/</a:t>
            </a:r>
            <a:r>
              <a:rPr lang="en-GB" dirty="0" err="1" smtClean="0"/>
              <a:t>dx</a:t>
            </a:r>
            <a:r>
              <a:rPr lang="en-GB" dirty="0" smtClean="0"/>
              <a:t> = 0 in equation 2A.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r>
              <a:rPr lang="en-GB" sz="2400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en-GB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	</a:t>
            </a: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602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9093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011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14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142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3190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4213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421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96258" name="Object 2"/>
          <p:cNvGraphicFramePr>
            <a:graphicFrameLocks noChangeAspect="1"/>
          </p:cNvGraphicFramePr>
          <p:nvPr/>
        </p:nvGraphicFramePr>
        <p:xfrm>
          <a:off x="2339752" y="2780928"/>
          <a:ext cx="4521200" cy="863600"/>
        </p:xfrm>
        <a:graphic>
          <a:graphicData uri="http://schemas.openxmlformats.org/presentationml/2006/ole">
            <p:oleObj spid="_x0000_s96258" name="Equation" r:id="rId3" imgW="2197080" imgH="419040" progId="Equation.3">
              <p:embed/>
            </p:oleObj>
          </a:graphicData>
        </a:graphic>
      </p:graphicFrame>
      <p:sp>
        <p:nvSpPr>
          <p:cNvPr id="9626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96259" name="Object 3"/>
          <p:cNvGraphicFramePr>
            <a:graphicFrameLocks noChangeAspect="1"/>
          </p:cNvGraphicFramePr>
          <p:nvPr/>
        </p:nvGraphicFramePr>
        <p:xfrm>
          <a:off x="2483768" y="3717032"/>
          <a:ext cx="2448272" cy="907901"/>
        </p:xfrm>
        <a:graphic>
          <a:graphicData uri="http://schemas.openxmlformats.org/presentationml/2006/ole">
            <p:oleObj spid="_x0000_s96259" name="Equation" r:id="rId4" imgW="1130040" imgH="419040" progId="Equation.3">
              <p:embed/>
            </p:oleObj>
          </a:graphicData>
        </a:graphic>
      </p:graphicFrame>
      <p:graphicFrame>
        <p:nvGraphicFramePr>
          <p:cNvPr id="96261" name="Object 5"/>
          <p:cNvGraphicFramePr>
            <a:graphicFrameLocks noChangeAspect="1"/>
          </p:cNvGraphicFramePr>
          <p:nvPr/>
        </p:nvGraphicFramePr>
        <p:xfrm>
          <a:off x="2051720" y="5733256"/>
          <a:ext cx="2088232" cy="895367"/>
        </p:xfrm>
        <a:graphic>
          <a:graphicData uri="http://schemas.openxmlformats.org/presentationml/2006/ole">
            <p:oleObj spid="_x0000_s96261" name="Equation" r:id="rId5" imgW="977760" imgH="419040" progId="Equation.3">
              <p:embed/>
            </p:oleObj>
          </a:graphicData>
        </a:graphic>
      </p:graphicFrame>
      <p:graphicFrame>
        <p:nvGraphicFramePr>
          <p:cNvPr id="96262" name="Object 6"/>
          <p:cNvGraphicFramePr>
            <a:graphicFrameLocks noChangeAspect="1"/>
          </p:cNvGraphicFramePr>
          <p:nvPr/>
        </p:nvGraphicFramePr>
        <p:xfrm>
          <a:off x="3033390" y="4681190"/>
          <a:ext cx="1898650" cy="908050"/>
        </p:xfrm>
        <a:graphic>
          <a:graphicData uri="http://schemas.openxmlformats.org/presentationml/2006/ole">
            <p:oleObj spid="_x0000_s96262" name="Equation" r:id="rId6" imgW="876240" imgH="4190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5168046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</a:rPr>
              <a:t>Deflection of beams – General Theory</a:t>
            </a:r>
            <a:endParaRPr lang="en-GB" b="1" i="1" dirty="0" smtClean="0">
              <a:solidFill>
                <a:srgbClr val="008000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en-GB" sz="24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r>
              <a:rPr lang="en-GB" sz="2400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en-GB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	</a:t>
            </a: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602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9093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011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14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142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3190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4213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421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626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7287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97286" name="Object 6"/>
          <p:cNvGraphicFramePr>
            <a:graphicFrameLocks noChangeAspect="1"/>
          </p:cNvGraphicFramePr>
          <p:nvPr/>
        </p:nvGraphicFramePr>
        <p:xfrm>
          <a:off x="755576" y="1916832"/>
          <a:ext cx="7295177" cy="792088"/>
        </p:xfrm>
        <a:graphic>
          <a:graphicData uri="http://schemas.openxmlformats.org/presentationml/2006/ole">
            <p:oleObj spid="_x0000_s97286" name="Equation" r:id="rId3" imgW="3860640" imgH="419040" progId="Equation.3">
              <p:embed/>
            </p:oleObj>
          </a:graphicData>
        </a:graphic>
      </p:graphicFrame>
      <p:graphicFrame>
        <p:nvGraphicFramePr>
          <p:cNvPr id="97292" name="Object 12"/>
          <p:cNvGraphicFramePr>
            <a:graphicFrameLocks noChangeAspect="1"/>
          </p:cNvGraphicFramePr>
          <p:nvPr/>
        </p:nvGraphicFramePr>
        <p:xfrm>
          <a:off x="1835696" y="3717032"/>
          <a:ext cx="2808312" cy="772093"/>
        </p:xfrm>
        <a:graphic>
          <a:graphicData uri="http://schemas.openxmlformats.org/presentationml/2006/ole">
            <p:oleObj spid="_x0000_s97292" name="Equation" r:id="rId4" imgW="1523880" imgH="419040" progId="Equation.3">
              <p:embed/>
            </p:oleObj>
          </a:graphicData>
        </a:graphic>
      </p:graphicFrame>
      <p:graphicFrame>
        <p:nvGraphicFramePr>
          <p:cNvPr id="97293" name="Object 13"/>
          <p:cNvGraphicFramePr>
            <a:graphicFrameLocks noChangeAspect="1"/>
          </p:cNvGraphicFramePr>
          <p:nvPr/>
        </p:nvGraphicFramePr>
        <p:xfrm>
          <a:off x="2339752" y="4629577"/>
          <a:ext cx="2207071" cy="743639"/>
        </p:xfrm>
        <a:graphic>
          <a:graphicData uri="http://schemas.openxmlformats.org/presentationml/2006/ole">
            <p:oleObj spid="_x0000_s97293" name="Equation" r:id="rId5" imgW="1244520" imgH="419040" progId="Equation.3">
              <p:embed/>
            </p:oleObj>
          </a:graphicData>
        </a:graphic>
      </p:graphicFrame>
      <p:graphicFrame>
        <p:nvGraphicFramePr>
          <p:cNvPr id="97294" name="Object 14"/>
          <p:cNvGraphicFramePr>
            <a:graphicFrameLocks noChangeAspect="1"/>
          </p:cNvGraphicFramePr>
          <p:nvPr/>
        </p:nvGraphicFramePr>
        <p:xfrm>
          <a:off x="1619672" y="5578110"/>
          <a:ext cx="1727647" cy="731210"/>
        </p:xfrm>
        <a:graphic>
          <a:graphicData uri="http://schemas.openxmlformats.org/presentationml/2006/ole">
            <p:oleObj spid="_x0000_s97294" name="Equation" r:id="rId6" imgW="990360" imgH="419040" progId="Equation.3">
              <p:embed/>
            </p:oleObj>
          </a:graphicData>
        </a:graphic>
      </p:graphicFrame>
      <p:graphicFrame>
        <p:nvGraphicFramePr>
          <p:cNvPr id="97295" name="Object 15"/>
          <p:cNvGraphicFramePr>
            <a:graphicFrameLocks noChangeAspect="1"/>
          </p:cNvGraphicFramePr>
          <p:nvPr/>
        </p:nvGraphicFramePr>
        <p:xfrm>
          <a:off x="2051720" y="2780928"/>
          <a:ext cx="4104456" cy="775502"/>
        </p:xfrm>
        <a:graphic>
          <a:graphicData uri="http://schemas.openxmlformats.org/presentationml/2006/ole">
            <p:oleObj spid="_x0000_s97295" name="Equation" r:id="rId7" imgW="2222280" imgH="4190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5168046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</a:rPr>
              <a:t>Deflection of beams – General Theory</a:t>
            </a:r>
            <a:endParaRPr lang="en-GB" b="1" i="1" dirty="0" smtClean="0">
              <a:solidFill>
                <a:srgbClr val="008000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en-GB" sz="24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r>
              <a:rPr lang="en-GB" dirty="0" smtClean="0"/>
              <a:t>	If we substitute A and B into equations 2A and 2B we yield 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r>
              <a:rPr lang="en-GB" sz="2400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en-GB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	</a:t>
            </a: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602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9093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011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14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142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3190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4213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421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626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7287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8315" name="Rectangle 1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98314" name="Object 10"/>
          <p:cNvGraphicFramePr>
            <a:graphicFrameLocks noChangeAspect="1"/>
          </p:cNvGraphicFramePr>
          <p:nvPr/>
        </p:nvGraphicFramePr>
        <p:xfrm>
          <a:off x="2051720" y="3356992"/>
          <a:ext cx="5103690" cy="1656184"/>
        </p:xfrm>
        <a:graphic>
          <a:graphicData uri="http://schemas.openxmlformats.org/presentationml/2006/ole">
            <p:oleObj spid="_x0000_s98314" name="Equation" r:id="rId3" imgW="2577960" imgH="8380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5168046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</a:rPr>
              <a:t>Deflection of beams – General Theory</a:t>
            </a:r>
            <a:endParaRPr lang="en-GB" b="1" i="1" dirty="0" smtClean="0">
              <a:solidFill>
                <a:srgbClr val="008000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en-GB" sz="24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en-GB" sz="2400" b="1" dirty="0" smtClean="0"/>
          </a:p>
          <a:p>
            <a:pPr>
              <a:buNone/>
            </a:pPr>
            <a:endParaRPr lang="en-GB" sz="24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en-GB" sz="24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The main point of interest is the slope and deflection at the free end where x=0. Substitute x=0 into equations.</a:t>
            </a:r>
          </a:p>
          <a:p>
            <a:endParaRPr lang="en-GB" dirty="0" smtClean="0"/>
          </a:p>
          <a:p>
            <a:r>
              <a:rPr lang="en-GB" dirty="0" smtClean="0"/>
              <a:t>Slope at free end 		 </a:t>
            </a:r>
          </a:p>
          <a:p>
            <a:pPr>
              <a:buNone/>
            </a:pPr>
            <a:endParaRPr lang="en-GB" b="1" dirty="0" smtClean="0"/>
          </a:p>
          <a:p>
            <a:pPr>
              <a:buNone/>
            </a:pPr>
            <a:endParaRPr lang="en-GB" b="1" dirty="0" smtClean="0"/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Deflection at free end 	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r>
              <a:rPr lang="en-GB" sz="2400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en-GB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	</a:t>
            </a: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602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9093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011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14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142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3190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4213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421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626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7287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8315" name="Rectangle 1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9333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99332" name="Object 4"/>
          <p:cNvGraphicFramePr>
            <a:graphicFrameLocks noChangeAspect="1"/>
          </p:cNvGraphicFramePr>
          <p:nvPr/>
        </p:nvGraphicFramePr>
        <p:xfrm>
          <a:off x="3707904" y="4221088"/>
          <a:ext cx="3638041" cy="936104"/>
        </p:xfrm>
        <a:graphic>
          <a:graphicData uri="http://schemas.openxmlformats.org/presentationml/2006/ole">
            <p:oleObj spid="_x0000_s99332" name="Equation" r:id="rId3" imgW="1625600" imgH="419100" progId="Equation.3">
              <p:embed/>
            </p:oleObj>
          </a:graphicData>
        </a:graphic>
      </p:graphicFrame>
      <p:sp>
        <p:nvSpPr>
          <p:cNvPr id="9933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99334" name="Object 6"/>
          <p:cNvGraphicFramePr>
            <a:graphicFrameLocks noChangeAspect="1"/>
          </p:cNvGraphicFramePr>
          <p:nvPr/>
        </p:nvGraphicFramePr>
        <p:xfrm>
          <a:off x="3707904" y="5589240"/>
          <a:ext cx="3638041" cy="936104"/>
        </p:xfrm>
        <a:graphic>
          <a:graphicData uri="http://schemas.openxmlformats.org/presentationml/2006/ole">
            <p:oleObj spid="_x0000_s99334" name="Equation" r:id="rId4" imgW="1625600" imgH="419100" progId="Equation.3">
              <p:embed/>
            </p:oleObj>
          </a:graphicData>
        </a:graphic>
      </p:graphicFrame>
      <p:pic>
        <p:nvPicPr>
          <p:cNvPr id="26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15816" y="1772816"/>
            <a:ext cx="3031632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8643966" cy="5168046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</a:rPr>
              <a:t>Deflection of beams – Standard Cases</a:t>
            </a:r>
            <a:endParaRPr lang="en-GB" b="1" i="1" dirty="0" smtClean="0">
              <a:solidFill>
                <a:srgbClr val="008000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r>
              <a:rPr lang="en-GB" sz="24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			     </a:t>
            </a:r>
            <a:r>
              <a:rPr lang="en-GB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Max Slope	           Max Deflection</a:t>
            </a:r>
          </a:p>
          <a:p>
            <a:pPr>
              <a:buNone/>
            </a:pPr>
            <a:endParaRPr lang="en-GB" sz="2400" b="1" dirty="0" smtClean="0"/>
          </a:p>
          <a:p>
            <a:pPr>
              <a:buNone/>
            </a:pPr>
            <a:r>
              <a:rPr lang="en-GB" dirty="0" smtClean="0"/>
              <a:t>	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r>
              <a:rPr lang="en-GB" sz="2400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en-GB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	</a:t>
            </a: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602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9093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011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14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142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3190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4213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421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626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7287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8315" name="Rectangle 1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9333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933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27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7" y="2060848"/>
            <a:ext cx="3690683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0358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00357" name="Object 5"/>
          <p:cNvGraphicFramePr>
            <a:graphicFrameLocks noChangeAspect="1"/>
          </p:cNvGraphicFramePr>
          <p:nvPr/>
        </p:nvGraphicFramePr>
        <p:xfrm>
          <a:off x="467544" y="4581128"/>
          <a:ext cx="3626746" cy="1888209"/>
        </p:xfrm>
        <a:graphic>
          <a:graphicData uri="http://schemas.openxmlformats.org/presentationml/2006/ole">
            <p:oleObj spid="_x0000_s100357" name="Bitmap Image" r:id="rId4" imgW="3000000" imgH="1561905" progId="PBrush">
              <p:embed/>
            </p:oleObj>
          </a:graphicData>
        </a:graphic>
      </p:graphicFrame>
      <p:sp>
        <p:nvSpPr>
          <p:cNvPr id="100360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00362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00363" name="Object 11"/>
          <p:cNvGraphicFramePr>
            <a:graphicFrameLocks noChangeAspect="1"/>
          </p:cNvGraphicFramePr>
          <p:nvPr/>
        </p:nvGraphicFramePr>
        <p:xfrm>
          <a:off x="4868863" y="2565400"/>
          <a:ext cx="766762" cy="936625"/>
        </p:xfrm>
        <a:graphic>
          <a:graphicData uri="http://schemas.openxmlformats.org/presentationml/2006/ole">
            <p:oleObj spid="_x0000_s100363" name="Equation" r:id="rId5" imgW="342720" imgH="419040" progId="Equation.3">
              <p:embed/>
            </p:oleObj>
          </a:graphicData>
        </a:graphic>
      </p:graphicFrame>
      <p:graphicFrame>
        <p:nvGraphicFramePr>
          <p:cNvPr id="100364" name="Object 12"/>
          <p:cNvGraphicFramePr>
            <a:graphicFrameLocks noChangeAspect="1"/>
          </p:cNvGraphicFramePr>
          <p:nvPr/>
        </p:nvGraphicFramePr>
        <p:xfrm>
          <a:off x="7218363" y="2565400"/>
          <a:ext cx="741362" cy="935038"/>
        </p:xfrm>
        <a:graphic>
          <a:graphicData uri="http://schemas.openxmlformats.org/presentationml/2006/ole">
            <p:oleObj spid="_x0000_s100364" name="Equation" r:id="rId6" imgW="330120" imgH="419040" progId="Equation.3">
              <p:embed/>
            </p:oleObj>
          </a:graphicData>
        </a:graphic>
      </p:graphicFrame>
      <p:graphicFrame>
        <p:nvGraphicFramePr>
          <p:cNvPr id="100365" name="Object 13"/>
          <p:cNvGraphicFramePr>
            <a:graphicFrameLocks noChangeAspect="1"/>
          </p:cNvGraphicFramePr>
          <p:nvPr/>
        </p:nvGraphicFramePr>
        <p:xfrm>
          <a:off x="4854575" y="5084763"/>
          <a:ext cx="795338" cy="936625"/>
        </p:xfrm>
        <a:graphic>
          <a:graphicData uri="http://schemas.openxmlformats.org/presentationml/2006/ole">
            <p:oleObj spid="_x0000_s100365" name="Equation" r:id="rId7" imgW="355320" imgH="419040" progId="Equation.3">
              <p:embed/>
            </p:oleObj>
          </a:graphicData>
        </a:graphic>
      </p:graphicFrame>
      <p:graphicFrame>
        <p:nvGraphicFramePr>
          <p:cNvPr id="100366" name="Object 14"/>
          <p:cNvGraphicFramePr>
            <a:graphicFrameLocks noChangeAspect="1"/>
          </p:cNvGraphicFramePr>
          <p:nvPr/>
        </p:nvGraphicFramePr>
        <p:xfrm>
          <a:off x="7135813" y="5084763"/>
          <a:ext cx="825500" cy="935037"/>
        </p:xfrm>
        <a:graphic>
          <a:graphicData uri="http://schemas.openxmlformats.org/presentationml/2006/ole">
            <p:oleObj spid="_x0000_s100366" name="Equation" r:id="rId8" imgW="368280" imgH="4190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8643966" cy="5168046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</a:rPr>
              <a:t>Deflection of beams – Standard Cases</a:t>
            </a:r>
            <a:endParaRPr lang="en-GB" b="1" i="1" dirty="0" smtClean="0">
              <a:solidFill>
                <a:srgbClr val="008000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r>
              <a:rPr lang="en-GB" sz="24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			     </a:t>
            </a:r>
            <a:r>
              <a:rPr lang="en-GB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Max Slope	           Max Deflection</a:t>
            </a:r>
          </a:p>
          <a:p>
            <a:pPr>
              <a:buNone/>
            </a:pPr>
            <a:endParaRPr lang="en-GB" sz="2400" b="1" dirty="0" smtClean="0"/>
          </a:p>
          <a:p>
            <a:pPr>
              <a:buNone/>
            </a:pPr>
            <a:r>
              <a:rPr lang="en-GB" dirty="0" smtClean="0"/>
              <a:t>	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r>
              <a:rPr lang="en-GB" sz="2400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en-GB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	</a:t>
            </a: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602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9093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011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14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142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3190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4213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421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626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7287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8315" name="Rectangle 1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9333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933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00358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00360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00362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00363" name="Object 11"/>
          <p:cNvGraphicFramePr>
            <a:graphicFrameLocks noChangeAspect="1"/>
          </p:cNvGraphicFramePr>
          <p:nvPr/>
        </p:nvGraphicFramePr>
        <p:xfrm>
          <a:off x="4811713" y="2565400"/>
          <a:ext cx="881062" cy="936625"/>
        </p:xfrm>
        <a:graphic>
          <a:graphicData uri="http://schemas.openxmlformats.org/presentationml/2006/ole">
            <p:oleObj spid="_x0000_s102404" name="Equation" r:id="rId3" imgW="393480" imgH="419040" progId="Equation.3">
              <p:embed/>
            </p:oleObj>
          </a:graphicData>
        </a:graphic>
      </p:graphicFrame>
      <p:graphicFrame>
        <p:nvGraphicFramePr>
          <p:cNvPr id="100364" name="Object 12"/>
          <p:cNvGraphicFramePr>
            <a:graphicFrameLocks noChangeAspect="1"/>
          </p:cNvGraphicFramePr>
          <p:nvPr/>
        </p:nvGraphicFramePr>
        <p:xfrm>
          <a:off x="7134225" y="2565400"/>
          <a:ext cx="911225" cy="935038"/>
        </p:xfrm>
        <a:graphic>
          <a:graphicData uri="http://schemas.openxmlformats.org/presentationml/2006/ole">
            <p:oleObj spid="_x0000_s102405" name="Equation" r:id="rId4" imgW="406080" imgH="419040" progId="Equation.3">
              <p:embed/>
            </p:oleObj>
          </a:graphicData>
        </a:graphic>
      </p:graphicFrame>
      <p:graphicFrame>
        <p:nvGraphicFramePr>
          <p:cNvPr id="100365" name="Object 13"/>
          <p:cNvGraphicFramePr>
            <a:graphicFrameLocks noChangeAspect="1"/>
          </p:cNvGraphicFramePr>
          <p:nvPr/>
        </p:nvGraphicFramePr>
        <p:xfrm>
          <a:off x="4799013" y="5084763"/>
          <a:ext cx="908050" cy="936625"/>
        </p:xfrm>
        <a:graphic>
          <a:graphicData uri="http://schemas.openxmlformats.org/presentationml/2006/ole">
            <p:oleObj spid="_x0000_s102406" name="Equation" r:id="rId5" imgW="406080" imgH="419040" progId="Equation.3">
              <p:embed/>
            </p:oleObj>
          </a:graphicData>
        </a:graphic>
      </p:graphicFrame>
      <p:graphicFrame>
        <p:nvGraphicFramePr>
          <p:cNvPr id="100366" name="Object 14"/>
          <p:cNvGraphicFramePr>
            <a:graphicFrameLocks noChangeAspect="1"/>
          </p:cNvGraphicFramePr>
          <p:nvPr/>
        </p:nvGraphicFramePr>
        <p:xfrm>
          <a:off x="7008813" y="5084763"/>
          <a:ext cx="1081087" cy="935037"/>
        </p:xfrm>
        <a:graphic>
          <a:graphicData uri="http://schemas.openxmlformats.org/presentationml/2006/ole">
            <p:oleObj spid="_x0000_s102407" name="Equation" r:id="rId6" imgW="482400" imgH="419040" progId="Equation.3">
              <p:embed/>
            </p:oleObj>
          </a:graphicData>
        </a:graphic>
      </p:graphicFrame>
      <p:sp>
        <p:nvSpPr>
          <p:cNvPr id="102409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02408" name="Object 8"/>
          <p:cNvGraphicFramePr>
            <a:graphicFrameLocks noChangeAspect="1"/>
          </p:cNvGraphicFramePr>
          <p:nvPr/>
        </p:nvGraphicFramePr>
        <p:xfrm>
          <a:off x="539552" y="4653136"/>
          <a:ext cx="3604699" cy="1872208"/>
        </p:xfrm>
        <a:graphic>
          <a:graphicData uri="http://schemas.openxmlformats.org/presentationml/2006/ole">
            <p:oleObj spid="_x0000_s102408" name="Bitmap Image" r:id="rId7" imgW="2457143" imgH="1275853" progId="PBrush">
              <p:embed/>
            </p:oleObj>
          </a:graphicData>
        </a:graphic>
      </p:graphicFrame>
      <p:sp>
        <p:nvSpPr>
          <p:cNvPr id="102411" name="Rectangle 1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02410" name="Object 10"/>
          <p:cNvGraphicFramePr>
            <a:graphicFrameLocks noChangeAspect="1"/>
          </p:cNvGraphicFramePr>
          <p:nvPr/>
        </p:nvGraphicFramePr>
        <p:xfrm>
          <a:off x="467544" y="1988840"/>
          <a:ext cx="3604698" cy="1872208"/>
        </p:xfrm>
        <a:graphic>
          <a:graphicData uri="http://schemas.openxmlformats.org/presentationml/2006/ole">
            <p:oleObj spid="_x0000_s102410" name="Bitmap Image" r:id="rId8" imgW="2457143" imgH="1275853" progId="PBrush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8643966" cy="5168046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</a:rPr>
              <a:t>Deflection of beams – Standard Cases</a:t>
            </a:r>
            <a:endParaRPr lang="en-GB" b="1" i="1" dirty="0" smtClean="0">
              <a:solidFill>
                <a:srgbClr val="008000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r>
              <a:rPr lang="en-GB" sz="24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			   </a:t>
            </a:r>
          </a:p>
          <a:p>
            <a:pPr>
              <a:buNone/>
            </a:pPr>
            <a:endParaRPr lang="en-GB" sz="2400" b="1" dirty="0" smtClean="0"/>
          </a:p>
          <a:p>
            <a:pPr>
              <a:buNone/>
            </a:pPr>
            <a:endParaRPr lang="en-GB" sz="24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en-GB" sz="2400" b="1" dirty="0" smtClean="0"/>
          </a:p>
          <a:p>
            <a:pPr>
              <a:buNone/>
            </a:pPr>
            <a:r>
              <a:rPr lang="en-GB" sz="24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	</a:t>
            </a:r>
          </a:p>
          <a:p>
            <a:pPr>
              <a:buNone/>
            </a:pPr>
            <a:endParaRPr lang="en-GB" sz="2400" b="1" dirty="0" smtClean="0"/>
          </a:p>
          <a:p>
            <a:pPr>
              <a:buNone/>
            </a:pPr>
            <a:r>
              <a:rPr lang="en-GB" sz="24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  </a:t>
            </a:r>
            <a:r>
              <a:rPr lang="en-GB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Max Slope	    		       Max Deflection</a:t>
            </a:r>
          </a:p>
          <a:p>
            <a:pPr>
              <a:buNone/>
            </a:pPr>
            <a:r>
              <a:rPr lang="en-GB" sz="2400" b="1" dirty="0" smtClean="0"/>
              <a:t>	</a:t>
            </a:r>
          </a:p>
          <a:p>
            <a:pPr>
              <a:buNone/>
            </a:pPr>
            <a:r>
              <a:rPr lang="en-GB" dirty="0" smtClean="0"/>
              <a:t>	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r>
              <a:rPr lang="en-GB" sz="2400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en-GB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	</a:t>
            </a: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602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9093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011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14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142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3190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4213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421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626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7287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8315" name="Rectangle 1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9333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933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00358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00360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00362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00363" name="Object 11"/>
          <p:cNvGraphicFramePr>
            <a:graphicFrameLocks noChangeAspect="1"/>
          </p:cNvGraphicFramePr>
          <p:nvPr/>
        </p:nvGraphicFramePr>
        <p:xfrm>
          <a:off x="683568" y="5013176"/>
          <a:ext cx="3068638" cy="879475"/>
        </p:xfrm>
        <a:graphic>
          <a:graphicData uri="http://schemas.openxmlformats.org/presentationml/2006/ole">
            <p:oleObj spid="_x0000_s103427" name="Equation" r:id="rId3" imgW="1371600" imgH="393480" progId="Equation.3">
              <p:embed/>
            </p:oleObj>
          </a:graphicData>
        </a:graphic>
      </p:graphicFrame>
      <p:graphicFrame>
        <p:nvGraphicFramePr>
          <p:cNvPr id="100364" name="Object 12"/>
          <p:cNvGraphicFramePr>
            <a:graphicFrameLocks noChangeAspect="1"/>
          </p:cNvGraphicFramePr>
          <p:nvPr/>
        </p:nvGraphicFramePr>
        <p:xfrm>
          <a:off x="5994400" y="4941888"/>
          <a:ext cx="996950" cy="935037"/>
        </p:xfrm>
        <a:graphic>
          <a:graphicData uri="http://schemas.openxmlformats.org/presentationml/2006/ole">
            <p:oleObj spid="_x0000_s103428" name="Equation" r:id="rId4" imgW="444240" imgH="419040" progId="Equation.3">
              <p:embed/>
            </p:oleObj>
          </a:graphicData>
        </a:graphic>
      </p:graphicFrame>
      <p:sp>
        <p:nvSpPr>
          <p:cNvPr id="102409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02411" name="Rectangle 1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03433" name="Picture 9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48752" y="2204864"/>
            <a:ext cx="4183488" cy="20634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8032406" cy="5168046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</a:rPr>
              <a:t>Deflection of beams – Theory of superposition</a:t>
            </a:r>
            <a:endParaRPr lang="en-GB" b="1" i="1" dirty="0" smtClean="0">
              <a:solidFill>
                <a:srgbClr val="008000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r>
              <a:rPr lang="en-GB" sz="24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			   </a:t>
            </a:r>
          </a:p>
          <a:p>
            <a:pPr>
              <a:buNone/>
            </a:pPr>
            <a:r>
              <a:rPr lang="en-GB" sz="2400" dirty="0" smtClean="0"/>
              <a:t>	This theory states that </a:t>
            </a:r>
            <a:r>
              <a:rPr lang="en-GB" sz="2400" b="1" dirty="0" smtClean="0"/>
              <a:t>the slope and deflection of a beam at any point is the sum of the slopes and deflections which would be produced by each load acting on its own. </a:t>
            </a:r>
          </a:p>
          <a:p>
            <a:pPr>
              <a:buNone/>
            </a:pPr>
            <a:endParaRPr lang="en-GB" sz="2400" dirty="0" smtClean="0"/>
          </a:p>
          <a:p>
            <a:pPr>
              <a:buNone/>
            </a:pPr>
            <a:r>
              <a:rPr lang="en-GB" sz="2400" dirty="0" smtClean="0"/>
              <a:t>	For beams with combinations of loads which are ‘like’ standard cases we only need to use the standard formulae. 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	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r>
              <a:rPr lang="en-GB" sz="2400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en-GB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	</a:t>
            </a: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602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9093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011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14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142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3190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4213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421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626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7287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8315" name="Rectangle 1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9333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933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00358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00360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00362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02409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02411" name="Rectangle 1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8032406" cy="5168046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</a:rPr>
              <a:t>Deflection of beams – Theory of superposition</a:t>
            </a:r>
            <a:endParaRPr lang="en-GB" b="1" i="1" dirty="0" smtClean="0">
              <a:solidFill>
                <a:srgbClr val="008000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	We just add the slopes and deflections together from each case!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	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r>
              <a:rPr lang="en-GB" sz="2400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en-GB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	</a:t>
            </a: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602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9093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011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14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1142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3190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4213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421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626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7287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8315" name="Rectangle 1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9333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933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00358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00360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00362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02409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02411" name="Rectangle 1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31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2636912"/>
            <a:ext cx="2372582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2" name="Object 5"/>
          <p:cNvGraphicFramePr>
            <a:graphicFrameLocks noChangeAspect="1"/>
          </p:cNvGraphicFramePr>
          <p:nvPr/>
        </p:nvGraphicFramePr>
        <p:xfrm>
          <a:off x="6300192" y="2708920"/>
          <a:ext cx="2232248" cy="1162186"/>
        </p:xfrm>
        <a:graphic>
          <a:graphicData uri="http://schemas.openxmlformats.org/presentationml/2006/ole">
            <p:oleObj spid="_x0000_s104453" name="Bitmap Image" r:id="rId4" imgW="3000000" imgH="1561905" progId="PBrush">
              <p:embed/>
            </p:oleObj>
          </a:graphicData>
        </a:graphic>
      </p:graphicFrame>
      <p:pic>
        <p:nvPicPr>
          <p:cNvPr id="104454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2708920"/>
            <a:ext cx="2563682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04455" name="Object 7"/>
          <p:cNvGraphicFramePr>
            <a:graphicFrameLocks noChangeAspect="1"/>
          </p:cNvGraphicFramePr>
          <p:nvPr/>
        </p:nvGraphicFramePr>
        <p:xfrm>
          <a:off x="2987824" y="3212976"/>
          <a:ext cx="284163" cy="227012"/>
        </p:xfrm>
        <a:graphic>
          <a:graphicData uri="http://schemas.openxmlformats.org/presentationml/2006/ole">
            <p:oleObj spid="_x0000_s104455" name="Equation" r:id="rId6" imgW="126720" imgH="101520" progId="Equation.3">
              <p:embed/>
            </p:oleObj>
          </a:graphicData>
        </a:graphic>
      </p:graphicFrame>
      <p:graphicFrame>
        <p:nvGraphicFramePr>
          <p:cNvPr id="104456" name="Object 8"/>
          <p:cNvGraphicFramePr>
            <a:graphicFrameLocks noChangeAspect="1"/>
          </p:cNvGraphicFramePr>
          <p:nvPr/>
        </p:nvGraphicFramePr>
        <p:xfrm>
          <a:off x="5926138" y="3140968"/>
          <a:ext cx="312737" cy="312738"/>
        </p:xfrm>
        <a:graphic>
          <a:graphicData uri="http://schemas.openxmlformats.org/presentationml/2006/ole">
            <p:oleObj spid="_x0000_s104456" name="Equation" r:id="rId7" imgW="139680" imgH="139680" progId="Equation.3">
              <p:embed/>
            </p:oleObj>
          </a:graphicData>
        </a:graphic>
      </p:graphicFrame>
      <p:graphicFrame>
        <p:nvGraphicFramePr>
          <p:cNvPr id="104457" name="Object 9"/>
          <p:cNvGraphicFramePr>
            <a:graphicFrameLocks noChangeAspect="1"/>
          </p:cNvGraphicFramePr>
          <p:nvPr/>
        </p:nvGraphicFramePr>
        <p:xfrm>
          <a:off x="4283968" y="4077072"/>
          <a:ext cx="766762" cy="936625"/>
        </p:xfrm>
        <a:graphic>
          <a:graphicData uri="http://schemas.openxmlformats.org/presentationml/2006/ole">
            <p:oleObj spid="_x0000_s104457" name="Equation" r:id="rId8" imgW="342720" imgH="419040" progId="Equation.3">
              <p:embed/>
            </p:oleObj>
          </a:graphicData>
        </a:graphic>
      </p:graphicFrame>
      <p:graphicFrame>
        <p:nvGraphicFramePr>
          <p:cNvPr id="104458" name="Object 10"/>
          <p:cNvGraphicFramePr>
            <a:graphicFrameLocks noChangeAspect="1"/>
          </p:cNvGraphicFramePr>
          <p:nvPr/>
        </p:nvGraphicFramePr>
        <p:xfrm>
          <a:off x="4194175" y="5373688"/>
          <a:ext cx="741363" cy="935037"/>
        </p:xfrm>
        <a:graphic>
          <a:graphicData uri="http://schemas.openxmlformats.org/presentationml/2006/ole">
            <p:oleObj spid="_x0000_s104458" name="Equation" r:id="rId9" imgW="330120" imgH="419040" progId="Equation.3">
              <p:embed/>
            </p:oleObj>
          </a:graphicData>
        </a:graphic>
      </p:graphicFrame>
      <p:graphicFrame>
        <p:nvGraphicFramePr>
          <p:cNvPr id="104459" name="Object 11"/>
          <p:cNvGraphicFramePr>
            <a:graphicFrameLocks noChangeAspect="1"/>
          </p:cNvGraphicFramePr>
          <p:nvPr/>
        </p:nvGraphicFramePr>
        <p:xfrm>
          <a:off x="7164288" y="4005064"/>
          <a:ext cx="795338" cy="936625"/>
        </p:xfrm>
        <a:graphic>
          <a:graphicData uri="http://schemas.openxmlformats.org/presentationml/2006/ole">
            <p:oleObj spid="_x0000_s104459" name="Equation" r:id="rId10" imgW="355320" imgH="419040" progId="Equation.3">
              <p:embed/>
            </p:oleObj>
          </a:graphicData>
        </a:graphic>
      </p:graphicFrame>
      <p:graphicFrame>
        <p:nvGraphicFramePr>
          <p:cNvPr id="104460" name="Object 12"/>
          <p:cNvGraphicFramePr>
            <a:graphicFrameLocks noChangeAspect="1"/>
          </p:cNvGraphicFramePr>
          <p:nvPr/>
        </p:nvGraphicFramePr>
        <p:xfrm>
          <a:off x="7062788" y="5300663"/>
          <a:ext cx="825500" cy="935037"/>
        </p:xfrm>
        <a:graphic>
          <a:graphicData uri="http://schemas.openxmlformats.org/presentationml/2006/ole">
            <p:oleObj spid="_x0000_s104460" name="Equation" r:id="rId11" imgW="368280" imgH="419040" progId="Equation.3">
              <p:embed/>
            </p:oleObj>
          </a:graphicData>
        </a:graphic>
      </p:graphicFrame>
      <p:graphicFrame>
        <p:nvGraphicFramePr>
          <p:cNvPr id="104461" name="Object 13"/>
          <p:cNvGraphicFramePr>
            <a:graphicFrameLocks noChangeAspect="1"/>
          </p:cNvGraphicFramePr>
          <p:nvPr/>
        </p:nvGraphicFramePr>
        <p:xfrm>
          <a:off x="878855" y="4365104"/>
          <a:ext cx="2613025" cy="454025"/>
        </p:xfrm>
        <a:graphic>
          <a:graphicData uri="http://schemas.openxmlformats.org/presentationml/2006/ole">
            <p:oleObj spid="_x0000_s104461" name="Equation" r:id="rId12" imgW="1168200" imgH="203040" progId="Equation.3">
              <p:embed/>
            </p:oleObj>
          </a:graphicData>
        </a:graphic>
      </p:graphicFrame>
      <p:graphicFrame>
        <p:nvGraphicFramePr>
          <p:cNvPr id="104462" name="Object 14"/>
          <p:cNvGraphicFramePr>
            <a:graphicFrameLocks noChangeAspect="1"/>
          </p:cNvGraphicFramePr>
          <p:nvPr/>
        </p:nvGraphicFramePr>
        <p:xfrm>
          <a:off x="323528" y="5661248"/>
          <a:ext cx="3295650" cy="398462"/>
        </p:xfrm>
        <a:graphic>
          <a:graphicData uri="http://schemas.openxmlformats.org/presentationml/2006/ole">
            <p:oleObj spid="_x0000_s104462" name="Equation" r:id="rId13" imgW="1473120" imgH="177480" progId="Equation.3">
              <p:embed/>
            </p:oleObj>
          </a:graphicData>
        </a:graphic>
      </p:graphicFrame>
      <p:graphicFrame>
        <p:nvGraphicFramePr>
          <p:cNvPr id="104463" name="Object 15"/>
          <p:cNvGraphicFramePr>
            <a:graphicFrameLocks noChangeAspect="1"/>
          </p:cNvGraphicFramePr>
          <p:nvPr/>
        </p:nvGraphicFramePr>
        <p:xfrm>
          <a:off x="5940152" y="4365104"/>
          <a:ext cx="312737" cy="312737"/>
        </p:xfrm>
        <a:graphic>
          <a:graphicData uri="http://schemas.openxmlformats.org/presentationml/2006/ole">
            <p:oleObj spid="_x0000_s104463" name="Equation" r:id="rId14" imgW="139680" imgH="139680" progId="Equation.3">
              <p:embed/>
            </p:oleObj>
          </a:graphicData>
        </a:graphic>
      </p:graphicFrame>
      <p:graphicFrame>
        <p:nvGraphicFramePr>
          <p:cNvPr id="104464" name="Object 16"/>
          <p:cNvGraphicFramePr>
            <a:graphicFrameLocks noChangeAspect="1"/>
          </p:cNvGraphicFramePr>
          <p:nvPr/>
        </p:nvGraphicFramePr>
        <p:xfrm>
          <a:off x="5940152" y="5661248"/>
          <a:ext cx="312737" cy="312737"/>
        </p:xfrm>
        <a:graphic>
          <a:graphicData uri="http://schemas.openxmlformats.org/presentationml/2006/ole">
            <p:oleObj spid="_x0000_s104464" name="Equation" r:id="rId15" imgW="139680" imgH="1396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</a:rPr>
              <a:t>Worked Example 1</a:t>
            </a:r>
          </a:p>
          <a:p>
            <a:pPr>
              <a:buNone/>
            </a:pPr>
            <a:endParaRPr lang="en-GB" sz="2400" dirty="0" smtClean="0"/>
          </a:p>
          <a:p>
            <a:r>
              <a:rPr lang="en-GB" dirty="0" smtClean="0"/>
              <a:t> </a:t>
            </a:r>
            <a:r>
              <a:rPr lang="en-GB" sz="3200" dirty="0" smtClean="0"/>
              <a:t>A cantilever beam is 4 m long and has a point load of 5 </a:t>
            </a:r>
            <a:r>
              <a:rPr lang="en-GB" sz="3200" dirty="0" err="1" smtClean="0"/>
              <a:t>kN</a:t>
            </a:r>
            <a:r>
              <a:rPr lang="en-GB" sz="3200" dirty="0" smtClean="0"/>
              <a:t> at the free end. The flexural stiffness is 53.3 MNm</a:t>
            </a:r>
            <a:r>
              <a:rPr lang="en-GB" sz="3200" baseline="30000" dirty="0" smtClean="0"/>
              <a:t>2</a:t>
            </a:r>
            <a:r>
              <a:rPr lang="en-GB" sz="3200" dirty="0" smtClean="0"/>
              <a:t>. </a:t>
            </a:r>
          </a:p>
          <a:p>
            <a:endParaRPr lang="en-GB" sz="3200" dirty="0" smtClean="0"/>
          </a:p>
          <a:p>
            <a:r>
              <a:rPr lang="en-GB" sz="3200" dirty="0" smtClean="0"/>
              <a:t>Calculate the slope and deflection at the free end.</a:t>
            </a:r>
          </a:p>
          <a:p>
            <a:pPr>
              <a:buNone/>
            </a:pPr>
            <a:r>
              <a:rPr lang="en-GB" sz="2400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en-GB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	</a:t>
            </a: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192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192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5500702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</a:rPr>
              <a:t>Worked Example 1</a:t>
            </a:r>
          </a:p>
          <a:p>
            <a:pPr>
              <a:buNone/>
            </a:pPr>
            <a:endParaRPr lang="en-GB" sz="2400" dirty="0" smtClean="0"/>
          </a:p>
          <a:p>
            <a:r>
              <a:rPr lang="en-GB" dirty="0" smtClean="0"/>
              <a:t>L = 4m</a:t>
            </a:r>
          </a:p>
          <a:p>
            <a:r>
              <a:rPr lang="en-GB" dirty="0" smtClean="0"/>
              <a:t>F = 5 x 10</a:t>
            </a:r>
            <a:r>
              <a:rPr lang="en-GB" baseline="30000" dirty="0" smtClean="0"/>
              <a:t>3</a:t>
            </a:r>
            <a:r>
              <a:rPr lang="en-GB" dirty="0" smtClean="0"/>
              <a:t>N</a:t>
            </a:r>
          </a:p>
          <a:p>
            <a:r>
              <a:rPr lang="en-GB" dirty="0" smtClean="0"/>
              <a:t>EI = 53.3 x 10</a:t>
            </a:r>
            <a:r>
              <a:rPr lang="en-GB" baseline="30000" dirty="0" smtClean="0"/>
              <a:t>6</a:t>
            </a:r>
          </a:p>
          <a:p>
            <a:endParaRPr lang="en-GB" dirty="0" smtClean="0"/>
          </a:p>
          <a:p>
            <a:r>
              <a:rPr lang="en-GB" dirty="0" err="1" smtClean="0"/>
              <a:t>i</a:t>
            </a:r>
            <a:r>
              <a:rPr lang="en-GB" dirty="0" smtClean="0"/>
              <a:t>. Slope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ii. Deflection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sz="2000" b="1" dirty="0" smtClean="0"/>
              <a:t>	</a:t>
            </a:r>
          </a:p>
          <a:p>
            <a:pPr>
              <a:buNone/>
            </a:pPr>
            <a:r>
              <a:rPr lang="en-GB" sz="2000" b="1" dirty="0" smtClean="0"/>
              <a:t>Deflection is 2 mm downwards.</a:t>
            </a:r>
            <a:endParaRPr lang="en-GB" sz="2000" dirty="0" smtClean="0"/>
          </a:p>
          <a:p>
            <a:pPr>
              <a:buNone/>
            </a:pPr>
            <a:r>
              <a:rPr lang="en-GB" sz="2400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en-GB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	</a:t>
            </a: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192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192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891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38913" name="Object 1"/>
          <p:cNvGraphicFramePr>
            <a:graphicFrameLocks noChangeAspect="1"/>
          </p:cNvGraphicFramePr>
          <p:nvPr/>
        </p:nvGraphicFramePr>
        <p:xfrm>
          <a:off x="2411760" y="3357488"/>
          <a:ext cx="1311275" cy="863600"/>
        </p:xfrm>
        <a:graphic>
          <a:graphicData uri="http://schemas.openxmlformats.org/presentationml/2006/ole">
            <p:oleObj spid="_x0000_s107522" name="Equation" r:id="rId3" imgW="634680" imgH="419040" progId="Equation.3">
              <p:embed/>
            </p:oleObj>
          </a:graphicData>
        </a:graphic>
      </p:graphicFrame>
      <p:sp>
        <p:nvSpPr>
          <p:cNvPr id="3891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38917" name="Object 5"/>
          <p:cNvGraphicFramePr>
            <a:graphicFrameLocks noChangeAspect="1"/>
          </p:cNvGraphicFramePr>
          <p:nvPr/>
        </p:nvGraphicFramePr>
        <p:xfrm>
          <a:off x="3779912" y="3356992"/>
          <a:ext cx="1992312" cy="863600"/>
        </p:xfrm>
        <a:graphic>
          <a:graphicData uri="http://schemas.openxmlformats.org/presentationml/2006/ole">
            <p:oleObj spid="_x0000_s107523" name="Equation" r:id="rId4" imgW="965160" imgH="419040" progId="Equation.3">
              <p:embed/>
            </p:oleObj>
          </a:graphicData>
        </a:graphic>
      </p:graphicFrame>
      <p:graphicFrame>
        <p:nvGraphicFramePr>
          <p:cNvPr id="38918" name="Object 6"/>
          <p:cNvGraphicFramePr>
            <a:graphicFrameLocks noChangeAspect="1"/>
          </p:cNvGraphicFramePr>
          <p:nvPr/>
        </p:nvGraphicFramePr>
        <p:xfrm>
          <a:off x="5796136" y="3573016"/>
          <a:ext cx="2909888" cy="469900"/>
        </p:xfrm>
        <a:graphic>
          <a:graphicData uri="http://schemas.openxmlformats.org/presentationml/2006/ole">
            <p:oleObj spid="_x0000_s107524" name="Equation" r:id="rId5" imgW="1409400" imgH="228600" progId="Equation.3">
              <p:embed/>
            </p:oleObj>
          </a:graphicData>
        </a:graphic>
      </p:graphicFrame>
      <p:graphicFrame>
        <p:nvGraphicFramePr>
          <p:cNvPr id="38919" name="Object 7"/>
          <p:cNvGraphicFramePr>
            <a:graphicFrameLocks noChangeAspect="1"/>
          </p:cNvGraphicFramePr>
          <p:nvPr/>
        </p:nvGraphicFramePr>
        <p:xfrm>
          <a:off x="3090863" y="4797425"/>
          <a:ext cx="1165225" cy="854075"/>
        </p:xfrm>
        <a:graphic>
          <a:graphicData uri="http://schemas.openxmlformats.org/presentationml/2006/ole">
            <p:oleObj spid="_x0000_s107525" name="Equation" r:id="rId6" imgW="571320" imgH="419040" progId="Equation.3">
              <p:embed/>
            </p:oleObj>
          </a:graphicData>
        </a:graphic>
      </p:graphicFrame>
      <p:graphicFrame>
        <p:nvGraphicFramePr>
          <p:cNvPr id="38920" name="Object 8"/>
          <p:cNvGraphicFramePr>
            <a:graphicFrameLocks noChangeAspect="1"/>
          </p:cNvGraphicFramePr>
          <p:nvPr/>
        </p:nvGraphicFramePr>
        <p:xfrm>
          <a:off x="4421188" y="4797425"/>
          <a:ext cx="2044700" cy="854075"/>
        </p:xfrm>
        <a:graphic>
          <a:graphicData uri="http://schemas.openxmlformats.org/presentationml/2006/ole">
            <p:oleObj spid="_x0000_s107526" name="Equation" r:id="rId7" imgW="1002960" imgH="419040" progId="Equation.3">
              <p:embed/>
            </p:oleObj>
          </a:graphicData>
        </a:graphic>
      </p:graphicFrame>
      <p:graphicFrame>
        <p:nvGraphicFramePr>
          <p:cNvPr id="38921" name="Object 9"/>
          <p:cNvGraphicFramePr>
            <a:graphicFrameLocks noChangeAspect="1"/>
          </p:cNvGraphicFramePr>
          <p:nvPr/>
        </p:nvGraphicFramePr>
        <p:xfrm>
          <a:off x="6660232" y="5085184"/>
          <a:ext cx="1476375" cy="361950"/>
        </p:xfrm>
        <a:graphic>
          <a:graphicData uri="http://schemas.openxmlformats.org/presentationml/2006/ole">
            <p:oleObj spid="_x0000_s107527" name="Equation" r:id="rId8" imgW="723600" imgH="177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452596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</a:rPr>
              <a:t>Worked Example 2</a:t>
            </a:r>
          </a:p>
          <a:p>
            <a:pPr>
              <a:buNone/>
            </a:pPr>
            <a:endParaRPr lang="en-GB" sz="3200" dirty="0" smtClean="0"/>
          </a:p>
          <a:p>
            <a:r>
              <a:rPr lang="en-GB" sz="3200" dirty="0" smtClean="0"/>
              <a:t> A cantilever beam is 4 m long and has a </a:t>
            </a:r>
            <a:r>
              <a:rPr lang="en-GB" sz="3200" dirty="0" err="1" smtClean="0"/>
              <a:t>u.d.l</a:t>
            </a:r>
            <a:r>
              <a:rPr lang="en-GB" sz="3200" dirty="0" smtClean="0"/>
              <a:t>. of 300 N/m. The flexural stiffness is 60 MNm</a:t>
            </a:r>
            <a:r>
              <a:rPr lang="en-GB" sz="3200" baseline="30000" dirty="0" smtClean="0"/>
              <a:t>2</a:t>
            </a:r>
            <a:r>
              <a:rPr lang="en-GB" sz="3200" dirty="0" smtClean="0"/>
              <a:t>.</a:t>
            </a:r>
          </a:p>
          <a:p>
            <a:endParaRPr lang="en-GB" sz="3200" dirty="0" smtClean="0"/>
          </a:p>
          <a:p>
            <a:r>
              <a:rPr lang="en-GB" sz="3200" dirty="0" smtClean="0"/>
              <a:t> Calculate the slope and deflection at the free end.</a:t>
            </a:r>
          </a:p>
          <a:p>
            <a:pPr>
              <a:buNone/>
            </a:pPr>
            <a:r>
              <a:rPr lang="en-GB" sz="2400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en-GB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	</a:t>
            </a: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192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192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5500702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</a:rPr>
              <a:t>Worked Example 2</a:t>
            </a:r>
          </a:p>
          <a:p>
            <a:pPr>
              <a:buNone/>
            </a:pPr>
            <a:endParaRPr lang="en-GB" sz="2400" dirty="0" smtClean="0"/>
          </a:p>
          <a:p>
            <a:r>
              <a:rPr lang="en-GB" dirty="0" smtClean="0"/>
              <a:t>L = 4m</a:t>
            </a:r>
          </a:p>
          <a:p>
            <a:r>
              <a:rPr lang="en-GB" dirty="0" smtClean="0"/>
              <a:t>UDL = w = 300 N/m</a:t>
            </a:r>
          </a:p>
          <a:p>
            <a:r>
              <a:rPr lang="en-GB" dirty="0" smtClean="0"/>
              <a:t>EI = 60 x 10</a:t>
            </a:r>
            <a:r>
              <a:rPr lang="en-GB" baseline="30000" dirty="0" smtClean="0"/>
              <a:t>6</a:t>
            </a:r>
          </a:p>
          <a:p>
            <a:endParaRPr lang="en-GB" dirty="0" smtClean="0"/>
          </a:p>
          <a:p>
            <a:r>
              <a:rPr lang="en-GB" dirty="0" err="1" smtClean="0"/>
              <a:t>i</a:t>
            </a:r>
            <a:r>
              <a:rPr lang="en-GB" dirty="0" smtClean="0"/>
              <a:t>. Slope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ii. Deflection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sz="2000" b="1" dirty="0" smtClean="0"/>
              <a:t>	</a:t>
            </a:r>
          </a:p>
          <a:p>
            <a:pPr>
              <a:buNone/>
            </a:pPr>
            <a:r>
              <a:rPr lang="en-GB" sz="2000" b="1" dirty="0" smtClean="0"/>
              <a:t>	Deflection is 0.16 mm downwards.</a:t>
            </a:r>
            <a:endParaRPr lang="en-GB" sz="2000" dirty="0" smtClean="0"/>
          </a:p>
          <a:p>
            <a:pPr>
              <a:buNone/>
            </a:pPr>
            <a:r>
              <a:rPr lang="en-GB" sz="2400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en-GB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	</a:t>
            </a: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192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192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891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891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40969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40968" name="Object 8"/>
          <p:cNvGraphicFramePr>
            <a:graphicFrameLocks noChangeAspect="1"/>
          </p:cNvGraphicFramePr>
          <p:nvPr/>
        </p:nvGraphicFramePr>
        <p:xfrm>
          <a:off x="2267744" y="3356992"/>
          <a:ext cx="1247775" cy="792162"/>
        </p:xfrm>
        <a:graphic>
          <a:graphicData uri="http://schemas.openxmlformats.org/presentationml/2006/ole">
            <p:oleObj spid="_x0000_s108546" name="Equation" r:id="rId3" imgW="660240" imgH="419040" progId="Equation.3">
              <p:embed/>
            </p:oleObj>
          </a:graphicData>
        </a:graphic>
      </p:graphicFrame>
      <p:graphicFrame>
        <p:nvGraphicFramePr>
          <p:cNvPr id="40970" name="Object 10"/>
          <p:cNvGraphicFramePr>
            <a:graphicFrameLocks noChangeAspect="1"/>
          </p:cNvGraphicFramePr>
          <p:nvPr/>
        </p:nvGraphicFramePr>
        <p:xfrm>
          <a:off x="3635896" y="3356992"/>
          <a:ext cx="1774825" cy="792162"/>
        </p:xfrm>
        <a:graphic>
          <a:graphicData uri="http://schemas.openxmlformats.org/presentationml/2006/ole">
            <p:oleObj spid="_x0000_s108547" name="Equation" r:id="rId4" imgW="939600" imgH="419040" progId="Equation.3">
              <p:embed/>
            </p:oleObj>
          </a:graphicData>
        </a:graphic>
      </p:graphicFrame>
      <p:graphicFrame>
        <p:nvGraphicFramePr>
          <p:cNvPr id="40971" name="Object 11"/>
          <p:cNvGraphicFramePr>
            <a:graphicFrameLocks noChangeAspect="1"/>
          </p:cNvGraphicFramePr>
          <p:nvPr/>
        </p:nvGraphicFramePr>
        <p:xfrm>
          <a:off x="5436096" y="3573264"/>
          <a:ext cx="2732087" cy="431800"/>
        </p:xfrm>
        <a:graphic>
          <a:graphicData uri="http://schemas.openxmlformats.org/presentationml/2006/ole">
            <p:oleObj spid="_x0000_s108548" name="Equation" r:id="rId5" imgW="1447560" imgH="228600" progId="Equation.3">
              <p:embed/>
            </p:oleObj>
          </a:graphicData>
        </a:graphic>
      </p:graphicFrame>
      <p:sp>
        <p:nvSpPr>
          <p:cNvPr id="40973" name="Rectangle 1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40972" name="Object 12"/>
          <p:cNvGraphicFramePr>
            <a:graphicFrameLocks noChangeAspect="1"/>
          </p:cNvGraphicFramePr>
          <p:nvPr/>
        </p:nvGraphicFramePr>
        <p:xfrm>
          <a:off x="2889250" y="4797425"/>
          <a:ext cx="1233488" cy="863600"/>
        </p:xfrm>
        <a:graphic>
          <a:graphicData uri="http://schemas.openxmlformats.org/presentationml/2006/ole">
            <p:oleObj spid="_x0000_s108549" name="Equation" r:id="rId6" imgW="596880" imgH="419040" progId="Equation.3">
              <p:embed/>
            </p:oleObj>
          </a:graphicData>
        </a:graphic>
      </p:graphicFrame>
      <p:graphicFrame>
        <p:nvGraphicFramePr>
          <p:cNvPr id="40974" name="Object 14"/>
          <p:cNvGraphicFramePr>
            <a:graphicFrameLocks noChangeAspect="1"/>
          </p:cNvGraphicFramePr>
          <p:nvPr/>
        </p:nvGraphicFramePr>
        <p:xfrm>
          <a:off x="4316413" y="4797425"/>
          <a:ext cx="1939925" cy="863600"/>
        </p:xfrm>
        <a:graphic>
          <a:graphicData uri="http://schemas.openxmlformats.org/presentationml/2006/ole">
            <p:oleObj spid="_x0000_s108550" name="Equation" r:id="rId7" imgW="939600" imgH="419040" progId="Equation.3">
              <p:embed/>
            </p:oleObj>
          </a:graphicData>
        </a:graphic>
      </p:graphicFrame>
      <p:graphicFrame>
        <p:nvGraphicFramePr>
          <p:cNvPr id="40975" name="Object 15"/>
          <p:cNvGraphicFramePr>
            <a:graphicFrameLocks noChangeAspect="1"/>
          </p:cNvGraphicFramePr>
          <p:nvPr/>
        </p:nvGraphicFramePr>
        <p:xfrm>
          <a:off x="6444208" y="5078512"/>
          <a:ext cx="1835150" cy="366712"/>
        </p:xfrm>
        <a:graphic>
          <a:graphicData uri="http://schemas.openxmlformats.org/presentationml/2006/ole">
            <p:oleObj spid="_x0000_s108551" name="Equation" r:id="rId8" imgW="888840" imgH="177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452596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</a:rPr>
              <a:t>Worked Example 3</a:t>
            </a:r>
          </a:p>
          <a:p>
            <a:pPr>
              <a:buNone/>
            </a:pPr>
            <a:endParaRPr lang="en-GB" sz="2400" dirty="0" smtClean="0"/>
          </a:p>
          <a:p>
            <a:r>
              <a:rPr lang="en-GB" dirty="0" smtClean="0"/>
              <a:t> </a:t>
            </a:r>
            <a:r>
              <a:rPr lang="en-GB" sz="3200" dirty="0" smtClean="0"/>
              <a:t>A simply supported beam is 8 m long with a load of 500 </a:t>
            </a:r>
            <a:r>
              <a:rPr lang="en-GB" sz="3200" dirty="0" err="1" smtClean="0"/>
              <a:t>kN</a:t>
            </a:r>
            <a:r>
              <a:rPr lang="en-GB" sz="3200" dirty="0" smtClean="0"/>
              <a:t> at the middle. The deflection at the middle is 2 mm downwards. Calculate the gradient at the ends.</a:t>
            </a:r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r>
              <a:rPr lang="en-GB" sz="2400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en-GB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	</a:t>
            </a: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192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192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4525963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</a:rPr>
              <a:t>Worked Example 3</a:t>
            </a:r>
          </a:p>
          <a:p>
            <a:pPr>
              <a:buNone/>
            </a:pPr>
            <a:endParaRPr lang="en-GB" b="1" i="1" dirty="0" smtClean="0">
              <a:solidFill>
                <a:srgbClr val="008000"/>
              </a:solidFill>
            </a:endParaRPr>
          </a:p>
          <a:p>
            <a:pPr>
              <a:buNone/>
            </a:pPr>
            <a:r>
              <a:rPr lang="en-GB" sz="2400" dirty="0" smtClean="0"/>
              <a:t>L = 8 m</a:t>
            </a:r>
          </a:p>
          <a:p>
            <a:pPr>
              <a:buNone/>
            </a:pPr>
            <a:r>
              <a:rPr lang="en-GB" sz="2400" dirty="0" smtClean="0"/>
              <a:t>y = 2mm = 2 x 10</a:t>
            </a:r>
            <a:r>
              <a:rPr lang="en-GB" sz="2400" baseline="30000" dirty="0" smtClean="0"/>
              <a:t>-3</a:t>
            </a:r>
            <a:r>
              <a:rPr lang="en-GB" sz="2400" dirty="0" smtClean="0"/>
              <a:t> m</a:t>
            </a:r>
          </a:p>
          <a:p>
            <a:pPr>
              <a:buNone/>
            </a:pPr>
            <a:r>
              <a:rPr lang="en-GB" sz="2400" dirty="0" smtClean="0"/>
              <a:t>F = 500 x 10</a:t>
            </a:r>
            <a:r>
              <a:rPr lang="en-GB" sz="2400" baseline="30000" dirty="0" smtClean="0"/>
              <a:t>3</a:t>
            </a:r>
            <a:r>
              <a:rPr lang="en-GB" sz="2400" dirty="0" smtClean="0"/>
              <a:t> N</a:t>
            </a:r>
            <a:endParaRPr lang="en-GB" sz="2400" baseline="30000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r>
              <a:rPr lang="en-GB" sz="2400" i="1" dirty="0" smtClean="0"/>
              <a:t>First calculate flexural stiffness! EI</a:t>
            </a:r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r>
              <a:rPr lang="en-GB" sz="2400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en-GB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	</a:t>
            </a: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192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192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277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32769" name="Object 1"/>
          <p:cNvGraphicFramePr>
            <a:graphicFrameLocks noChangeAspect="1"/>
          </p:cNvGraphicFramePr>
          <p:nvPr/>
        </p:nvGraphicFramePr>
        <p:xfrm>
          <a:off x="1858963" y="3789363"/>
          <a:ext cx="5408612" cy="792162"/>
        </p:xfrm>
        <a:graphic>
          <a:graphicData uri="http://schemas.openxmlformats.org/presentationml/2006/ole">
            <p:oleObj spid="_x0000_s109570" name="Equation" r:id="rId3" imgW="2857320" imgH="419040" progId="Equation.3">
              <p:embed/>
            </p:oleObj>
          </a:graphicData>
        </a:graphic>
      </p:graphicFrame>
      <p:sp>
        <p:nvSpPr>
          <p:cNvPr id="3277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32771" name="Object 3"/>
          <p:cNvGraphicFramePr>
            <a:graphicFrameLocks noChangeAspect="1"/>
          </p:cNvGraphicFramePr>
          <p:nvPr/>
        </p:nvGraphicFramePr>
        <p:xfrm>
          <a:off x="1331640" y="4725144"/>
          <a:ext cx="1948686" cy="684113"/>
        </p:xfrm>
        <a:graphic>
          <a:graphicData uri="http://schemas.openxmlformats.org/presentationml/2006/ole">
            <p:oleObj spid="_x0000_s109571" name="Equation" r:id="rId4" imgW="1193760" imgH="419040" progId="Equation.3">
              <p:embed/>
            </p:oleObj>
          </a:graphicData>
        </a:graphic>
      </p:graphicFrame>
      <p:sp>
        <p:nvSpPr>
          <p:cNvPr id="3277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32773" name="Object 5"/>
          <p:cNvGraphicFramePr>
            <a:graphicFrameLocks noChangeAspect="1"/>
          </p:cNvGraphicFramePr>
          <p:nvPr/>
        </p:nvGraphicFramePr>
        <p:xfrm>
          <a:off x="3419872" y="5661248"/>
          <a:ext cx="3794944" cy="335248"/>
        </p:xfrm>
        <a:graphic>
          <a:graphicData uri="http://schemas.openxmlformats.org/presentationml/2006/ole">
            <p:oleObj spid="_x0000_s109572" name="Equation" r:id="rId5" imgW="2298600" imgH="203040" progId="Equation.3">
              <p:embed/>
            </p:oleObj>
          </a:graphicData>
        </a:graphic>
      </p:graphicFrame>
      <p:graphicFrame>
        <p:nvGraphicFramePr>
          <p:cNvPr id="32775" name="Object 7"/>
          <p:cNvGraphicFramePr>
            <a:graphicFrameLocks noChangeAspect="1"/>
          </p:cNvGraphicFramePr>
          <p:nvPr/>
        </p:nvGraphicFramePr>
        <p:xfrm>
          <a:off x="1763688" y="5517232"/>
          <a:ext cx="1617662" cy="684213"/>
        </p:xfrm>
        <a:graphic>
          <a:graphicData uri="http://schemas.openxmlformats.org/presentationml/2006/ole">
            <p:oleObj spid="_x0000_s109573" name="Equation" r:id="rId6" imgW="990360" imgH="4190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4525963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</a:rPr>
              <a:t>Worked Example 3</a:t>
            </a:r>
          </a:p>
          <a:p>
            <a:pPr>
              <a:buNone/>
            </a:pPr>
            <a:endParaRPr lang="en-GB" b="1" i="1" dirty="0" smtClean="0">
              <a:solidFill>
                <a:srgbClr val="008000"/>
              </a:solidFill>
            </a:endParaRPr>
          </a:p>
          <a:p>
            <a:pPr>
              <a:buNone/>
            </a:pPr>
            <a:r>
              <a:rPr lang="en-GB" sz="2400" dirty="0" smtClean="0"/>
              <a:t>L = 8 m</a:t>
            </a:r>
          </a:p>
          <a:p>
            <a:pPr>
              <a:buNone/>
            </a:pPr>
            <a:r>
              <a:rPr lang="en-GB" sz="2400" dirty="0" smtClean="0"/>
              <a:t>y = 2mm = 2 x 10</a:t>
            </a:r>
            <a:r>
              <a:rPr lang="en-GB" sz="2400" baseline="30000" dirty="0" smtClean="0"/>
              <a:t>-3</a:t>
            </a:r>
            <a:r>
              <a:rPr lang="en-GB" sz="2400" dirty="0" smtClean="0"/>
              <a:t> m</a:t>
            </a:r>
            <a:endParaRPr lang="en-GB" sz="2400" baseline="30000" dirty="0" smtClean="0"/>
          </a:p>
          <a:p>
            <a:pPr>
              <a:buNone/>
            </a:pPr>
            <a:r>
              <a:rPr lang="en-GB" sz="2400" dirty="0" smtClean="0"/>
              <a:t>F = 50 x 10</a:t>
            </a:r>
            <a:r>
              <a:rPr lang="en-GB" sz="2400" baseline="30000" dirty="0" smtClean="0"/>
              <a:t>3</a:t>
            </a:r>
            <a:r>
              <a:rPr lang="en-GB" sz="2400" dirty="0" smtClean="0"/>
              <a:t> N</a:t>
            </a:r>
            <a:endParaRPr lang="en-GB" sz="2400" baseline="30000" dirty="0" smtClean="0"/>
          </a:p>
          <a:p>
            <a:pPr>
              <a:buNone/>
            </a:pPr>
            <a:r>
              <a:rPr lang="en-GB" sz="2400" dirty="0" smtClean="0"/>
              <a:t>EI = 2.667 x 10</a:t>
            </a:r>
            <a:r>
              <a:rPr lang="en-GB" sz="2400" baseline="30000" dirty="0" smtClean="0"/>
              <a:t>9</a:t>
            </a:r>
            <a:r>
              <a:rPr lang="en-GB" sz="2400" dirty="0" smtClean="0"/>
              <a:t> </a:t>
            </a:r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r>
              <a:rPr lang="en-GB" sz="2400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en-GB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	</a:t>
            </a: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192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192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277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277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277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789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37894" name="Object 6"/>
          <p:cNvGraphicFramePr>
            <a:graphicFrameLocks noChangeAspect="1"/>
          </p:cNvGraphicFramePr>
          <p:nvPr/>
        </p:nvGraphicFramePr>
        <p:xfrm>
          <a:off x="1907704" y="3501008"/>
          <a:ext cx="1298791" cy="792088"/>
        </p:xfrm>
        <a:graphic>
          <a:graphicData uri="http://schemas.openxmlformats.org/presentationml/2006/ole">
            <p:oleObj spid="_x0000_s110594" name="Equation" r:id="rId3" imgW="685800" imgH="419040" progId="Equation.3">
              <p:embed/>
            </p:oleObj>
          </a:graphicData>
        </a:graphic>
      </p:graphicFrame>
      <p:sp>
        <p:nvSpPr>
          <p:cNvPr id="37897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37896" name="Object 8"/>
          <p:cNvGraphicFramePr>
            <a:graphicFrameLocks noChangeAspect="1"/>
          </p:cNvGraphicFramePr>
          <p:nvPr/>
        </p:nvGraphicFramePr>
        <p:xfrm>
          <a:off x="1904429" y="4509120"/>
          <a:ext cx="2595563" cy="792163"/>
        </p:xfrm>
        <a:graphic>
          <a:graphicData uri="http://schemas.openxmlformats.org/presentationml/2006/ole">
            <p:oleObj spid="_x0000_s110595" name="Equation" r:id="rId4" imgW="1371600" imgH="419040" progId="Equation.3">
              <p:embed/>
            </p:oleObj>
          </a:graphicData>
        </a:graphic>
      </p:graphicFrame>
      <p:graphicFrame>
        <p:nvGraphicFramePr>
          <p:cNvPr id="37898" name="Object 10"/>
          <p:cNvGraphicFramePr>
            <a:graphicFrameLocks noChangeAspect="1"/>
          </p:cNvGraphicFramePr>
          <p:nvPr/>
        </p:nvGraphicFramePr>
        <p:xfrm>
          <a:off x="4499992" y="4653136"/>
          <a:ext cx="2668587" cy="433387"/>
        </p:xfrm>
        <a:graphic>
          <a:graphicData uri="http://schemas.openxmlformats.org/presentationml/2006/ole">
            <p:oleObj spid="_x0000_s110596" name="Equation" r:id="rId5" imgW="1409400" imgH="2286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</a:rPr>
              <a:t>Worked Example 4</a:t>
            </a:r>
          </a:p>
          <a:p>
            <a:pPr>
              <a:buNone/>
            </a:pPr>
            <a:endParaRPr lang="en-GB" sz="2400" dirty="0" smtClean="0"/>
          </a:p>
          <a:p>
            <a:r>
              <a:rPr lang="en-GB" sz="3200" dirty="0" smtClean="0"/>
              <a:t> A simply supported beam is 8 m long with a </a:t>
            </a:r>
            <a:r>
              <a:rPr lang="en-GB" sz="3200" dirty="0" err="1" smtClean="0"/>
              <a:t>u.d.l</a:t>
            </a:r>
            <a:r>
              <a:rPr lang="en-GB" sz="3200" dirty="0" smtClean="0"/>
              <a:t>. of 5000 N/m. Calculate the  flexural stiffness which limits the deflection to 2 mm at the middle. Calculate the gradient at the ends.</a:t>
            </a:r>
          </a:p>
          <a:p>
            <a:pPr>
              <a:buNone/>
            </a:pPr>
            <a:r>
              <a:rPr lang="en-GB" sz="2400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en-GB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	</a:t>
            </a: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192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192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4525963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</a:rPr>
              <a:t>Worked Example 4</a:t>
            </a:r>
          </a:p>
          <a:p>
            <a:pPr>
              <a:buNone/>
            </a:pPr>
            <a:endParaRPr lang="en-GB" b="1" i="1" dirty="0" smtClean="0">
              <a:solidFill>
                <a:srgbClr val="008000"/>
              </a:solidFill>
            </a:endParaRPr>
          </a:p>
          <a:p>
            <a:pPr>
              <a:buNone/>
            </a:pPr>
            <a:r>
              <a:rPr lang="en-GB" sz="2400" dirty="0" smtClean="0"/>
              <a:t>L = 8 m</a:t>
            </a:r>
          </a:p>
          <a:p>
            <a:pPr>
              <a:buNone/>
            </a:pPr>
            <a:r>
              <a:rPr lang="en-GB" sz="2400" dirty="0" smtClean="0"/>
              <a:t>UDL = 5000 N/m</a:t>
            </a:r>
            <a:endParaRPr lang="en-GB" sz="2400" baseline="30000" dirty="0" smtClean="0"/>
          </a:p>
          <a:p>
            <a:pPr>
              <a:buNone/>
            </a:pPr>
            <a:r>
              <a:rPr lang="en-GB" sz="2400" dirty="0" smtClean="0"/>
              <a:t>Deflection, y = 2 x 10</a:t>
            </a:r>
            <a:r>
              <a:rPr lang="en-GB" sz="2400" baseline="30000" dirty="0" smtClean="0"/>
              <a:t>-3</a:t>
            </a:r>
          </a:p>
          <a:p>
            <a:pPr>
              <a:buNone/>
            </a:pPr>
            <a:r>
              <a:rPr lang="en-GB" sz="2400" i="1" dirty="0" smtClean="0"/>
              <a:t>First calculate flexural stiffness! EI</a:t>
            </a:r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r>
              <a:rPr lang="en-GB" sz="2400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en-GB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	</a:t>
            </a: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192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192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277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277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277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45063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45062" name="Object 6"/>
          <p:cNvGraphicFramePr>
            <a:graphicFrameLocks noChangeAspect="1"/>
          </p:cNvGraphicFramePr>
          <p:nvPr/>
        </p:nvGraphicFramePr>
        <p:xfrm>
          <a:off x="2195736" y="4509120"/>
          <a:ext cx="2735263" cy="695325"/>
        </p:xfrm>
        <a:graphic>
          <a:graphicData uri="http://schemas.openxmlformats.org/presentationml/2006/ole">
            <p:oleObj spid="_x0000_s111618" name="Equation" r:id="rId3" imgW="1650960" imgH="419040" progId="Equation.3">
              <p:embed/>
            </p:oleObj>
          </a:graphicData>
        </a:graphic>
      </p:graphicFrame>
      <p:graphicFrame>
        <p:nvGraphicFramePr>
          <p:cNvPr id="45064" name="Object 8"/>
          <p:cNvGraphicFramePr>
            <a:graphicFrameLocks noChangeAspect="1"/>
          </p:cNvGraphicFramePr>
          <p:nvPr/>
        </p:nvGraphicFramePr>
        <p:xfrm>
          <a:off x="2871788" y="3573463"/>
          <a:ext cx="1168400" cy="727075"/>
        </p:xfrm>
        <a:graphic>
          <a:graphicData uri="http://schemas.openxmlformats.org/presentationml/2006/ole">
            <p:oleObj spid="_x0000_s111619" name="Equation" r:id="rId4" imgW="672840" imgH="419040" progId="Equation.3">
              <p:embed/>
            </p:oleObj>
          </a:graphicData>
        </a:graphic>
      </p:graphicFrame>
      <p:graphicFrame>
        <p:nvGraphicFramePr>
          <p:cNvPr id="45065" name="Object 9"/>
          <p:cNvGraphicFramePr>
            <a:graphicFrameLocks noChangeAspect="1"/>
          </p:cNvGraphicFramePr>
          <p:nvPr/>
        </p:nvGraphicFramePr>
        <p:xfrm>
          <a:off x="2627784" y="5373216"/>
          <a:ext cx="1978025" cy="695325"/>
        </p:xfrm>
        <a:graphic>
          <a:graphicData uri="http://schemas.openxmlformats.org/presentationml/2006/ole">
            <p:oleObj spid="_x0000_s111620" name="Equation" r:id="rId5" imgW="1193760" imgH="419040" progId="Equation.3">
              <p:embed/>
            </p:oleObj>
          </a:graphicData>
        </a:graphic>
      </p:graphicFrame>
      <p:graphicFrame>
        <p:nvGraphicFramePr>
          <p:cNvPr id="45067" name="Object 11"/>
          <p:cNvGraphicFramePr>
            <a:graphicFrameLocks noChangeAspect="1"/>
          </p:cNvGraphicFramePr>
          <p:nvPr/>
        </p:nvGraphicFramePr>
        <p:xfrm>
          <a:off x="4644008" y="5589240"/>
          <a:ext cx="3471862" cy="338138"/>
        </p:xfrm>
        <a:graphic>
          <a:graphicData uri="http://schemas.openxmlformats.org/presentationml/2006/ole">
            <p:oleObj spid="_x0000_s111621" name="Equation" r:id="rId6" imgW="2095200" imgH="2030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4525963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</a:rPr>
              <a:t>Worked Example 4</a:t>
            </a:r>
          </a:p>
          <a:p>
            <a:pPr>
              <a:buNone/>
            </a:pPr>
            <a:endParaRPr lang="en-GB" b="1" i="1" dirty="0" smtClean="0">
              <a:solidFill>
                <a:srgbClr val="008000"/>
              </a:solidFill>
            </a:endParaRPr>
          </a:p>
          <a:p>
            <a:pPr>
              <a:buNone/>
            </a:pPr>
            <a:r>
              <a:rPr lang="en-GB" sz="2400" dirty="0" smtClean="0"/>
              <a:t>L = 8 m</a:t>
            </a:r>
          </a:p>
          <a:p>
            <a:pPr>
              <a:buNone/>
            </a:pPr>
            <a:r>
              <a:rPr lang="en-GB" sz="2400" dirty="0" smtClean="0"/>
              <a:t>UDL = 5000 N/m</a:t>
            </a:r>
          </a:p>
          <a:p>
            <a:pPr>
              <a:buNone/>
            </a:pPr>
            <a:r>
              <a:rPr lang="en-GB" sz="2400" dirty="0" smtClean="0"/>
              <a:t>Deflection, y = 2 x 10</a:t>
            </a:r>
            <a:r>
              <a:rPr lang="en-GB" sz="2400" baseline="30000" dirty="0" smtClean="0"/>
              <a:t>-3</a:t>
            </a:r>
          </a:p>
          <a:p>
            <a:pPr>
              <a:buNone/>
            </a:pPr>
            <a:r>
              <a:rPr lang="en-GB" sz="2400" dirty="0" smtClean="0"/>
              <a:t>EI = 133.3 x 10</a:t>
            </a:r>
            <a:r>
              <a:rPr lang="en-GB" sz="2400" baseline="30000" dirty="0" smtClean="0"/>
              <a:t>6</a:t>
            </a:r>
          </a:p>
          <a:p>
            <a:pPr>
              <a:buNone/>
            </a:pPr>
            <a:endParaRPr lang="en-GB" sz="2400" baseline="30000" dirty="0" smtClean="0"/>
          </a:p>
          <a:p>
            <a:pPr>
              <a:buNone/>
            </a:pPr>
            <a:r>
              <a:rPr lang="en-GB" sz="2400" i="1" dirty="0" smtClean="0"/>
              <a:t>Calculate slope</a:t>
            </a:r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endParaRPr lang="en-GB" sz="2400" i="1" dirty="0" smtClean="0"/>
          </a:p>
          <a:p>
            <a:pPr>
              <a:buNone/>
            </a:pPr>
            <a:r>
              <a:rPr lang="en-GB" sz="2400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en-GB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	</a:t>
            </a: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192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192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277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277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277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45063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4813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48134" name="Object 6"/>
          <p:cNvGraphicFramePr>
            <a:graphicFrameLocks noChangeAspect="1"/>
          </p:cNvGraphicFramePr>
          <p:nvPr/>
        </p:nvGraphicFramePr>
        <p:xfrm>
          <a:off x="2483768" y="4365104"/>
          <a:ext cx="2616200" cy="949325"/>
        </p:xfrm>
        <a:graphic>
          <a:graphicData uri="http://schemas.openxmlformats.org/presentationml/2006/ole">
            <p:oleObj spid="_x0000_s112642" name="Equation" r:id="rId3" imgW="1155600" imgH="419040" progId="Equation.3">
              <p:embed/>
            </p:oleObj>
          </a:graphicData>
        </a:graphic>
      </p:graphicFrame>
      <p:sp>
        <p:nvSpPr>
          <p:cNvPr id="48137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48136" name="Object 8"/>
          <p:cNvGraphicFramePr>
            <a:graphicFrameLocks noChangeAspect="1"/>
          </p:cNvGraphicFramePr>
          <p:nvPr/>
        </p:nvGraphicFramePr>
        <p:xfrm>
          <a:off x="755576" y="4365104"/>
          <a:ext cx="1709768" cy="1007542"/>
        </p:xfrm>
        <a:graphic>
          <a:graphicData uri="http://schemas.openxmlformats.org/presentationml/2006/ole">
            <p:oleObj spid="_x0000_s112643" name="Equation" r:id="rId4" imgW="711000" imgH="419040" progId="Equation.3">
              <p:embed/>
            </p:oleObj>
          </a:graphicData>
        </a:graphic>
      </p:graphicFrame>
      <p:graphicFrame>
        <p:nvGraphicFramePr>
          <p:cNvPr id="48138" name="Object 10"/>
          <p:cNvGraphicFramePr>
            <a:graphicFrameLocks noChangeAspect="1"/>
          </p:cNvGraphicFramePr>
          <p:nvPr/>
        </p:nvGraphicFramePr>
        <p:xfrm>
          <a:off x="5076056" y="4581128"/>
          <a:ext cx="3162300" cy="517525"/>
        </p:xfrm>
        <a:graphic>
          <a:graphicData uri="http://schemas.openxmlformats.org/presentationml/2006/ole">
            <p:oleObj spid="_x0000_s112644" name="Equation" r:id="rId5" imgW="1396800" imgH="2286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</a:rPr>
              <a:t>Worked Example 5</a:t>
            </a:r>
          </a:p>
          <a:p>
            <a:pPr>
              <a:buNone/>
            </a:pPr>
            <a:endParaRPr lang="en-GB" sz="2400" dirty="0" smtClean="0"/>
          </a:p>
          <a:p>
            <a:r>
              <a:rPr lang="en-GB" sz="3200" dirty="0" smtClean="0"/>
              <a:t>A cantilever beam is 4m long with a flexural stiffness of 20 MNm2. It has a point load of 1 </a:t>
            </a:r>
            <a:r>
              <a:rPr lang="en-GB" sz="3200" dirty="0" err="1" smtClean="0"/>
              <a:t>kN</a:t>
            </a:r>
            <a:r>
              <a:rPr lang="en-GB" sz="3200" dirty="0" smtClean="0"/>
              <a:t> at the free end and a </a:t>
            </a:r>
            <a:r>
              <a:rPr lang="en-GB" sz="3200" dirty="0" err="1" smtClean="0"/>
              <a:t>u.d.l</a:t>
            </a:r>
            <a:r>
              <a:rPr lang="en-GB" sz="3200" dirty="0" smtClean="0"/>
              <a:t>. of 300 N/m along its entire length. Calculate the slope and deflection at the free end.</a:t>
            </a:r>
          </a:p>
          <a:p>
            <a:pPr>
              <a:buNone/>
            </a:pPr>
            <a:r>
              <a:rPr lang="en-GB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192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192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5500702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</a:rPr>
              <a:t>Worked Example 5</a:t>
            </a:r>
          </a:p>
          <a:p>
            <a:pPr>
              <a:buNone/>
            </a:pPr>
            <a:endParaRPr lang="en-GB" b="1" i="1" dirty="0" smtClean="0">
              <a:solidFill>
                <a:srgbClr val="008000"/>
              </a:solidFill>
            </a:endParaRPr>
          </a:p>
          <a:p>
            <a:pPr>
              <a:buNone/>
            </a:pPr>
            <a:r>
              <a:rPr lang="en-GB" sz="2400" dirty="0" smtClean="0"/>
              <a:t>L = 4 m</a:t>
            </a:r>
          </a:p>
          <a:p>
            <a:pPr>
              <a:buNone/>
            </a:pPr>
            <a:r>
              <a:rPr lang="en-GB" sz="2400" dirty="0" smtClean="0"/>
              <a:t>F = 1 x 10</a:t>
            </a:r>
            <a:r>
              <a:rPr lang="en-GB" sz="2400" baseline="30000" dirty="0" smtClean="0"/>
              <a:t>3</a:t>
            </a:r>
          </a:p>
          <a:p>
            <a:pPr>
              <a:buNone/>
            </a:pPr>
            <a:r>
              <a:rPr lang="en-GB" sz="2400" dirty="0" smtClean="0"/>
              <a:t>UDL = 300 N/m</a:t>
            </a:r>
            <a:endParaRPr lang="en-GB" sz="2400" baseline="30000" dirty="0" smtClean="0"/>
          </a:p>
          <a:p>
            <a:pPr>
              <a:buNone/>
            </a:pPr>
            <a:r>
              <a:rPr lang="en-GB" sz="2400" dirty="0" smtClean="0"/>
              <a:t>EI = 20 x 10</a:t>
            </a:r>
            <a:r>
              <a:rPr lang="en-GB" sz="2400" baseline="30000" dirty="0" smtClean="0"/>
              <a:t>6</a:t>
            </a:r>
          </a:p>
          <a:p>
            <a:pPr>
              <a:buNone/>
            </a:pPr>
            <a:endParaRPr lang="en-GB" sz="2400" baseline="30000" dirty="0" smtClean="0"/>
          </a:p>
          <a:p>
            <a:pPr>
              <a:buNone/>
            </a:pPr>
            <a:r>
              <a:rPr lang="en-GB" sz="2000" dirty="0" smtClean="0"/>
              <a:t>	For the point load only</a:t>
            </a:r>
          </a:p>
          <a:p>
            <a:pPr>
              <a:buNone/>
            </a:pPr>
            <a:r>
              <a:rPr lang="en-GB" sz="2000" dirty="0" smtClean="0"/>
              <a:t>		 </a:t>
            </a:r>
          </a:p>
          <a:p>
            <a:pPr>
              <a:buNone/>
            </a:pPr>
            <a:r>
              <a:rPr lang="en-GB" sz="2000" dirty="0" smtClean="0"/>
              <a:t> </a:t>
            </a:r>
          </a:p>
          <a:p>
            <a:pPr>
              <a:buNone/>
            </a:pPr>
            <a:r>
              <a:rPr lang="en-GB" sz="2000" dirty="0" smtClean="0"/>
              <a:t>	For the </a:t>
            </a:r>
            <a:r>
              <a:rPr lang="en-GB" sz="2000" dirty="0" err="1" smtClean="0"/>
              <a:t>u.d.l</a:t>
            </a:r>
            <a:r>
              <a:rPr lang="en-GB" sz="2000" dirty="0" smtClean="0"/>
              <a:t>. only</a:t>
            </a:r>
          </a:p>
          <a:p>
            <a:pPr>
              <a:buNone/>
            </a:pPr>
            <a:r>
              <a:rPr lang="en-GB" sz="2000" dirty="0" smtClean="0"/>
              <a:t>		 </a:t>
            </a:r>
          </a:p>
          <a:p>
            <a:pPr>
              <a:buNone/>
            </a:pPr>
            <a:r>
              <a:rPr lang="en-GB" sz="2000" dirty="0" smtClean="0"/>
              <a:t> </a:t>
            </a:r>
          </a:p>
          <a:p>
            <a:pPr>
              <a:buNone/>
            </a:pPr>
            <a:r>
              <a:rPr lang="en-GB" sz="2000" dirty="0" smtClean="0"/>
              <a:t>	The total deflection is hence 	</a:t>
            </a:r>
            <a:r>
              <a:rPr lang="en-GB" sz="2000" b="1" dirty="0" smtClean="0"/>
              <a:t>y= - 1.54 mm (-1.06 + -0.48mm)</a:t>
            </a:r>
            <a:endParaRPr lang="en-GB" sz="2400" baseline="30000" dirty="0" smtClean="0"/>
          </a:p>
          <a:p>
            <a:pPr>
              <a:buNone/>
            </a:pPr>
            <a:r>
              <a:rPr lang="en-GB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</a:t>
            </a: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192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192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277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277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277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45063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49159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49158" name="Object 6"/>
          <p:cNvGraphicFramePr>
            <a:graphicFrameLocks noChangeAspect="1"/>
          </p:cNvGraphicFramePr>
          <p:nvPr/>
        </p:nvGraphicFramePr>
        <p:xfrm>
          <a:off x="3487738" y="4160838"/>
          <a:ext cx="898525" cy="708025"/>
        </p:xfrm>
        <a:graphic>
          <a:graphicData uri="http://schemas.openxmlformats.org/presentationml/2006/ole">
            <p:oleObj spid="_x0000_s113666" name="Equation" r:id="rId3" imgW="533160" imgH="419040" progId="Equation.3">
              <p:embed/>
            </p:oleObj>
          </a:graphicData>
        </a:graphic>
      </p:graphicFrame>
      <p:sp>
        <p:nvSpPr>
          <p:cNvPr id="49161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49160" name="Object 8"/>
          <p:cNvGraphicFramePr>
            <a:graphicFrameLocks noChangeAspect="1"/>
          </p:cNvGraphicFramePr>
          <p:nvPr/>
        </p:nvGraphicFramePr>
        <p:xfrm>
          <a:off x="3502025" y="5048250"/>
          <a:ext cx="993775" cy="684213"/>
        </p:xfrm>
        <a:graphic>
          <a:graphicData uri="http://schemas.openxmlformats.org/presentationml/2006/ole">
            <p:oleObj spid="_x0000_s113667" name="Equation" r:id="rId4" imgW="609480" imgH="419040" progId="Equation.3">
              <p:embed/>
            </p:oleObj>
          </a:graphicData>
        </a:graphic>
      </p:graphicFrame>
      <p:graphicFrame>
        <p:nvGraphicFramePr>
          <p:cNvPr id="49162" name="Object 10"/>
          <p:cNvGraphicFramePr>
            <a:graphicFrameLocks noChangeAspect="1"/>
          </p:cNvGraphicFramePr>
          <p:nvPr/>
        </p:nvGraphicFramePr>
        <p:xfrm>
          <a:off x="4638675" y="4160838"/>
          <a:ext cx="1522413" cy="708025"/>
        </p:xfrm>
        <a:graphic>
          <a:graphicData uri="http://schemas.openxmlformats.org/presentationml/2006/ole">
            <p:oleObj spid="_x0000_s113668" name="Equation" r:id="rId5" imgW="901440" imgH="419040" progId="Equation.3">
              <p:embed/>
            </p:oleObj>
          </a:graphicData>
        </a:graphic>
      </p:graphicFrame>
      <p:graphicFrame>
        <p:nvGraphicFramePr>
          <p:cNvPr id="49163" name="Object 11"/>
          <p:cNvGraphicFramePr>
            <a:graphicFrameLocks noChangeAspect="1"/>
          </p:cNvGraphicFramePr>
          <p:nvPr/>
        </p:nvGraphicFramePr>
        <p:xfrm>
          <a:off x="6210746" y="4305151"/>
          <a:ext cx="2825750" cy="300037"/>
        </p:xfrm>
        <a:graphic>
          <a:graphicData uri="http://schemas.openxmlformats.org/presentationml/2006/ole">
            <p:oleObj spid="_x0000_s113669" name="Equation" r:id="rId6" imgW="1676160" imgH="177480" progId="Equation.3">
              <p:embed/>
            </p:oleObj>
          </a:graphicData>
        </a:graphic>
      </p:graphicFrame>
      <p:graphicFrame>
        <p:nvGraphicFramePr>
          <p:cNvPr id="49164" name="Object 12"/>
          <p:cNvGraphicFramePr>
            <a:graphicFrameLocks noChangeAspect="1"/>
          </p:cNvGraphicFramePr>
          <p:nvPr/>
        </p:nvGraphicFramePr>
        <p:xfrm>
          <a:off x="4725988" y="5048250"/>
          <a:ext cx="1468437" cy="684213"/>
        </p:xfrm>
        <a:graphic>
          <a:graphicData uri="http://schemas.openxmlformats.org/presentationml/2006/ole">
            <p:oleObj spid="_x0000_s113670" name="Equation" r:id="rId7" imgW="901440" imgH="419040" progId="Equation.3">
              <p:embed/>
            </p:oleObj>
          </a:graphicData>
        </a:graphic>
      </p:graphicFrame>
      <p:graphicFrame>
        <p:nvGraphicFramePr>
          <p:cNvPr id="49165" name="Object 13"/>
          <p:cNvGraphicFramePr>
            <a:graphicFrameLocks noChangeAspect="1"/>
          </p:cNvGraphicFramePr>
          <p:nvPr/>
        </p:nvGraphicFramePr>
        <p:xfrm>
          <a:off x="6283771" y="5262587"/>
          <a:ext cx="2752725" cy="290512"/>
        </p:xfrm>
        <a:graphic>
          <a:graphicData uri="http://schemas.openxmlformats.org/presentationml/2006/ole">
            <p:oleObj spid="_x0000_s113671" name="Equation" r:id="rId8" imgW="1688760" imgH="177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5500702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</a:rPr>
              <a:t>Worked Example 5</a:t>
            </a:r>
          </a:p>
          <a:p>
            <a:pPr>
              <a:buNone/>
            </a:pPr>
            <a:endParaRPr lang="en-GB" b="1" i="1" dirty="0" smtClean="0">
              <a:solidFill>
                <a:srgbClr val="008000"/>
              </a:solidFill>
            </a:endParaRPr>
          </a:p>
          <a:p>
            <a:pPr>
              <a:buNone/>
            </a:pPr>
            <a:r>
              <a:rPr lang="en-GB" sz="2400" dirty="0" smtClean="0"/>
              <a:t>L = 4 m</a:t>
            </a:r>
          </a:p>
          <a:p>
            <a:pPr>
              <a:buNone/>
            </a:pPr>
            <a:r>
              <a:rPr lang="en-GB" sz="2400" dirty="0" smtClean="0"/>
              <a:t>F = 1 x 10</a:t>
            </a:r>
            <a:r>
              <a:rPr lang="en-GB" sz="2400" baseline="30000" dirty="0" smtClean="0"/>
              <a:t>3</a:t>
            </a:r>
          </a:p>
          <a:p>
            <a:pPr>
              <a:buNone/>
            </a:pPr>
            <a:r>
              <a:rPr lang="en-GB" sz="2400" dirty="0" smtClean="0"/>
              <a:t>UDL = 300 N/m</a:t>
            </a:r>
            <a:endParaRPr lang="en-GB" sz="2400" baseline="30000" dirty="0" smtClean="0"/>
          </a:p>
          <a:p>
            <a:pPr>
              <a:buNone/>
            </a:pPr>
            <a:r>
              <a:rPr lang="en-GB" sz="2400" dirty="0" smtClean="0"/>
              <a:t>EI = 20 x 10</a:t>
            </a:r>
            <a:r>
              <a:rPr lang="en-GB" sz="2400" baseline="30000" dirty="0" smtClean="0"/>
              <a:t>6</a:t>
            </a:r>
          </a:p>
          <a:p>
            <a:pPr>
              <a:buNone/>
            </a:pPr>
            <a:endParaRPr lang="en-GB" sz="2400" baseline="30000" dirty="0" smtClean="0"/>
          </a:p>
          <a:p>
            <a:pPr>
              <a:buNone/>
            </a:pPr>
            <a:r>
              <a:rPr lang="en-GB" sz="2000" dirty="0" smtClean="0"/>
              <a:t>	For the point load only</a:t>
            </a:r>
          </a:p>
          <a:p>
            <a:pPr>
              <a:buNone/>
            </a:pPr>
            <a:r>
              <a:rPr lang="en-GB" sz="2000" dirty="0" smtClean="0"/>
              <a:t>		 </a:t>
            </a:r>
          </a:p>
          <a:p>
            <a:pPr>
              <a:buNone/>
            </a:pPr>
            <a:r>
              <a:rPr lang="en-GB" sz="2000" dirty="0" smtClean="0"/>
              <a:t> </a:t>
            </a:r>
          </a:p>
          <a:p>
            <a:pPr>
              <a:buNone/>
            </a:pPr>
            <a:r>
              <a:rPr lang="en-GB" sz="2000" dirty="0" smtClean="0"/>
              <a:t>	For the </a:t>
            </a:r>
            <a:r>
              <a:rPr lang="en-GB" sz="2000" dirty="0" err="1" smtClean="0"/>
              <a:t>u.d.l</a:t>
            </a:r>
            <a:r>
              <a:rPr lang="en-GB" sz="2000" dirty="0" smtClean="0"/>
              <a:t>. only</a:t>
            </a:r>
          </a:p>
          <a:p>
            <a:pPr>
              <a:buNone/>
            </a:pPr>
            <a:r>
              <a:rPr lang="en-GB" sz="2000" dirty="0" smtClean="0"/>
              <a:t>		 </a:t>
            </a:r>
          </a:p>
          <a:p>
            <a:pPr>
              <a:buNone/>
            </a:pPr>
            <a:r>
              <a:rPr lang="en-GB" sz="2000" dirty="0" smtClean="0"/>
              <a:t> </a:t>
            </a:r>
          </a:p>
          <a:p>
            <a:pPr>
              <a:buNone/>
            </a:pPr>
            <a:r>
              <a:rPr lang="en-GB" sz="2000" dirty="0" smtClean="0"/>
              <a:t>	The total slope is hence 	</a:t>
            </a:r>
            <a:r>
              <a:rPr lang="en-GB" sz="2000" b="1" dirty="0" err="1" smtClean="0"/>
              <a:t>dy</a:t>
            </a:r>
            <a:r>
              <a:rPr lang="en-GB" sz="2000" b="1" dirty="0" smtClean="0"/>
              <a:t>/</a:t>
            </a:r>
            <a:r>
              <a:rPr lang="en-GB" sz="2000" b="1" dirty="0" err="1" smtClean="0"/>
              <a:t>dx</a:t>
            </a:r>
            <a:r>
              <a:rPr lang="en-GB" sz="2000" b="1" dirty="0" smtClean="0"/>
              <a:t> =560 x 10</a:t>
            </a:r>
            <a:r>
              <a:rPr lang="en-GB" sz="2000" b="1" baseline="30000" dirty="0" smtClean="0"/>
              <a:t>-6</a:t>
            </a:r>
            <a:r>
              <a:rPr lang="en-GB" sz="2000" b="1" dirty="0" smtClean="0"/>
              <a:t>.</a:t>
            </a:r>
            <a:endParaRPr lang="en-GB" sz="2400" baseline="30000" dirty="0" smtClean="0"/>
          </a:p>
          <a:p>
            <a:pPr>
              <a:buNone/>
            </a:pPr>
            <a:r>
              <a:rPr lang="en-GB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</a:t>
            </a: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85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192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192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277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277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277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45063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49159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49161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60425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60424" name="Object 8"/>
          <p:cNvGraphicFramePr>
            <a:graphicFrameLocks noChangeAspect="1"/>
          </p:cNvGraphicFramePr>
          <p:nvPr/>
        </p:nvGraphicFramePr>
        <p:xfrm>
          <a:off x="3419872" y="3789040"/>
          <a:ext cx="1200150" cy="792162"/>
        </p:xfrm>
        <a:graphic>
          <a:graphicData uri="http://schemas.openxmlformats.org/presentationml/2006/ole">
            <p:oleObj spid="_x0000_s114690" name="Equation" r:id="rId3" imgW="634680" imgH="419040" progId="Equation.3">
              <p:embed/>
            </p:oleObj>
          </a:graphicData>
        </a:graphic>
      </p:graphicFrame>
      <p:sp>
        <p:nvSpPr>
          <p:cNvPr id="60427" name="Rectangle 1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60426" name="Object 10"/>
          <p:cNvGraphicFramePr>
            <a:graphicFrameLocks noChangeAspect="1"/>
          </p:cNvGraphicFramePr>
          <p:nvPr/>
        </p:nvGraphicFramePr>
        <p:xfrm>
          <a:off x="3419872" y="4797152"/>
          <a:ext cx="1249362" cy="792163"/>
        </p:xfrm>
        <a:graphic>
          <a:graphicData uri="http://schemas.openxmlformats.org/presentationml/2006/ole">
            <p:oleObj spid="_x0000_s114691" name="Equation" r:id="rId4" imgW="660240" imgH="419040" progId="Equation.3">
              <p:embed/>
            </p:oleObj>
          </a:graphicData>
        </a:graphic>
      </p:graphicFrame>
      <p:graphicFrame>
        <p:nvGraphicFramePr>
          <p:cNvPr id="60428" name="Object 12"/>
          <p:cNvGraphicFramePr>
            <a:graphicFrameLocks noChangeAspect="1"/>
          </p:cNvGraphicFramePr>
          <p:nvPr/>
        </p:nvGraphicFramePr>
        <p:xfrm>
          <a:off x="4644008" y="3789040"/>
          <a:ext cx="1704975" cy="792163"/>
        </p:xfrm>
        <a:graphic>
          <a:graphicData uri="http://schemas.openxmlformats.org/presentationml/2006/ole">
            <p:oleObj spid="_x0000_s114692" name="Equation" r:id="rId5" imgW="901440" imgH="419040" progId="Equation.3">
              <p:embed/>
            </p:oleObj>
          </a:graphicData>
        </a:graphic>
      </p:graphicFrame>
      <p:graphicFrame>
        <p:nvGraphicFramePr>
          <p:cNvPr id="60429" name="Object 13"/>
          <p:cNvGraphicFramePr>
            <a:graphicFrameLocks noChangeAspect="1"/>
          </p:cNvGraphicFramePr>
          <p:nvPr/>
        </p:nvGraphicFramePr>
        <p:xfrm>
          <a:off x="6396310" y="4005064"/>
          <a:ext cx="1416050" cy="384175"/>
        </p:xfrm>
        <a:graphic>
          <a:graphicData uri="http://schemas.openxmlformats.org/presentationml/2006/ole">
            <p:oleObj spid="_x0000_s114693" name="Equation" r:id="rId6" imgW="749160" imgH="203040" progId="Equation.3">
              <p:embed/>
            </p:oleObj>
          </a:graphicData>
        </a:graphic>
      </p:graphicFrame>
      <p:graphicFrame>
        <p:nvGraphicFramePr>
          <p:cNvPr id="60430" name="Object 14"/>
          <p:cNvGraphicFramePr>
            <a:graphicFrameLocks noChangeAspect="1"/>
          </p:cNvGraphicFramePr>
          <p:nvPr/>
        </p:nvGraphicFramePr>
        <p:xfrm>
          <a:off x="4716016" y="4797152"/>
          <a:ext cx="1704975" cy="792163"/>
        </p:xfrm>
        <a:graphic>
          <a:graphicData uri="http://schemas.openxmlformats.org/presentationml/2006/ole">
            <p:oleObj spid="_x0000_s114694" name="Equation" r:id="rId7" imgW="901440" imgH="419040" progId="Equation.3">
              <p:embed/>
            </p:oleObj>
          </a:graphicData>
        </a:graphic>
      </p:graphicFrame>
      <p:graphicFrame>
        <p:nvGraphicFramePr>
          <p:cNvPr id="60431" name="Object 15"/>
          <p:cNvGraphicFramePr>
            <a:graphicFrameLocks noChangeAspect="1"/>
          </p:cNvGraphicFramePr>
          <p:nvPr/>
        </p:nvGraphicFramePr>
        <p:xfrm>
          <a:off x="6444208" y="5013176"/>
          <a:ext cx="1392238" cy="384175"/>
        </p:xfrm>
        <a:graphic>
          <a:graphicData uri="http://schemas.openxmlformats.org/presentationml/2006/ole">
            <p:oleObj spid="_x0000_s114695" name="Equation" r:id="rId8" imgW="736560" imgH="2030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SMU POWERPOINT TEMPLATE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SMU POWERPOINT TEMPLATE</Template>
  <TotalTime>740</TotalTime>
  <Words>1322</Words>
  <Application>Microsoft Office PowerPoint</Application>
  <PresentationFormat>On-screen Show (4:3)</PresentationFormat>
  <Paragraphs>763</Paragraphs>
  <Slides>44</Slides>
  <Notes>0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3</vt:i4>
      </vt:variant>
      <vt:variant>
        <vt:lpstr>Slide Titles</vt:lpstr>
      </vt:variant>
      <vt:variant>
        <vt:i4>44</vt:i4>
      </vt:variant>
    </vt:vector>
  </HeadingPairs>
  <TitlesOfParts>
    <vt:vector size="48" baseType="lpstr">
      <vt:lpstr>SMU POWERPOINT TEMPLATE</vt:lpstr>
      <vt:lpstr>Bitmap Image</vt:lpstr>
      <vt:lpstr>Equation</vt:lpstr>
      <vt:lpstr>Microsoft Equation 3.0</vt:lpstr>
      <vt:lpstr>Mechanical Principles</vt:lpstr>
      <vt:lpstr>Topics we will cover</vt:lpstr>
      <vt:lpstr>Outcome 2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</vt:vector>
  </TitlesOfParts>
  <Company>SMU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Aerodynamics</dc:title>
  <dc:creator>fad-tt</dc:creator>
  <cp:lastModifiedBy>fad-tt</cp:lastModifiedBy>
  <cp:revision>74</cp:revision>
  <dcterms:created xsi:type="dcterms:W3CDTF">2010-09-22T08:44:59Z</dcterms:created>
  <dcterms:modified xsi:type="dcterms:W3CDTF">2010-11-12T11:49:45Z</dcterms:modified>
</cp:coreProperties>
</file>