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84" r:id="rId2"/>
  </p:sldMasterIdLst>
  <p:notesMasterIdLst>
    <p:notesMasterId r:id="rId19"/>
  </p:notesMasterIdLst>
  <p:handoutMasterIdLst>
    <p:handoutMasterId r:id="rId20"/>
  </p:handoutMasterIdLst>
  <p:sldIdLst>
    <p:sldId id="265" r:id="rId3"/>
    <p:sldId id="266" r:id="rId4"/>
    <p:sldId id="284" r:id="rId5"/>
    <p:sldId id="285" r:id="rId6"/>
    <p:sldId id="286" r:id="rId7"/>
    <p:sldId id="287" r:id="rId8"/>
    <p:sldId id="288" r:id="rId9"/>
    <p:sldId id="290" r:id="rId10"/>
    <p:sldId id="291" r:id="rId11"/>
    <p:sldId id="292" r:id="rId12"/>
    <p:sldId id="293" r:id="rId13"/>
    <p:sldId id="294" r:id="rId14"/>
    <p:sldId id="295" r:id="rId15"/>
    <p:sldId id="296" r:id="rId16"/>
    <p:sldId id="297" r:id="rId17"/>
    <p:sldId id="298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2" autoAdjust="0"/>
    <p:restoredTop sz="94660"/>
  </p:normalViewPr>
  <p:slideViewPr>
    <p:cSldViewPr snapToGrid="0" showGuides="1">
      <p:cViewPr varScale="1">
        <p:scale>
          <a:sx n="105" d="100"/>
          <a:sy n="105" d="100"/>
        </p:scale>
        <p:origin x="620" y="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6" d="100"/>
          <a:sy n="76" d="100"/>
        </p:scale>
        <p:origin x="241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658A34-83F4-4B2E-BC5A-DE51EE8822F9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8FE58C-C1A6-4C4C-90C2-B7F5B0504B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60503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2E1917-0BAF-4687-978A-82FFF05559C3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0E1E9A-E921-4174-A0FC-51868D7AC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86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3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041400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6705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98793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1244" y="4589464"/>
            <a:ext cx="7579343" cy="1500187"/>
          </a:xfr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244" y="1709738"/>
            <a:ext cx="7579343" cy="286226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67686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994" y="1825625"/>
            <a:ext cx="3566160" cy="435133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7275" y="1825625"/>
            <a:ext cx="3566160" cy="435133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63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49190" y="2193926"/>
            <a:ext cx="3566160" cy="397827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190" y="1489075"/>
            <a:ext cx="356616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1800" b="0">
                <a:solidFill>
                  <a:schemeClr val="accent3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1575" y="2193926"/>
            <a:ext cx="3566160" cy="397827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1575" y="1489075"/>
            <a:ext cx="356616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1800" b="0">
                <a:solidFill>
                  <a:schemeClr val="accent3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3075" y="274638"/>
            <a:ext cx="6767513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31661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10586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141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59179" y="987426"/>
            <a:ext cx="4257362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98712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19359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1575" y="1825625"/>
            <a:ext cx="7343775" cy="43513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21885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1575" y="365125"/>
            <a:ext cx="52578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88830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13888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71575" y="6356351"/>
            <a:ext cx="19145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EAB7D7-3608-4730-B2E2-670834DF882C}" type="datetimeFigureOut">
              <a:rPr lang="en-US" smtClean="0"/>
              <a:pPr/>
              <a:t>2/26/2024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6150" y="6356351"/>
            <a:ext cx="21717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057900" y="6356351"/>
            <a:ext cx="24574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1575" y="1825625"/>
            <a:ext cx="734377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43075" y="365126"/>
            <a:ext cx="677227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9367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81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685800" rtl="0" eaLnBrk="1" latinLnBrk="0" hangingPunct="1">
        <a:spcBef>
          <a:spcPct val="0"/>
        </a:spcBef>
        <a:buNone/>
        <a:defRPr sz="33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2880" userDrawn="1">
          <p15:clr>
            <a:srgbClr val="F26B43"/>
          </p15:clr>
        </p15:guide>
        <p15:guide id="2" pos="1098" userDrawn="1">
          <p15:clr>
            <a:srgbClr val="F26B43"/>
          </p15:clr>
        </p15:guide>
        <p15:guide id="3" pos="5364" userDrawn="1">
          <p15:clr>
            <a:srgbClr val="F26B43"/>
          </p15:clr>
        </p15:guide>
        <p15:guide id="4" pos="738" userDrawn="1">
          <p15:clr>
            <a:srgbClr val="F26B43"/>
          </p15:clr>
        </p15:guide>
        <p15:guide id="5" orient="horz" pos="388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HO1ebNxhVI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nergy.gov/" TargetMode="External"/><Relationship Id="rId3" Type="http://schemas.openxmlformats.org/officeDocument/2006/relationships/hyperlink" Target="http://www.nei.org/" TargetMode="External"/><Relationship Id="rId7" Type="http://schemas.openxmlformats.org/officeDocument/2006/relationships/hyperlink" Target="http://www.gov.uk/" TargetMode="External"/><Relationship Id="rId2" Type="http://schemas.openxmlformats.org/officeDocument/2006/relationships/hyperlink" Target="http://www.rsc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ppg-thorium.org.uk/" TargetMode="External"/><Relationship Id="rId11" Type="http://schemas.openxmlformats.org/officeDocument/2006/relationships/hyperlink" Target="http://www.whatisnuclear.com/thorium.html#benefits" TargetMode="External"/><Relationship Id="rId5" Type="http://schemas.openxmlformats.org/officeDocument/2006/relationships/hyperlink" Target="http://www.iaee.org/" TargetMode="External"/><Relationship Id="rId10" Type="http://schemas.openxmlformats.org/officeDocument/2006/relationships/hyperlink" Target="http://www.bbc.com/future/story/20181016-why-india-wants-to-turn-its-beaches-into-nuclear-fuel" TargetMode="External"/><Relationship Id="rId4" Type="http://schemas.openxmlformats.org/officeDocument/2006/relationships/hyperlink" Target="http://www.world-nuclear.org/" TargetMode="External"/><Relationship Id="rId9" Type="http://schemas.openxmlformats.org/officeDocument/2006/relationships/hyperlink" Target="http://www.economis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Lara Hopkinson</a:t>
            </a:r>
          </a:p>
          <a:p>
            <a:r>
              <a:rPr lang="en-US" dirty="0"/>
              <a:t>Senior Lecturer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Low Carbon Technologies</a:t>
            </a:r>
          </a:p>
        </p:txBody>
      </p:sp>
    </p:spTree>
    <p:extLst>
      <p:ext uri="{BB962C8B-B14F-4D97-AF65-F5344CB8AC3E}">
        <p14:creationId xmlns:p14="http://schemas.microsoft.com/office/powerpoint/2010/main" val="923078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Thorium</a:t>
            </a:r>
          </a:p>
          <a:p>
            <a:pPr lvl="0"/>
            <a:endParaRPr lang="en-US" dirty="0"/>
          </a:p>
          <a:p>
            <a:pPr lvl="1"/>
            <a:r>
              <a:rPr lang="en-US" dirty="0"/>
              <a:t>Background</a:t>
            </a:r>
          </a:p>
          <a:p>
            <a:pPr lvl="1"/>
            <a:r>
              <a:rPr lang="en-US" dirty="0"/>
              <a:t>Technology development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Todays Topic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548472"/>
            <a:ext cx="19373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Business Insider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80F59B-C860-4253-8677-BE43CDD36B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516" y="4010175"/>
            <a:ext cx="3548062" cy="2627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934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Discovered in 1829 (</a:t>
            </a:r>
            <a:r>
              <a:rPr lang="en-GB" dirty="0" err="1"/>
              <a:t>Jöns</a:t>
            </a:r>
            <a:r>
              <a:rPr lang="en-GB" dirty="0"/>
              <a:t> Jacob Berzelius)</a:t>
            </a:r>
          </a:p>
          <a:p>
            <a:r>
              <a:rPr lang="en-GB" dirty="0"/>
              <a:t>Named after Thor</a:t>
            </a:r>
          </a:p>
          <a:p>
            <a:r>
              <a:rPr lang="en-GB" dirty="0"/>
              <a:t>2 key isotopes – </a:t>
            </a:r>
            <a:r>
              <a:rPr lang="en-GB" baseline="30000" dirty="0"/>
              <a:t>230</a:t>
            </a:r>
            <a:r>
              <a:rPr lang="en-GB" dirty="0"/>
              <a:t>Th and </a:t>
            </a:r>
            <a:r>
              <a:rPr lang="en-GB" baseline="30000" dirty="0"/>
              <a:t>232</a:t>
            </a:r>
            <a:r>
              <a:rPr lang="en-GB" dirty="0"/>
              <a:t>Th </a:t>
            </a:r>
          </a:p>
          <a:p>
            <a:r>
              <a:rPr lang="en-GB" dirty="0"/>
              <a:t>Naturally occurring – 3 x more than uranium</a:t>
            </a:r>
          </a:p>
          <a:p>
            <a:r>
              <a:rPr lang="en-GB" dirty="0"/>
              <a:t>Half life – 14bn years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details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7018" y="4566049"/>
            <a:ext cx="3609975" cy="1996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5823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Thorium reserves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548472"/>
            <a:ext cx="161191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USGS, 2020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90689"/>
            <a:ext cx="9144000" cy="4530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8658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184595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APPG-Thorium</a:t>
            </a:r>
          </a:p>
        </p:txBody>
      </p:sp>
    </p:spTree>
    <p:extLst>
      <p:ext uri="{BB962C8B-B14F-4D97-AF65-F5344CB8AC3E}">
        <p14:creationId xmlns:p14="http://schemas.microsoft.com/office/powerpoint/2010/main" val="1271746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Thorium is more abundant than uranium</a:t>
            </a:r>
          </a:p>
          <a:p>
            <a:r>
              <a:rPr lang="en-GB" dirty="0"/>
              <a:t>Produces low radiotoxicity waste</a:t>
            </a:r>
          </a:p>
          <a:p>
            <a:r>
              <a:rPr lang="en-GB" dirty="0"/>
              <a:t>Better fertile material than </a:t>
            </a:r>
            <a:r>
              <a:rPr lang="en-GB" baseline="30000" dirty="0"/>
              <a:t>238</a:t>
            </a:r>
            <a:r>
              <a:rPr lang="en-GB" dirty="0"/>
              <a:t>U</a:t>
            </a:r>
          </a:p>
          <a:p>
            <a:r>
              <a:rPr lang="en-GB" dirty="0"/>
              <a:t>Thorium oxide is more chemically stable than uranium oxide</a:t>
            </a:r>
          </a:p>
          <a:p>
            <a:r>
              <a:rPr lang="en-GB" dirty="0"/>
              <a:t>Also relatively inert, meaning simpler storage</a:t>
            </a:r>
          </a:p>
          <a:p>
            <a:r>
              <a:rPr lang="en-GB" dirty="0"/>
              <a:t>Non-proliferating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</a:t>
            </a:r>
          </a:p>
        </p:txBody>
      </p:sp>
    </p:spTree>
    <p:extLst>
      <p:ext uri="{BB962C8B-B14F-4D97-AF65-F5344CB8AC3E}">
        <p14:creationId xmlns:p14="http://schemas.microsoft.com/office/powerpoint/2010/main" val="700379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Thorium oxide has a higher melting point than uranium oxide</a:t>
            </a:r>
          </a:p>
          <a:p>
            <a:r>
              <a:rPr lang="en-GB" dirty="0"/>
              <a:t>Some chemicals used pose corrosive problems</a:t>
            </a:r>
          </a:p>
          <a:p>
            <a:r>
              <a:rPr lang="en-GB" dirty="0"/>
              <a:t>Issues of high radiation dose from spent </a:t>
            </a:r>
            <a:r>
              <a:rPr lang="en-GB" dirty="0" err="1"/>
              <a:t>Th</a:t>
            </a:r>
            <a:r>
              <a:rPr lang="en-GB" dirty="0"/>
              <a:t>-based fuel</a:t>
            </a:r>
          </a:p>
          <a:p>
            <a:r>
              <a:rPr lang="en-GB" dirty="0"/>
              <a:t>Intermediate produced (</a:t>
            </a:r>
            <a:r>
              <a:rPr lang="en-GB" baseline="30000" dirty="0"/>
              <a:t>233</a:t>
            </a:r>
            <a:r>
              <a:rPr lang="en-GB" dirty="0"/>
              <a:t>Pa) has longer half-life – needs longer cooling time</a:t>
            </a:r>
          </a:p>
          <a:p>
            <a:r>
              <a:rPr lang="en-GB" dirty="0"/>
              <a:t>Process to separate materials from </a:t>
            </a:r>
            <a:r>
              <a:rPr lang="en-GB" dirty="0" err="1"/>
              <a:t>Th</a:t>
            </a:r>
            <a:r>
              <a:rPr lang="en-GB" dirty="0"/>
              <a:t>-fuel mix has yet to be developed</a:t>
            </a:r>
          </a:p>
          <a:p>
            <a:r>
              <a:rPr lang="en-GB" dirty="0"/>
              <a:t>Experience of </a:t>
            </a:r>
            <a:r>
              <a:rPr lang="en-GB" dirty="0" err="1"/>
              <a:t>Th</a:t>
            </a:r>
            <a:r>
              <a:rPr lang="en-GB" dirty="0"/>
              <a:t>-based fuel cycles is limited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</a:t>
            </a:r>
          </a:p>
        </p:txBody>
      </p:sp>
    </p:spTree>
    <p:extLst>
      <p:ext uri="{BB962C8B-B14F-4D97-AF65-F5344CB8AC3E}">
        <p14:creationId xmlns:p14="http://schemas.microsoft.com/office/powerpoint/2010/main" val="2725969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tHO1ebNxhVI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28452" y="1573306"/>
            <a:ext cx="8360538" cy="4702803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TEDx</a:t>
            </a:r>
            <a:r>
              <a:rPr lang="en-GB" dirty="0"/>
              <a:t> talk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363190" y="6376451"/>
            <a:ext cx="4948599" cy="369332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none" rtlCol="0" anchor="ctr" anchorCtr="1">
            <a:spAutoFit/>
          </a:bodyPr>
          <a:lstStyle/>
          <a:p>
            <a:r>
              <a:rPr lang="en-GB" dirty="0"/>
              <a:t>https://www.youtube.com/watch?v=tHO1ebNxhVI</a:t>
            </a:r>
          </a:p>
        </p:txBody>
      </p:sp>
    </p:spTree>
    <p:extLst>
      <p:ext uri="{BB962C8B-B14F-4D97-AF65-F5344CB8AC3E}">
        <p14:creationId xmlns:p14="http://schemas.microsoft.com/office/powerpoint/2010/main" val="61878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2944" t="9780" r="1859" b="15346"/>
          <a:stretch/>
        </p:blipFill>
        <p:spPr>
          <a:xfrm>
            <a:off x="88206" y="1314680"/>
            <a:ext cx="8954853" cy="5246437"/>
          </a:xfrm>
          <a:prstGeom prst="rect">
            <a:avLst/>
          </a:prstGeom>
        </p:spPr>
      </p:pic>
      <p:sp>
        <p:nvSpPr>
          <p:cNvPr id="5" name="Title 2"/>
          <p:cNvSpPr txBox="1">
            <a:spLocks/>
          </p:cNvSpPr>
          <p:nvPr/>
        </p:nvSpPr>
        <p:spPr>
          <a:xfrm>
            <a:off x="1743075" y="365126"/>
            <a:ext cx="6772275" cy="1325563"/>
          </a:xfrm>
          <a:prstGeom prst="rect">
            <a:avLst/>
          </a:prstGeom>
        </p:spPr>
        <p:txBody>
          <a:bodyPr/>
          <a:lstStyle>
            <a:lvl1pPr algn="l" defTabSz="685800" rtl="0" eaLnBrk="1" latinLnBrk="0" hangingPunct="1">
              <a:spcBef>
                <a:spcPct val="0"/>
              </a:spcBef>
              <a:buNone/>
              <a:defRPr sz="33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Demonstration sites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AD68AA-D701-4B07-97DC-CD1678392FBD}"/>
              </a:ext>
            </a:extLst>
          </p:cNvPr>
          <p:cNvSpPr txBox="1"/>
          <p:nvPr/>
        </p:nvSpPr>
        <p:spPr>
          <a:xfrm>
            <a:off x="7226" y="6554378"/>
            <a:ext cx="26145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IAEA TECDOC-1450, 2005</a:t>
            </a:r>
          </a:p>
        </p:txBody>
      </p:sp>
    </p:spTree>
    <p:extLst>
      <p:ext uri="{BB962C8B-B14F-4D97-AF65-F5344CB8AC3E}">
        <p14:creationId xmlns:p14="http://schemas.microsoft.com/office/powerpoint/2010/main" val="2080005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824" y="653143"/>
            <a:ext cx="8885445" cy="569223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2AD68AA-D701-4B07-97DC-CD1678392FBD}"/>
              </a:ext>
            </a:extLst>
          </p:cNvPr>
          <p:cNvSpPr txBox="1"/>
          <p:nvPr/>
        </p:nvSpPr>
        <p:spPr>
          <a:xfrm>
            <a:off x="7226" y="6554378"/>
            <a:ext cx="22418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Nuclear Engineering</a:t>
            </a:r>
          </a:p>
        </p:txBody>
      </p:sp>
    </p:spTree>
    <p:extLst>
      <p:ext uri="{BB962C8B-B14F-4D97-AF65-F5344CB8AC3E}">
        <p14:creationId xmlns:p14="http://schemas.microsoft.com/office/powerpoint/2010/main" val="3169633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5440C07-E54B-4CFA-8868-4DFCF2407E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153014"/>
            <a:ext cx="6480720" cy="646724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2AD68AA-D701-4B07-97DC-CD1678392FBD}"/>
              </a:ext>
            </a:extLst>
          </p:cNvPr>
          <p:cNvSpPr txBox="1"/>
          <p:nvPr/>
        </p:nvSpPr>
        <p:spPr>
          <a:xfrm>
            <a:off x="7226" y="6554378"/>
            <a:ext cx="308289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Insight on India, Nov 2015</a:t>
            </a:r>
          </a:p>
        </p:txBody>
      </p:sp>
    </p:spTree>
    <p:extLst>
      <p:ext uri="{BB962C8B-B14F-4D97-AF65-F5344CB8AC3E}">
        <p14:creationId xmlns:p14="http://schemas.microsoft.com/office/powerpoint/2010/main" val="2526770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8589" y="2968833"/>
            <a:ext cx="6540952" cy="369563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111" y="160007"/>
            <a:ext cx="5816909" cy="3010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2406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E26E2FD-126D-4C94-96A6-BCC8BC0328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14500"/>
            <a:ext cx="9144000" cy="5143500"/>
          </a:xfrm>
          <a:prstGeom prst="rect">
            <a:avLst/>
          </a:prstGeom>
        </p:spPr>
      </p:pic>
      <p:sp>
        <p:nvSpPr>
          <p:cNvPr id="3" name="Title 2"/>
          <p:cNvSpPr txBox="1">
            <a:spLocks/>
          </p:cNvSpPr>
          <p:nvPr/>
        </p:nvSpPr>
        <p:spPr>
          <a:xfrm>
            <a:off x="1743075" y="365126"/>
            <a:ext cx="6772275" cy="1325563"/>
          </a:xfrm>
          <a:prstGeom prst="rect">
            <a:avLst/>
          </a:prstGeom>
        </p:spPr>
        <p:txBody>
          <a:bodyPr/>
          <a:lstStyle>
            <a:lvl1pPr algn="l" defTabSz="685800" rtl="0" eaLnBrk="1" latinLnBrk="0" hangingPunct="1">
              <a:spcBef>
                <a:spcPct val="0"/>
              </a:spcBef>
              <a:buNone/>
              <a:defRPr sz="33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Thor Energy</a:t>
            </a:r>
          </a:p>
        </p:txBody>
      </p:sp>
    </p:spTree>
    <p:extLst>
      <p:ext uri="{BB962C8B-B14F-4D97-AF65-F5344CB8AC3E}">
        <p14:creationId xmlns:p14="http://schemas.microsoft.com/office/powerpoint/2010/main" val="10603185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t="3709" r="5402" b="4340"/>
          <a:stretch/>
        </p:blipFill>
        <p:spPr>
          <a:xfrm>
            <a:off x="0" y="665018"/>
            <a:ext cx="9126187" cy="5913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7074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Nuclear Science Centre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818" y="1571935"/>
            <a:ext cx="8756313" cy="492980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2AD68AA-D701-4B07-97DC-CD1678392FBD}"/>
              </a:ext>
            </a:extLst>
          </p:cNvPr>
          <p:cNvSpPr txBox="1"/>
          <p:nvPr/>
        </p:nvSpPr>
        <p:spPr>
          <a:xfrm>
            <a:off x="7226" y="6554378"/>
            <a:ext cx="204677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Texas A&amp;M Today</a:t>
            </a:r>
          </a:p>
        </p:txBody>
      </p:sp>
    </p:spTree>
    <p:extLst>
      <p:ext uri="{BB962C8B-B14F-4D97-AF65-F5344CB8AC3E}">
        <p14:creationId xmlns:p14="http://schemas.microsoft.com/office/powerpoint/2010/main" val="4781025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71575" y="1825625"/>
            <a:ext cx="7651149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Royal Society of Chemistry (</a:t>
            </a:r>
            <a:r>
              <a:rPr lang="en-GB" dirty="0">
                <a:hlinkClick r:id="rId2"/>
              </a:rPr>
              <a:t>www.rsc.org</a:t>
            </a:r>
            <a:r>
              <a:rPr lang="en-GB" dirty="0"/>
              <a:t>) </a:t>
            </a:r>
          </a:p>
          <a:p>
            <a:r>
              <a:rPr lang="en-GB" dirty="0"/>
              <a:t>Nuclear Energy Institute (</a:t>
            </a:r>
            <a:r>
              <a:rPr lang="en-GB" dirty="0">
                <a:hlinkClick r:id="rId3"/>
              </a:rPr>
              <a:t>www.nei.org</a:t>
            </a:r>
            <a:r>
              <a:rPr lang="en-GB" dirty="0"/>
              <a:t>)</a:t>
            </a:r>
          </a:p>
          <a:p>
            <a:r>
              <a:rPr lang="en-GB" dirty="0"/>
              <a:t>World Nuclear Association (</a:t>
            </a:r>
            <a:r>
              <a:rPr lang="en-GB" dirty="0">
                <a:hlinkClick r:id="rId4"/>
              </a:rPr>
              <a:t>www.world-nuclear.org</a:t>
            </a:r>
            <a:r>
              <a:rPr lang="en-GB" dirty="0"/>
              <a:t>)</a:t>
            </a:r>
          </a:p>
          <a:p>
            <a:r>
              <a:rPr lang="en-GB" dirty="0"/>
              <a:t>International Atomic Energy Agency (</a:t>
            </a:r>
            <a:r>
              <a:rPr lang="en-GB" dirty="0">
                <a:hlinkClick r:id="rId5"/>
              </a:rPr>
              <a:t>www.iaee.org</a:t>
            </a:r>
            <a:r>
              <a:rPr lang="en-GB" dirty="0"/>
              <a:t>) </a:t>
            </a:r>
          </a:p>
          <a:p>
            <a:r>
              <a:rPr lang="en-GB" dirty="0"/>
              <a:t>All-Party Parliamentary Group on Thorium Energy (</a:t>
            </a:r>
            <a:r>
              <a:rPr lang="en-GB" dirty="0">
                <a:hlinkClick r:id="rId6"/>
              </a:rPr>
              <a:t>www.appg-thorium.org.uk</a:t>
            </a:r>
            <a:r>
              <a:rPr lang="en-GB" dirty="0"/>
              <a:t>) </a:t>
            </a:r>
          </a:p>
          <a:p>
            <a:r>
              <a:rPr lang="en-GB" dirty="0"/>
              <a:t>UK Government (</a:t>
            </a:r>
            <a:r>
              <a:rPr lang="en-GB" dirty="0">
                <a:hlinkClick r:id="rId7"/>
              </a:rPr>
              <a:t>www.gov.uk</a:t>
            </a:r>
            <a:r>
              <a:rPr lang="en-GB" dirty="0"/>
              <a:t>) </a:t>
            </a:r>
          </a:p>
          <a:p>
            <a:r>
              <a:rPr lang="en-GB" dirty="0"/>
              <a:t>US Office of Environmental Management (</a:t>
            </a:r>
            <a:r>
              <a:rPr lang="en-GB" dirty="0">
                <a:hlinkClick r:id="rId8"/>
              </a:rPr>
              <a:t>www.energy.gov</a:t>
            </a:r>
            <a:r>
              <a:rPr lang="en-GB" dirty="0"/>
              <a:t>)</a:t>
            </a:r>
          </a:p>
          <a:p>
            <a:r>
              <a:rPr lang="en-GB" dirty="0"/>
              <a:t>The Economist (</a:t>
            </a:r>
            <a:r>
              <a:rPr lang="en-GB" dirty="0">
                <a:hlinkClick r:id="rId9"/>
              </a:rPr>
              <a:t>www.economist.com</a:t>
            </a:r>
            <a:r>
              <a:rPr lang="en-GB" dirty="0"/>
              <a:t>) </a:t>
            </a:r>
          </a:p>
          <a:p>
            <a:r>
              <a:rPr lang="en-GB" dirty="0"/>
              <a:t>BBC Future Now (</a:t>
            </a:r>
            <a:r>
              <a:rPr lang="en-GB" dirty="0">
                <a:hlinkClick r:id="rId10"/>
              </a:rPr>
              <a:t>http://www.bbc.com/future/story/20181016-why-india-wants-to-turn-its-beaches-into-nuclear-fuel</a:t>
            </a:r>
            <a:r>
              <a:rPr lang="en-GB" dirty="0"/>
              <a:t>) </a:t>
            </a:r>
          </a:p>
          <a:p>
            <a:r>
              <a:rPr lang="en-GB" dirty="0"/>
              <a:t>What is nuclear? (</a:t>
            </a:r>
            <a:r>
              <a:rPr lang="en-GB" dirty="0">
                <a:hlinkClick r:id="rId11"/>
              </a:rPr>
              <a:t>www.whatisnuclear.com/thorium.html#benefits</a:t>
            </a:r>
            <a:r>
              <a:rPr lang="en-GB" dirty="0"/>
              <a:t>)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sources</a:t>
            </a:r>
          </a:p>
        </p:txBody>
      </p:sp>
    </p:spTree>
    <p:extLst>
      <p:ext uri="{BB962C8B-B14F-4D97-AF65-F5344CB8AC3E}">
        <p14:creationId xmlns:p14="http://schemas.microsoft.com/office/powerpoint/2010/main" val="634499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loud skipper design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2"/>
        </a:lnRef>
        <a:fillRef idx="0">
          <a:schemeClr val="accent2"/>
        </a:fillRef>
        <a:effectRef idx="0">
          <a:schemeClr val="accent2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/>
        </a:defPPr>
      </a:lstStyle>
    </a:txDef>
  </a:objectDefaults>
  <a:extraClrSchemeLst/>
  <a:extLst>
    <a:ext uri="{05A4C25C-085E-4340-85A3-A5531E510DB2}">
      <thm15:themeFamily xmlns:thm15="http://schemas.microsoft.com/office/thememl/2012/main" name="Cloud skipper design template" id="{30DBBF30-EDA2-4408-9702-3B0A8AED6F12}" vid="{0F128B79-39D4-4007-9EC6-E245A2CC91E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AA1AFEDE-5CAF-4D05-AC35-0F55C5366E1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Cloud skipper design slides</Template>
  <TotalTime>0</TotalTime>
  <Words>322</Words>
  <Application>Microsoft Office PowerPoint</Application>
  <PresentationFormat>On-screen Show (4:3)</PresentationFormat>
  <Paragraphs>56</Paragraphs>
  <Slides>16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Cambria</vt:lpstr>
      <vt:lpstr>Cloud skipper design template</vt:lpstr>
      <vt:lpstr>Low Carbon Technologies</vt:lpstr>
      <vt:lpstr>Todays Topic</vt:lpstr>
      <vt:lpstr>Basic details</vt:lpstr>
      <vt:lpstr>Thorium reserves</vt:lpstr>
      <vt:lpstr>PowerPoint Presentation</vt:lpstr>
      <vt:lpstr>Benefits </vt:lpstr>
      <vt:lpstr>Challenges </vt:lpstr>
      <vt:lpstr>TEDx talk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Nuclear Science Centre</vt:lpstr>
      <vt:lpstr>Useful sources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2017-01-04T09:10:00Z</dcterms:created>
  <dcterms:modified xsi:type="dcterms:W3CDTF">2024-02-26T17:13:06Z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TC034605089991</vt:lpwstr>
  </property>
</Properties>
</file>