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3" r:id="rId2"/>
    <p:sldId id="265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6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8" autoAdjust="0"/>
    <p:restoredTop sz="77518" autoAdjust="0"/>
  </p:normalViewPr>
  <p:slideViewPr>
    <p:cSldViewPr snapToGrid="0">
      <p:cViewPr varScale="1">
        <p:scale>
          <a:sx n="88" d="100"/>
          <a:sy n="88" d="100"/>
        </p:scale>
        <p:origin x="15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FCADEE-7BED-4B52-A548-A3F3D687E88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58C9D6-9A98-41EA-9128-A5E19BC48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62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42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88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624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794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7079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38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8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489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49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87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17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876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21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57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189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71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077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57477-5679-440F-9052-2A5DFF2EBF63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294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ity with lights and a body of water&#10;&#10;Description automatically generated">
            <a:extLst>
              <a:ext uri="{FF2B5EF4-FFF2-40B4-BE49-F238E27FC236}">
                <a16:creationId xmlns:a16="http://schemas.microsoft.com/office/drawing/2014/main" id="{0FDC2B1A-0DB0-D2D2-C8A0-AB5A85722B8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84" r="10616" b="-1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8A323D-8371-5AEC-1042-7A70CF326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Introduction to Swansea &amp; Copper</a:t>
            </a:r>
          </a:p>
        </p:txBody>
      </p:sp>
    </p:spTree>
    <p:extLst>
      <p:ext uri="{BB962C8B-B14F-4D97-AF65-F5344CB8AC3E}">
        <p14:creationId xmlns:p14="http://schemas.microsoft.com/office/powerpoint/2010/main" val="42152266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25FFD-3E57-CF73-B3D7-5B627C907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8F3F5-55F7-D4BE-0718-158192954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Swansea &amp; Copper</a:t>
            </a:r>
          </a:p>
          <a:p>
            <a:r>
              <a:rPr lang="en-GB" dirty="0"/>
              <a:t>Hafod and the Lower Swansea Valley and the copper industry</a:t>
            </a:r>
          </a:p>
        </p:txBody>
      </p:sp>
    </p:spTree>
    <p:extLst>
      <p:ext uri="{BB962C8B-B14F-4D97-AF65-F5344CB8AC3E}">
        <p14:creationId xmlns:p14="http://schemas.microsoft.com/office/powerpoint/2010/main" val="3063813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D2BF6-4A72-841D-D378-AAB80EAE4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Swansea &amp; Copper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3E8AC-3D25-61E1-54E2-6F11FD1FC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Welsh history of Copper production</a:t>
            </a:r>
          </a:p>
          <a:p>
            <a:r>
              <a:rPr lang="en-GB" dirty="0"/>
              <a:t>When did copper become such big business in Wales?</a:t>
            </a:r>
          </a:p>
          <a:p>
            <a:r>
              <a:rPr lang="en-GB" dirty="0"/>
              <a:t>What impact did the copper industry have on Wales and the rest of the world?</a:t>
            </a:r>
          </a:p>
          <a:p>
            <a:r>
              <a:rPr lang="en-GB" dirty="0"/>
              <a:t>When did copperworking fade from the landscape?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672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erial view of buildings and trees&#10;&#10;Description automatically generated">
            <a:extLst>
              <a:ext uri="{FF2B5EF4-FFF2-40B4-BE49-F238E27FC236}">
                <a16:creationId xmlns:a16="http://schemas.microsoft.com/office/drawing/2014/main" id="{0A70FCD8-5124-4011-68E1-CA3C0A7C9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9" r="1668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DAB79-FB70-4363-802B-B30F648744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Hafod and the lower Swansea Valley </a:t>
            </a:r>
          </a:p>
        </p:txBody>
      </p:sp>
    </p:spTree>
    <p:extLst>
      <p:ext uri="{BB962C8B-B14F-4D97-AF65-F5344CB8AC3E}">
        <p14:creationId xmlns:p14="http://schemas.microsoft.com/office/powerpoint/2010/main" val="3637820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7499A-78EA-40A4-A53F-73DD81BBB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Background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0CE5C8-41EC-4A0B-B10D-F504B961705A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27919" t="37942" r="30004" b="25597"/>
          <a:stretch/>
        </p:blipFill>
        <p:spPr bwMode="auto">
          <a:xfrm>
            <a:off x="664948" y="1825625"/>
            <a:ext cx="7814104" cy="43513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13472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225AE-B1DD-4345-8205-9E4F8675D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Land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B42C2-03BE-4546-A50B-6A288E72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Area associated with first the development and then the decline of industry</a:t>
            </a:r>
          </a:p>
          <a:p>
            <a:r>
              <a:rPr lang="en-GB" dirty="0"/>
              <a:t>Rural land use</a:t>
            </a:r>
          </a:p>
          <a:p>
            <a:r>
              <a:rPr lang="en-GB" dirty="0" err="1"/>
              <a:t>Hafod</a:t>
            </a:r>
            <a:r>
              <a:rPr lang="en-GB" dirty="0"/>
              <a:t> farm survived until 1870s</a:t>
            </a:r>
          </a:p>
          <a:p>
            <a:r>
              <a:rPr lang="en-GB" dirty="0" err="1"/>
              <a:t>Aberdyberthi</a:t>
            </a:r>
            <a:r>
              <a:rPr lang="en-GB" dirty="0"/>
              <a:t> and Pentre </a:t>
            </a:r>
            <a:r>
              <a:rPr lang="en-GB" dirty="0" err="1"/>
              <a:t>Mawr</a:t>
            </a:r>
            <a:r>
              <a:rPr lang="en-GB" dirty="0"/>
              <a:t> farms</a:t>
            </a:r>
          </a:p>
          <a:p>
            <a:r>
              <a:rPr lang="en-GB" dirty="0"/>
              <a:t>East of the Tawe river parishes St Thomas and </a:t>
            </a:r>
            <a:r>
              <a:rPr lang="en-GB" dirty="0" err="1"/>
              <a:t>Llansamlet</a:t>
            </a:r>
            <a:r>
              <a:rPr lang="en-GB" dirty="0"/>
              <a:t> </a:t>
            </a:r>
          </a:p>
          <a:p>
            <a:r>
              <a:rPr lang="en-GB" dirty="0"/>
              <a:t>Topographical rural names predominantly in </a:t>
            </a:r>
            <a:r>
              <a:rPr lang="en-GB" dirty="0" err="1"/>
              <a:t>Cymraeg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102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76558-6C5E-4D57-B386-13B725A92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Landownership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A2F74-2A64-4728-92E7-13804572E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Access to land reflected ownership patterns</a:t>
            </a:r>
          </a:p>
          <a:p>
            <a:r>
              <a:rPr lang="en-GB" dirty="0"/>
              <a:t>Vivian family early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 Lord Vernon East side of Neath road &amp; Vivian family West side – relating to street names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286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50E26-B57B-4268-AB29-9BDED911E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Industry &amp; Agriculture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118CB-1E4B-4A66-A32C-9B06EB9AB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Until the mid 19th century, industry was essentially contained within a recognizably rural framework</a:t>
            </a:r>
          </a:p>
          <a:p>
            <a:r>
              <a:rPr lang="en-GB" dirty="0"/>
              <a:t>Industry, however, was ultimately destructive of the rural landscape</a:t>
            </a:r>
          </a:p>
          <a:p>
            <a:r>
              <a:rPr lang="en-GB" dirty="0"/>
              <a:t>Littler rural land use survived into the second half of the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683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60FAA-0D80-4F98-BF8C-D958DDE6D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growth of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9FA0E-B346-4440-B596-4BE0A98AA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Glamorgan dominated British production of Copper and world centre for copper smelting</a:t>
            </a:r>
          </a:p>
          <a:p>
            <a:r>
              <a:rPr lang="en-GB" dirty="0"/>
              <a:t>Lower Swansea valley virtue of situ</a:t>
            </a:r>
          </a:p>
          <a:p>
            <a:r>
              <a:rPr lang="en-GB" dirty="0"/>
              <a:t>At first copper ore came from Cornwall and </a:t>
            </a:r>
            <a:r>
              <a:rPr lang="en-GB" dirty="0" err="1"/>
              <a:t>Anglsey</a:t>
            </a:r>
            <a:r>
              <a:rPr lang="en-GB" dirty="0"/>
              <a:t>, but from 1820s came from many parts of the world</a:t>
            </a:r>
          </a:p>
          <a:p>
            <a:r>
              <a:rPr lang="en-GB" dirty="0"/>
              <a:t>These geographical advantages could only be realized through investment</a:t>
            </a:r>
          </a:p>
          <a:p>
            <a:r>
              <a:rPr lang="en-GB" dirty="0"/>
              <a:t>The copper story for the area started in Neath though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637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CB3C9-5F9C-492B-94EA-B1FF43994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decline of the Copper and the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8B5C0-BA7F-4CA3-B8F9-7CBB1F30A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second half of the nineteenth century, other industries were coming to the fore</a:t>
            </a:r>
          </a:p>
          <a:p>
            <a:r>
              <a:rPr lang="en-GB" dirty="0"/>
              <a:t>1870 the Copper industry started to decline, most works closed by 1920s</a:t>
            </a:r>
          </a:p>
          <a:p>
            <a:r>
              <a:rPr lang="en-GB" dirty="0"/>
              <a:t>Diversified metal industry steel and tinplate developed until </a:t>
            </a:r>
            <a:r>
              <a:rPr lang="en-GB"/>
              <a:t>the interwar period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1880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BE253-F59F-8E49-B305-A1F491938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8C43-0CC3-3418-788D-95BE0BA75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3ABBA-5F12-B015-C9C3-0E94E763C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Swansea &amp; Copper</a:t>
            </a:r>
          </a:p>
          <a:p>
            <a:r>
              <a:rPr lang="en-GB" dirty="0"/>
              <a:t>Hafod and the Lower Swansea Valley and the copper industry</a:t>
            </a:r>
          </a:p>
        </p:txBody>
      </p:sp>
    </p:spTree>
    <p:extLst>
      <p:ext uri="{BB962C8B-B14F-4D97-AF65-F5344CB8AC3E}">
        <p14:creationId xmlns:p14="http://schemas.microsoft.com/office/powerpoint/2010/main" val="4287654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10C02-CBC5-229A-8DC5-C422350D8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557A5-D408-4F8D-0749-D3CB98E87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(www.waters-creative.co.uk), W. C. (n.d.). Welsh copper: Around the world in </a:t>
            </a:r>
            <a:r>
              <a:rPr lang="en-GB" sz="2000" dirty="0" err="1"/>
              <a:t>welsh</a:t>
            </a:r>
            <a:r>
              <a:rPr lang="en-GB" sz="2000" dirty="0"/>
              <a:t> copper. Welsh Copper | Around the World in Welsh Copper. http://www.welshcopper.org.uk/en/copper-guides_FAQs.htm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Hafod and the lower Swansea Valley. (n.d.). https://cadw.gov.wales/sites/default/files/2019-05/Hafod and the Lower Swansea Valley- Understanding Urban Character_0.pdf</a:t>
            </a:r>
          </a:p>
        </p:txBody>
      </p:sp>
    </p:spTree>
    <p:extLst>
      <p:ext uri="{BB962C8B-B14F-4D97-AF65-F5344CB8AC3E}">
        <p14:creationId xmlns:p14="http://schemas.microsoft.com/office/powerpoint/2010/main" val="2374855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</TotalTime>
  <Words>418</Words>
  <Application>Microsoft Office PowerPoint</Application>
  <PresentationFormat>On-screen Show (4:3)</PresentationFormat>
  <Paragraphs>53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Introduction to Swansea &amp; Copper</vt:lpstr>
      <vt:lpstr>Objectives</vt:lpstr>
      <vt:lpstr>Introduction to Swansea &amp; Copper</vt:lpstr>
      <vt:lpstr>Hafod and the lower Swansea Valley </vt:lpstr>
      <vt:lpstr>Historical Background</vt:lpstr>
      <vt:lpstr>Early Land Use</vt:lpstr>
      <vt:lpstr>Landownership</vt:lpstr>
      <vt:lpstr>Industry &amp; Agriculture</vt:lpstr>
      <vt:lpstr>The growth of industry</vt:lpstr>
      <vt:lpstr>The decline of the Copper and the Area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Hafod and the lower Swansea Valley</dc:title>
  <dc:creator>Anthony Burns</dc:creator>
  <cp:lastModifiedBy>Anthony Burns</cp:lastModifiedBy>
  <cp:revision>19</cp:revision>
  <dcterms:created xsi:type="dcterms:W3CDTF">2020-08-26T09:11:14Z</dcterms:created>
  <dcterms:modified xsi:type="dcterms:W3CDTF">2025-01-08T13:50:32Z</dcterms:modified>
</cp:coreProperties>
</file>