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6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80" d="100"/>
          <a:sy n="80" d="100"/>
        </p:scale>
        <p:origin x="58" y="18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17.svg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svg"/><Relationship Id="rId3" Type="http://schemas.openxmlformats.org/officeDocument/2006/relationships/image" Target="../media/image22.png"/><Relationship Id="rId7" Type="http://schemas.openxmlformats.org/officeDocument/2006/relationships/image" Target="../media/image26.png"/><Relationship Id="rId2" Type="http://schemas.openxmlformats.org/officeDocument/2006/relationships/image" Target="../media/image21.svg"/><Relationship Id="rId1" Type="http://schemas.openxmlformats.org/officeDocument/2006/relationships/image" Target="../media/image20.png"/><Relationship Id="rId6" Type="http://schemas.openxmlformats.org/officeDocument/2006/relationships/image" Target="../media/image25.svg"/><Relationship Id="rId5" Type="http://schemas.openxmlformats.org/officeDocument/2006/relationships/image" Target="../media/image24.png"/><Relationship Id="rId4" Type="http://schemas.openxmlformats.org/officeDocument/2006/relationships/image" Target="../media/image23.svg"/></Relationships>
</file>

<file path=ppt/diagrams/_rels/data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svg"/><Relationship Id="rId3" Type="http://schemas.openxmlformats.org/officeDocument/2006/relationships/image" Target="../media/image32.png"/><Relationship Id="rId7" Type="http://schemas.openxmlformats.org/officeDocument/2006/relationships/image" Target="../media/image36.png"/><Relationship Id="rId2" Type="http://schemas.openxmlformats.org/officeDocument/2006/relationships/image" Target="../media/image31.svg"/><Relationship Id="rId1" Type="http://schemas.openxmlformats.org/officeDocument/2006/relationships/image" Target="../media/image30.png"/><Relationship Id="rId6" Type="http://schemas.openxmlformats.org/officeDocument/2006/relationships/image" Target="../media/image35.svg"/><Relationship Id="rId5" Type="http://schemas.openxmlformats.org/officeDocument/2006/relationships/image" Target="../media/image34.png"/><Relationship Id="rId4" Type="http://schemas.openxmlformats.org/officeDocument/2006/relationships/image" Target="../media/image33.svg"/></Relationships>
</file>

<file path=ppt/diagrams/_rels/data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0.svg"/><Relationship Id="rId1" Type="http://schemas.openxmlformats.org/officeDocument/2006/relationships/image" Target="../media/image39.png"/><Relationship Id="rId6" Type="http://schemas.openxmlformats.org/officeDocument/2006/relationships/image" Target="../media/image33.svg"/><Relationship Id="rId5" Type="http://schemas.openxmlformats.org/officeDocument/2006/relationships/image" Target="../media/image32.png"/><Relationship Id="rId4" Type="http://schemas.openxmlformats.org/officeDocument/2006/relationships/image" Target="../media/image6.svg"/></Relationships>
</file>

<file path=ppt/diagrams/_rels/data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43.svg"/><Relationship Id="rId1" Type="http://schemas.openxmlformats.org/officeDocument/2006/relationships/image" Target="../media/image42.png"/><Relationship Id="rId6" Type="http://schemas.openxmlformats.org/officeDocument/2006/relationships/image" Target="../media/image23.svg"/><Relationship Id="rId5" Type="http://schemas.openxmlformats.org/officeDocument/2006/relationships/image" Target="../media/image22.png"/><Relationship Id="rId4" Type="http://schemas.openxmlformats.org/officeDocument/2006/relationships/image" Target="../media/image10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17.sv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svg"/><Relationship Id="rId3" Type="http://schemas.openxmlformats.org/officeDocument/2006/relationships/image" Target="../media/image22.png"/><Relationship Id="rId7" Type="http://schemas.openxmlformats.org/officeDocument/2006/relationships/image" Target="../media/image26.png"/><Relationship Id="rId2" Type="http://schemas.openxmlformats.org/officeDocument/2006/relationships/image" Target="../media/image21.svg"/><Relationship Id="rId1" Type="http://schemas.openxmlformats.org/officeDocument/2006/relationships/image" Target="../media/image20.png"/><Relationship Id="rId6" Type="http://schemas.openxmlformats.org/officeDocument/2006/relationships/image" Target="../media/image25.svg"/><Relationship Id="rId5" Type="http://schemas.openxmlformats.org/officeDocument/2006/relationships/image" Target="../media/image24.png"/><Relationship Id="rId4" Type="http://schemas.openxmlformats.org/officeDocument/2006/relationships/image" Target="../media/image23.svg"/></Relationships>
</file>

<file path=ppt/diagrams/_rels/drawing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svg"/><Relationship Id="rId3" Type="http://schemas.openxmlformats.org/officeDocument/2006/relationships/image" Target="../media/image32.png"/><Relationship Id="rId7" Type="http://schemas.openxmlformats.org/officeDocument/2006/relationships/image" Target="../media/image36.png"/><Relationship Id="rId2" Type="http://schemas.openxmlformats.org/officeDocument/2006/relationships/image" Target="../media/image31.svg"/><Relationship Id="rId1" Type="http://schemas.openxmlformats.org/officeDocument/2006/relationships/image" Target="../media/image30.png"/><Relationship Id="rId6" Type="http://schemas.openxmlformats.org/officeDocument/2006/relationships/image" Target="../media/image35.svg"/><Relationship Id="rId5" Type="http://schemas.openxmlformats.org/officeDocument/2006/relationships/image" Target="../media/image34.png"/><Relationship Id="rId4" Type="http://schemas.openxmlformats.org/officeDocument/2006/relationships/image" Target="../media/image33.svg"/></Relationships>
</file>

<file path=ppt/diagrams/_rels/drawing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0.svg"/><Relationship Id="rId1" Type="http://schemas.openxmlformats.org/officeDocument/2006/relationships/image" Target="../media/image39.png"/><Relationship Id="rId6" Type="http://schemas.openxmlformats.org/officeDocument/2006/relationships/image" Target="../media/image33.svg"/><Relationship Id="rId5" Type="http://schemas.openxmlformats.org/officeDocument/2006/relationships/image" Target="../media/image32.png"/><Relationship Id="rId4" Type="http://schemas.openxmlformats.org/officeDocument/2006/relationships/image" Target="../media/image6.svg"/></Relationships>
</file>

<file path=ppt/diagrams/_rels/drawing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43.svg"/><Relationship Id="rId1" Type="http://schemas.openxmlformats.org/officeDocument/2006/relationships/image" Target="../media/image42.png"/><Relationship Id="rId6" Type="http://schemas.openxmlformats.org/officeDocument/2006/relationships/image" Target="../media/image23.svg"/><Relationship Id="rId5" Type="http://schemas.openxmlformats.org/officeDocument/2006/relationships/image" Target="../media/image22.png"/><Relationship Id="rId4" Type="http://schemas.openxmlformats.org/officeDocument/2006/relationships/image" Target="../media/image10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D9926E3-DD45-45CD-9844-B65B0D40360D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C463065-CD79-470E-B332-926F059B330B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The government has developed measures that try to encourage the use of renewable energy</a:t>
          </a:r>
        </a:p>
      </dgm:t>
    </dgm:pt>
    <dgm:pt modelId="{6639ED26-6ED0-49A5-A6BA-C4215737C8F4}" type="parTrans" cxnId="{7F554C2A-138B-478F-8DE8-D25D105C6616}">
      <dgm:prSet/>
      <dgm:spPr/>
      <dgm:t>
        <a:bodyPr/>
        <a:lstStyle/>
        <a:p>
          <a:endParaRPr lang="en-US"/>
        </a:p>
      </dgm:t>
    </dgm:pt>
    <dgm:pt modelId="{70369238-7420-44EA-8DDB-F30AC2B51008}" type="sibTrans" cxnId="{7F554C2A-138B-478F-8DE8-D25D105C6616}">
      <dgm:prSet/>
      <dgm:spPr/>
      <dgm:t>
        <a:bodyPr/>
        <a:lstStyle/>
        <a:p>
          <a:endParaRPr lang="en-US"/>
        </a:p>
      </dgm:t>
    </dgm:pt>
    <dgm:pt modelId="{195BB8BA-A820-4178-8270-266CC028A8C6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Majority of the hotels in the United Kingdom have embraced green certifications</a:t>
          </a:r>
        </a:p>
      </dgm:t>
    </dgm:pt>
    <dgm:pt modelId="{0E873BF4-EE9C-4FC2-B59C-ED77011C0FF9}" type="parTrans" cxnId="{A53244BD-B1F6-4E6E-A016-583178611F65}">
      <dgm:prSet/>
      <dgm:spPr/>
      <dgm:t>
        <a:bodyPr/>
        <a:lstStyle/>
        <a:p>
          <a:endParaRPr lang="en-US"/>
        </a:p>
      </dgm:t>
    </dgm:pt>
    <dgm:pt modelId="{0D7731CD-1148-4F69-88AA-63F096B7206C}" type="sibTrans" cxnId="{A53244BD-B1F6-4E6E-A016-583178611F65}">
      <dgm:prSet/>
      <dgm:spPr/>
      <dgm:t>
        <a:bodyPr/>
        <a:lstStyle/>
        <a:p>
          <a:endParaRPr lang="en-US"/>
        </a:p>
      </dgm:t>
    </dgm:pt>
    <dgm:pt modelId="{34D9A341-BCD3-4152-BC94-16BDC18EE7F6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The long-term benefits that are associated with the cost of the operation and enhanced profitability (Jong, D., 2022).</a:t>
          </a:r>
        </a:p>
      </dgm:t>
    </dgm:pt>
    <dgm:pt modelId="{2B304480-1F07-4836-B69B-DA6A00964B63}" type="parTrans" cxnId="{EB3D0EE0-2D4B-4A1E-8DAF-69791F92AB54}">
      <dgm:prSet/>
      <dgm:spPr/>
      <dgm:t>
        <a:bodyPr/>
        <a:lstStyle/>
        <a:p>
          <a:endParaRPr lang="en-US"/>
        </a:p>
      </dgm:t>
    </dgm:pt>
    <dgm:pt modelId="{9F44CFFB-A9EF-4E42-8212-4C200963ABF8}" type="sibTrans" cxnId="{EB3D0EE0-2D4B-4A1E-8DAF-69791F92AB54}">
      <dgm:prSet/>
      <dgm:spPr/>
      <dgm:t>
        <a:bodyPr/>
        <a:lstStyle/>
        <a:p>
          <a:endParaRPr lang="en-US"/>
        </a:p>
      </dgm:t>
    </dgm:pt>
    <dgm:pt modelId="{2066A3F7-C66A-433B-A157-1EA8B0976650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“Hilton London Bankside obtained BREEAM Excellent Rating”(Hilton, 2024).</a:t>
          </a:r>
        </a:p>
      </dgm:t>
    </dgm:pt>
    <dgm:pt modelId="{3C54B173-F9B2-40E6-B1CC-36F4EAE598D4}" type="parTrans" cxnId="{6F3AC933-609E-4AAE-8F77-A810744CC3F3}">
      <dgm:prSet/>
      <dgm:spPr/>
      <dgm:t>
        <a:bodyPr/>
        <a:lstStyle/>
        <a:p>
          <a:endParaRPr lang="en-US"/>
        </a:p>
      </dgm:t>
    </dgm:pt>
    <dgm:pt modelId="{5AB6F4DC-3990-4573-9BAF-2AE5475A9293}" type="sibTrans" cxnId="{6F3AC933-609E-4AAE-8F77-A810744CC3F3}">
      <dgm:prSet/>
      <dgm:spPr/>
      <dgm:t>
        <a:bodyPr/>
        <a:lstStyle/>
        <a:p>
          <a:endParaRPr lang="en-US"/>
        </a:p>
      </dgm:t>
    </dgm:pt>
    <dgm:pt modelId="{5B09996E-A0A0-4BF5-9023-62B4187F7C53}" type="pres">
      <dgm:prSet presAssocID="{6D9926E3-DD45-45CD-9844-B65B0D40360D}" presName="root" presStyleCnt="0">
        <dgm:presLayoutVars>
          <dgm:dir/>
          <dgm:resizeHandles val="exact"/>
        </dgm:presLayoutVars>
      </dgm:prSet>
      <dgm:spPr/>
    </dgm:pt>
    <dgm:pt modelId="{E21F9C4A-C978-4301-90C9-80DA9EA58A62}" type="pres">
      <dgm:prSet presAssocID="{EC463065-CD79-470E-B332-926F059B330B}" presName="compNode" presStyleCnt="0"/>
      <dgm:spPr/>
    </dgm:pt>
    <dgm:pt modelId="{1919192A-A458-4F7E-AC85-44163494F609}" type="pres">
      <dgm:prSet presAssocID="{EC463065-CD79-470E-B332-926F059B330B}" presName="bgRect" presStyleLbl="bgShp" presStyleIdx="0" presStyleCnt="4"/>
      <dgm:spPr/>
    </dgm:pt>
    <dgm:pt modelId="{A69FC113-0A57-4FA7-99BB-B157FDE93508}" type="pres">
      <dgm:prSet presAssocID="{EC463065-CD79-470E-B332-926F059B330B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Windmill"/>
        </a:ext>
      </dgm:extLst>
    </dgm:pt>
    <dgm:pt modelId="{EBDF8F77-8CDD-43DC-986C-0B9CC9C4EE0F}" type="pres">
      <dgm:prSet presAssocID="{EC463065-CD79-470E-B332-926F059B330B}" presName="spaceRect" presStyleCnt="0"/>
      <dgm:spPr/>
    </dgm:pt>
    <dgm:pt modelId="{FD214EA5-73A1-4EB1-8421-78D91892C8DC}" type="pres">
      <dgm:prSet presAssocID="{EC463065-CD79-470E-B332-926F059B330B}" presName="parTx" presStyleLbl="revTx" presStyleIdx="0" presStyleCnt="4">
        <dgm:presLayoutVars>
          <dgm:chMax val="0"/>
          <dgm:chPref val="0"/>
        </dgm:presLayoutVars>
      </dgm:prSet>
      <dgm:spPr/>
    </dgm:pt>
    <dgm:pt modelId="{57F4B348-B93C-4890-A6D6-9048C350BAA9}" type="pres">
      <dgm:prSet presAssocID="{70369238-7420-44EA-8DDB-F30AC2B51008}" presName="sibTrans" presStyleCnt="0"/>
      <dgm:spPr/>
    </dgm:pt>
    <dgm:pt modelId="{F2F6EED8-B314-48E7-A54B-4CF26AF9A5C4}" type="pres">
      <dgm:prSet presAssocID="{195BB8BA-A820-4178-8270-266CC028A8C6}" presName="compNode" presStyleCnt="0"/>
      <dgm:spPr/>
    </dgm:pt>
    <dgm:pt modelId="{7DE7330B-0654-4C9C-9FFB-C9D12F4EC3E3}" type="pres">
      <dgm:prSet presAssocID="{195BB8BA-A820-4178-8270-266CC028A8C6}" presName="bgRect" presStyleLbl="bgShp" presStyleIdx="1" presStyleCnt="4"/>
      <dgm:spPr/>
    </dgm:pt>
    <dgm:pt modelId="{F8A5F1F2-60E1-4538-B499-3238CFECE1FF}" type="pres">
      <dgm:prSet presAssocID="{195BB8BA-A820-4178-8270-266CC028A8C6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uilding"/>
        </a:ext>
      </dgm:extLst>
    </dgm:pt>
    <dgm:pt modelId="{EF1C429C-2409-40AD-B8DD-538302BA8EF8}" type="pres">
      <dgm:prSet presAssocID="{195BB8BA-A820-4178-8270-266CC028A8C6}" presName="spaceRect" presStyleCnt="0"/>
      <dgm:spPr/>
    </dgm:pt>
    <dgm:pt modelId="{59A416E7-0F9D-42C9-AFDC-2019AD76E65C}" type="pres">
      <dgm:prSet presAssocID="{195BB8BA-A820-4178-8270-266CC028A8C6}" presName="parTx" presStyleLbl="revTx" presStyleIdx="1" presStyleCnt="4">
        <dgm:presLayoutVars>
          <dgm:chMax val="0"/>
          <dgm:chPref val="0"/>
        </dgm:presLayoutVars>
      </dgm:prSet>
      <dgm:spPr/>
    </dgm:pt>
    <dgm:pt modelId="{0AD014AE-0A27-445B-BBA3-51CA0E5D8C6A}" type="pres">
      <dgm:prSet presAssocID="{0D7731CD-1148-4F69-88AA-63F096B7206C}" presName="sibTrans" presStyleCnt="0"/>
      <dgm:spPr/>
    </dgm:pt>
    <dgm:pt modelId="{946203D1-6726-44BF-A4A6-23934D69C753}" type="pres">
      <dgm:prSet presAssocID="{34D9A341-BCD3-4152-BC94-16BDC18EE7F6}" presName="compNode" presStyleCnt="0"/>
      <dgm:spPr/>
    </dgm:pt>
    <dgm:pt modelId="{17AE3DBA-4D36-4473-94B3-E12E19495514}" type="pres">
      <dgm:prSet presAssocID="{34D9A341-BCD3-4152-BC94-16BDC18EE7F6}" presName="bgRect" presStyleLbl="bgShp" presStyleIdx="2" presStyleCnt="4"/>
      <dgm:spPr/>
    </dgm:pt>
    <dgm:pt modelId="{794DC03D-86B8-4718-B356-49BA99A2A123}" type="pres">
      <dgm:prSet presAssocID="{34D9A341-BCD3-4152-BC94-16BDC18EE7F6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ollar"/>
        </a:ext>
      </dgm:extLst>
    </dgm:pt>
    <dgm:pt modelId="{D3BAB98E-AE50-4341-9C59-286C534800F7}" type="pres">
      <dgm:prSet presAssocID="{34D9A341-BCD3-4152-BC94-16BDC18EE7F6}" presName="spaceRect" presStyleCnt="0"/>
      <dgm:spPr/>
    </dgm:pt>
    <dgm:pt modelId="{8F45972F-5765-41E3-81ED-5F35EBFD8201}" type="pres">
      <dgm:prSet presAssocID="{34D9A341-BCD3-4152-BC94-16BDC18EE7F6}" presName="parTx" presStyleLbl="revTx" presStyleIdx="2" presStyleCnt="4">
        <dgm:presLayoutVars>
          <dgm:chMax val="0"/>
          <dgm:chPref val="0"/>
        </dgm:presLayoutVars>
      </dgm:prSet>
      <dgm:spPr/>
    </dgm:pt>
    <dgm:pt modelId="{BA9E2785-30CC-451A-82E1-25DD0E509CCB}" type="pres">
      <dgm:prSet presAssocID="{9F44CFFB-A9EF-4E42-8212-4C200963ABF8}" presName="sibTrans" presStyleCnt="0"/>
      <dgm:spPr/>
    </dgm:pt>
    <dgm:pt modelId="{A1588667-9F72-4660-9135-155868C43E16}" type="pres">
      <dgm:prSet presAssocID="{2066A3F7-C66A-433B-A157-1EA8B0976650}" presName="compNode" presStyleCnt="0"/>
      <dgm:spPr/>
    </dgm:pt>
    <dgm:pt modelId="{BC235EAC-0BB0-4AC6-847D-A65BAF416C3C}" type="pres">
      <dgm:prSet presAssocID="{2066A3F7-C66A-433B-A157-1EA8B0976650}" presName="bgRect" presStyleLbl="bgShp" presStyleIdx="3" presStyleCnt="4"/>
      <dgm:spPr/>
    </dgm:pt>
    <dgm:pt modelId="{735CBF3A-212F-431C-9B8F-3AB0F7C3BC4B}" type="pres">
      <dgm:prSet presAssocID="{2066A3F7-C66A-433B-A157-1EA8B0976650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aptain"/>
        </a:ext>
      </dgm:extLst>
    </dgm:pt>
    <dgm:pt modelId="{550E92D6-F420-41CD-8CBE-AAC04635CC67}" type="pres">
      <dgm:prSet presAssocID="{2066A3F7-C66A-433B-A157-1EA8B0976650}" presName="spaceRect" presStyleCnt="0"/>
      <dgm:spPr/>
    </dgm:pt>
    <dgm:pt modelId="{13909D25-722F-468D-91B4-A1DC4EF18322}" type="pres">
      <dgm:prSet presAssocID="{2066A3F7-C66A-433B-A157-1EA8B0976650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1F112318-D12B-405E-A9E0-D2FE9942B87F}" type="presOf" srcId="{6D9926E3-DD45-45CD-9844-B65B0D40360D}" destId="{5B09996E-A0A0-4BF5-9023-62B4187F7C53}" srcOrd="0" destOrd="0" presId="urn:microsoft.com/office/officeart/2018/2/layout/IconVerticalSolidList"/>
    <dgm:cxn modelId="{7F554C2A-138B-478F-8DE8-D25D105C6616}" srcId="{6D9926E3-DD45-45CD-9844-B65B0D40360D}" destId="{EC463065-CD79-470E-B332-926F059B330B}" srcOrd="0" destOrd="0" parTransId="{6639ED26-6ED0-49A5-A6BA-C4215737C8F4}" sibTransId="{70369238-7420-44EA-8DDB-F30AC2B51008}"/>
    <dgm:cxn modelId="{6F3AC933-609E-4AAE-8F77-A810744CC3F3}" srcId="{6D9926E3-DD45-45CD-9844-B65B0D40360D}" destId="{2066A3F7-C66A-433B-A157-1EA8B0976650}" srcOrd="3" destOrd="0" parTransId="{3C54B173-F9B2-40E6-B1CC-36F4EAE598D4}" sibTransId="{5AB6F4DC-3990-4573-9BAF-2AE5475A9293}"/>
    <dgm:cxn modelId="{F1622039-967E-435E-991F-E3A5CFE960A7}" type="presOf" srcId="{EC463065-CD79-470E-B332-926F059B330B}" destId="{FD214EA5-73A1-4EB1-8421-78D91892C8DC}" srcOrd="0" destOrd="0" presId="urn:microsoft.com/office/officeart/2018/2/layout/IconVerticalSolidList"/>
    <dgm:cxn modelId="{B21DEF48-5FEE-47EC-AA42-67F3895ADCF9}" type="presOf" srcId="{195BB8BA-A820-4178-8270-266CC028A8C6}" destId="{59A416E7-0F9D-42C9-AFDC-2019AD76E65C}" srcOrd="0" destOrd="0" presId="urn:microsoft.com/office/officeart/2018/2/layout/IconVerticalSolidList"/>
    <dgm:cxn modelId="{40ABB494-2260-4FEB-A581-EE11095E4427}" type="presOf" srcId="{34D9A341-BCD3-4152-BC94-16BDC18EE7F6}" destId="{8F45972F-5765-41E3-81ED-5F35EBFD8201}" srcOrd="0" destOrd="0" presId="urn:microsoft.com/office/officeart/2018/2/layout/IconVerticalSolidList"/>
    <dgm:cxn modelId="{C384FEA7-E4BD-4F65-BF25-5D8627AD5901}" type="presOf" srcId="{2066A3F7-C66A-433B-A157-1EA8B0976650}" destId="{13909D25-722F-468D-91B4-A1DC4EF18322}" srcOrd="0" destOrd="0" presId="urn:microsoft.com/office/officeart/2018/2/layout/IconVerticalSolidList"/>
    <dgm:cxn modelId="{A53244BD-B1F6-4E6E-A016-583178611F65}" srcId="{6D9926E3-DD45-45CD-9844-B65B0D40360D}" destId="{195BB8BA-A820-4178-8270-266CC028A8C6}" srcOrd="1" destOrd="0" parTransId="{0E873BF4-EE9C-4FC2-B59C-ED77011C0FF9}" sibTransId="{0D7731CD-1148-4F69-88AA-63F096B7206C}"/>
    <dgm:cxn modelId="{EB3D0EE0-2D4B-4A1E-8DAF-69791F92AB54}" srcId="{6D9926E3-DD45-45CD-9844-B65B0D40360D}" destId="{34D9A341-BCD3-4152-BC94-16BDC18EE7F6}" srcOrd="2" destOrd="0" parTransId="{2B304480-1F07-4836-B69B-DA6A00964B63}" sibTransId="{9F44CFFB-A9EF-4E42-8212-4C200963ABF8}"/>
    <dgm:cxn modelId="{E83924D4-3E86-463E-AE5F-4C72C0E22F31}" type="presParOf" srcId="{5B09996E-A0A0-4BF5-9023-62B4187F7C53}" destId="{E21F9C4A-C978-4301-90C9-80DA9EA58A62}" srcOrd="0" destOrd="0" presId="urn:microsoft.com/office/officeart/2018/2/layout/IconVerticalSolidList"/>
    <dgm:cxn modelId="{848E0271-7D24-4006-9AE5-982DBDBA01FD}" type="presParOf" srcId="{E21F9C4A-C978-4301-90C9-80DA9EA58A62}" destId="{1919192A-A458-4F7E-AC85-44163494F609}" srcOrd="0" destOrd="0" presId="urn:microsoft.com/office/officeart/2018/2/layout/IconVerticalSolidList"/>
    <dgm:cxn modelId="{2160E0AD-A7F6-42EB-AC00-2B19B41E5315}" type="presParOf" srcId="{E21F9C4A-C978-4301-90C9-80DA9EA58A62}" destId="{A69FC113-0A57-4FA7-99BB-B157FDE93508}" srcOrd="1" destOrd="0" presId="urn:microsoft.com/office/officeart/2018/2/layout/IconVerticalSolidList"/>
    <dgm:cxn modelId="{52261598-C417-4899-8828-0A77055E93B4}" type="presParOf" srcId="{E21F9C4A-C978-4301-90C9-80DA9EA58A62}" destId="{EBDF8F77-8CDD-43DC-986C-0B9CC9C4EE0F}" srcOrd="2" destOrd="0" presId="urn:microsoft.com/office/officeart/2018/2/layout/IconVerticalSolidList"/>
    <dgm:cxn modelId="{4FD7BAA5-32DA-4996-97D9-A4EE2DD36801}" type="presParOf" srcId="{E21F9C4A-C978-4301-90C9-80DA9EA58A62}" destId="{FD214EA5-73A1-4EB1-8421-78D91892C8DC}" srcOrd="3" destOrd="0" presId="urn:microsoft.com/office/officeart/2018/2/layout/IconVerticalSolidList"/>
    <dgm:cxn modelId="{CF8EB74B-0779-489F-95A6-948413A64876}" type="presParOf" srcId="{5B09996E-A0A0-4BF5-9023-62B4187F7C53}" destId="{57F4B348-B93C-4890-A6D6-9048C350BAA9}" srcOrd="1" destOrd="0" presId="urn:microsoft.com/office/officeart/2018/2/layout/IconVerticalSolidList"/>
    <dgm:cxn modelId="{7F572DF3-B35D-4041-9DD0-6A570A26D2F9}" type="presParOf" srcId="{5B09996E-A0A0-4BF5-9023-62B4187F7C53}" destId="{F2F6EED8-B314-48E7-A54B-4CF26AF9A5C4}" srcOrd="2" destOrd="0" presId="urn:microsoft.com/office/officeart/2018/2/layout/IconVerticalSolidList"/>
    <dgm:cxn modelId="{0366AD00-C3CE-468E-B238-4B67B7AF30AA}" type="presParOf" srcId="{F2F6EED8-B314-48E7-A54B-4CF26AF9A5C4}" destId="{7DE7330B-0654-4C9C-9FFB-C9D12F4EC3E3}" srcOrd="0" destOrd="0" presId="urn:microsoft.com/office/officeart/2018/2/layout/IconVerticalSolidList"/>
    <dgm:cxn modelId="{63AFAD40-DAFE-4368-846C-B6F36DF9AE88}" type="presParOf" srcId="{F2F6EED8-B314-48E7-A54B-4CF26AF9A5C4}" destId="{F8A5F1F2-60E1-4538-B499-3238CFECE1FF}" srcOrd="1" destOrd="0" presId="urn:microsoft.com/office/officeart/2018/2/layout/IconVerticalSolidList"/>
    <dgm:cxn modelId="{F7A35180-A18D-4755-A18A-DB11A19F39A5}" type="presParOf" srcId="{F2F6EED8-B314-48E7-A54B-4CF26AF9A5C4}" destId="{EF1C429C-2409-40AD-B8DD-538302BA8EF8}" srcOrd="2" destOrd="0" presId="urn:microsoft.com/office/officeart/2018/2/layout/IconVerticalSolidList"/>
    <dgm:cxn modelId="{ABF23115-8CA4-45AF-BCB1-F9C4125C924C}" type="presParOf" srcId="{F2F6EED8-B314-48E7-A54B-4CF26AF9A5C4}" destId="{59A416E7-0F9D-42C9-AFDC-2019AD76E65C}" srcOrd="3" destOrd="0" presId="urn:microsoft.com/office/officeart/2018/2/layout/IconVerticalSolidList"/>
    <dgm:cxn modelId="{7F5BCE24-13F1-40B6-90A1-73B6BD0FA2E3}" type="presParOf" srcId="{5B09996E-A0A0-4BF5-9023-62B4187F7C53}" destId="{0AD014AE-0A27-445B-BBA3-51CA0E5D8C6A}" srcOrd="3" destOrd="0" presId="urn:microsoft.com/office/officeart/2018/2/layout/IconVerticalSolidList"/>
    <dgm:cxn modelId="{85CE0878-69A5-4CCA-B589-27C9B88003E1}" type="presParOf" srcId="{5B09996E-A0A0-4BF5-9023-62B4187F7C53}" destId="{946203D1-6726-44BF-A4A6-23934D69C753}" srcOrd="4" destOrd="0" presId="urn:microsoft.com/office/officeart/2018/2/layout/IconVerticalSolidList"/>
    <dgm:cxn modelId="{11B2CD06-65C8-4852-82A0-5117135E3A81}" type="presParOf" srcId="{946203D1-6726-44BF-A4A6-23934D69C753}" destId="{17AE3DBA-4D36-4473-94B3-E12E19495514}" srcOrd="0" destOrd="0" presId="urn:microsoft.com/office/officeart/2018/2/layout/IconVerticalSolidList"/>
    <dgm:cxn modelId="{B6A7848D-81B3-4746-AD76-AEA964ED4D3D}" type="presParOf" srcId="{946203D1-6726-44BF-A4A6-23934D69C753}" destId="{794DC03D-86B8-4718-B356-49BA99A2A123}" srcOrd="1" destOrd="0" presId="urn:microsoft.com/office/officeart/2018/2/layout/IconVerticalSolidList"/>
    <dgm:cxn modelId="{D624D1FC-1CA5-4558-92CC-ECBDC9BCD6B8}" type="presParOf" srcId="{946203D1-6726-44BF-A4A6-23934D69C753}" destId="{D3BAB98E-AE50-4341-9C59-286C534800F7}" srcOrd="2" destOrd="0" presId="urn:microsoft.com/office/officeart/2018/2/layout/IconVerticalSolidList"/>
    <dgm:cxn modelId="{5E7A140A-1167-4C7A-B805-FD025C10EFE3}" type="presParOf" srcId="{946203D1-6726-44BF-A4A6-23934D69C753}" destId="{8F45972F-5765-41E3-81ED-5F35EBFD8201}" srcOrd="3" destOrd="0" presId="urn:microsoft.com/office/officeart/2018/2/layout/IconVerticalSolidList"/>
    <dgm:cxn modelId="{F094C2F8-5DF0-4C59-A66A-65A6C4B46B15}" type="presParOf" srcId="{5B09996E-A0A0-4BF5-9023-62B4187F7C53}" destId="{BA9E2785-30CC-451A-82E1-25DD0E509CCB}" srcOrd="5" destOrd="0" presId="urn:microsoft.com/office/officeart/2018/2/layout/IconVerticalSolidList"/>
    <dgm:cxn modelId="{589A4A26-C2E1-4455-9EC9-89D43EDC3388}" type="presParOf" srcId="{5B09996E-A0A0-4BF5-9023-62B4187F7C53}" destId="{A1588667-9F72-4660-9135-155868C43E16}" srcOrd="6" destOrd="0" presId="urn:microsoft.com/office/officeart/2018/2/layout/IconVerticalSolidList"/>
    <dgm:cxn modelId="{EBFDFE7C-BD67-48CA-B0EB-28E6D8CDA1B2}" type="presParOf" srcId="{A1588667-9F72-4660-9135-155868C43E16}" destId="{BC235EAC-0BB0-4AC6-847D-A65BAF416C3C}" srcOrd="0" destOrd="0" presId="urn:microsoft.com/office/officeart/2018/2/layout/IconVerticalSolidList"/>
    <dgm:cxn modelId="{FD058CEC-D579-4433-AE0D-F3C366119866}" type="presParOf" srcId="{A1588667-9F72-4660-9135-155868C43E16}" destId="{735CBF3A-212F-431C-9B8F-3AB0F7C3BC4B}" srcOrd="1" destOrd="0" presId="urn:microsoft.com/office/officeart/2018/2/layout/IconVerticalSolidList"/>
    <dgm:cxn modelId="{DD432D6C-C98A-463D-918D-8ED13E89AE65}" type="presParOf" srcId="{A1588667-9F72-4660-9135-155868C43E16}" destId="{550E92D6-F420-41CD-8CBE-AAC04635CC67}" srcOrd="2" destOrd="0" presId="urn:microsoft.com/office/officeart/2018/2/layout/IconVerticalSolidList"/>
    <dgm:cxn modelId="{90F2297D-8DC3-4DA0-89EE-93F4BF032164}" type="presParOf" srcId="{A1588667-9F72-4660-9135-155868C43E16}" destId="{13909D25-722F-468D-91B4-A1DC4EF18322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5291053-2536-47E9-8BD9-52E07F2129D0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D7DE98D-F339-471E-B7CB-4FC16E46A1EA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The hospitality sector has included sustainability in its image and communications framework</a:t>
          </a:r>
        </a:p>
      </dgm:t>
    </dgm:pt>
    <dgm:pt modelId="{7545411C-1953-4769-8A5E-A3F25657CF88}" type="parTrans" cxnId="{8A7160AE-93AA-4F07-97DE-C2F8221BA1E6}">
      <dgm:prSet/>
      <dgm:spPr/>
      <dgm:t>
        <a:bodyPr/>
        <a:lstStyle/>
        <a:p>
          <a:endParaRPr lang="en-US"/>
        </a:p>
      </dgm:t>
    </dgm:pt>
    <dgm:pt modelId="{F37479D1-91FA-494E-8CB8-0C8D8C4E69B1}" type="sibTrans" cxnId="{8A7160AE-93AA-4F07-97DE-C2F8221BA1E6}">
      <dgm:prSet/>
      <dgm:spPr/>
      <dgm:t>
        <a:bodyPr/>
        <a:lstStyle/>
        <a:p>
          <a:endParaRPr lang="en-US"/>
        </a:p>
      </dgm:t>
    </dgm:pt>
    <dgm:pt modelId="{E142E9D2-46B2-440D-BD05-F717F486DA74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Sustainable and ethical branding goes to the heart of environmentally conscious guests</a:t>
          </a:r>
        </a:p>
      </dgm:t>
    </dgm:pt>
    <dgm:pt modelId="{C1EA1D47-06E0-45B5-A8F8-695D7A32F7E9}" type="parTrans" cxnId="{03C1B9F5-A23D-4BCE-A236-DABE4B7FD2F6}">
      <dgm:prSet/>
      <dgm:spPr/>
      <dgm:t>
        <a:bodyPr/>
        <a:lstStyle/>
        <a:p>
          <a:endParaRPr lang="en-US"/>
        </a:p>
      </dgm:t>
    </dgm:pt>
    <dgm:pt modelId="{1E33DCCC-8AA0-46E0-93B8-40139FE571F8}" type="sibTrans" cxnId="{03C1B9F5-A23D-4BCE-A236-DABE4B7FD2F6}">
      <dgm:prSet/>
      <dgm:spPr/>
      <dgm:t>
        <a:bodyPr/>
        <a:lstStyle/>
        <a:p>
          <a:endParaRPr lang="en-US"/>
        </a:p>
      </dgm:t>
    </dgm:pt>
    <dgm:pt modelId="{16C84BB8-B76C-4DAB-8733-71D86F9A493E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The impact is associated with the fact that some hotels provide misleading information relating to sustainable operations (Voukkali </a:t>
          </a:r>
          <a:r>
            <a:rPr lang="en-US" i="1"/>
            <a:t>et al., </a:t>
          </a:r>
          <a:r>
            <a:rPr lang="en-US"/>
            <a:t>2021).</a:t>
          </a:r>
        </a:p>
      </dgm:t>
    </dgm:pt>
    <dgm:pt modelId="{0DF2388A-967C-4757-B57A-9D8DEB853090}" type="parTrans" cxnId="{92F2F3EB-0A05-48B7-B517-CBC2CB2938A4}">
      <dgm:prSet/>
      <dgm:spPr/>
      <dgm:t>
        <a:bodyPr/>
        <a:lstStyle/>
        <a:p>
          <a:endParaRPr lang="en-US"/>
        </a:p>
      </dgm:t>
    </dgm:pt>
    <dgm:pt modelId="{5BF991AB-6A02-421E-AB25-6412421C5FF2}" type="sibTrans" cxnId="{92F2F3EB-0A05-48B7-B517-CBC2CB2938A4}">
      <dgm:prSet/>
      <dgm:spPr/>
      <dgm:t>
        <a:bodyPr/>
        <a:lstStyle/>
        <a:p>
          <a:endParaRPr lang="en-US"/>
        </a:p>
      </dgm:t>
    </dgm:pt>
    <dgm:pt modelId="{AA3640BB-7CB4-43EC-8D5E-8EFA42BBA48B}" type="pres">
      <dgm:prSet presAssocID="{E5291053-2536-47E9-8BD9-52E07F2129D0}" presName="root" presStyleCnt="0">
        <dgm:presLayoutVars>
          <dgm:dir/>
          <dgm:resizeHandles val="exact"/>
        </dgm:presLayoutVars>
      </dgm:prSet>
      <dgm:spPr/>
    </dgm:pt>
    <dgm:pt modelId="{93B45FE9-8513-47B4-A880-FAB820F4F768}" type="pres">
      <dgm:prSet presAssocID="{1D7DE98D-F339-471E-B7CB-4FC16E46A1EA}" presName="compNode" presStyleCnt="0"/>
      <dgm:spPr/>
    </dgm:pt>
    <dgm:pt modelId="{44EBC920-619E-4395-B98D-271A8327EBD8}" type="pres">
      <dgm:prSet presAssocID="{1D7DE98D-F339-471E-B7CB-4FC16E46A1EA}" presName="bgRect" presStyleLbl="bgShp" presStyleIdx="0" presStyleCnt="3"/>
      <dgm:spPr/>
    </dgm:pt>
    <dgm:pt modelId="{155A2CCD-750B-429A-9DA2-4CAD6A223D58}" type="pres">
      <dgm:prSet presAssocID="{1D7DE98D-F339-471E-B7CB-4FC16E46A1EA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DCE12130-E2EE-4454-90DB-91F72FFFA376}" type="pres">
      <dgm:prSet presAssocID="{1D7DE98D-F339-471E-B7CB-4FC16E46A1EA}" presName="spaceRect" presStyleCnt="0"/>
      <dgm:spPr/>
    </dgm:pt>
    <dgm:pt modelId="{DBAA1703-E744-4F7A-8555-6E745717ED40}" type="pres">
      <dgm:prSet presAssocID="{1D7DE98D-F339-471E-B7CB-4FC16E46A1EA}" presName="parTx" presStyleLbl="revTx" presStyleIdx="0" presStyleCnt="3">
        <dgm:presLayoutVars>
          <dgm:chMax val="0"/>
          <dgm:chPref val="0"/>
        </dgm:presLayoutVars>
      </dgm:prSet>
      <dgm:spPr/>
    </dgm:pt>
    <dgm:pt modelId="{2A0E7ECE-6BE1-4E15-9B43-62885DEC1B58}" type="pres">
      <dgm:prSet presAssocID="{F37479D1-91FA-494E-8CB8-0C8D8C4E69B1}" presName="sibTrans" presStyleCnt="0"/>
      <dgm:spPr/>
    </dgm:pt>
    <dgm:pt modelId="{914BC388-A958-4602-9721-5A7C9FE73ECF}" type="pres">
      <dgm:prSet presAssocID="{E142E9D2-46B2-440D-BD05-F717F486DA74}" presName="compNode" presStyleCnt="0"/>
      <dgm:spPr/>
    </dgm:pt>
    <dgm:pt modelId="{A4FF9722-023F-4F3E-87BE-81E938739058}" type="pres">
      <dgm:prSet presAssocID="{E142E9D2-46B2-440D-BD05-F717F486DA74}" presName="bgRect" presStyleLbl="bgShp" presStyleIdx="1" presStyleCnt="3"/>
      <dgm:spPr/>
    </dgm:pt>
    <dgm:pt modelId="{97C9E1EA-D7FE-4683-88FC-22AE98CD12C3}" type="pres">
      <dgm:prSet presAssocID="{E142E9D2-46B2-440D-BD05-F717F486DA74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art"/>
        </a:ext>
      </dgm:extLst>
    </dgm:pt>
    <dgm:pt modelId="{92073BD9-410F-4A5C-9F42-4B51537F2038}" type="pres">
      <dgm:prSet presAssocID="{E142E9D2-46B2-440D-BD05-F717F486DA74}" presName="spaceRect" presStyleCnt="0"/>
      <dgm:spPr/>
    </dgm:pt>
    <dgm:pt modelId="{31FD3F7B-671E-45C9-BE13-BDEF40261008}" type="pres">
      <dgm:prSet presAssocID="{E142E9D2-46B2-440D-BD05-F717F486DA74}" presName="parTx" presStyleLbl="revTx" presStyleIdx="1" presStyleCnt="3">
        <dgm:presLayoutVars>
          <dgm:chMax val="0"/>
          <dgm:chPref val="0"/>
        </dgm:presLayoutVars>
      </dgm:prSet>
      <dgm:spPr/>
    </dgm:pt>
    <dgm:pt modelId="{C2CF8EF4-3A25-4D4B-BE73-C3D2D5A02CAA}" type="pres">
      <dgm:prSet presAssocID="{1E33DCCC-8AA0-46E0-93B8-40139FE571F8}" presName="sibTrans" presStyleCnt="0"/>
      <dgm:spPr/>
    </dgm:pt>
    <dgm:pt modelId="{CCE10B7D-481A-4F2E-B62A-FE93BB2C01CB}" type="pres">
      <dgm:prSet presAssocID="{16C84BB8-B76C-4DAB-8733-71D86F9A493E}" presName="compNode" presStyleCnt="0"/>
      <dgm:spPr/>
    </dgm:pt>
    <dgm:pt modelId="{0374E19F-F9DA-4F47-8807-B037DFB07C79}" type="pres">
      <dgm:prSet presAssocID="{16C84BB8-B76C-4DAB-8733-71D86F9A493E}" presName="bgRect" presStyleLbl="bgShp" presStyleIdx="2" presStyleCnt="3"/>
      <dgm:spPr/>
    </dgm:pt>
    <dgm:pt modelId="{8F1F10C7-841A-452E-8581-61753753C466}" type="pres">
      <dgm:prSet presAssocID="{16C84BB8-B76C-4DAB-8733-71D86F9A493E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uilding"/>
        </a:ext>
      </dgm:extLst>
    </dgm:pt>
    <dgm:pt modelId="{4B21E686-4498-4A70-A76C-DFE3FFA48967}" type="pres">
      <dgm:prSet presAssocID="{16C84BB8-B76C-4DAB-8733-71D86F9A493E}" presName="spaceRect" presStyleCnt="0"/>
      <dgm:spPr/>
    </dgm:pt>
    <dgm:pt modelId="{59311E6C-9C6F-48F7-ADB2-2BDC2A0CADE1}" type="pres">
      <dgm:prSet presAssocID="{16C84BB8-B76C-4DAB-8733-71D86F9A493E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2FE65300-5D91-4471-8F23-4DEDA59A5B78}" type="presOf" srcId="{1D7DE98D-F339-471E-B7CB-4FC16E46A1EA}" destId="{DBAA1703-E744-4F7A-8555-6E745717ED40}" srcOrd="0" destOrd="0" presId="urn:microsoft.com/office/officeart/2018/2/layout/IconVerticalSolidList"/>
    <dgm:cxn modelId="{B838407F-E591-4B0A-B516-C449ECAAB9C2}" type="presOf" srcId="{E142E9D2-46B2-440D-BD05-F717F486DA74}" destId="{31FD3F7B-671E-45C9-BE13-BDEF40261008}" srcOrd="0" destOrd="0" presId="urn:microsoft.com/office/officeart/2018/2/layout/IconVerticalSolidList"/>
    <dgm:cxn modelId="{8A7160AE-93AA-4F07-97DE-C2F8221BA1E6}" srcId="{E5291053-2536-47E9-8BD9-52E07F2129D0}" destId="{1D7DE98D-F339-471E-B7CB-4FC16E46A1EA}" srcOrd="0" destOrd="0" parTransId="{7545411C-1953-4769-8A5E-A3F25657CF88}" sibTransId="{F37479D1-91FA-494E-8CB8-0C8D8C4E69B1}"/>
    <dgm:cxn modelId="{4E1043C6-E9F8-4872-A5D3-2E9E1AFBE1CE}" type="presOf" srcId="{E5291053-2536-47E9-8BD9-52E07F2129D0}" destId="{AA3640BB-7CB4-43EC-8D5E-8EFA42BBA48B}" srcOrd="0" destOrd="0" presId="urn:microsoft.com/office/officeart/2018/2/layout/IconVerticalSolidList"/>
    <dgm:cxn modelId="{92F2F3EB-0A05-48B7-B517-CBC2CB2938A4}" srcId="{E5291053-2536-47E9-8BD9-52E07F2129D0}" destId="{16C84BB8-B76C-4DAB-8733-71D86F9A493E}" srcOrd="2" destOrd="0" parTransId="{0DF2388A-967C-4757-B57A-9D8DEB853090}" sibTransId="{5BF991AB-6A02-421E-AB25-6412421C5FF2}"/>
    <dgm:cxn modelId="{CF9427EE-4BBE-4C44-A482-9E08C95F1BF3}" type="presOf" srcId="{16C84BB8-B76C-4DAB-8733-71D86F9A493E}" destId="{59311E6C-9C6F-48F7-ADB2-2BDC2A0CADE1}" srcOrd="0" destOrd="0" presId="urn:microsoft.com/office/officeart/2018/2/layout/IconVerticalSolidList"/>
    <dgm:cxn modelId="{03C1B9F5-A23D-4BCE-A236-DABE4B7FD2F6}" srcId="{E5291053-2536-47E9-8BD9-52E07F2129D0}" destId="{E142E9D2-46B2-440D-BD05-F717F486DA74}" srcOrd="1" destOrd="0" parTransId="{C1EA1D47-06E0-45B5-A8F8-695D7A32F7E9}" sibTransId="{1E33DCCC-8AA0-46E0-93B8-40139FE571F8}"/>
    <dgm:cxn modelId="{AC6C0ADF-0012-4A95-B2FE-22FB74D26D2F}" type="presParOf" srcId="{AA3640BB-7CB4-43EC-8D5E-8EFA42BBA48B}" destId="{93B45FE9-8513-47B4-A880-FAB820F4F768}" srcOrd="0" destOrd="0" presId="urn:microsoft.com/office/officeart/2018/2/layout/IconVerticalSolidList"/>
    <dgm:cxn modelId="{B80EA40D-1E44-415E-BAF1-8E86FBC79D2F}" type="presParOf" srcId="{93B45FE9-8513-47B4-A880-FAB820F4F768}" destId="{44EBC920-619E-4395-B98D-271A8327EBD8}" srcOrd="0" destOrd="0" presId="urn:microsoft.com/office/officeart/2018/2/layout/IconVerticalSolidList"/>
    <dgm:cxn modelId="{59F90ACA-A2F1-4796-B610-BE31BA78B73E}" type="presParOf" srcId="{93B45FE9-8513-47B4-A880-FAB820F4F768}" destId="{155A2CCD-750B-429A-9DA2-4CAD6A223D58}" srcOrd="1" destOrd="0" presId="urn:microsoft.com/office/officeart/2018/2/layout/IconVerticalSolidList"/>
    <dgm:cxn modelId="{A5E2168C-D600-47E0-B4DF-6B289479BD10}" type="presParOf" srcId="{93B45FE9-8513-47B4-A880-FAB820F4F768}" destId="{DCE12130-E2EE-4454-90DB-91F72FFFA376}" srcOrd="2" destOrd="0" presId="urn:microsoft.com/office/officeart/2018/2/layout/IconVerticalSolidList"/>
    <dgm:cxn modelId="{3AD0EBFD-43AB-436B-8E5F-E5BB177B6FCA}" type="presParOf" srcId="{93B45FE9-8513-47B4-A880-FAB820F4F768}" destId="{DBAA1703-E744-4F7A-8555-6E745717ED40}" srcOrd="3" destOrd="0" presId="urn:microsoft.com/office/officeart/2018/2/layout/IconVerticalSolidList"/>
    <dgm:cxn modelId="{9DF8798E-ACBC-4C7A-A79E-B1512A12F434}" type="presParOf" srcId="{AA3640BB-7CB4-43EC-8D5E-8EFA42BBA48B}" destId="{2A0E7ECE-6BE1-4E15-9B43-62885DEC1B58}" srcOrd="1" destOrd="0" presId="urn:microsoft.com/office/officeart/2018/2/layout/IconVerticalSolidList"/>
    <dgm:cxn modelId="{04757562-5FE4-4690-9D66-5BA57D2801B5}" type="presParOf" srcId="{AA3640BB-7CB4-43EC-8D5E-8EFA42BBA48B}" destId="{914BC388-A958-4602-9721-5A7C9FE73ECF}" srcOrd="2" destOrd="0" presId="urn:microsoft.com/office/officeart/2018/2/layout/IconVerticalSolidList"/>
    <dgm:cxn modelId="{D4CD70F5-3F5F-49F4-B394-9A8CD6AAC7B5}" type="presParOf" srcId="{914BC388-A958-4602-9721-5A7C9FE73ECF}" destId="{A4FF9722-023F-4F3E-87BE-81E938739058}" srcOrd="0" destOrd="0" presId="urn:microsoft.com/office/officeart/2018/2/layout/IconVerticalSolidList"/>
    <dgm:cxn modelId="{10675ABA-EED4-4C33-9323-22415B6EC6BE}" type="presParOf" srcId="{914BC388-A958-4602-9721-5A7C9FE73ECF}" destId="{97C9E1EA-D7FE-4683-88FC-22AE98CD12C3}" srcOrd="1" destOrd="0" presId="urn:microsoft.com/office/officeart/2018/2/layout/IconVerticalSolidList"/>
    <dgm:cxn modelId="{382F54FF-031A-475E-8E81-FF1F1E83DE48}" type="presParOf" srcId="{914BC388-A958-4602-9721-5A7C9FE73ECF}" destId="{92073BD9-410F-4A5C-9F42-4B51537F2038}" srcOrd="2" destOrd="0" presId="urn:microsoft.com/office/officeart/2018/2/layout/IconVerticalSolidList"/>
    <dgm:cxn modelId="{E26A6A04-A370-44EC-82CE-66C1A5003764}" type="presParOf" srcId="{914BC388-A958-4602-9721-5A7C9FE73ECF}" destId="{31FD3F7B-671E-45C9-BE13-BDEF40261008}" srcOrd="3" destOrd="0" presId="urn:microsoft.com/office/officeart/2018/2/layout/IconVerticalSolidList"/>
    <dgm:cxn modelId="{3A774902-A8E1-4A71-864D-67154D5E9FD7}" type="presParOf" srcId="{AA3640BB-7CB4-43EC-8D5E-8EFA42BBA48B}" destId="{C2CF8EF4-3A25-4D4B-BE73-C3D2D5A02CAA}" srcOrd="3" destOrd="0" presId="urn:microsoft.com/office/officeart/2018/2/layout/IconVerticalSolidList"/>
    <dgm:cxn modelId="{5EDB04A5-3859-4E56-89AA-812B29EB4977}" type="presParOf" srcId="{AA3640BB-7CB4-43EC-8D5E-8EFA42BBA48B}" destId="{CCE10B7D-481A-4F2E-B62A-FE93BB2C01CB}" srcOrd="4" destOrd="0" presId="urn:microsoft.com/office/officeart/2018/2/layout/IconVerticalSolidList"/>
    <dgm:cxn modelId="{3A6E8D28-9C41-42CC-86EE-4CE9C80EDCD5}" type="presParOf" srcId="{CCE10B7D-481A-4F2E-B62A-FE93BB2C01CB}" destId="{0374E19F-F9DA-4F47-8807-B037DFB07C79}" srcOrd="0" destOrd="0" presId="urn:microsoft.com/office/officeart/2018/2/layout/IconVerticalSolidList"/>
    <dgm:cxn modelId="{4E5B8B50-E457-4BB3-95B5-34CE9467E190}" type="presParOf" srcId="{CCE10B7D-481A-4F2E-B62A-FE93BB2C01CB}" destId="{8F1F10C7-841A-452E-8581-61753753C466}" srcOrd="1" destOrd="0" presId="urn:microsoft.com/office/officeart/2018/2/layout/IconVerticalSolidList"/>
    <dgm:cxn modelId="{34C41D69-C13C-4799-872E-A154806D9D0B}" type="presParOf" srcId="{CCE10B7D-481A-4F2E-B62A-FE93BB2C01CB}" destId="{4B21E686-4498-4A70-A76C-DFE3FFA48967}" srcOrd="2" destOrd="0" presId="urn:microsoft.com/office/officeart/2018/2/layout/IconVerticalSolidList"/>
    <dgm:cxn modelId="{30FCB699-55B5-4EFF-9FFB-1760518040A4}" type="presParOf" srcId="{CCE10B7D-481A-4F2E-B62A-FE93BB2C01CB}" destId="{59311E6C-9C6F-48F7-ADB2-2BDC2A0CADE1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E40B7BD-D070-4B79-9499-0BD7960B6050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315C4DFB-2461-4F19-BE18-3E299CCD64FA}">
      <dgm:prSet/>
      <dgm:spPr/>
      <dgm:t>
        <a:bodyPr/>
        <a:lstStyle/>
        <a:p>
          <a:r>
            <a:rPr lang="en-US"/>
            <a:t>The new CHP plan has seamlessly promoted the reduction of carbon emissions</a:t>
          </a:r>
        </a:p>
      </dgm:t>
    </dgm:pt>
    <dgm:pt modelId="{9A565711-ECD1-4329-BE3C-C963477B171B}" type="parTrans" cxnId="{507E767F-1D8C-4452-B2B1-3052F2FB754C}">
      <dgm:prSet/>
      <dgm:spPr/>
      <dgm:t>
        <a:bodyPr/>
        <a:lstStyle/>
        <a:p>
          <a:endParaRPr lang="en-US"/>
        </a:p>
      </dgm:t>
    </dgm:pt>
    <dgm:pt modelId="{683457C5-0A49-419B-AC25-8ACBE37E5008}" type="sibTrans" cxnId="{507E767F-1D8C-4452-B2B1-3052F2FB754C}">
      <dgm:prSet/>
      <dgm:spPr/>
      <dgm:t>
        <a:bodyPr/>
        <a:lstStyle/>
        <a:p>
          <a:endParaRPr lang="en-US"/>
        </a:p>
      </dgm:t>
    </dgm:pt>
    <dgm:pt modelId="{B66B44E9-AFA9-4D36-A4C6-6F1DC3673627}">
      <dgm:prSet/>
      <dgm:spPr/>
      <dgm:t>
        <a:bodyPr/>
        <a:lstStyle/>
        <a:p>
          <a:r>
            <a:rPr lang="en-US"/>
            <a:t>The advantage of technology adoption is an enhanced form of working (Foris N., </a:t>
          </a:r>
          <a:r>
            <a:rPr lang="en-US" i="1"/>
            <a:t>et al.,</a:t>
          </a:r>
          <a:r>
            <a:rPr lang="en-US"/>
            <a:t>2020)</a:t>
          </a:r>
        </a:p>
      </dgm:t>
    </dgm:pt>
    <dgm:pt modelId="{849380F1-995E-46A2-9448-CD3EB92D962A}" type="parTrans" cxnId="{C8659F4C-AC26-4683-BB90-661684C77913}">
      <dgm:prSet/>
      <dgm:spPr/>
      <dgm:t>
        <a:bodyPr/>
        <a:lstStyle/>
        <a:p>
          <a:endParaRPr lang="en-US"/>
        </a:p>
      </dgm:t>
    </dgm:pt>
    <dgm:pt modelId="{7405329B-19DB-49C6-A9CE-AE92EE8BC386}" type="sibTrans" cxnId="{C8659F4C-AC26-4683-BB90-661684C77913}">
      <dgm:prSet/>
      <dgm:spPr/>
      <dgm:t>
        <a:bodyPr/>
        <a:lstStyle/>
        <a:p>
          <a:endParaRPr lang="en-US"/>
        </a:p>
      </dgm:t>
    </dgm:pt>
    <dgm:pt modelId="{607A7148-2077-43E9-BEF4-6AEB11054C49}">
      <dgm:prSet/>
      <dgm:spPr/>
      <dgm:t>
        <a:bodyPr/>
        <a:lstStyle/>
        <a:p>
          <a:r>
            <a:rPr lang="en-US"/>
            <a:t>Expensive nature of advanced technologies is among its major drawbacks</a:t>
          </a:r>
        </a:p>
      </dgm:t>
    </dgm:pt>
    <dgm:pt modelId="{161B3451-08D2-44D6-9872-4D4A6ECEF683}" type="parTrans" cxnId="{44113505-414D-4BB9-83E8-AE05FB3ACFB6}">
      <dgm:prSet/>
      <dgm:spPr/>
      <dgm:t>
        <a:bodyPr/>
        <a:lstStyle/>
        <a:p>
          <a:endParaRPr lang="en-US"/>
        </a:p>
      </dgm:t>
    </dgm:pt>
    <dgm:pt modelId="{0F693D65-2D6E-497C-B558-FFB7AEAE16DD}" type="sibTrans" cxnId="{44113505-414D-4BB9-83E8-AE05FB3ACFB6}">
      <dgm:prSet/>
      <dgm:spPr/>
      <dgm:t>
        <a:bodyPr/>
        <a:lstStyle/>
        <a:p>
          <a:endParaRPr lang="en-US"/>
        </a:p>
      </dgm:t>
    </dgm:pt>
    <dgm:pt modelId="{E15DBA8A-4049-4421-8BC9-CE2F390E8D7B}">
      <dgm:prSet/>
      <dgm:spPr/>
      <dgm:t>
        <a:bodyPr/>
        <a:lstStyle/>
        <a:p>
          <a:r>
            <a:rPr lang="en-US"/>
            <a:t>“Savoy Hotel London has reduced carbon emissions”(Savoy Hotel, 2024).</a:t>
          </a:r>
        </a:p>
      </dgm:t>
    </dgm:pt>
    <dgm:pt modelId="{BCB5F773-393D-4DD6-B821-2389BFF7F553}" type="parTrans" cxnId="{ED0D544F-0646-4B73-92B2-E727AB3BD91D}">
      <dgm:prSet/>
      <dgm:spPr/>
      <dgm:t>
        <a:bodyPr/>
        <a:lstStyle/>
        <a:p>
          <a:endParaRPr lang="en-US"/>
        </a:p>
      </dgm:t>
    </dgm:pt>
    <dgm:pt modelId="{D07B2444-A52B-43C2-A6DE-3056AFD10759}" type="sibTrans" cxnId="{ED0D544F-0646-4B73-92B2-E727AB3BD91D}">
      <dgm:prSet/>
      <dgm:spPr/>
      <dgm:t>
        <a:bodyPr/>
        <a:lstStyle/>
        <a:p>
          <a:endParaRPr lang="en-US"/>
        </a:p>
      </dgm:t>
    </dgm:pt>
    <dgm:pt modelId="{34FFC413-4728-4603-8508-5F14C5041193}" type="pres">
      <dgm:prSet presAssocID="{EE40B7BD-D070-4B79-9499-0BD7960B6050}" presName="vert0" presStyleCnt="0">
        <dgm:presLayoutVars>
          <dgm:dir/>
          <dgm:animOne val="branch"/>
          <dgm:animLvl val="lvl"/>
        </dgm:presLayoutVars>
      </dgm:prSet>
      <dgm:spPr/>
    </dgm:pt>
    <dgm:pt modelId="{239C646E-04E4-477C-896E-40A7ED3D2D9F}" type="pres">
      <dgm:prSet presAssocID="{315C4DFB-2461-4F19-BE18-3E299CCD64FA}" presName="thickLine" presStyleLbl="alignNode1" presStyleIdx="0" presStyleCnt="4"/>
      <dgm:spPr/>
    </dgm:pt>
    <dgm:pt modelId="{9B4565AA-5157-46C6-BD3A-C1D1B0574097}" type="pres">
      <dgm:prSet presAssocID="{315C4DFB-2461-4F19-BE18-3E299CCD64FA}" presName="horz1" presStyleCnt="0"/>
      <dgm:spPr/>
    </dgm:pt>
    <dgm:pt modelId="{269CC028-D979-4050-B946-C3B4C41513DF}" type="pres">
      <dgm:prSet presAssocID="{315C4DFB-2461-4F19-BE18-3E299CCD64FA}" presName="tx1" presStyleLbl="revTx" presStyleIdx="0" presStyleCnt="4"/>
      <dgm:spPr/>
    </dgm:pt>
    <dgm:pt modelId="{8CFA6FAC-E352-4AD9-B1E8-1A20876407B6}" type="pres">
      <dgm:prSet presAssocID="{315C4DFB-2461-4F19-BE18-3E299CCD64FA}" presName="vert1" presStyleCnt="0"/>
      <dgm:spPr/>
    </dgm:pt>
    <dgm:pt modelId="{3C56630F-DA6D-4B6D-ACE2-990DF4709427}" type="pres">
      <dgm:prSet presAssocID="{B66B44E9-AFA9-4D36-A4C6-6F1DC3673627}" presName="thickLine" presStyleLbl="alignNode1" presStyleIdx="1" presStyleCnt="4"/>
      <dgm:spPr/>
    </dgm:pt>
    <dgm:pt modelId="{E0C73E49-D293-4DEC-B6B3-11CA5B0D60C6}" type="pres">
      <dgm:prSet presAssocID="{B66B44E9-AFA9-4D36-A4C6-6F1DC3673627}" presName="horz1" presStyleCnt="0"/>
      <dgm:spPr/>
    </dgm:pt>
    <dgm:pt modelId="{9B747D68-9E9E-4FF6-AD70-EBB72F1B3098}" type="pres">
      <dgm:prSet presAssocID="{B66B44E9-AFA9-4D36-A4C6-6F1DC3673627}" presName="tx1" presStyleLbl="revTx" presStyleIdx="1" presStyleCnt="4"/>
      <dgm:spPr/>
    </dgm:pt>
    <dgm:pt modelId="{1D33BAC7-DE62-4008-8B3E-0741685947FA}" type="pres">
      <dgm:prSet presAssocID="{B66B44E9-AFA9-4D36-A4C6-6F1DC3673627}" presName="vert1" presStyleCnt="0"/>
      <dgm:spPr/>
    </dgm:pt>
    <dgm:pt modelId="{9FB8BF04-1B80-4834-BE26-2FF3A90E7702}" type="pres">
      <dgm:prSet presAssocID="{607A7148-2077-43E9-BEF4-6AEB11054C49}" presName="thickLine" presStyleLbl="alignNode1" presStyleIdx="2" presStyleCnt="4"/>
      <dgm:spPr/>
    </dgm:pt>
    <dgm:pt modelId="{D439308F-F090-4946-B9A9-B9CED7B899BB}" type="pres">
      <dgm:prSet presAssocID="{607A7148-2077-43E9-BEF4-6AEB11054C49}" presName="horz1" presStyleCnt="0"/>
      <dgm:spPr/>
    </dgm:pt>
    <dgm:pt modelId="{19C8567A-C0C4-46EB-9042-F053A1C98D33}" type="pres">
      <dgm:prSet presAssocID="{607A7148-2077-43E9-BEF4-6AEB11054C49}" presName="tx1" presStyleLbl="revTx" presStyleIdx="2" presStyleCnt="4"/>
      <dgm:spPr/>
    </dgm:pt>
    <dgm:pt modelId="{1BF75D2B-6957-47E0-91DC-DFD811DA77B0}" type="pres">
      <dgm:prSet presAssocID="{607A7148-2077-43E9-BEF4-6AEB11054C49}" presName="vert1" presStyleCnt="0"/>
      <dgm:spPr/>
    </dgm:pt>
    <dgm:pt modelId="{D0A84A55-F2D5-4E00-8894-7369D8B8D900}" type="pres">
      <dgm:prSet presAssocID="{E15DBA8A-4049-4421-8BC9-CE2F390E8D7B}" presName="thickLine" presStyleLbl="alignNode1" presStyleIdx="3" presStyleCnt="4"/>
      <dgm:spPr/>
    </dgm:pt>
    <dgm:pt modelId="{3215C92F-8D68-4E61-80C6-8566A6999B39}" type="pres">
      <dgm:prSet presAssocID="{E15DBA8A-4049-4421-8BC9-CE2F390E8D7B}" presName="horz1" presStyleCnt="0"/>
      <dgm:spPr/>
    </dgm:pt>
    <dgm:pt modelId="{E8A06B2D-E87A-4FE6-A529-A4BCF455642F}" type="pres">
      <dgm:prSet presAssocID="{E15DBA8A-4049-4421-8BC9-CE2F390E8D7B}" presName="tx1" presStyleLbl="revTx" presStyleIdx="3" presStyleCnt="4"/>
      <dgm:spPr/>
    </dgm:pt>
    <dgm:pt modelId="{4C186917-9EFF-427D-A91A-CDE0C69D3C25}" type="pres">
      <dgm:prSet presAssocID="{E15DBA8A-4049-4421-8BC9-CE2F390E8D7B}" presName="vert1" presStyleCnt="0"/>
      <dgm:spPr/>
    </dgm:pt>
  </dgm:ptLst>
  <dgm:cxnLst>
    <dgm:cxn modelId="{44113505-414D-4BB9-83E8-AE05FB3ACFB6}" srcId="{EE40B7BD-D070-4B79-9499-0BD7960B6050}" destId="{607A7148-2077-43E9-BEF4-6AEB11054C49}" srcOrd="2" destOrd="0" parTransId="{161B3451-08D2-44D6-9872-4D4A6ECEF683}" sibTransId="{0F693D65-2D6E-497C-B558-FFB7AEAE16DD}"/>
    <dgm:cxn modelId="{977CA807-88A7-4725-9862-05952DFAF696}" type="presOf" srcId="{315C4DFB-2461-4F19-BE18-3E299CCD64FA}" destId="{269CC028-D979-4050-B946-C3B4C41513DF}" srcOrd="0" destOrd="0" presId="urn:microsoft.com/office/officeart/2008/layout/LinedList"/>
    <dgm:cxn modelId="{3863DD0F-7AB5-4B0F-B5A4-6E2F92AEA09B}" type="presOf" srcId="{E15DBA8A-4049-4421-8BC9-CE2F390E8D7B}" destId="{E8A06B2D-E87A-4FE6-A529-A4BCF455642F}" srcOrd="0" destOrd="0" presId="urn:microsoft.com/office/officeart/2008/layout/LinedList"/>
    <dgm:cxn modelId="{6162A033-925C-480E-A7C8-39052CBFC435}" type="presOf" srcId="{EE40B7BD-D070-4B79-9499-0BD7960B6050}" destId="{34FFC413-4728-4603-8508-5F14C5041193}" srcOrd="0" destOrd="0" presId="urn:microsoft.com/office/officeart/2008/layout/LinedList"/>
    <dgm:cxn modelId="{C8659F4C-AC26-4683-BB90-661684C77913}" srcId="{EE40B7BD-D070-4B79-9499-0BD7960B6050}" destId="{B66B44E9-AFA9-4D36-A4C6-6F1DC3673627}" srcOrd="1" destOrd="0" parTransId="{849380F1-995E-46A2-9448-CD3EB92D962A}" sibTransId="{7405329B-19DB-49C6-A9CE-AE92EE8BC386}"/>
    <dgm:cxn modelId="{ED0D544F-0646-4B73-92B2-E727AB3BD91D}" srcId="{EE40B7BD-D070-4B79-9499-0BD7960B6050}" destId="{E15DBA8A-4049-4421-8BC9-CE2F390E8D7B}" srcOrd="3" destOrd="0" parTransId="{BCB5F773-393D-4DD6-B821-2389BFF7F553}" sibTransId="{D07B2444-A52B-43C2-A6DE-3056AFD10759}"/>
    <dgm:cxn modelId="{EDE74478-6169-46FA-B3AD-2E4112DA7EC5}" type="presOf" srcId="{607A7148-2077-43E9-BEF4-6AEB11054C49}" destId="{19C8567A-C0C4-46EB-9042-F053A1C98D33}" srcOrd="0" destOrd="0" presId="urn:microsoft.com/office/officeart/2008/layout/LinedList"/>
    <dgm:cxn modelId="{507E767F-1D8C-4452-B2B1-3052F2FB754C}" srcId="{EE40B7BD-D070-4B79-9499-0BD7960B6050}" destId="{315C4DFB-2461-4F19-BE18-3E299CCD64FA}" srcOrd="0" destOrd="0" parTransId="{9A565711-ECD1-4329-BE3C-C963477B171B}" sibTransId="{683457C5-0A49-419B-AC25-8ACBE37E5008}"/>
    <dgm:cxn modelId="{89F131B0-3598-4425-98D6-61F028CD61DD}" type="presOf" srcId="{B66B44E9-AFA9-4D36-A4C6-6F1DC3673627}" destId="{9B747D68-9E9E-4FF6-AD70-EBB72F1B3098}" srcOrd="0" destOrd="0" presId="urn:microsoft.com/office/officeart/2008/layout/LinedList"/>
    <dgm:cxn modelId="{0F9719EF-91CA-4090-8BFB-276D8413C475}" type="presParOf" srcId="{34FFC413-4728-4603-8508-5F14C5041193}" destId="{239C646E-04E4-477C-896E-40A7ED3D2D9F}" srcOrd="0" destOrd="0" presId="urn:microsoft.com/office/officeart/2008/layout/LinedList"/>
    <dgm:cxn modelId="{752D534F-D399-4907-969A-C4C57D50D3E7}" type="presParOf" srcId="{34FFC413-4728-4603-8508-5F14C5041193}" destId="{9B4565AA-5157-46C6-BD3A-C1D1B0574097}" srcOrd="1" destOrd="0" presId="urn:microsoft.com/office/officeart/2008/layout/LinedList"/>
    <dgm:cxn modelId="{91018FB2-9F91-4A9B-85D4-8A2A2D85E201}" type="presParOf" srcId="{9B4565AA-5157-46C6-BD3A-C1D1B0574097}" destId="{269CC028-D979-4050-B946-C3B4C41513DF}" srcOrd="0" destOrd="0" presId="urn:microsoft.com/office/officeart/2008/layout/LinedList"/>
    <dgm:cxn modelId="{EC8211BA-7667-432D-8B00-E155CC5FA570}" type="presParOf" srcId="{9B4565AA-5157-46C6-BD3A-C1D1B0574097}" destId="{8CFA6FAC-E352-4AD9-B1E8-1A20876407B6}" srcOrd="1" destOrd="0" presId="urn:microsoft.com/office/officeart/2008/layout/LinedList"/>
    <dgm:cxn modelId="{425FBAE9-CE33-4055-90DB-2C6EDEDE3F45}" type="presParOf" srcId="{34FFC413-4728-4603-8508-5F14C5041193}" destId="{3C56630F-DA6D-4B6D-ACE2-990DF4709427}" srcOrd="2" destOrd="0" presId="urn:microsoft.com/office/officeart/2008/layout/LinedList"/>
    <dgm:cxn modelId="{DAB6615A-6DEC-46CD-9250-2DDF2B7E4851}" type="presParOf" srcId="{34FFC413-4728-4603-8508-5F14C5041193}" destId="{E0C73E49-D293-4DEC-B6B3-11CA5B0D60C6}" srcOrd="3" destOrd="0" presId="urn:microsoft.com/office/officeart/2008/layout/LinedList"/>
    <dgm:cxn modelId="{7C1B3383-4677-40EA-8339-003A0A59490D}" type="presParOf" srcId="{E0C73E49-D293-4DEC-B6B3-11CA5B0D60C6}" destId="{9B747D68-9E9E-4FF6-AD70-EBB72F1B3098}" srcOrd="0" destOrd="0" presId="urn:microsoft.com/office/officeart/2008/layout/LinedList"/>
    <dgm:cxn modelId="{924BF87D-419D-436B-8CC2-BB540894503B}" type="presParOf" srcId="{E0C73E49-D293-4DEC-B6B3-11CA5B0D60C6}" destId="{1D33BAC7-DE62-4008-8B3E-0741685947FA}" srcOrd="1" destOrd="0" presId="urn:microsoft.com/office/officeart/2008/layout/LinedList"/>
    <dgm:cxn modelId="{19F9401A-E8D6-40B1-8C20-815D6326E3F5}" type="presParOf" srcId="{34FFC413-4728-4603-8508-5F14C5041193}" destId="{9FB8BF04-1B80-4834-BE26-2FF3A90E7702}" srcOrd="4" destOrd="0" presId="urn:microsoft.com/office/officeart/2008/layout/LinedList"/>
    <dgm:cxn modelId="{E79246EB-5337-4CD3-AD95-8F3ED182CC03}" type="presParOf" srcId="{34FFC413-4728-4603-8508-5F14C5041193}" destId="{D439308F-F090-4946-B9A9-B9CED7B899BB}" srcOrd="5" destOrd="0" presId="urn:microsoft.com/office/officeart/2008/layout/LinedList"/>
    <dgm:cxn modelId="{C7FA92B8-AE12-4707-A361-F2A471B62343}" type="presParOf" srcId="{D439308F-F090-4946-B9A9-B9CED7B899BB}" destId="{19C8567A-C0C4-46EB-9042-F053A1C98D33}" srcOrd="0" destOrd="0" presId="urn:microsoft.com/office/officeart/2008/layout/LinedList"/>
    <dgm:cxn modelId="{67EF1F76-4F55-4378-8D80-66BF422A8359}" type="presParOf" srcId="{D439308F-F090-4946-B9A9-B9CED7B899BB}" destId="{1BF75D2B-6957-47E0-91DC-DFD811DA77B0}" srcOrd="1" destOrd="0" presId="urn:microsoft.com/office/officeart/2008/layout/LinedList"/>
    <dgm:cxn modelId="{C60F3010-9098-49B9-AF58-F4166DA4324A}" type="presParOf" srcId="{34FFC413-4728-4603-8508-5F14C5041193}" destId="{D0A84A55-F2D5-4E00-8894-7369D8B8D900}" srcOrd="6" destOrd="0" presId="urn:microsoft.com/office/officeart/2008/layout/LinedList"/>
    <dgm:cxn modelId="{D4B339C5-85B2-4D44-B3ED-F56D1C73A479}" type="presParOf" srcId="{34FFC413-4728-4603-8508-5F14C5041193}" destId="{3215C92F-8D68-4E61-80C6-8566A6999B39}" srcOrd="7" destOrd="0" presId="urn:microsoft.com/office/officeart/2008/layout/LinedList"/>
    <dgm:cxn modelId="{7E076C0D-ABCB-4D93-A715-69158E2AC6C4}" type="presParOf" srcId="{3215C92F-8D68-4E61-80C6-8566A6999B39}" destId="{E8A06B2D-E87A-4FE6-A529-A4BCF455642F}" srcOrd="0" destOrd="0" presId="urn:microsoft.com/office/officeart/2008/layout/LinedList"/>
    <dgm:cxn modelId="{4EB66657-E778-4F6C-B18E-AC83856D6417}" type="presParOf" srcId="{3215C92F-8D68-4E61-80C6-8566A6999B39}" destId="{4C186917-9EFF-427D-A91A-CDE0C69D3C25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FD3C4FAC-9767-4BD2-96FA-F0618E7498AB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6B47D990-C2C9-4B5E-8BE0-A1907FD42F10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Important measure incorporated by the UK hotels includes  “elimination of the use of plastics”(Voukkali </a:t>
          </a:r>
          <a:r>
            <a:rPr lang="en-US" i="1"/>
            <a:t>et al., </a:t>
          </a:r>
          <a:r>
            <a:rPr lang="en-US"/>
            <a:t>2020).</a:t>
          </a:r>
        </a:p>
      </dgm:t>
    </dgm:pt>
    <dgm:pt modelId="{D906351B-E601-4720-AB1A-470BC865C83D}" type="parTrans" cxnId="{2C5F8E18-D28A-4D55-A355-B3A4DB15BB7B}">
      <dgm:prSet/>
      <dgm:spPr/>
      <dgm:t>
        <a:bodyPr/>
        <a:lstStyle/>
        <a:p>
          <a:endParaRPr lang="en-US"/>
        </a:p>
      </dgm:t>
    </dgm:pt>
    <dgm:pt modelId="{4B4AFC7E-EE3D-4C66-8C6E-B46314A8CE08}" type="sibTrans" cxnId="{2C5F8E18-D28A-4D55-A355-B3A4DB15BB7B}">
      <dgm:prSet/>
      <dgm:spPr/>
      <dgm:t>
        <a:bodyPr/>
        <a:lstStyle/>
        <a:p>
          <a:endParaRPr lang="en-US"/>
        </a:p>
      </dgm:t>
    </dgm:pt>
    <dgm:pt modelId="{A67B5503-27BB-4B35-9AF4-0FC5F4DDEBA8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A high amount of focus over the environmental issues is among its major strengths </a:t>
          </a:r>
        </a:p>
      </dgm:t>
    </dgm:pt>
    <dgm:pt modelId="{EC41F5C7-8B86-4780-B8CF-3AC22AA009AB}" type="parTrans" cxnId="{060E3E64-6ADC-4509-A311-79A5E9986EC3}">
      <dgm:prSet/>
      <dgm:spPr/>
      <dgm:t>
        <a:bodyPr/>
        <a:lstStyle/>
        <a:p>
          <a:endParaRPr lang="en-US"/>
        </a:p>
      </dgm:t>
    </dgm:pt>
    <dgm:pt modelId="{19095B64-34E2-4458-85F6-0D26FE1E2484}" type="sibTrans" cxnId="{060E3E64-6ADC-4509-A311-79A5E9986EC3}">
      <dgm:prSet/>
      <dgm:spPr/>
      <dgm:t>
        <a:bodyPr/>
        <a:lstStyle/>
        <a:p>
          <a:endParaRPr lang="en-US"/>
        </a:p>
      </dgm:t>
    </dgm:pt>
    <dgm:pt modelId="{75E64EC0-2989-4434-A479-3C79FBD79E86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Avoiding the use of plastics is quite simple and easy to implement </a:t>
          </a:r>
        </a:p>
      </dgm:t>
    </dgm:pt>
    <dgm:pt modelId="{8E93D605-DBC8-4A97-9839-B621EA544E09}" type="parTrans" cxnId="{962508EC-03A9-4745-A53B-D5FFBCFA9887}">
      <dgm:prSet/>
      <dgm:spPr/>
      <dgm:t>
        <a:bodyPr/>
        <a:lstStyle/>
        <a:p>
          <a:endParaRPr lang="en-US"/>
        </a:p>
      </dgm:t>
    </dgm:pt>
    <dgm:pt modelId="{F8E59286-226C-477E-932F-B44137A60F29}" type="sibTrans" cxnId="{962508EC-03A9-4745-A53B-D5FFBCFA9887}">
      <dgm:prSet/>
      <dgm:spPr/>
      <dgm:t>
        <a:bodyPr/>
        <a:lstStyle/>
        <a:p>
          <a:endParaRPr lang="en-US"/>
        </a:p>
      </dgm:t>
    </dgm:pt>
    <dgm:pt modelId="{D81067ED-A542-4FF7-920A-854BCF94951D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Correction of the big environmental problems</a:t>
          </a:r>
        </a:p>
      </dgm:t>
    </dgm:pt>
    <dgm:pt modelId="{C6CC58A1-D5D6-49BF-BC9A-27D6A1A967E3}" type="parTrans" cxnId="{D59AFA60-BD1D-4E9B-956C-8366DFF1ACE6}">
      <dgm:prSet/>
      <dgm:spPr/>
      <dgm:t>
        <a:bodyPr/>
        <a:lstStyle/>
        <a:p>
          <a:endParaRPr lang="en-US"/>
        </a:p>
      </dgm:t>
    </dgm:pt>
    <dgm:pt modelId="{85E76723-DF60-4A2C-BDCC-EDDE6A33C201}" type="sibTrans" cxnId="{D59AFA60-BD1D-4E9B-956C-8366DFF1ACE6}">
      <dgm:prSet/>
      <dgm:spPr/>
      <dgm:t>
        <a:bodyPr/>
        <a:lstStyle/>
        <a:p>
          <a:endParaRPr lang="en-US"/>
        </a:p>
      </dgm:t>
    </dgm:pt>
    <dgm:pt modelId="{1A7DBD6C-C6E3-4A40-BDFB-2B4AAA15587A}" type="pres">
      <dgm:prSet presAssocID="{FD3C4FAC-9767-4BD2-96FA-F0618E7498AB}" presName="root" presStyleCnt="0">
        <dgm:presLayoutVars>
          <dgm:dir/>
          <dgm:resizeHandles val="exact"/>
        </dgm:presLayoutVars>
      </dgm:prSet>
      <dgm:spPr/>
    </dgm:pt>
    <dgm:pt modelId="{2345649D-830E-481B-BBB7-B5C566272C12}" type="pres">
      <dgm:prSet presAssocID="{6B47D990-C2C9-4B5E-8BE0-A1907FD42F10}" presName="compNode" presStyleCnt="0"/>
      <dgm:spPr/>
    </dgm:pt>
    <dgm:pt modelId="{19B50629-F081-4F1D-8443-C0E4B9AD0545}" type="pres">
      <dgm:prSet presAssocID="{6B47D990-C2C9-4B5E-8BE0-A1907FD42F10}" presName="bgRect" presStyleLbl="bgShp" presStyleIdx="0" presStyleCnt="4"/>
      <dgm:spPr/>
    </dgm:pt>
    <dgm:pt modelId="{B69A8437-BC0D-47F7-AC6C-87EC0768B163}" type="pres">
      <dgm:prSet presAssocID="{6B47D990-C2C9-4B5E-8BE0-A1907FD42F10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Recycle Sign"/>
        </a:ext>
      </dgm:extLst>
    </dgm:pt>
    <dgm:pt modelId="{D6C8301E-0E43-4EEA-9E91-460E22C41AB3}" type="pres">
      <dgm:prSet presAssocID="{6B47D990-C2C9-4B5E-8BE0-A1907FD42F10}" presName="spaceRect" presStyleCnt="0"/>
      <dgm:spPr/>
    </dgm:pt>
    <dgm:pt modelId="{EF253F97-2BC0-4F7B-A925-7643DDBF6DAD}" type="pres">
      <dgm:prSet presAssocID="{6B47D990-C2C9-4B5E-8BE0-A1907FD42F10}" presName="parTx" presStyleLbl="revTx" presStyleIdx="0" presStyleCnt="4">
        <dgm:presLayoutVars>
          <dgm:chMax val="0"/>
          <dgm:chPref val="0"/>
        </dgm:presLayoutVars>
      </dgm:prSet>
      <dgm:spPr/>
    </dgm:pt>
    <dgm:pt modelId="{B7618446-75F0-40D4-BD20-334A853ED3D2}" type="pres">
      <dgm:prSet presAssocID="{4B4AFC7E-EE3D-4C66-8C6E-B46314A8CE08}" presName="sibTrans" presStyleCnt="0"/>
      <dgm:spPr/>
    </dgm:pt>
    <dgm:pt modelId="{411285B1-9773-4803-92F7-B880C1D1CF8E}" type="pres">
      <dgm:prSet presAssocID="{A67B5503-27BB-4B35-9AF4-0FC5F4DDEBA8}" presName="compNode" presStyleCnt="0"/>
      <dgm:spPr/>
    </dgm:pt>
    <dgm:pt modelId="{9452CE0C-2107-49EE-9E7B-D4E8AD8D668D}" type="pres">
      <dgm:prSet presAssocID="{A67B5503-27BB-4B35-9AF4-0FC5F4DDEBA8}" presName="bgRect" presStyleLbl="bgShp" presStyleIdx="1" presStyleCnt="4"/>
      <dgm:spPr/>
    </dgm:pt>
    <dgm:pt modelId="{1485F106-8CEB-4EEC-AB13-985083A6E2CE}" type="pres">
      <dgm:prSet presAssocID="{A67B5503-27BB-4B35-9AF4-0FC5F4DDEBA8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eciduous tree"/>
        </a:ext>
      </dgm:extLst>
    </dgm:pt>
    <dgm:pt modelId="{C12D1036-1DA5-456D-B296-AC6B65E162B3}" type="pres">
      <dgm:prSet presAssocID="{A67B5503-27BB-4B35-9AF4-0FC5F4DDEBA8}" presName="spaceRect" presStyleCnt="0"/>
      <dgm:spPr/>
    </dgm:pt>
    <dgm:pt modelId="{8C11E7E3-5B84-4133-8DD0-FD83FFA173C1}" type="pres">
      <dgm:prSet presAssocID="{A67B5503-27BB-4B35-9AF4-0FC5F4DDEBA8}" presName="parTx" presStyleLbl="revTx" presStyleIdx="1" presStyleCnt="4">
        <dgm:presLayoutVars>
          <dgm:chMax val="0"/>
          <dgm:chPref val="0"/>
        </dgm:presLayoutVars>
      </dgm:prSet>
      <dgm:spPr/>
    </dgm:pt>
    <dgm:pt modelId="{CEA81E01-40FA-4EE3-A4C6-2DD77283BCF3}" type="pres">
      <dgm:prSet presAssocID="{19095B64-34E2-4458-85F6-0D26FE1E2484}" presName="sibTrans" presStyleCnt="0"/>
      <dgm:spPr/>
    </dgm:pt>
    <dgm:pt modelId="{F95C4D6A-4677-49AE-B6BB-67A52CDB90A2}" type="pres">
      <dgm:prSet presAssocID="{75E64EC0-2989-4434-A479-3C79FBD79E86}" presName="compNode" presStyleCnt="0"/>
      <dgm:spPr/>
    </dgm:pt>
    <dgm:pt modelId="{6D39EC9B-DD63-43B6-8F74-EEEF569D2118}" type="pres">
      <dgm:prSet presAssocID="{75E64EC0-2989-4434-A479-3C79FBD79E86}" presName="bgRect" presStyleLbl="bgShp" presStyleIdx="2" presStyleCnt="4"/>
      <dgm:spPr/>
    </dgm:pt>
    <dgm:pt modelId="{A51ABAFA-39D6-48CD-BB2C-D70038579927}" type="pres">
      <dgm:prSet presAssocID="{75E64EC0-2989-4434-A479-3C79FBD79E86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23E0C717-2F3C-4CE2-950D-84BA2E8E9974}" type="pres">
      <dgm:prSet presAssocID="{75E64EC0-2989-4434-A479-3C79FBD79E86}" presName="spaceRect" presStyleCnt="0"/>
      <dgm:spPr/>
    </dgm:pt>
    <dgm:pt modelId="{F9976224-F034-441B-8969-58004703C386}" type="pres">
      <dgm:prSet presAssocID="{75E64EC0-2989-4434-A479-3C79FBD79E86}" presName="parTx" presStyleLbl="revTx" presStyleIdx="2" presStyleCnt="4">
        <dgm:presLayoutVars>
          <dgm:chMax val="0"/>
          <dgm:chPref val="0"/>
        </dgm:presLayoutVars>
      </dgm:prSet>
      <dgm:spPr/>
    </dgm:pt>
    <dgm:pt modelId="{BEA723F8-5207-4728-8119-B571E0E4AC10}" type="pres">
      <dgm:prSet presAssocID="{F8E59286-226C-477E-932F-B44137A60F29}" presName="sibTrans" presStyleCnt="0"/>
      <dgm:spPr/>
    </dgm:pt>
    <dgm:pt modelId="{9BAFA041-DA55-4A02-81BF-5417B406A440}" type="pres">
      <dgm:prSet presAssocID="{D81067ED-A542-4FF7-920A-854BCF94951D}" presName="compNode" presStyleCnt="0"/>
      <dgm:spPr/>
    </dgm:pt>
    <dgm:pt modelId="{08C847CD-165B-4482-B0E9-AA248FE0083A}" type="pres">
      <dgm:prSet presAssocID="{D81067ED-A542-4FF7-920A-854BCF94951D}" presName="bgRect" presStyleLbl="bgShp" presStyleIdx="3" presStyleCnt="4"/>
      <dgm:spPr/>
    </dgm:pt>
    <dgm:pt modelId="{ECF7D8D1-80BA-404C-92C8-F2B556E6B891}" type="pres">
      <dgm:prSet presAssocID="{D81067ED-A542-4FF7-920A-854BCF94951D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Fir tree"/>
        </a:ext>
      </dgm:extLst>
    </dgm:pt>
    <dgm:pt modelId="{87CB608B-A453-4889-9F60-52779D1D81E3}" type="pres">
      <dgm:prSet presAssocID="{D81067ED-A542-4FF7-920A-854BCF94951D}" presName="spaceRect" presStyleCnt="0"/>
      <dgm:spPr/>
    </dgm:pt>
    <dgm:pt modelId="{DA1801C4-5B9D-415F-9E38-062F0AA81AB0}" type="pres">
      <dgm:prSet presAssocID="{D81067ED-A542-4FF7-920A-854BCF94951D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2C5F8E18-D28A-4D55-A355-B3A4DB15BB7B}" srcId="{FD3C4FAC-9767-4BD2-96FA-F0618E7498AB}" destId="{6B47D990-C2C9-4B5E-8BE0-A1907FD42F10}" srcOrd="0" destOrd="0" parTransId="{D906351B-E601-4720-AB1A-470BC865C83D}" sibTransId="{4B4AFC7E-EE3D-4C66-8C6E-B46314A8CE08}"/>
    <dgm:cxn modelId="{7825BB2B-482F-4A79-A470-30F5A378615E}" type="presOf" srcId="{6B47D990-C2C9-4B5E-8BE0-A1907FD42F10}" destId="{EF253F97-2BC0-4F7B-A925-7643DDBF6DAD}" srcOrd="0" destOrd="0" presId="urn:microsoft.com/office/officeart/2018/2/layout/IconVerticalSolidList"/>
    <dgm:cxn modelId="{4788C15B-90F2-46AB-B183-9814E66BA68A}" type="presOf" srcId="{FD3C4FAC-9767-4BD2-96FA-F0618E7498AB}" destId="{1A7DBD6C-C6E3-4A40-BDFB-2B4AAA15587A}" srcOrd="0" destOrd="0" presId="urn:microsoft.com/office/officeart/2018/2/layout/IconVerticalSolidList"/>
    <dgm:cxn modelId="{D59AFA60-BD1D-4E9B-956C-8366DFF1ACE6}" srcId="{FD3C4FAC-9767-4BD2-96FA-F0618E7498AB}" destId="{D81067ED-A542-4FF7-920A-854BCF94951D}" srcOrd="3" destOrd="0" parTransId="{C6CC58A1-D5D6-49BF-BC9A-27D6A1A967E3}" sibTransId="{85E76723-DF60-4A2C-BDCC-EDDE6A33C201}"/>
    <dgm:cxn modelId="{060E3E64-6ADC-4509-A311-79A5E9986EC3}" srcId="{FD3C4FAC-9767-4BD2-96FA-F0618E7498AB}" destId="{A67B5503-27BB-4B35-9AF4-0FC5F4DDEBA8}" srcOrd="1" destOrd="0" parTransId="{EC41F5C7-8B86-4780-B8CF-3AC22AA009AB}" sibTransId="{19095B64-34E2-4458-85F6-0D26FE1E2484}"/>
    <dgm:cxn modelId="{E21AA078-30E3-4848-92AF-8CB1DF4C121D}" type="presOf" srcId="{75E64EC0-2989-4434-A479-3C79FBD79E86}" destId="{F9976224-F034-441B-8969-58004703C386}" srcOrd="0" destOrd="0" presId="urn:microsoft.com/office/officeart/2018/2/layout/IconVerticalSolidList"/>
    <dgm:cxn modelId="{64111188-2B37-4E54-BC37-33C84A11D828}" type="presOf" srcId="{D81067ED-A542-4FF7-920A-854BCF94951D}" destId="{DA1801C4-5B9D-415F-9E38-062F0AA81AB0}" srcOrd="0" destOrd="0" presId="urn:microsoft.com/office/officeart/2018/2/layout/IconVerticalSolidList"/>
    <dgm:cxn modelId="{05F00C8E-881A-4366-9EA1-CFE650582308}" type="presOf" srcId="{A67B5503-27BB-4B35-9AF4-0FC5F4DDEBA8}" destId="{8C11E7E3-5B84-4133-8DD0-FD83FFA173C1}" srcOrd="0" destOrd="0" presId="urn:microsoft.com/office/officeart/2018/2/layout/IconVerticalSolidList"/>
    <dgm:cxn modelId="{962508EC-03A9-4745-A53B-D5FFBCFA9887}" srcId="{FD3C4FAC-9767-4BD2-96FA-F0618E7498AB}" destId="{75E64EC0-2989-4434-A479-3C79FBD79E86}" srcOrd="2" destOrd="0" parTransId="{8E93D605-DBC8-4A97-9839-B621EA544E09}" sibTransId="{F8E59286-226C-477E-932F-B44137A60F29}"/>
    <dgm:cxn modelId="{1CDB68E0-B25E-4B3A-A995-602C4A174078}" type="presParOf" srcId="{1A7DBD6C-C6E3-4A40-BDFB-2B4AAA15587A}" destId="{2345649D-830E-481B-BBB7-B5C566272C12}" srcOrd="0" destOrd="0" presId="urn:microsoft.com/office/officeart/2018/2/layout/IconVerticalSolidList"/>
    <dgm:cxn modelId="{5A76DDDF-AAE7-40A9-8495-C3E73DF4C657}" type="presParOf" srcId="{2345649D-830E-481B-BBB7-B5C566272C12}" destId="{19B50629-F081-4F1D-8443-C0E4B9AD0545}" srcOrd="0" destOrd="0" presId="urn:microsoft.com/office/officeart/2018/2/layout/IconVerticalSolidList"/>
    <dgm:cxn modelId="{7B438B9F-14FA-4406-8B03-6DFCE43FD6E6}" type="presParOf" srcId="{2345649D-830E-481B-BBB7-B5C566272C12}" destId="{B69A8437-BC0D-47F7-AC6C-87EC0768B163}" srcOrd="1" destOrd="0" presId="urn:microsoft.com/office/officeart/2018/2/layout/IconVerticalSolidList"/>
    <dgm:cxn modelId="{A4E1723E-82BB-4EEE-B15A-97727E213CA3}" type="presParOf" srcId="{2345649D-830E-481B-BBB7-B5C566272C12}" destId="{D6C8301E-0E43-4EEA-9E91-460E22C41AB3}" srcOrd="2" destOrd="0" presId="urn:microsoft.com/office/officeart/2018/2/layout/IconVerticalSolidList"/>
    <dgm:cxn modelId="{C3DEB7BF-9863-492F-90F5-30BABC34898E}" type="presParOf" srcId="{2345649D-830E-481B-BBB7-B5C566272C12}" destId="{EF253F97-2BC0-4F7B-A925-7643DDBF6DAD}" srcOrd="3" destOrd="0" presId="urn:microsoft.com/office/officeart/2018/2/layout/IconVerticalSolidList"/>
    <dgm:cxn modelId="{FD0C308D-5522-40B2-8205-BBF51787439F}" type="presParOf" srcId="{1A7DBD6C-C6E3-4A40-BDFB-2B4AAA15587A}" destId="{B7618446-75F0-40D4-BD20-334A853ED3D2}" srcOrd="1" destOrd="0" presId="urn:microsoft.com/office/officeart/2018/2/layout/IconVerticalSolidList"/>
    <dgm:cxn modelId="{F6B3D5FD-BE70-4EEC-8225-9832F7A40813}" type="presParOf" srcId="{1A7DBD6C-C6E3-4A40-BDFB-2B4AAA15587A}" destId="{411285B1-9773-4803-92F7-B880C1D1CF8E}" srcOrd="2" destOrd="0" presId="urn:microsoft.com/office/officeart/2018/2/layout/IconVerticalSolidList"/>
    <dgm:cxn modelId="{54A23D40-5DB8-454A-8871-617D17BABC8C}" type="presParOf" srcId="{411285B1-9773-4803-92F7-B880C1D1CF8E}" destId="{9452CE0C-2107-49EE-9E7B-D4E8AD8D668D}" srcOrd="0" destOrd="0" presId="urn:microsoft.com/office/officeart/2018/2/layout/IconVerticalSolidList"/>
    <dgm:cxn modelId="{B9A53170-A2B5-4349-8FC4-A024819CF54B}" type="presParOf" srcId="{411285B1-9773-4803-92F7-B880C1D1CF8E}" destId="{1485F106-8CEB-4EEC-AB13-985083A6E2CE}" srcOrd="1" destOrd="0" presId="urn:microsoft.com/office/officeart/2018/2/layout/IconVerticalSolidList"/>
    <dgm:cxn modelId="{0695BDC5-1802-47F3-9DA2-BAAFAA0016DB}" type="presParOf" srcId="{411285B1-9773-4803-92F7-B880C1D1CF8E}" destId="{C12D1036-1DA5-456D-B296-AC6B65E162B3}" srcOrd="2" destOrd="0" presId="urn:microsoft.com/office/officeart/2018/2/layout/IconVerticalSolidList"/>
    <dgm:cxn modelId="{40F7FD17-50E2-4866-A231-559C63835A1F}" type="presParOf" srcId="{411285B1-9773-4803-92F7-B880C1D1CF8E}" destId="{8C11E7E3-5B84-4133-8DD0-FD83FFA173C1}" srcOrd="3" destOrd="0" presId="urn:microsoft.com/office/officeart/2018/2/layout/IconVerticalSolidList"/>
    <dgm:cxn modelId="{397998DC-5F7B-49F1-9E3C-4413C346048D}" type="presParOf" srcId="{1A7DBD6C-C6E3-4A40-BDFB-2B4AAA15587A}" destId="{CEA81E01-40FA-4EE3-A4C6-2DD77283BCF3}" srcOrd="3" destOrd="0" presId="urn:microsoft.com/office/officeart/2018/2/layout/IconVerticalSolidList"/>
    <dgm:cxn modelId="{4B544A10-BB3D-43A1-91C6-2691723708C2}" type="presParOf" srcId="{1A7DBD6C-C6E3-4A40-BDFB-2B4AAA15587A}" destId="{F95C4D6A-4677-49AE-B6BB-67A52CDB90A2}" srcOrd="4" destOrd="0" presId="urn:microsoft.com/office/officeart/2018/2/layout/IconVerticalSolidList"/>
    <dgm:cxn modelId="{8F834F9E-ED07-42E1-BCBF-B8F9B4C37059}" type="presParOf" srcId="{F95C4D6A-4677-49AE-B6BB-67A52CDB90A2}" destId="{6D39EC9B-DD63-43B6-8F74-EEEF569D2118}" srcOrd="0" destOrd="0" presId="urn:microsoft.com/office/officeart/2018/2/layout/IconVerticalSolidList"/>
    <dgm:cxn modelId="{D454C330-E81A-4C14-B3F0-1AE911154385}" type="presParOf" srcId="{F95C4D6A-4677-49AE-B6BB-67A52CDB90A2}" destId="{A51ABAFA-39D6-48CD-BB2C-D70038579927}" srcOrd="1" destOrd="0" presId="urn:microsoft.com/office/officeart/2018/2/layout/IconVerticalSolidList"/>
    <dgm:cxn modelId="{4689809C-30C7-4EC6-B7AC-5F899859CC07}" type="presParOf" srcId="{F95C4D6A-4677-49AE-B6BB-67A52CDB90A2}" destId="{23E0C717-2F3C-4CE2-950D-84BA2E8E9974}" srcOrd="2" destOrd="0" presId="urn:microsoft.com/office/officeart/2018/2/layout/IconVerticalSolidList"/>
    <dgm:cxn modelId="{1C32DFBA-4530-4411-8174-476323C299A3}" type="presParOf" srcId="{F95C4D6A-4677-49AE-B6BB-67A52CDB90A2}" destId="{F9976224-F034-441B-8969-58004703C386}" srcOrd="3" destOrd="0" presId="urn:microsoft.com/office/officeart/2018/2/layout/IconVerticalSolidList"/>
    <dgm:cxn modelId="{7ADAB62D-029D-4D20-99D7-CDFC2145A79A}" type="presParOf" srcId="{1A7DBD6C-C6E3-4A40-BDFB-2B4AAA15587A}" destId="{BEA723F8-5207-4728-8119-B571E0E4AC10}" srcOrd="5" destOrd="0" presId="urn:microsoft.com/office/officeart/2018/2/layout/IconVerticalSolidList"/>
    <dgm:cxn modelId="{19A4CFA5-53B7-43AB-AC1A-1E9FD7960D84}" type="presParOf" srcId="{1A7DBD6C-C6E3-4A40-BDFB-2B4AAA15587A}" destId="{9BAFA041-DA55-4A02-81BF-5417B406A440}" srcOrd="6" destOrd="0" presId="urn:microsoft.com/office/officeart/2018/2/layout/IconVerticalSolidList"/>
    <dgm:cxn modelId="{F02202CC-123B-45CD-9CCE-2BDBB42E8DB1}" type="presParOf" srcId="{9BAFA041-DA55-4A02-81BF-5417B406A440}" destId="{08C847CD-165B-4482-B0E9-AA248FE0083A}" srcOrd="0" destOrd="0" presId="urn:microsoft.com/office/officeart/2018/2/layout/IconVerticalSolidList"/>
    <dgm:cxn modelId="{5AAF0488-509D-4F34-81F6-2564DE2A8B3A}" type="presParOf" srcId="{9BAFA041-DA55-4A02-81BF-5417B406A440}" destId="{ECF7D8D1-80BA-404C-92C8-F2B556E6B891}" srcOrd="1" destOrd="0" presId="urn:microsoft.com/office/officeart/2018/2/layout/IconVerticalSolidList"/>
    <dgm:cxn modelId="{14649CCE-C13B-4812-B856-ECA5B8D24CF8}" type="presParOf" srcId="{9BAFA041-DA55-4A02-81BF-5417B406A440}" destId="{87CB608B-A453-4889-9F60-52779D1D81E3}" srcOrd="2" destOrd="0" presId="urn:microsoft.com/office/officeart/2018/2/layout/IconVerticalSolidList"/>
    <dgm:cxn modelId="{CADC6789-D8B4-4F6A-AF13-589ABB871EEA}" type="presParOf" srcId="{9BAFA041-DA55-4A02-81BF-5417B406A440}" destId="{DA1801C4-5B9D-415F-9E38-062F0AA81AB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0C8FBD49-2ABD-47B9-B324-B10A285509D5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4E30341A-6FAE-4673-8672-F58B0F922965}">
      <dgm:prSet/>
      <dgm:spPr/>
      <dgm:t>
        <a:bodyPr/>
        <a:lstStyle/>
        <a:p>
          <a:r>
            <a:rPr lang="en-US"/>
            <a:t>Non-compliance can lead to material sanctions and loss of reputation of a business (Simpson and Evans, 2024).</a:t>
          </a:r>
        </a:p>
      </dgm:t>
    </dgm:pt>
    <dgm:pt modelId="{D79E5E09-D2CA-4F2A-8EFC-AAF1079BCB9E}" type="parTrans" cxnId="{DC855696-F359-4C5F-AF0B-2B31B1727240}">
      <dgm:prSet/>
      <dgm:spPr/>
      <dgm:t>
        <a:bodyPr/>
        <a:lstStyle/>
        <a:p>
          <a:endParaRPr lang="en-US"/>
        </a:p>
      </dgm:t>
    </dgm:pt>
    <dgm:pt modelId="{66927907-A132-418A-B36C-5112E215908C}" type="sibTrans" cxnId="{DC855696-F359-4C5F-AF0B-2B31B1727240}">
      <dgm:prSet/>
      <dgm:spPr/>
      <dgm:t>
        <a:bodyPr/>
        <a:lstStyle/>
        <a:p>
          <a:endParaRPr lang="en-US"/>
        </a:p>
      </dgm:t>
    </dgm:pt>
    <dgm:pt modelId="{EC9D9D4B-D589-4AFF-86D3-077EDDEBEEF4}">
      <dgm:prSet/>
      <dgm:spPr/>
      <dgm:t>
        <a:bodyPr/>
        <a:lstStyle/>
        <a:p>
          <a:r>
            <a:rPr lang="en-US"/>
            <a:t>Compliance helps hotels remain oblivious to penalties and increases their responsibility </a:t>
          </a:r>
        </a:p>
      </dgm:t>
    </dgm:pt>
    <dgm:pt modelId="{8FDD3D38-D5A8-4EE0-9CFF-DEFAE749F2C6}" type="parTrans" cxnId="{94C5F837-D289-4807-928D-33AF9163B370}">
      <dgm:prSet/>
      <dgm:spPr/>
      <dgm:t>
        <a:bodyPr/>
        <a:lstStyle/>
        <a:p>
          <a:endParaRPr lang="en-US"/>
        </a:p>
      </dgm:t>
    </dgm:pt>
    <dgm:pt modelId="{EEF6AABC-A2F6-4091-94EE-C659A3633119}" type="sibTrans" cxnId="{94C5F837-D289-4807-928D-33AF9163B370}">
      <dgm:prSet/>
      <dgm:spPr/>
      <dgm:t>
        <a:bodyPr/>
        <a:lstStyle/>
        <a:p>
          <a:endParaRPr lang="en-US"/>
        </a:p>
      </dgm:t>
    </dgm:pt>
    <dgm:pt modelId="{D5080EF9-BF89-47DF-8D1D-B4DA26585C6E}">
      <dgm:prSet/>
      <dgm:spPr/>
      <dgm:t>
        <a:bodyPr/>
        <a:lstStyle/>
        <a:p>
          <a:r>
            <a:rPr lang="en-US"/>
            <a:t>The strength of legal compliance is that it assists in creating a sense of sustainability</a:t>
          </a:r>
        </a:p>
      </dgm:t>
    </dgm:pt>
    <dgm:pt modelId="{A0E9AEB1-E8B9-40A7-89F9-BA00DC92745A}" type="parTrans" cxnId="{08E14FA8-EFDB-4F41-AFD3-7ACFCC80D50B}">
      <dgm:prSet/>
      <dgm:spPr/>
      <dgm:t>
        <a:bodyPr/>
        <a:lstStyle/>
        <a:p>
          <a:endParaRPr lang="en-US"/>
        </a:p>
      </dgm:t>
    </dgm:pt>
    <dgm:pt modelId="{1D28401F-EBF0-45B6-99C7-A37C556ABE4E}" type="sibTrans" cxnId="{08E14FA8-EFDB-4F41-AFD3-7ACFCC80D50B}">
      <dgm:prSet/>
      <dgm:spPr/>
      <dgm:t>
        <a:bodyPr/>
        <a:lstStyle/>
        <a:p>
          <a:endParaRPr lang="en-US"/>
        </a:p>
      </dgm:t>
    </dgm:pt>
    <dgm:pt modelId="{38A74618-A50E-4623-9692-1E29CF44070E}">
      <dgm:prSet/>
      <dgm:spPr/>
      <dgm:t>
        <a:bodyPr/>
        <a:lstStyle/>
        <a:p>
          <a:r>
            <a:rPr lang="en-US"/>
            <a:t>Premier Inn regulations (Premier inn, 2024).</a:t>
          </a:r>
        </a:p>
      </dgm:t>
    </dgm:pt>
    <dgm:pt modelId="{CE5E1164-EE34-4BED-947B-087585011213}" type="parTrans" cxnId="{3418E1F1-5853-4CAF-84A8-24B164877F0B}">
      <dgm:prSet/>
      <dgm:spPr/>
      <dgm:t>
        <a:bodyPr/>
        <a:lstStyle/>
        <a:p>
          <a:endParaRPr lang="en-US"/>
        </a:p>
      </dgm:t>
    </dgm:pt>
    <dgm:pt modelId="{F7BEA225-C5E9-4703-92C8-5204FB83E097}" type="sibTrans" cxnId="{3418E1F1-5853-4CAF-84A8-24B164877F0B}">
      <dgm:prSet/>
      <dgm:spPr/>
      <dgm:t>
        <a:bodyPr/>
        <a:lstStyle/>
        <a:p>
          <a:endParaRPr lang="en-US"/>
        </a:p>
      </dgm:t>
    </dgm:pt>
    <dgm:pt modelId="{FE96CB5A-94D1-4C07-8743-652860DF0E93}" type="pres">
      <dgm:prSet presAssocID="{0C8FBD49-2ABD-47B9-B324-B10A285509D5}" presName="vert0" presStyleCnt="0">
        <dgm:presLayoutVars>
          <dgm:dir/>
          <dgm:animOne val="branch"/>
          <dgm:animLvl val="lvl"/>
        </dgm:presLayoutVars>
      </dgm:prSet>
      <dgm:spPr/>
    </dgm:pt>
    <dgm:pt modelId="{D8264EFE-847C-42C1-8AE6-4DA52845AA17}" type="pres">
      <dgm:prSet presAssocID="{4E30341A-6FAE-4673-8672-F58B0F922965}" presName="thickLine" presStyleLbl="alignNode1" presStyleIdx="0" presStyleCnt="4"/>
      <dgm:spPr/>
    </dgm:pt>
    <dgm:pt modelId="{7849149E-C81C-4C18-97D6-BE205DC67232}" type="pres">
      <dgm:prSet presAssocID="{4E30341A-6FAE-4673-8672-F58B0F922965}" presName="horz1" presStyleCnt="0"/>
      <dgm:spPr/>
    </dgm:pt>
    <dgm:pt modelId="{A2069718-E9ED-448E-9A37-DA2652281D24}" type="pres">
      <dgm:prSet presAssocID="{4E30341A-6FAE-4673-8672-F58B0F922965}" presName="tx1" presStyleLbl="revTx" presStyleIdx="0" presStyleCnt="4"/>
      <dgm:spPr/>
    </dgm:pt>
    <dgm:pt modelId="{DE0135FE-A08E-4B7B-BADB-3FBD5DF11574}" type="pres">
      <dgm:prSet presAssocID="{4E30341A-6FAE-4673-8672-F58B0F922965}" presName="vert1" presStyleCnt="0"/>
      <dgm:spPr/>
    </dgm:pt>
    <dgm:pt modelId="{E6098086-1653-42B4-86B9-CDB7849251F8}" type="pres">
      <dgm:prSet presAssocID="{EC9D9D4B-D589-4AFF-86D3-077EDDEBEEF4}" presName="thickLine" presStyleLbl="alignNode1" presStyleIdx="1" presStyleCnt="4"/>
      <dgm:spPr/>
    </dgm:pt>
    <dgm:pt modelId="{9B2EB26C-749A-4D68-80F7-BC0B74ADC584}" type="pres">
      <dgm:prSet presAssocID="{EC9D9D4B-D589-4AFF-86D3-077EDDEBEEF4}" presName="horz1" presStyleCnt="0"/>
      <dgm:spPr/>
    </dgm:pt>
    <dgm:pt modelId="{C77FE4C8-8C52-4741-9289-A739D9BB8560}" type="pres">
      <dgm:prSet presAssocID="{EC9D9D4B-D589-4AFF-86D3-077EDDEBEEF4}" presName="tx1" presStyleLbl="revTx" presStyleIdx="1" presStyleCnt="4"/>
      <dgm:spPr/>
    </dgm:pt>
    <dgm:pt modelId="{4722DCDA-B18A-4E98-9EF7-D41697953A52}" type="pres">
      <dgm:prSet presAssocID="{EC9D9D4B-D589-4AFF-86D3-077EDDEBEEF4}" presName="vert1" presStyleCnt="0"/>
      <dgm:spPr/>
    </dgm:pt>
    <dgm:pt modelId="{F0696C71-A6F7-4468-BCB9-54F3B021D61C}" type="pres">
      <dgm:prSet presAssocID="{D5080EF9-BF89-47DF-8D1D-B4DA26585C6E}" presName="thickLine" presStyleLbl="alignNode1" presStyleIdx="2" presStyleCnt="4"/>
      <dgm:spPr/>
    </dgm:pt>
    <dgm:pt modelId="{EA9E9F3A-7C0A-4237-A484-2BA868D985D7}" type="pres">
      <dgm:prSet presAssocID="{D5080EF9-BF89-47DF-8D1D-B4DA26585C6E}" presName="horz1" presStyleCnt="0"/>
      <dgm:spPr/>
    </dgm:pt>
    <dgm:pt modelId="{9E089CB4-9D34-416B-B899-D7063E1824C3}" type="pres">
      <dgm:prSet presAssocID="{D5080EF9-BF89-47DF-8D1D-B4DA26585C6E}" presName="tx1" presStyleLbl="revTx" presStyleIdx="2" presStyleCnt="4"/>
      <dgm:spPr/>
    </dgm:pt>
    <dgm:pt modelId="{33EA4F7D-D85F-4BB5-8473-D83424E8AEA9}" type="pres">
      <dgm:prSet presAssocID="{D5080EF9-BF89-47DF-8D1D-B4DA26585C6E}" presName="vert1" presStyleCnt="0"/>
      <dgm:spPr/>
    </dgm:pt>
    <dgm:pt modelId="{A463CF60-F62A-40E2-AA08-745639BE701F}" type="pres">
      <dgm:prSet presAssocID="{38A74618-A50E-4623-9692-1E29CF44070E}" presName="thickLine" presStyleLbl="alignNode1" presStyleIdx="3" presStyleCnt="4"/>
      <dgm:spPr/>
    </dgm:pt>
    <dgm:pt modelId="{2D82A07B-52E0-433B-B928-DA19CB422E5D}" type="pres">
      <dgm:prSet presAssocID="{38A74618-A50E-4623-9692-1E29CF44070E}" presName="horz1" presStyleCnt="0"/>
      <dgm:spPr/>
    </dgm:pt>
    <dgm:pt modelId="{0E3712D2-BE7E-4986-82B7-AC49726078A6}" type="pres">
      <dgm:prSet presAssocID="{38A74618-A50E-4623-9692-1E29CF44070E}" presName="tx1" presStyleLbl="revTx" presStyleIdx="3" presStyleCnt="4"/>
      <dgm:spPr/>
    </dgm:pt>
    <dgm:pt modelId="{0C738DF8-440F-4C56-804C-76594E813EDA}" type="pres">
      <dgm:prSet presAssocID="{38A74618-A50E-4623-9692-1E29CF44070E}" presName="vert1" presStyleCnt="0"/>
      <dgm:spPr/>
    </dgm:pt>
  </dgm:ptLst>
  <dgm:cxnLst>
    <dgm:cxn modelId="{94C5F837-D289-4807-928D-33AF9163B370}" srcId="{0C8FBD49-2ABD-47B9-B324-B10A285509D5}" destId="{EC9D9D4B-D589-4AFF-86D3-077EDDEBEEF4}" srcOrd="1" destOrd="0" parTransId="{8FDD3D38-D5A8-4EE0-9CFF-DEFAE749F2C6}" sibTransId="{EEF6AABC-A2F6-4091-94EE-C659A3633119}"/>
    <dgm:cxn modelId="{A4C6C13F-53F5-4C49-BD64-73D9AF37130B}" type="presOf" srcId="{0C8FBD49-2ABD-47B9-B324-B10A285509D5}" destId="{FE96CB5A-94D1-4C07-8743-652860DF0E93}" srcOrd="0" destOrd="0" presId="urn:microsoft.com/office/officeart/2008/layout/LinedList"/>
    <dgm:cxn modelId="{8BA2B953-21EE-4DCE-AE1C-33BFC879CC02}" type="presOf" srcId="{38A74618-A50E-4623-9692-1E29CF44070E}" destId="{0E3712D2-BE7E-4986-82B7-AC49726078A6}" srcOrd="0" destOrd="0" presId="urn:microsoft.com/office/officeart/2008/layout/LinedList"/>
    <dgm:cxn modelId="{DC855696-F359-4C5F-AF0B-2B31B1727240}" srcId="{0C8FBD49-2ABD-47B9-B324-B10A285509D5}" destId="{4E30341A-6FAE-4673-8672-F58B0F922965}" srcOrd="0" destOrd="0" parTransId="{D79E5E09-D2CA-4F2A-8EFC-AAF1079BCB9E}" sibTransId="{66927907-A132-418A-B36C-5112E215908C}"/>
    <dgm:cxn modelId="{5FD59B97-DA4D-404F-816A-28B9B6086409}" type="presOf" srcId="{4E30341A-6FAE-4673-8672-F58B0F922965}" destId="{A2069718-E9ED-448E-9A37-DA2652281D24}" srcOrd="0" destOrd="0" presId="urn:microsoft.com/office/officeart/2008/layout/LinedList"/>
    <dgm:cxn modelId="{08E14FA8-EFDB-4F41-AFD3-7ACFCC80D50B}" srcId="{0C8FBD49-2ABD-47B9-B324-B10A285509D5}" destId="{D5080EF9-BF89-47DF-8D1D-B4DA26585C6E}" srcOrd="2" destOrd="0" parTransId="{A0E9AEB1-E8B9-40A7-89F9-BA00DC92745A}" sibTransId="{1D28401F-EBF0-45B6-99C7-A37C556ABE4E}"/>
    <dgm:cxn modelId="{9A0C37A9-CBC4-48D2-86C3-9ECC5A607C02}" type="presOf" srcId="{EC9D9D4B-D589-4AFF-86D3-077EDDEBEEF4}" destId="{C77FE4C8-8C52-4741-9289-A739D9BB8560}" srcOrd="0" destOrd="0" presId="urn:microsoft.com/office/officeart/2008/layout/LinedList"/>
    <dgm:cxn modelId="{49F42DD6-4881-4822-B64A-5EEF2B0AEC37}" type="presOf" srcId="{D5080EF9-BF89-47DF-8D1D-B4DA26585C6E}" destId="{9E089CB4-9D34-416B-B899-D7063E1824C3}" srcOrd="0" destOrd="0" presId="urn:microsoft.com/office/officeart/2008/layout/LinedList"/>
    <dgm:cxn modelId="{3418E1F1-5853-4CAF-84A8-24B164877F0B}" srcId="{0C8FBD49-2ABD-47B9-B324-B10A285509D5}" destId="{38A74618-A50E-4623-9692-1E29CF44070E}" srcOrd="3" destOrd="0" parTransId="{CE5E1164-EE34-4BED-947B-087585011213}" sibTransId="{F7BEA225-C5E9-4703-92C8-5204FB83E097}"/>
    <dgm:cxn modelId="{9A473848-7A69-426D-B082-BEA118D1DEBD}" type="presParOf" srcId="{FE96CB5A-94D1-4C07-8743-652860DF0E93}" destId="{D8264EFE-847C-42C1-8AE6-4DA52845AA17}" srcOrd="0" destOrd="0" presId="urn:microsoft.com/office/officeart/2008/layout/LinedList"/>
    <dgm:cxn modelId="{225B2634-3D52-4113-960F-924E39241896}" type="presParOf" srcId="{FE96CB5A-94D1-4C07-8743-652860DF0E93}" destId="{7849149E-C81C-4C18-97D6-BE205DC67232}" srcOrd="1" destOrd="0" presId="urn:microsoft.com/office/officeart/2008/layout/LinedList"/>
    <dgm:cxn modelId="{C448B07A-4A1C-448C-9697-079FD5504A11}" type="presParOf" srcId="{7849149E-C81C-4C18-97D6-BE205DC67232}" destId="{A2069718-E9ED-448E-9A37-DA2652281D24}" srcOrd="0" destOrd="0" presId="urn:microsoft.com/office/officeart/2008/layout/LinedList"/>
    <dgm:cxn modelId="{3FA2C78F-DC57-47C1-ACA2-387411BAF2D8}" type="presParOf" srcId="{7849149E-C81C-4C18-97D6-BE205DC67232}" destId="{DE0135FE-A08E-4B7B-BADB-3FBD5DF11574}" srcOrd="1" destOrd="0" presId="urn:microsoft.com/office/officeart/2008/layout/LinedList"/>
    <dgm:cxn modelId="{4F949DB9-B914-4BF2-AC8F-66B42EB0D38A}" type="presParOf" srcId="{FE96CB5A-94D1-4C07-8743-652860DF0E93}" destId="{E6098086-1653-42B4-86B9-CDB7849251F8}" srcOrd="2" destOrd="0" presId="urn:microsoft.com/office/officeart/2008/layout/LinedList"/>
    <dgm:cxn modelId="{0DED01CC-C012-4586-AE71-6583678E4ADC}" type="presParOf" srcId="{FE96CB5A-94D1-4C07-8743-652860DF0E93}" destId="{9B2EB26C-749A-4D68-80F7-BC0B74ADC584}" srcOrd="3" destOrd="0" presId="urn:microsoft.com/office/officeart/2008/layout/LinedList"/>
    <dgm:cxn modelId="{4B3F8BBC-2CE5-4098-9A4D-0B944B97E482}" type="presParOf" srcId="{9B2EB26C-749A-4D68-80F7-BC0B74ADC584}" destId="{C77FE4C8-8C52-4741-9289-A739D9BB8560}" srcOrd="0" destOrd="0" presId="urn:microsoft.com/office/officeart/2008/layout/LinedList"/>
    <dgm:cxn modelId="{B066A84C-2B61-4D63-83AB-0CEE0423BF38}" type="presParOf" srcId="{9B2EB26C-749A-4D68-80F7-BC0B74ADC584}" destId="{4722DCDA-B18A-4E98-9EF7-D41697953A52}" srcOrd="1" destOrd="0" presId="urn:microsoft.com/office/officeart/2008/layout/LinedList"/>
    <dgm:cxn modelId="{0A9AD2EF-D769-4E72-B7C9-8398CA818F83}" type="presParOf" srcId="{FE96CB5A-94D1-4C07-8743-652860DF0E93}" destId="{F0696C71-A6F7-4468-BCB9-54F3B021D61C}" srcOrd="4" destOrd="0" presId="urn:microsoft.com/office/officeart/2008/layout/LinedList"/>
    <dgm:cxn modelId="{3542059F-060C-49EA-8599-FF4831C4360D}" type="presParOf" srcId="{FE96CB5A-94D1-4C07-8743-652860DF0E93}" destId="{EA9E9F3A-7C0A-4237-A484-2BA868D985D7}" srcOrd="5" destOrd="0" presId="urn:microsoft.com/office/officeart/2008/layout/LinedList"/>
    <dgm:cxn modelId="{BFEB8448-BE61-4AE5-92B7-AC712CCCD348}" type="presParOf" srcId="{EA9E9F3A-7C0A-4237-A484-2BA868D985D7}" destId="{9E089CB4-9D34-416B-B899-D7063E1824C3}" srcOrd="0" destOrd="0" presId="urn:microsoft.com/office/officeart/2008/layout/LinedList"/>
    <dgm:cxn modelId="{19A956EB-6ECD-4A83-B119-8CFE8C8506DA}" type="presParOf" srcId="{EA9E9F3A-7C0A-4237-A484-2BA868D985D7}" destId="{33EA4F7D-D85F-4BB5-8473-D83424E8AEA9}" srcOrd="1" destOrd="0" presId="urn:microsoft.com/office/officeart/2008/layout/LinedList"/>
    <dgm:cxn modelId="{D2C6A5B5-03FE-496F-98A4-B8A261854C2B}" type="presParOf" srcId="{FE96CB5A-94D1-4C07-8743-652860DF0E93}" destId="{A463CF60-F62A-40E2-AA08-745639BE701F}" srcOrd="6" destOrd="0" presId="urn:microsoft.com/office/officeart/2008/layout/LinedList"/>
    <dgm:cxn modelId="{66FE9DF6-2CFE-4FF0-8783-24B44F483FEC}" type="presParOf" srcId="{FE96CB5A-94D1-4C07-8743-652860DF0E93}" destId="{2D82A07B-52E0-433B-B928-DA19CB422E5D}" srcOrd="7" destOrd="0" presId="urn:microsoft.com/office/officeart/2008/layout/LinedList"/>
    <dgm:cxn modelId="{A28A8577-4810-4CA3-AD15-A6FA1565D728}" type="presParOf" srcId="{2D82A07B-52E0-433B-B928-DA19CB422E5D}" destId="{0E3712D2-BE7E-4986-82B7-AC49726078A6}" srcOrd="0" destOrd="0" presId="urn:microsoft.com/office/officeart/2008/layout/LinedList"/>
    <dgm:cxn modelId="{DCF537CA-6D7F-42E1-81E3-BC7136E71C3F}" type="presParOf" srcId="{2D82A07B-52E0-433B-B928-DA19CB422E5D}" destId="{0C738DF8-440F-4C56-804C-76594E813EDA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7A9C1678-1D5C-4A15-8AB8-4DEDB38E3530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08BD3541-74E1-465C-99C8-05F019F8C425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Juridical authorities plays a particularly significant role in sustainability practices (Khalil </a:t>
          </a:r>
          <a:r>
            <a:rPr lang="en-US" i="1"/>
            <a:t>et al. </a:t>
          </a:r>
          <a:r>
            <a:rPr lang="en-US"/>
            <a:t>2022).</a:t>
          </a:r>
        </a:p>
      </dgm:t>
    </dgm:pt>
    <dgm:pt modelId="{4B5E684E-203A-4043-A1A7-EF3ABF2B0250}" type="parTrans" cxnId="{49C623E0-1DC6-41CD-AF19-6C8A1F2BD2AB}">
      <dgm:prSet/>
      <dgm:spPr/>
      <dgm:t>
        <a:bodyPr/>
        <a:lstStyle/>
        <a:p>
          <a:endParaRPr lang="en-US"/>
        </a:p>
      </dgm:t>
    </dgm:pt>
    <dgm:pt modelId="{6F551CBB-AD3C-4BA8-90EC-7A1DF5EFF6E1}" type="sibTrans" cxnId="{49C623E0-1DC6-41CD-AF19-6C8A1F2BD2AB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8CFB2D0E-892B-4E38-BC71-D6027080AFC0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This involved gaining an increased energy use efficiency requirements</a:t>
          </a:r>
        </a:p>
      </dgm:t>
    </dgm:pt>
    <dgm:pt modelId="{1DCDF20D-D831-4A8F-AF6A-A66952340792}" type="parTrans" cxnId="{6735D373-B0C3-4E25-9E02-0C22EEFA5032}">
      <dgm:prSet/>
      <dgm:spPr/>
      <dgm:t>
        <a:bodyPr/>
        <a:lstStyle/>
        <a:p>
          <a:endParaRPr lang="en-US"/>
        </a:p>
      </dgm:t>
    </dgm:pt>
    <dgm:pt modelId="{6D1696DD-4F94-41C2-B5B2-9C8DB35DFE84}" type="sibTrans" cxnId="{6735D373-B0C3-4E25-9E02-0C22EEFA5032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601CD485-7E08-4BE6-98F0-1BA57734A769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The implementation of circular economy principles is possibly one of the most significant future management alternatives </a:t>
          </a:r>
        </a:p>
      </dgm:t>
    </dgm:pt>
    <dgm:pt modelId="{6F2481CE-0D4D-4DC9-A5AC-302A78B92458}" type="parTrans" cxnId="{D2493A0C-B3B2-4024-889D-A9401FB7230A}">
      <dgm:prSet/>
      <dgm:spPr/>
      <dgm:t>
        <a:bodyPr/>
        <a:lstStyle/>
        <a:p>
          <a:endParaRPr lang="en-US"/>
        </a:p>
      </dgm:t>
    </dgm:pt>
    <dgm:pt modelId="{B4A3A46F-10AE-4EA0-AB4F-E3A113E1626A}" type="sibTrans" cxnId="{D2493A0C-B3B2-4024-889D-A9401FB7230A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6BFFED62-91A1-480B-BB0E-82D811D99AF4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UK Government “increase rollout of incentive programs”(Gov,2024).</a:t>
          </a:r>
        </a:p>
      </dgm:t>
    </dgm:pt>
    <dgm:pt modelId="{A9E36526-EEA5-46FD-95CC-7633402B89FB}" type="parTrans" cxnId="{75A1A29D-0C13-4C1A-918C-61E18B0EFC44}">
      <dgm:prSet/>
      <dgm:spPr/>
      <dgm:t>
        <a:bodyPr/>
        <a:lstStyle/>
        <a:p>
          <a:endParaRPr lang="en-US"/>
        </a:p>
      </dgm:t>
    </dgm:pt>
    <dgm:pt modelId="{A7D53D4F-0DC5-4B76-894F-F1826A2DADDA}" type="sibTrans" cxnId="{75A1A29D-0C13-4C1A-918C-61E18B0EFC44}">
      <dgm:prSet/>
      <dgm:spPr/>
      <dgm:t>
        <a:bodyPr/>
        <a:lstStyle/>
        <a:p>
          <a:endParaRPr lang="en-US"/>
        </a:p>
      </dgm:t>
    </dgm:pt>
    <dgm:pt modelId="{6C816B16-4E03-4F39-BD5E-8CB6279E8665}" type="pres">
      <dgm:prSet presAssocID="{7A9C1678-1D5C-4A15-8AB8-4DEDB38E3530}" presName="root" presStyleCnt="0">
        <dgm:presLayoutVars>
          <dgm:dir/>
          <dgm:resizeHandles val="exact"/>
        </dgm:presLayoutVars>
      </dgm:prSet>
      <dgm:spPr/>
    </dgm:pt>
    <dgm:pt modelId="{36429A5D-CCC5-4100-9724-7F169105D0B2}" type="pres">
      <dgm:prSet presAssocID="{7A9C1678-1D5C-4A15-8AB8-4DEDB38E3530}" presName="container" presStyleCnt="0">
        <dgm:presLayoutVars>
          <dgm:dir/>
          <dgm:resizeHandles val="exact"/>
        </dgm:presLayoutVars>
      </dgm:prSet>
      <dgm:spPr/>
    </dgm:pt>
    <dgm:pt modelId="{9D77DE06-B0C2-4FC8-84F3-D6C21FE7FD90}" type="pres">
      <dgm:prSet presAssocID="{08BD3541-74E1-465C-99C8-05F019F8C425}" presName="compNode" presStyleCnt="0"/>
      <dgm:spPr/>
    </dgm:pt>
    <dgm:pt modelId="{E3029FE9-D1F2-4DBE-9DA7-9A5D26E82ECC}" type="pres">
      <dgm:prSet presAssocID="{08BD3541-74E1-465C-99C8-05F019F8C425}" presName="iconBgRect" presStyleLbl="bgShp" presStyleIdx="0" presStyleCnt="4"/>
      <dgm:spPr/>
    </dgm:pt>
    <dgm:pt modelId="{BD716D2C-F543-44B6-9A69-24E0C04D4746}" type="pres">
      <dgm:prSet presAssocID="{08BD3541-74E1-465C-99C8-05F019F8C425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octor"/>
        </a:ext>
      </dgm:extLst>
    </dgm:pt>
    <dgm:pt modelId="{C0AC4B7C-C16F-4B95-9D31-236AF6104BB7}" type="pres">
      <dgm:prSet presAssocID="{08BD3541-74E1-465C-99C8-05F019F8C425}" presName="spaceRect" presStyleCnt="0"/>
      <dgm:spPr/>
    </dgm:pt>
    <dgm:pt modelId="{829AC875-55DD-4D7A-BABB-9E7F8015172B}" type="pres">
      <dgm:prSet presAssocID="{08BD3541-74E1-465C-99C8-05F019F8C425}" presName="textRect" presStyleLbl="revTx" presStyleIdx="0" presStyleCnt="4">
        <dgm:presLayoutVars>
          <dgm:chMax val="1"/>
          <dgm:chPref val="1"/>
        </dgm:presLayoutVars>
      </dgm:prSet>
      <dgm:spPr/>
    </dgm:pt>
    <dgm:pt modelId="{28D583C7-F8B0-47AC-BF65-231C7B2747F1}" type="pres">
      <dgm:prSet presAssocID="{6F551CBB-AD3C-4BA8-90EC-7A1DF5EFF6E1}" presName="sibTrans" presStyleLbl="sibTrans2D1" presStyleIdx="0" presStyleCnt="0"/>
      <dgm:spPr/>
    </dgm:pt>
    <dgm:pt modelId="{5DE63DFC-2567-47B9-9AF9-CF215B600900}" type="pres">
      <dgm:prSet presAssocID="{8CFB2D0E-892B-4E38-BC71-D6027080AFC0}" presName="compNode" presStyleCnt="0"/>
      <dgm:spPr/>
    </dgm:pt>
    <dgm:pt modelId="{0B4C6459-2249-45B6-B19F-20EE8287AC7D}" type="pres">
      <dgm:prSet presAssocID="{8CFB2D0E-892B-4E38-BC71-D6027080AFC0}" presName="iconBgRect" presStyleLbl="bgShp" presStyleIdx="1" presStyleCnt="4"/>
      <dgm:spPr/>
    </dgm:pt>
    <dgm:pt modelId="{AB76E1E5-E624-4846-B881-F4B31FA3D0D3}" type="pres">
      <dgm:prSet presAssocID="{8CFB2D0E-892B-4E38-BC71-D6027080AFC0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Lightbulb"/>
        </a:ext>
      </dgm:extLst>
    </dgm:pt>
    <dgm:pt modelId="{D39DDB42-FE11-4153-A285-6163A69AA6DC}" type="pres">
      <dgm:prSet presAssocID="{8CFB2D0E-892B-4E38-BC71-D6027080AFC0}" presName="spaceRect" presStyleCnt="0"/>
      <dgm:spPr/>
    </dgm:pt>
    <dgm:pt modelId="{DEC62A21-361E-465C-A916-7D2F58805220}" type="pres">
      <dgm:prSet presAssocID="{8CFB2D0E-892B-4E38-BC71-D6027080AFC0}" presName="textRect" presStyleLbl="revTx" presStyleIdx="1" presStyleCnt="4">
        <dgm:presLayoutVars>
          <dgm:chMax val="1"/>
          <dgm:chPref val="1"/>
        </dgm:presLayoutVars>
      </dgm:prSet>
      <dgm:spPr/>
    </dgm:pt>
    <dgm:pt modelId="{2B4EC01D-004B-4B45-9A72-387C7A1342F4}" type="pres">
      <dgm:prSet presAssocID="{6D1696DD-4F94-41C2-B5B2-9C8DB35DFE84}" presName="sibTrans" presStyleLbl="sibTrans2D1" presStyleIdx="0" presStyleCnt="0"/>
      <dgm:spPr/>
    </dgm:pt>
    <dgm:pt modelId="{8A496719-6B5F-4DA2-85E6-69ACCC1019EC}" type="pres">
      <dgm:prSet presAssocID="{601CD485-7E08-4BE6-98F0-1BA57734A769}" presName="compNode" presStyleCnt="0"/>
      <dgm:spPr/>
    </dgm:pt>
    <dgm:pt modelId="{9A153B46-B849-4BD4-BA47-0E032C3BFBDB}" type="pres">
      <dgm:prSet presAssocID="{601CD485-7E08-4BE6-98F0-1BA57734A769}" presName="iconBgRect" presStyleLbl="bgShp" presStyleIdx="2" presStyleCnt="4"/>
      <dgm:spPr/>
    </dgm:pt>
    <dgm:pt modelId="{6EA4EF76-D142-4C4B-B909-4FA86B6F4C42}" type="pres">
      <dgm:prSet presAssocID="{601CD485-7E08-4BE6-98F0-1BA57734A769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resentation with Checklist"/>
        </a:ext>
      </dgm:extLst>
    </dgm:pt>
    <dgm:pt modelId="{21D027FB-E423-43C6-9A75-A6FBF1592CFF}" type="pres">
      <dgm:prSet presAssocID="{601CD485-7E08-4BE6-98F0-1BA57734A769}" presName="spaceRect" presStyleCnt="0"/>
      <dgm:spPr/>
    </dgm:pt>
    <dgm:pt modelId="{9B9DFFAD-1C37-4A59-9780-FD5F3127E926}" type="pres">
      <dgm:prSet presAssocID="{601CD485-7E08-4BE6-98F0-1BA57734A769}" presName="textRect" presStyleLbl="revTx" presStyleIdx="2" presStyleCnt="4">
        <dgm:presLayoutVars>
          <dgm:chMax val="1"/>
          <dgm:chPref val="1"/>
        </dgm:presLayoutVars>
      </dgm:prSet>
      <dgm:spPr/>
    </dgm:pt>
    <dgm:pt modelId="{76C7F77D-8082-4939-BAE5-B8FB9D59F1DD}" type="pres">
      <dgm:prSet presAssocID="{B4A3A46F-10AE-4EA0-AB4F-E3A113E1626A}" presName="sibTrans" presStyleLbl="sibTrans2D1" presStyleIdx="0" presStyleCnt="0"/>
      <dgm:spPr/>
    </dgm:pt>
    <dgm:pt modelId="{1FFA0870-0EAA-466B-97D8-131197E66B54}" type="pres">
      <dgm:prSet presAssocID="{6BFFED62-91A1-480B-BB0E-82D811D99AF4}" presName="compNode" presStyleCnt="0"/>
      <dgm:spPr/>
    </dgm:pt>
    <dgm:pt modelId="{EC556602-2ECE-4EB2-8602-1326A9F87CE2}" type="pres">
      <dgm:prSet presAssocID="{6BFFED62-91A1-480B-BB0E-82D811D99AF4}" presName="iconBgRect" presStyleLbl="bgShp" presStyleIdx="3" presStyleCnt="4"/>
      <dgm:spPr/>
    </dgm:pt>
    <dgm:pt modelId="{A5DDB682-DF05-4C12-8AE1-6C998F5BB9C4}" type="pres">
      <dgm:prSet presAssocID="{6BFFED62-91A1-480B-BB0E-82D811D99AF4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ank"/>
        </a:ext>
      </dgm:extLst>
    </dgm:pt>
    <dgm:pt modelId="{62DCE427-5EF7-474F-9043-DA710CF6AC46}" type="pres">
      <dgm:prSet presAssocID="{6BFFED62-91A1-480B-BB0E-82D811D99AF4}" presName="spaceRect" presStyleCnt="0"/>
      <dgm:spPr/>
    </dgm:pt>
    <dgm:pt modelId="{8290862B-EFE6-47A3-B04A-7D723F1B88F9}" type="pres">
      <dgm:prSet presAssocID="{6BFFED62-91A1-480B-BB0E-82D811D99AF4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D2493A0C-B3B2-4024-889D-A9401FB7230A}" srcId="{7A9C1678-1D5C-4A15-8AB8-4DEDB38E3530}" destId="{601CD485-7E08-4BE6-98F0-1BA57734A769}" srcOrd="2" destOrd="0" parTransId="{6F2481CE-0D4D-4DC9-A5AC-302A78B92458}" sibTransId="{B4A3A46F-10AE-4EA0-AB4F-E3A113E1626A}"/>
    <dgm:cxn modelId="{B663B00F-32B7-4629-86A5-62DA44FBE963}" type="presOf" srcId="{6D1696DD-4F94-41C2-B5B2-9C8DB35DFE84}" destId="{2B4EC01D-004B-4B45-9A72-387C7A1342F4}" srcOrd="0" destOrd="0" presId="urn:microsoft.com/office/officeart/2018/2/layout/IconCircleList"/>
    <dgm:cxn modelId="{AF312A42-3C9A-4AD0-89E2-079F15B477C7}" type="presOf" srcId="{08BD3541-74E1-465C-99C8-05F019F8C425}" destId="{829AC875-55DD-4D7A-BABB-9E7F8015172B}" srcOrd="0" destOrd="0" presId="urn:microsoft.com/office/officeart/2018/2/layout/IconCircleList"/>
    <dgm:cxn modelId="{F52DF04E-B4BA-4EEA-988E-D2FCCA59D524}" type="presOf" srcId="{7A9C1678-1D5C-4A15-8AB8-4DEDB38E3530}" destId="{6C816B16-4E03-4F39-BD5E-8CB6279E8665}" srcOrd="0" destOrd="0" presId="urn:microsoft.com/office/officeart/2018/2/layout/IconCircleList"/>
    <dgm:cxn modelId="{9B06BA73-47EF-48C3-861A-AFACF0B6BE58}" type="presOf" srcId="{8CFB2D0E-892B-4E38-BC71-D6027080AFC0}" destId="{DEC62A21-361E-465C-A916-7D2F58805220}" srcOrd="0" destOrd="0" presId="urn:microsoft.com/office/officeart/2018/2/layout/IconCircleList"/>
    <dgm:cxn modelId="{6735D373-B0C3-4E25-9E02-0C22EEFA5032}" srcId="{7A9C1678-1D5C-4A15-8AB8-4DEDB38E3530}" destId="{8CFB2D0E-892B-4E38-BC71-D6027080AFC0}" srcOrd="1" destOrd="0" parTransId="{1DCDF20D-D831-4A8F-AF6A-A66952340792}" sibTransId="{6D1696DD-4F94-41C2-B5B2-9C8DB35DFE84}"/>
    <dgm:cxn modelId="{0AE6AF84-ECFC-4349-A065-6C9A04322A42}" type="presOf" srcId="{6F551CBB-AD3C-4BA8-90EC-7A1DF5EFF6E1}" destId="{28D583C7-F8B0-47AC-BF65-231C7B2747F1}" srcOrd="0" destOrd="0" presId="urn:microsoft.com/office/officeart/2018/2/layout/IconCircleList"/>
    <dgm:cxn modelId="{75A1A29D-0C13-4C1A-918C-61E18B0EFC44}" srcId="{7A9C1678-1D5C-4A15-8AB8-4DEDB38E3530}" destId="{6BFFED62-91A1-480B-BB0E-82D811D99AF4}" srcOrd="3" destOrd="0" parTransId="{A9E36526-EEA5-46FD-95CC-7633402B89FB}" sibTransId="{A7D53D4F-0DC5-4B76-894F-F1826A2DADDA}"/>
    <dgm:cxn modelId="{D71AF1AF-FFD0-468E-9154-AE3CE2CCA700}" type="presOf" srcId="{6BFFED62-91A1-480B-BB0E-82D811D99AF4}" destId="{8290862B-EFE6-47A3-B04A-7D723F1B88F9}" srcOrd="0" destOrd="0" presId="urn:microsoft.com/office/officeart/2018/2/layout/IconCircleList"/>
    <dgm:cxn modelId="{E634F3CD-811B-4804-90C2-954D559C2044}" type="presOf" srcId="{B4A3A46F-10AE-4EA0-AB4F-E3A113E1626A}" destId="{76C7F77D-8082-4939-BAE5-B8FB9D59F1DD}" srcOrd="0" destOrd="0" presId="urn:microsoft.com/office/officeart/2018/2/layout/IconCircleList"/>
    <dgm:cxn modelId="{D30040D0-8CA4-46E5-9077-1D403272F224}" type="presOf" srcId="{601CD485-7E08-4BE6-98F0-1BA57734A769}" destId="{9B9DFFAD-1C37-4A59-9780-FD5F3127E926}" srcOrd="0" destOrd="0" presId="urn:microsoft.com/office/officeart/2018/2/layout/IconCircleList"/>
    <dgm:cxn modelId="{49C623E0-1DC6-41CD-AF19-6C8A1F2BD2AB}" srcId="{7A9C1678-1D5C-4A15-8AB8-4DEDB38E3530}" destId="{08BD3541-74E1-465C-99C8-05F019F8C425}" srcOrd="0" destOrd="0" parTransId="{4B5E684E-203A-4043-A1A7-EF3ABF2B0250}" sibTransId="{6F551CBB-AD3C-4BA8-90EC-7A1DF5EFF6E1}"/>
    <dgm:cxn modelId="{8FFDD559-DBCE-4733-880D-981EF46B612B}" type="presParOf" srcId="{6C816B16-4E03-4F39-BD5E-8CB6279E8665}" destId="{36429A5D-CCC5-4100-9724-7F169105D0B2}" srcOrd="0" destOrd="0" presId="urn:microsoft.com/office/officeart/2018/2/layout/IconCircleList"/>
    <dgm:cxn modelId="{8CE57F98-1A3C-45E4-BEDD-2976E15C0B7D}" type="presParOf" srcId="{36429A5D-CCC5-4100-9724-7F169105D0B2}" destId="{9D77DE06-B0C2-4FC8-84F3-D6C21FE7FD90}" srcOrd="0" destOrd="0" presId="urn:microsoft.com/office/officeart/2018/2/layout/IconCircleList"/>
    <dgm:cxn modelId="{DA726F2D-84AF-4F05-950C-5A73DEE73835}" type="presParOf" srcId="{9D77DE06-B0C2-4FC8-84F3-D6C21FE7FD90}" destId="{E3029FE9-D1F2-4DBE-9DA7-9A5D26E82ECC}" srcOrd="0" destOrd="0" presId="urn:microsoft.com/office/officeart/2018/2/layout/IconCircleList"/>
    <dgm:cxn modelId="{E402C568-3BE1-491C-A912-5F488EF57D4E}" type="presParOf" srcId="{9D77DE06-B0C2-4FC8-84F3-D6C21FE7FD90}" destId="{BD716D2C-F543-44B6-9A69-24E0C04D4746}" srcOrd="1" destOrd="0" presId="urn:microsoft.com/office/officeart/2018/2/layout/IconCircleList"/>
    <dgm:cxn modelId="{57A45234-57B2-450C-99F4-FD8872CB0242}" type="presParOf" srcId="{9D77DE06-B0C2-4FC8-84F3-D6C21FE7FD90}" destId="{C0AC4B7C-C16F-4B95-9D31-236AF6104BB7}" srcOrd="2" destOrd="0" presId="urn:microsoft.com/office/officeart/2018/2/layout/IconCircleList"/>
    <dgm:cxn modelId="{7AC2C8BD-5287-4FDF-955F-B8747C4E5A5C}" type="presParOf" srcId="{9D77DE06-B0C2-4FC8-84F3-D6C21FE7FD90}" destId="{829AC875-55DD-4D7A-BABB-9E7F8015172B}" srcOrd="3" destOrd="0" presId="urn:microsoft.com/office/officeart/2018/2/layout/IconCircleList"/>
    <dgm:cxn modelId="{9483DB94-4D6F-46D6-88AE-D1020069FF97}" type="presParOf" srcId="{36429A5D-CCC5-4100-9724-7F169105D0B2}" destId="{28D583C7-F8B0-47AC-BF65-231C7B2747F1}" srcOrd="1" destOrd="0" presId="urn:microsoft.com/office/officeart/2018/2/layout/IconCircleList"/>
    <dgm:cxn modelId="{A9B76A2C-9169-47F9-BCEE-FC25EE3BE5BE}" type="presParOf" srcId="{36429A5D-CCC5-4100-9724-7F169105D0B2}" destId="{5DE63DFC-2567-47B9-9AF9-CF215B600900}" srcOrd="2" destOrd="0" presId="urn:microsoft.com/office/officeart/2018/2/layout/IconCircleList"/>
    <dgm:cxn modelId="{8E48E4F8-6321-4D02-8CD7-B164141823B8}" type="presParOf" srcId="{5DE63DFC-2567-47B9-9AF9-CF215B600900}" destId="{0B4C6459-2249-45B6-B19F-20EE8287AC7D}" srcOrd="0" destOrd="0" presId="urn:microsoft.com/office/officeart/2018/2/layout/IconCircleList"/>
    <dgm:cxn modelId="{E658EE76-8813-4FEB-8512-BF6BDD3A903C}" type="presParOf" srcId="{5DE63DFC-2567-47B9-9AF9-CF215B600900}" destId="{AB76E1E5-E624-4846-B881-F4B31FA3D0D3}" srcOrd="1" destOrd="0" presId="urn:microsoft.com/office/officeart/2018/2/layout/IconCircleList"/>
    <dgm:cxn modelId="{68F3AB82-CDB6-4B42-8A4D-A82F81A4BD5E}" type="presParOf" srcId="{5DE63DFC-2567-47B9-9AF9-CF215B600900}" destId="{D39DDB42-FE11-4153-A285-6163A69AA6DC}" srcOrd="2" destOrd="0" presId="urn:microsoft.com/office/officeart/2018/2/layout/IconCircleList"/>
    <dgm:cxn modelId="{CDFBA293-B35D-4EEF-9333-17320766BADA}" type="presParOf" srcId="{5DE63DFC-2567-47B9-9AF9-CF215B600900}" destId="{DEC62A21-361E-465C-A916-7D2F58805220}" srcOrd="3" destOrd="0" presId="urn:microsoft.com/office/officeart/2018/2/layout/IconCircleList"/>
    <dgm:cxn modelId="{91323EE9-79F4-4837-B73E-62B0BB444529}" type="presParOf" srcId="{36429A5D-CCC5-4100-9724-7F169105D0B2}" destId="{2B4EC01D-004B-4B45-9A72-387C7A1342F4}" srcOrd="3" destOrd="0" presId="urn:microsoft.com/office/officeart/2018/2/layout/IconCircleList"/>
    <dgm:cxn modelId="{DEAC19F3-3E6E-45F6-ACF2-F73D030C02B2}" type="presParOf" srcId="{36429A5D-CCC5-4100-9724-7F169105D0B2}" destId="{8A496719-6B5F-4DA2-85E6-69ACCC1019EC}" srcOrd="4" destOrd="0" presId="urn:microsoft.com/office/officeart/2018/2/layout/IconCircleList"/>
    <dgm:cxn modelId="{A986FC69-7135-429A-9EAC-67CAEF7B8818}" type="presParOf" srcId="{8A496719-6B5F-4DA2-85E6-69ACCC1019EC}" destId="{9A153B46-B849-4BD4-BA47-0E032C3BFBDB}" srcOrd="0" destOrd="0" presId="urn:microsoft.com/office/officeart/2018/2/layout/IconCircleList"/>
    <dgm:cxn modelId="{188B3B0A-0289-4A7C-B0AC-AEF9F4F5066D}" type="presParOf" srcId="{8A496719-6B5F-4DA2-85E6-69ACCC1019EC}" destId="{6EA4EF76-D142-4C4B-B909-4FA86B6F4C42}" srcOrd="1" destOrd="0" presId="urn:microsoft.com/office/officeart/2018/2/layout/IconCircleList"/>
    <dgm:cxn modelId="{D5E21E60-79E2-4F4C-809E-CB026D77B643}" type="presParOf" srcId="{8A496719-6B5F-4DA2-85E6-69ACCC1019EC}" destId="{21D027FB-E423-43C6-9A75-A6FBF1592CFF}" srcOrd="2" destOrd="0" presId="urn:microsoft.com/office/officeart/2018/2/layout/IconCircleList"/>
    <dgm:cxn modelId="{013FCF92-F705-455E-B3CC-8B151A5A6B33}" type="presParOf" srcId="{8A496719-6B5F-4DA2-85E6-69ACCC1019EC}" destId="{9B9DFFAD-1C37-4A59-9780-FD5F3127E926}" srcOrd="3" destOrd="0" presId="urn:microsoft.com/office/officeart/2018/2/layout/IconCircleList"/>
    <dgm:cxn modelId="{A1E1A25B-2A59-45F9-B7AB-E9275488CFDD}" type="presParOf" srcId="{36429A5D-CCC5-4100-9724-7F169105D0B2}" destId="{76C7F77D-8082-4939-BAE5-B8FB9D59F1DD}" srcOrd="5" destOrd="0" presId="urn:microsoft.com/office/officeart/2018/2/layout/IconCircleList"/>
    <dgm:cxn modelId="{44EF0837-CDBA-421A-9137-C717E3EC770F}" type="presParOf" srcId="{36429A5D-CCC5-4100-9724-7F169105D0B2}" destId="{1FFA0870-0EAA-466B-97D8-131197E66B54}" srcOrd="6" destOrd="0" presId="urn:microsoft.com/office/officeart/2018/2/layout/IconCircleList"/>
    <dgm:cxn modelId="{69B15F91-E62C-4DF2-B3BC-B42BE1232ADE}" type="presParOf" srcId="{1FFA0870-0EAA-466B-97D8-131197E66B54}" destId="{EC556602-2ECE-4EB2-8602-1326A9F87CE2}" srcOrd="0" destOrd="0" presId="urn:microsoft.com/office/officeart/2018/2/layout/IconCircleList"/>
    <dgm:cxn modelId="{0C3E55A0-DAF4-4E57-9349-9BF4B80CD54E}" type="presParOf" srcId="{1FFA0870-0EAA-466B-97D8-131197E66B54}" destId="{A5DDB682-DF05-4C12-8AE1-6C998F5BB9C4}" srcOrd="1" destOrd="0" presId="urn:microsoft.com/office/officeart/2018/2/layout/IconCircleList"/>
    <dgm:cxn modelId="{0255D0AC-66B2-4C22-AF52-B152D5191517}" type="presParOf" srcId="{1FFA0870-0EAA-466B-97D8-131197E66B54}" destId="{62DCE427-5EF7-474F-9043-DA710CF6AC46}" srcOrd="2" destOrd="0" presId="urn:microsoft.com/office/officeart/2018/2/layout/IconCircleList"/>
    <dgm:cxn modelId="{F794D7FE-0654-4DC2-A1AC-F2A43C6A0142}" type="presParOf" srcId="{1FFA0870-0EAA-466B-97D8-131197E66B54}" destId="{8290862B-EFE6-47A3-B04A-7D723F1B88F9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63752AC4-F54B-4855-BA4C-0267E61C1313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A30F0D1C-AAB9-493C-90C7-FA66A879AE20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The achievement of sustainable management objectives requires an increased use of renewable energy</a:t>
          </a:r>
        </a:p>
      </dgm:t>
    </dgm:pt>
    <dgm:pt modelId="{560BB571-BC63-484D-9F9E-3E3C7B1026F5}" type="parTrans" cxnId="{F4C59194-42A8-4774-8EF3-0BF2D3B15B11}">
      <dgm:prSet/>
      <dgm:spPr/>
      <dgm:t>
        <a:bodyPr/>
        <a:lstStyle/>
        <a:p>
          <a:endParaRPr lang="en-US"/>
        </a:p>
      </dgm:t>
    </dgm:pt>
    <dgm:pt modelId="{33180DA4-679D-4FA5-9B5A-A8348E977384}" type="sibTrans" cxnId="{F4C59194-42A8-4774-8EF3-0BF2D3B15B11}">
      <dgm:prSet/>
      <dgm:spPr/>
      <dgm:t>
        <a:bodyPr/>
        <a:lstStyle/>
        <a:p>
          <a:endParaRPr lang="en-US"/>
        </a:p>
      </dgm:t>
    </dgm:pt>
    <dgm:pt modelId="{B286BDED-A8A4-4EB0-BBEB-90596E70E492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All new hotels being constructed should incorporate solar panels; wind generators, and geothermal systems</a:t>
          </a:r>
        </a:p>
      </dgm:t>
    </dgm:pt>
    <dgm:pt modelId="{D5BA604D-C8C7-4F9E-B6F4-417F93A30306}" type="parTrans" cxnId="{D46872C9-7E43-44C3-ACCA-77BA544F6525}">
      <dgm:prSet/>
      <dgm:spPr/>
      <dgm:t>
        <a:bodyPr/>
        <a:lstStyle/>
        <a:p>
          <a:endParaRPr lang="en-US"/>
        </a:p>
      </dgm:t>
    </dgm:pt>
    <dgm:pt modelId="{59AA57A3-E1C8-4CB8-96A7-F1BE482AB58A}" type="sibTrans" cxnId="{D46872C9-7E43-44C3-ACCA-77BA544F6525}">
      <dgm:prSet/>
      <dgm:spPr/>
      <dgm:t>
        <a:bodyPr/>
        <a:lstStyle/>
        <a:p>
          <a:endParaRPr lang="en-US"/>
        </a:p>
      </dgm:t>
    </dgm:pt>
    <dgm:pt modelId="{C3C16ED5-EB09-4719-8E92-A9E064EAE4DA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Convenience gadgets like energy-controlling systems increases the level of energy efficiency</a:t>
          </a:r>
        </a:p>
      </dgm:t>
    </dgm:pt>
    <dgm:pt modelId="{B3E5B804-A6AF-48BA-92E0-D1141674B286}" type="parTrans" cxnId="{3C3DD16B-472C-4B5A-B606-1F889F5838D6}">
      <dgm:prSet/>
      <dgm:spPr/>
      <dgm:t>
        <a:bodyPr/>
        <a:lstStyle/>
        <a:p>
          <a:endParaRPr lang="en-US"/>
        </a:p>
      </dgm:t>
    </dgm:pt>
    <dgm:pt modelId="{D715A316-C65E-418C-8A04-4E28ADDBD557}" type="sibTrans" cxnId="{3C3DD16B-472C-4B5A-B606-1F889F5838D6}">
      <dgm:prSet/>
      <dgm:spPr/>
      <dgm:t>
        <a:bodyPr/>
        <a:lstStyle/>
        <a:p>
          <a:endParaRPr lang="en-US"/>
        </a:p>
      </dgm:t>
    </dgm:pt>
    <dgm:pt modelId="{75E5212A-7495-462B-82AE-F7900ECC4CB5}" type="pres">
      <dgm:prSet presAssocID="{63752AC4-F54B-4855-BA4C-0267E61C1313}" presName="root" presStyleCnt="0">
        <dgm:presLayoutVars>
          <dgm:dir/>
          <dgm:resizeHandles val="exact"/>
        </dgm:presLayoutVars>
      </dgm:prSet>
      <dgm:spPr/>
    </dgm:pt>
    <dgm:pt modelId="{26306FAA-8327-4989-972E-08BD73B5C3B9}" type="pres">
      <dgm:prSet presAssocID="{A30F0D1C-AAB9-493C-90C7-FA66A879AE20}" presName="compNode" presStyleCnt="0"/>
      <dgm:spPr/>
    </dgm:pt>
    <dgm:pt modelId="{F48295FD-E36B-4A7D-A342-5A828BB55DA6}" type="pres">
      <dgm:prSet presAssocID="{A30F0D1C-AAB9-493C-90C7-FA66A879AE20}" presName="bgRect" presStyleLbl="bgShp" presStyleIdx="0" presStyleCnt="3"/>
      <dgm:spPr/>
    </dgm:pt>
    <dgm:pt modelId="{A4AD23D4-247E-43AC-817B-0298341F6CD1}" type="pres">
      <dgm:prSet presAssocID="{A30F0D1C-AAB9-493C-90C7-FA66A879AE20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un"/>
        </a:ext>
      </dgm:extLst>
    </dgm:pt>
    <dgm:pt modelId="{D87E7E20-988D-4919-816F-B4B70AADD3A2}" type="pres">
      <dgm:prSet presAssocID="{A30F0D1C-AAB9-493C-90C7-FA66A879AE20}" presName="spaceRect" presStyleCnt="0"/>
      <dgm:spPr/>
    </dgm:pt>
    <dgm:pt modelId="{9F8A1D83-88E1-4A65-9AE1-56B6D67528D1}" type="pres">
      <dgm:prSet presAssocID="{A30F0D1C-AAB9-493C-90C7-FA66A879AE20}" presName="parTx" presStyleLbl="revTx" presStyleIdx="0" presStyleCnt="3">
        <dgm:presLayoutVars>
          <dgm:chMax val="0"/>
          <dgm:chPref val="0"/>
        </dgm:presLayoutVars>
      </dgm:prSet>
      <dgm:spPr/>
    </dgm:pt>
    <dgm:pt modelId="{FCBDD43F-8530-4D65-B3BA-E4D7830EA804}" type="pres">
      <dgm:prSet presAssocID="{33180DA4-679D-4FA5-9B5A-A8348E977384}" presName="sibTrans" presStyleCnt="0"/>
      <dgm:spPr/>
    </dgm:pt>
    <dgm:pt modelId="{4EFE52D9-C5F3-4856-A124-7E7F1578B289}" type="pres">
      <dgm:prSet presAssocID="{B286BDED-A8A4-4EB0-BBEB-90596E70E492}" presName="compNode" presStyleCnt="0"/>
      <dgm:spPr/>
    </dgm:pt>
    <dgm:pt modelId="{2D3A7B10-F7A9-4F0E-BDCF-419F4227B339}" type="pres">
      <dgm:prSet presAssocID="{B286BDED-A8A4-4EB0-BBEB-90596E70E492}" presName="bgRect" presStyleLbl="bgShp" presStyleIdx="1" presStyleCnt="3"/>
      <dgm:spPr/>
    </dgm:pt>
    <dgm:pt modelId="{821B68D1-F7C1-488B-A39C-1F028EDC1B8D}" type="pres">
      <dgm:prSet presAssocID="{B286BDED-A8A4-4EB0-BBEB-90596E70E492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Windmill"/>
        </a:ext>
      </dgm:extLst>
    </dgm:pt>
    <dgm:pt modelId="{E41B407A-5D4D-4B84-9D2E-0DEBBC1F102F}" type="pres">
      <dgm:prSet presAssocID="{B286BDED-A8A4-4EB0-BBEB-90596E70E492}" presName="spaceRect" presStyleCnt="0"/>
      <dgm:spPr/>
    </dgm:pt>
    <dgm:pt modelId="{82222097-89C6-440A-A024-4763205209D5}" type="pres">
      <dgm:prSet presAssocID="{B286BDED-A8A4-4EB0-BBEB-90596E70E492}" presName="parTx" presStyleLbl="revTx" presStyleIdx="1" presStyleCnt="3">
        <dgm:presLayoutVars>
          <dgm:chMax val="0"/>
          <dgm:chPref val="0"/>
        </dgm:presLayoutVars>
      </dgm:prSet>
      <dgm:spPr/>
    </dgm:pt>
    <dgm:pt modelId="{ABBB4F50-64A9-4122-9D13-A6F03464F23A}" type="pres">
      <dgm:prSet presAssocID="{59AA57A3-E1C8-4CB8-96A7-F1BE482AB58A}" presName="sibTrans" presStyleCnt="0"/>
      <dgm:spPr/>
    </dgm:pt>
    <dgm:pt modelId="{4BA1E709-C16A-4021-A329-4D20EB053A61}" type="pres">
      <dgm:prSet presAssocID="{C3C16ED5-EB09-4719-8E92-A9E064EAE4DA}" presName="compNode" presStyleCnt="0"/>
      <dgm:spPr/>
    </dgm:pt>
    <dgm:pt modelId="{B9479B3B-D403-4D18-8B6A-530C5FB02C99}" type="pres">
      <dgm:prSet presAssocID="{C3C16ED5-EB09-4719-8E92-A9E064EAE4DA}" presName="bgRect" presStyleLbl="bgShp" presStyleIdx="2" presStyleCnt="3"/>
      <dgm:spPr/>
    </dgm:pt>
    <dgm:pt modelId="{0F68D72B-0DF1-4C80-B3DB-E35F9DD2D32D}" type="pres">
      <dgm:prSet presAssocID="{C3C16ED5-EB09-4719-8E92-A9E064EAE4DA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Lightbulb"/>
        </a:ext>
      </dgm:extLst>
    </dgm:pt>
    <dgm:pt modelId="{979D7568-499E-478F-805D-8EB94179ACF1}" type="pres">
      <dgm:prSet presAssocID="{C3C16ED5-EB09-4719-8E92-A9E064EAE4DA}" presName="spaceRect" presStyleCnt="0"/>
      <dgm:spPr/>
    </dgm:pt>
    <dgm:pt modelId="{AF3AE4CC-9680-4E81-B160-2429D174340E}" type="pres">
      <dgm:prSet presAssocID="{C3C16ED5-EB09-4719-8E92-A9E064EAE4DA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7C7AC640-DEA0-4E2D-AB16-0D4EA27DE15D}" type="presOf" srcId="{A30F0D1C-AAB9-493C-90C7-FA66A879AE20}" destId="{9F8A1D83-88E1-4A65-9AE1-56B6D67528D1}" srcOrd="0" destOrd="0" presId="urn:microsoft.com/office/officeart/2018/2/layout/IconVerticalSolidList"/>
    <dgm:cxn modelId="{3C3DD16B-472C-4B5A-B606-1F889F5838D6}" srcId="{63752AC4-F54B-4855-BA4C-0267E61C1313}" destId="{C3C16ED5-EB09-4719-8E92-A9E064EAE4DA}" srcOrd="2" destOrd="0" parTransId="{B3E5B804-A6AF-48BA-92E0-D1141674B286}" sibTransId="{D715A316-C65E-418C-8A04-4E28ADDBD557}"/>
    <dgm:cxn modelId="{F4C59194-42A8-4774-8EF3-0BF2D3B15B11}" srcId="{63752AC4-F54B-4855-BA4C-0267E61C1313}" destId="{A30F0D1C-AAB9-493C-90C7-FA66A879AE20}" srcOrd="0" destOrd="0" parTransId="{560BB571-BC63-484D-9F9E-3E3C7B1026F5}" sibTransId="{33180DA4-679D-4FA5-9B5A-A8348E977384}"/>
    <dgm:cxn modelId="{345BE6A1-6C2C-4F25-97AA-521F61B6D53A}" type="presOf" srcId="{63752AC4-F54B-4855-BA4C-0267E61C1313}" destId="{75E5212A-7495-462B-82AE-F7900ECC4CB5}" srcOrd="0" destOrd="0" presId="urn:microsoft.com/office/officeart/2018/2/layout/IconVerticalSolidList"/>
    <dgm:cxn modelId="{5833DFA7-FC4A-4D5E-A9C6-E3BB3F5610A7}" type="presOf" srcId="{B286BDED-A8A4-4EB0-BBEB-90596E70E492}" destId="{82222097-89C6-440A-A024-4763205209D5}" srcOrd="0" destOrd="0" presId="urn:microsoft.com/office/officeart/2018/2/layout/IconVerticalSolidList"/>
    <dgm:cxn modelId="{FC4464B8-8E19-4755-960C-7F5AFC6FF12D}" type="presOf" srcId="{C3C16ED5-EB09-4719-8E92-A9E064EAE4DA}" destId="{AF3AE4CC-9680-4E81-B160-2429D174340E}" srcOrd="0" destOrd="0" presId="urn:microsoft.com/office/officeart/2018/2/layout/IconVerticalSolidList"/>
    <dgm:cxn modelId="{D46872C9-7E43-44C3-ACCA-77BA544F6525}" srcId="{63752AC4-F54B-4855-BA4C-0267E61C1313}" destId="{B286BDED-A8A4-4EB0-BBEB-90596E70E492}" srcOrd="1" destOrd="0" parTransId="{D5BA604D-C8C7-4F9E-B6F4-417F93A30306}" sibTransId="{59AA57A3-E1C8-4CB8-96A7-F1BE482AB58A}"/>
    <dgm:cxn modelId="{CA4103EB-E358-4D1B-9C28-4824508A7FB4}" type="presParOf" srcId="{75E5212A-7495-462B-82AE-F7900ECC4CB5}" destId="{26306FAA-8327-4989-972E-08BD73B5C3B9}" srcOrd="0" destOrd="0" presId="urn:microsoft.com/office/officeart/2018/2/layout/IconVerticalSolidList"/>
    <dgm:cxn modelId="{D17B7216-0129-46E5-92BA-46B509E39F70}" type="presParOf" srcId="{26306FAA-8327-4989-972E-08BD73B5C3B9}" destId="{F48295FD-E36B-4A7D-A342-5A828BB55DA6}" srcOrd="0" destOrd="0" presId="urn:microsoft.com/office/officeart/2018/2/layout/IconVerticalSolidList"/>
    <dgm:cxn modelId="{45770DAA-99FB-460D-A022-D1F7C0AEE127}" type="presParOf" srcId="{26306FAA-8327-4989-972E-08BD73B5C3B9}" destId="{A4AD23D4-247E-43AC-817B-0298341F6CD1}" srcOrd="1" destOrd="0" presId="urn:microsoft.com/office/officeart/2018/2/layout/IconVerticalSolidList"/>
    <dgm:cxn modelId="{35C55CFC-AE22-4D18-8349-3051A23CCD3C}" type="presParOf" srcId="{26306FAA-8327-4989-972E-08BD73B5C3B9}" destId="{D87E7E20-988D-4919-816F-B4B70AADD3A2}" srcOrd="2" destOrd="0" presId="urn:microsoft.com/office/officeart/2018/2/layout/IconVerticalSolidList"/>
    <dgm:cxn modelId="{7C208349-AE71-489F-9954-F45B48BD19A6}" type="presParOf" srcId="{26306FAA-8327-4989-972E-08BD73B5C3B9}" destId="{9F8A1D83-88E1-4A65-9AE1-56B6D67528D1}" srcOrd="3" destOrd="0" presId="urn:microsoft.com/office/officeart/2018/2/layout/IconVerticalSolidList"/>
    <dgm:cxn modelId="{2CDBCA63-EA83-4721-BF52-0FB916BDC6B0}" type="presParOf" srcId="{75E5212A-7495-462B-82AE-F7900ECC4CB5}" destId="{FCBDD43F-8530-4D65-B3BA-E4D7830EA804}" srcOrd="1" destOrd="0" presId="urn:microsoft.com/office/officeart/2018/2/layout/IconVerticalSolidList"/>
    <dgm:cxn modelId="{459461D0-049D-46B1-AA32-4BCD64F4E6FA}" type="presParOf" srcId="{75E5212A-7495-462B-82AE-F7900ECC4CB5}" destId="{4EFE52D9-C5F3-4856-A124-7E7F1578B289}" srcOrd="2" destOrd="0" presId="urn:microsoft.com/office/officeart/2018/2/layout/IconVerticalSolidList"/>
    <dgm:cxn modelId="{54106ED2-E6A5-4FA3-AC4D-6ACACBF79CD0}" type="presParOf" srcId="{4EFE52D9-C5F3-4856-A124-7E7F1578B289}" destId="{2D3A7B10-F7A9-4F0E-BDCF-419F4227B339}" srcOrd="0" destOrd="0" presId="urn:microsoft.com/office/officeart/2018/2/layout/IconVerticalSolidList"/>
    <dgm:cxn modelId="{3130BC5F-43F7-41E3-8A6C-F1FF89C2B8DC}" type="presParOf" srcId="{4EFE52D9-C5F3-4856-A124-7E7F1578B289}" destId="{821B68D1-F7C1-488B-A39C-1F028EDC1B8D}" srcOrd="1" destOrd="0" presId="urn:microsoft.com/office/officeart/2018/2/layout/IconVerticalSolidList"/>
    <dgm:cxn modelId="{A71B1F62-61B5-4C11-AF36-7E2349CA69B5}" type="presParOf" srcId="{4EFE52D9-C5F3-4856-A124-7E7F1578B289}" destId="{E41B407A-5D4D-4B84-9D2E-0DEBBC1F102F}" srcOrd="2" destOrd="0" presId="urn:microsoft.com/office/officeart/2018/2/layout/IconVerticalSolidList"/>
    <dgm:cxn modelId="{56693349-5646-4667-8F24-75F7D3091424}" type="presParOf" srcId="{4EFE52D9-C5F3-4856-A124-7E7F1578B289}" destId="{82222097-89C6-440A-A024-4763205209D5}" srcOrd="3" destOrd="0" presId="urn:microsoft.com/office/officeart/2018/2/layout/IconVerticalSolidList"/>
    <dgm:cxn modelId="{3F8BCBCD-578C-4A27-96ED-62355A7E54C8}" type="presParOf" srcId="{75E5212A-7495-462B-82AE-F7900ECC4CB5}" destId="{ABBB4F50-64A9-4122-9D13-A6F03464F23A}" srcOrd="3" destOrd="0" presId="urn:microsoft.com/office/officeart/2018/2/layout/IconVerticalSolidList"/>
    <dgm:cxn modelId="{73121B53-9EBE-4FDC-8797-8A286A439A8D}" type="presParOf" srcId="{75E5212A-7495-462B-82AE-F7900ECC4CB5}" destId="{4BA1E709-C16A-4021-A329-4D20EB053A61}" srcOrd="4" destOrd="0" presId="urn:microsoft.com/office/officeart/2018/2/layout/IconVerticalSolidList"/>
    <dgm:cxn modelId="{CEC9A287-467E-4058-AB3E-C212890C7FAF}" type="presParOf" srcId="{4BA1E709-C16A-4021-A329-4D20EB053A61}" destId="{B9479B3B-D403-4D18-8B6A-530C5FB02C99}" srcOrd="0" destOrd="0" presId="urn:microsoft.com/office/officeart/2018/2/layout/IconVerticalSolidList"/>
    <dgm:cxn modelId="{212FF267-6661-4FC1-9BCC-ED986FA9EDDB}" type="presParOf" srcId="{4BA1E709-C16A-4021-A329-4D20EB053A61}" destId="{0F68D72B-0DF1-4C80-B3DB-E35F9DD2D32D}" srcOrd="1" destOrd="0" presId="urn:microsoft.com/office/officeart/2018/2/layout/IconVerticalSolidList"/>
    <dgm:cxn modelId="{BDA7D42D-DDC0-4CA6-83F2-0C94C565B6F5}" type="presParOf" srcId="{4BA1E709-C16A-4021-A329-4D20EB053A61}" destId="{979D7568-499E-478F-805D-8EB94179ACF1}" srcOrd="2" destOrd="0" presId="urn:microsoft.com/office/officeart/2018/2/layout/IconVerticalSolidList"/>
    <dgm:cxn modelId="{5F999136-6D96-4B06-99FD-020305D270BC}" type="presParOf" srcId="{4BA1E709-C16A-4021-A329-4D20EB053A61}" destId="{AF3AE4CC-9680-4E81-B160-2429D174340E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703B53FE-582C-4C3B-B7F8-CC9FD4CEED94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4762A692-B961-4D19-90FF-055A7BCD477E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There is a need for better policies to support the UK hotel and hospitality sector to be sustainable by enhancing the UK circular economy </a:t>
          </a:r>
        </a:p>
      </dgm:t>
    </dgm:pt>
    <dgm:pt modelId="{E393BCD7-8ADC-4737-9E3B-3D1C91220D82}" type="parTrans" cxnId="{BEC87FC1-6C86-43D2-88FD-23B50419CABB}">
      <dgm:prSet/>
      <dgm:spPr/>
      <dgm:t>
        <a:bodyPr/>
        <a:lstStyle/>
        <a:p>
          <a:endParaRPr lang="en-US"/>
        </a:p>
      </dgm:t>
    </dgm:pt>
    <dgm:pt modelId="{6ACEC02A-2308-482A-A906-4B29830B6568}" type="sibTrans" cxnId="{BEC87FC1-6C86-43D2-88FD-23B50419CABB}">
      <dgm:prSet/>
      <dgm:spPr/>
      <dgm:t>
        <a:bodyPr/>
        <a:lstStyle/>
        <a:p>
          <a:endParaRPr lang="en-US"/>
        </a:p>
      </dgm:t>
    </dgm:pt>
    <dgm:pt modelId="{6F6A35F0-43ED-43B3-A0BD-AF6869CFB64A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Other recommendations encompass offering incentives for energy-efficient technologies</a:t>
          </a:r>
        </a:p>
      </dgm:t>
    </dgm:pt>
    <dgm:pt modelId="{2338E155-BB4B-4D5F-9694-98C1ADB3CFF8}" type="parTrans" cxnId="{8BA9FDC5-56CA-49E1-9F82-1F7152559C0D}">
      <dgm:prSet/>
      <dgm:spPr/>
      <dgm:t>
        <a:bodyPr/>
        <a:lstStyle/>
        <a:p>
          <a:endParaRPr lang="en-US"/>
        </a:p>
      </dgm:t>
    </dgm:pt>
    <dgm:pt modelId="{602531ED-1B80-47AD-84AC-622526DB89E5}" type="sibTrans" cxnId="{8BA9FDC5-56CA-49E1-9F82-1F7152559C0D}">
      <dgm:prSet/>
      <dgm:spPr/>
      <dgm:t>
        <a:bodyPr/>
        <a:lstStyle/>
        <a:p>
          <a:endParaRPr lang="en-US"/>
        </a:p>
      </dgm:t>
    </dgm:pt>
    <dgm:pt modelId="{0249D1DF-9E8B-473D-B78A-ACECE91485E8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Involving employees and guests in environmental programs is also an important factor</a:t>
          </a:r>
        </a:p>
      </dgm:t>
    </dgm:pt>
    <dgm:pt modelId="{88EFA7C8-8E71-4564-AA18-E9AFB1589CA1}" type="parTrans" cxnId="{5593AC91-A6E7-4815-877D-3D7644BDF453}">
      <dgm:prSet/>
      <dgm:spPr/>
      <dgm:t>
        <a:bodyPr/>
        <a:lstStyle/>
        <a:p>
          <a:endParaRPr lang="en-US"/>
        </a:p>
      </dgm:t>
    </dgm:pt>
    <dgm:pt modelId="{71DDE97D-C269-46D8-B262-938D0D8E3AA6}" type="sibTrans" cxnId="{5593AC91-A6E7-4815-877D-3D7644BDF453}">
      <dgm:prSet/>
      <dgm:spPr/>
      <dgm:t>
        <a:bodyPr/>
        <a:lstStyle/>
        <a:p>
          <a:endParaRPr lang="en-US"/>
        </a:p>
      </dgm:t>
    </dgm:pt>
    <dgm:pt modelId="{5D1ADF59-91C2-4CE0-8233-397A83B09CEF}" type="pres">
      <dgm:prSet presAssocID="{703B53FE-582C-4C3B-B7F8-CC9FD4CEED94}" presName="root" presStyleCnt="0">
        <dgm:presLayoutVars>
          <dgm:dir/>
          <dgm:resizeHandles val="exact"/>
        </dgm:presLayoutVars>
      </dgm:prSet>
      <dgm:spPr/>
    </dgm:pt>
    <dgm:pt modelId="{4DFCBF59-E187-4600-9714-BB64F3CE8C4A}" type="pres">
      <dgm:prSet presAssocID="{4762A692-B961-4D19-90FF-055A7BCD477E}" presName="compNode" presStyleCnt="0"/>
      <dgm:spPr/>
    </dgm:pt>
    <dgm:pt modelId="{75280412-87E9-4DCE-A84E-F037E4878F65}" type="pres">
      <dgm:prSet presAssocID="{4762A692-B961-4D19-90FF-055A7BCD477E}" presName="bgRect" presStyleLbl="bgShp" presStyleIdx="0" presStyleCnt="3"/>
      <dgm:spPr/>
    </dgm:pt>
    <dgm:pt modelId="{0D05B88D-9FFD-4612-9262-B95813F96710}" type="pres">
      <dgm:prSet presAssocID="{4762A692-B961-4D19-90FF-055A7BCD477E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5FC7AAB5-CB22-4243-9178-BD60276610E6}" type="pres">
      <dgm:prSet presAssocID="{4762A692-B961-4D19-90FF-055A7BCD477E}" presName="spaceRect" presStyleCnt="0"/>
      <dgm:spPr/>
    </dgm:pt>
    <dgm:pt modelId="{87E662D7-AD82-4723-80F5-0A805D231FE6}" type="pres">
      <dgm:prSet presAssocID="{4762A692-B961-4D19-90FF-055A7BCD477E}" presName="parTx" presStyleLbl="revTx" presStyleIdx="0" presStyleCnt="3">
        <dgm:presLayoutVars>
          <dgm:chMax val="0"/>
          <dgm:chPref val="0"/>
        </dgm:presLayoutVars>
      </dgm:prSet>
      <dgm:spPr/>
    </dgm:pt>
    <dgm:pt modelId="{8D607965-0F99-4BCB-B898-EC717D818AB3}" type="pres">
      <dgm:prSet presAssocID="{6ACEC02A-2308-482A-A906-4B29830B6568}" presName="sibTrans" presStyleCnt="0"/>
      <dgm:spPr/>
    </dgm:pt>
    <dgm:pt modelId="{BCED34EA-35B4-4E98-BD15-A632B5C976F1}" type="pres">
      <dgm:prSet presAssocID="{6F6A35F0-43ED-43B3-A0BD-AF6869CFB64A}" presName="compNode" presStyleCnt="0"/>
      <dgm:spPr/>
    </dgm:pt>
    <dgm:pt modelId="{45301925-8012-4B44-86CB-0D156739E0BC}" type="pres">
      <dgm:prSet presAssocID="{6F6A35F0-43ED-43B3-A0BD-AF6869CFB64A}" presName="bgRect" presStyleLbl="bgShp" presStyleIdx="1" presStyleCnt="3"/>
      <dgm:spPr/>
    </dgm:pt>
    <dgm:pt modelId="{5E9561B1-8212-4366-BEBA-501020A7D542}" type="pres">
      <dgm:prSet presAssocID="{6F6A35F0-43ED-43B3-A0BD-AF6869CFB64A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ollar"/>
        </a:ext>
      </dgm:extLst>
    </dgm:pt>
    <dgm:pt modelId="{BBB90632-D4C6-42F6-BA47-01FF724E45A9}" type="pres">
      <dgm:prSet presAssocID="{6F6A35F0-43ED-43B3-A0BD-AF6869CFB64A}" presName="spaceRect" presStyleCnt="0"/>
      <dgm:spPr/>
    </dgm:pt>
    <dgm:pt modelId="{FCE2A0D6-C304-4950-86EF-D9F7FAD6E52D}" type="pres">
      <dgm:prSet presAssocID="{6F6A35F0-43ED-43B3-A0BD-AF6869CFB64A}" presName="parTx" presStyleLbl="revTx" presStyleIdx="1" presStyleCnt="3">
        <dgm:presLayoutVars>
          <dgm:chMax val="0"/>
          <dgm:chPref val="0"/>
        </dgm:presLayoutVars>
      </dgm:prSet>
      <dgm:spPr/>
    </dgm:pt>
    <dgm:pt modelId="{C2C5DA86-72AF-4A34-86E8-A68DE36BF9F4}" type="pres">
      <dgm:prSet presAssocID="{602531ED-1B80-47AD-84AC-622526DB89E5}" presName="sibTrans" presStyleCnt="0"/>
      <dgm:spPr/>
    </dgm:pt>
    <dgm:pt modelId="{B60CDB11-40C0-4E14-A753-90BF5852B1DF}" type="pres">
      <dgm:prSet presAssocID="{0249D1DF-9E8B-473D-B78A-ACECE91485E8}" presName="compNode" presStyleCnt="0"/>
      <dgm:spPr/>
    </dgm:pt>
    <dgm:pt modelId="{4F0B7A5B-50DD-422C-9BB0-80384A916215}" type="pres">
      <dgm:prSet presAssocID="{0249D1DF-9E8B-473D-B78A-ACECE91485E8}" presName="bgRect" presStyleLbl="bgShp" presStyleIdx="2" presStyleCnt="3"/>
      <dgm:spPr/>
    </dgm:pt>
    <dgm:pt modelId="{3094F935-B89F-412C-BD8E-E8184CAB83DD}" type="pres">
      <dgm:prSet presAssocID="{0249D1DF-9E8B-473D-B78A-ACECE91485E8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eciduous tree"/>
        </a:ext>
      </dgm:extLst>
    </dgm:pt>
    <dgm:pt modelId="{B4D02EA4-11DB-4E6A-9C51-84BEB84A1ADC}" type="pres">
      <dgm:prSet presAssocID="{0249D1DF-9E8B-473D-B78A-ACECE91485E8}" presName="spaceRect" presStyleCnt="0"/>
      <dgm:spPr/>
    </dgm:pt>
    <dgm:pt modelId="{58B33016-F6A0-43E2-9357-BDFA48E3CD61}" type="pres">
      <dgm:prSet presAssocID="{0249D1DF-9E8B-473D-B78A-ACECE91485E8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35E3E12C-A59A-4A43-BF88-21790A407B87}" type="presOf" srcId="{703B53FE-582C-4C3B-B7F8-CC9FD4CEED94}" destId="{5D1ADF59-91C2-4CE0-8233-397A83B09CEF}" srcOrd="0" destOrd="0" presId="urn:microsoft.com/office/officeart/2018/2/layout/IconVerticalSolidList"/>
    <dgm:cxn modelId="{5593AC91-A6E7-4815-877D-3D7644BDF453}" srcId="{703B53FE-582C-4C3B-B7F8-CC9FD4CEED94}" destId="{0249D1DF-9E8B-473D-B78A-ACECE91485E8}" srcOrd="2" destOrd="0" parTransId="{88EFA7C8-8E71-4564-AA18-E9AFB1589CA1}" sibTransId="{71DDE97D-C269-46D8-B262-938D0D8E3AA6}"/>
    <dgm:cxn modelId="{1782BC9D-D53D-4785-A9BB-2FEFC40C32E0}" type="presOf" srcId="{0249D1DF-9E8B-473D-B78A-ACECE91485E8}" destId="{58B33016-F6A0-43E2-9357-BDFA48E3CD61}" srcOrd="0" destOrd="0" presId="urn:microsoft.com/office/officeart/2018/2/layout/IconVerticalSolidList"/>
    <dgm:cxn modelId="{E7019AAB-D106-4CFF-A933-54941153CA31}" type="presOf" srcId="{4762A692-B961-4D19-90FF-055A7BCD477E}" destId="{87E662D7-AD82-4723-80F5-0A805D231FE6}" srcOrd="0" destOrd="0" presId="urn:microsoft.com/office/officeart/2018/2/layout/IconVerticalSolidList"/>
    <dgm:cxn modelId="{BEC87FC1-6C86-43D2-88FD-23B50419CABB}" srcId="{703B53FE-582C-4C3B-B7F8-CC9FD4CEED94}" destId="{4762A692-B961-4D19-90FF-055A7BCD477E}" srcOrd="0" destOrd="0" parTransId="{E393BCD7-8ADC-4737-9E3B-3D1C91220D82}" sibTransId="{6ACEC02A-2308-482A-A906-4B29830B6568}"/>
    <dgm:cxn modelId="{8BA9FDC5-56CA-49E1-9F82-1F7152559C0D}" srcId="{703B53FE-582C-4C3B-B7F8-CC9FD4CEED94}" destId="{6F6A35F0-43ED-43B3-A0BD-AF6869CFB64A}" srcOrd="1" destOrd="0" parTransId="{2338E155-BB4B-4D5F-9694-98C1ADB3CFF8}" sibTransId="{602531ED-1B80-47AD-84AC-622526DB89E5}"/>
    <dgm:cxn modelId="{41932FEE-5084-4DBA-91CE-FB6DF56AD4A1}" type="presOf" srcId="{6F6A35F0-43ED-43B3-A0BD-AF6869CFB64A}" destId="{FCE2A0D6-C304-4950-86EF-D9F7FAD6E52D}" srcOrd="0" destOrd="0" presId="urn:microsoft.com/office/officeart/2018/2/layout/IconVerticalSolidList"/>
    <dgm:cxn modelId="{C6B5FAF8-886D-4BE2-9D8A-FE6127F29D9E}" type="presParOf" srcId="{5D1ADF59-91C2-4CE0-8233-397A83B09CEF}" destId="{4DFCBF59-E187-4600-9714-BB64F3CE8C4A}" srcOrd="0" destOrd="0" presId="urn:microsoft.com/office/officeart/2018/2/layout/IconVerticalSolidList"/>
    <dgm:cxn modelId="{4AE92FA1-814A-4775-8A13-687990E0E4A0}" type="presParOf" srcId="{4DFCBF59-E187-4600-9714-BB64F3CE8C4A}" destId="{75280412-87E9-4DCE-A84E-F037E4878F65}" srcOrd="0" destOrd="0" presId="urn:microsoft.com/office/officeart/2018/2/layout/IconVerticalSolidList"/>
    <dgm:cxn modelId="{062511C0-2AD0-4137-85F1-CF3085B0C2FA}" type="presParOf" srcId="{4DFCBF59-E187-4600-9714-BB64F3CE8C4A}" destId="{0D05B88D-9FFD-4612-9262-B95813F96710}" srcOrd="1" destOrd="0" presId="urn:microsoft.com/office/officeart/2018/2/layout/IconVerticalSolidList"/>
    <dgm:cxn modelId="{F28E84A5-C2C1-4ADE-9819-9E9BBD6D675B}" type="presParOf" srcId="{4DFCBF59-E187-4600-9714-BB64F3CE8C4A}" destId="{5FC7AAB5-CB22-4243-9178-BD60276610E6}" srcOrd="2" destOrd="0" presId="urn:microsoft.com/office/officeart/2018/2/layout/IconVerticalSolidList"/>
    <dgm:cxn modelId="{9D983A0D-33A5-4789-951C-F4B22932C543}" type="presParOf" srcId="{4DFCBF59-E187-4600-9714-BB64F3CE8C4A}" destId="{87E662D7-AD82-4723-80F5-0A805D231FE6}" srcOrd="3" destOrd="0" presId="urn:microsoft.com/office/officeart/2018/2/layout/IconVerticalSolidList"/>
    <dgm:cxn modelId="{7AE88F7F-694D-4310-B2E7-9E0798A7E3BF}" type="presParOf" srcId="{5D1ADF59-91C2-4CE0-8233-397A83B09CEF}" destId="{8D607965-0F99-4BCB-B898-EC717D818AB3}" srcOrd="1" destOrd="0" presId="urn:microsoft.com/office/officeart/2018/2/layout/IconVerticalSolidList"/>
    <dgm:cxn modelId="{8E299430-C6E7-4AE6-A024-1932A3C88FFE}" type="presParOf" srcId="{5D1ADF59-91C2-4CE0-8233-397A83B09CEF}" destId="{BCED34EA-35B4-4E98-BD15-A632B5C976F1}" srcOrd="2" destOrd="0" presId="urn:microsoft.com/office/officeart/2018/2/layout/IconVerticalSolidList"/>
    <dgm:cxn modelId="{DE672EB7-103E-4D88-9413-A5C125EFA27A}" type="presParOf" srcId="{BCED34EA-35B4-4E98-BD15-A632B5C976F1}" destId="{45301925-8012-4B44-86CB-0D156739E0BC}" srcOrd="0" destOrd="0" presId="urn:microsoft.com/office/officeart/2018/2/layout/IconVerticalSolidList"/>
    <dgm:cxn modelId="{68F7B4B8-57C2-4276-BF47-A6E32BEA4F0D}" type="presParOf" srcId="{BCED34EA-35B4-4E98-BD15-A632B5C976F1}" destId="{5E9561B1-8212-4366-BEBA-501020A7D542}" srcOrd="1" destOrd="0" presId="urn:microsoft.com/office/officeart/2018/2/layout/IconVerticalSolidList"/>
    <dgm:cxn modelId="{E0A182B8-C622-420B-8A0A-D089F18EDFE1}" type="presParOf" srcId="{BCED34EA-35B4-4E98-BD15-A632B5C976F1}" destId="{BBB90632-D4C6-42F6-BA47-01FF724E45A9}" srcOrd="2" destOrd="0" presId="urn:microsoft.com/office/officeart/2018/2/layout/IconVerticalSolidList"/>
    <dgm:cxn modelId="{F2B1829A-E908-4A21-AAE1-CE4CA5DE1EDA}" type="presParOf" srcId="{BCED34EA-35B4-4E98-BD15-A632B5C976F1}" destId="{FCE2A0D6-C304-4950-86EF-D9F7FAD6E52D}" srcOrd="3" destOrd="0" presId="urn:microsoft.com/office/officeart/2018/2/layout/IconVerticalSolidList"/>
    <dgm:cxn modelId="{4436B613-DC3F-4FCE-B9BA-1B152E152C27}" type="presParOf" srcId="{5D1ADF59-91C2-4CE0-8233-397A83B09CEF}" destId="{C2C5DA86-72AF-4A34-86E8-A68DE36BF9F4}" srcOrd="3" destOrd="0" presId="urn:microsoft.com/office/officeart/2018/2/layout/IconVerticalSolidList"/>
    <dgm:cxn modelId="{AA8EF504-0FE2-445A-BA18-519FE51A8370}" type="presParOf" srcId="{5D1ADF59-91C2-4CE0-8233-397A83B09CEF}" destId="{B60CDB11-40C0-4E14-A753-90BF5852B1DF}" srcOrd="4" destOrd="0" presId="urn:microsoft.com/office/officeart/2018/2/layout/IconVerticalSolidList"/>
    <dgm:cxn modelId="{FB069413-AAE5-40B7-B756-A287B0C5C500}" type="presParOf" srcId="{B60CDB11-40C0-4E14-A753-90BF5852B1DF}" destId="{4F0B7A5B-50DD-422C-9BB0-80384A916215}" srcOrd="0" destOrd="0" presId="urn:microsoft.com/office/officeart/2018/2/layout/IconVerticalSolidList"/>
    <dgm:cxn modelId="{A6A31308-97C0-4798-8CEE-3AE22B62F0BB}" type="presParOf" srcId="{B60CDB11-40C0-4E14-A753-90BF5852B1DF}" destId="{3094F935-B89F-412C-BD8E-E8184CAB83DD}" srcOrd="1" destOrd="0" presId="urn:microsoft.com/office/officeart/2018/2/layout/IconVerticalSolidList"/>
    <dgm:cxn modelId="{1C19EFAC-7BB1-4D6C-92FA-DCCF7CF1B6C8}" type="presParOf" srcId="{B60CDB11-40C0-4E14-A753-90BF5852B1DF}" destId="{B4D02EA4-11DB-4E6A-9C51-84BEB84A1ADC}" srcOrd="2" destOrd="0" presId="urn:microsoft.com/office/officeart/2018/2/layout/IconVerticalSolidList"/>
    <dgm:cxn modelId="{92A2671A-C030-4E9B-9233-A4C405F406A4}" type="presParOf" srcId="{B60CDB11-40C0-4E14-A753-90BF5852B1DF}" destId="{58B33016-F6A0-43E2-9357-BDFA48E3CD61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5DE2E3D0-B5CF-461F-A209-C5FDF6AD2B74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6424EA81-F37E-4D42-B2D0-9060729D71BA}">
      <dgm:prSet/>
      <dgm:spPr/>
      <dgm:t>
        <a:bodyPr/>
        <a:lstStyle/>
        <a:p>
          <a:r>
            <a:rPr lang="en-US"/>
            <a:t>Bresciani, S., Ferraris, A., Santoro, G., &amp; Vrontis, D. (2022). Sustainability, green innovation, and customer satisfaction: A study of the hotel industry. Journal of Cleaner Production, 348, 131295. https://doi.org/10.1016/j.jclepro.2022.131295</a:t>
          </a:r>
        </a:p>
      </dgm:t>
    </dgm:pt>
    <dgm:pt modelId="{ADC87C6A-F307-487E-B0CE-7D5E9F8EA829}" type="parTrans" cxnId="{164DF873-7D9B-417E-B47F-DEC870F80F12}">
      <dgm:prSet/>
      <dgm:spPr/>
      <dgm:t>
        <a:bodyPr/>
        <a:lstStyle/>
        <a:p>
          <a:endParaRPr lang="en-US"/>
        </a:p>
      </dgm:t>
    </dgm:pt>
    <dgm:pt modelId="{62F80FFD-10F4-4614-8C55-593685335CA8}" type="sibTrans" cxnId="{164DF873-7D9B-417E-B47F-DEC870F80F12}">
      <dgm:prSet/>
      <dgm:spPr/>
      <dgm:t>
        <a:bodyPr/>
        <a:lstStyle/>
        <a:p>
          <a:endParaRPr lang="en-US"/>
        </a:p>
      </dgm:t>
    </dgm:pt>
    <dgm:pt modelId="{7FBE1432-592E-44E5-84BA-ADB37BD3FE79}">
      <dgm:prSet/>
      <dgm:spPr/>
      <dgm:t>
        <a:bodyPr/>
        <a:lstStyle/>
        <a:p>
          <a:r>
            <a:rPr lang="en-US"/>
            <a:t>Jing, H., Zhang, Y., &amp; Wang, X. (2023). The impact of energy-efficient technologies on hotel profitability: A comparative analysis. Tourism Management, 96, 104736. https://doi.org/10.1016/j.tourman.2023.104736</a:t>
          </a:r>
        </a:p>
      </dgm:t>
    </dgm:pt>
    <dgm:pt modelId="{17932F84-882D-4115-8568-7514A333A3E1}" type="parTrans" cxnId="{A159F12E-200E-4F6C-8A3F-3CCB76B37BFB}">
      <dgm:prSet/>
      <dgm:spPr/>
      <dgm:t>
        <a:bodyPr/>
        <a:lstStyle/>
        <a:p>
          <a:endParaRPr lang="en-US"/>
        </a:p>
      </dgm:t>
    </dgm:pt>
    <dgm:pt modelId="{FDD144AF-11D6-4F56-A47D-16A64E97EA4C}" type="sibTrans" cxnId="{A159F12E-200E-4F6C-8A3F-3CCB76B37BFB}">
      <dgm:prSet/>
      <dgm:spPr/>
      <dgm:t>
        <a:bodyPr/>
        <a:lstStyle/>
        <a:p>
          <a:endParaRPr lang="en-US"/>
        </a:p>
      </dgm:t>
    </dgm:pt>
    <dgm:pt modelId="{68092AD4-E6AC-4847-8A8C-3EC93A19D6BC}">
      <dgm:prSet/>
      <dgm:spPr/>
      <dgm:t>
        <a:bodyPr/>
        <a:lstStyle/>
        <a:p>
          <a:r>
            <a:rPr lang="en-US"/>
            <a:t>Liu, Y., Chen, L., &amp; Sun, Q. (2022). Energy conservation in the hospitality industry: Achieving carbon reduction through renewable energy integration. Sustainable Hospitality Management, 9(4), 85-99. https://doi.org/10.1080/21568316.2022.1236574</a:t>
          </a:r>
        </a:p>
      </dgm:t>
    </dgm:pt>
    <dgm:pt modelId="{B5927465-3A71-472A-BAD1-55D2DF084E47}" type="parTrans" cxnId="{D00370CF-A3B5-4B48-910D-75B401875F87}">
      <dgm:prSet/>
      <dgm:spPr/>
      <dgm:t>
        <a:bodyPr/>
        <a:lstStyle/>
        <a:p>
          <a:endParaRPr lang="en-US"/>
        </a:p>
      </dgm:t>
    </dgm:pt>
    <dgm:pt modelId="{24B47551-5AFA-4E9E-B793-FB11DCD785FC}" type="sibTrans" cxnId="{D00370CF-A3B5-4B48-910D-75B401875F87}">
      <dgm:prSet/>
      <dgm:spPr/>
      <dgm:t>
        <a:bodyPr/>
        <a:lstStyle/>
        <a:p>
          <a:endParaRPr lang="en-US"/>
        </a:p>
      </dgm:t>
    </dgm:pt>
    <dgm:pt modelId="{CB487B63-5DB0-4419-8528-C4281DE3D0A5}">
      <dgm:prSet/>
      <dgm:spPr/>
      <dgm:t>
        <a:bodyPr/>
        <a:lstStyle/>
        <a:p>
          <a:r>
            <a:rPr lang="en-US"/>
            <a:t>Wadmin (2024). Global Sustainable Tourism Council (GSTC) - the international accreditation body for sustainable tourism certification. [online] GSTC. Available at: https://www.gstcouncil.org/?form=MG0AV3 [Accessed 12 Oct. 2024].</a:t>
          </a:r>
        </a:p>
      </dgm:t>
    </dgm:pt>
    <dgm:pt modelId="{2C22CCAB-1A41-4CCD-96C3-DFD33E288174}" type="parTrans" cxnId="{C127352B-910D-49D7-908B-FA5D090AFE34}">
      <dgm:prSet/>
      <dgm:spPr/>
      <dgm:t>
        <a:bodyPr/>
        <a:lstStyle/>
        <a:p>
          <a:endParaRPr lang="en-US"/>
        </a:p>
      </dgm:t>
    </dgm:pt>
    <dgm:pt modelId="{0E8B133F-EBEA-41CC-B596-27F7BD0FF5F9}" type="sibTrans" cxnId="{C127352B-910D-49D7-908B-FA5D090AFE34}">
      <dgm:prSet/>
      <dgm:spPr/>
      <dgm:t>
        <a:bodyPr/>
        <a:lstStyle/>
        <a:p>
          <a:endParaRPr lang="en-US"/>
        </a:p>
      </dgm:t>
    </dgm:pt>
    <dgm:pt modelId="{A2D2C6BB-72B9-4FB1-ADBB-020BBF428BA0}">
      <dgm:prSet/>
      <dgm:spPr/>
      <dgm:t>
        <a:bodyPr/>
        <a:lstStyle/>
        <a:p>
          <a:r>
            <a:rPr lang="en-US"/>
            <a:t>World Tourism Organization (2021). Tourism and the Greenhouse Gas Emissions Challenge. UNWTO. Available at: https://www.e-unwto.org/doi/book/10.18111/9789284422982</a:t>
          </a:r>
        </a:p>
      </dgm:t>
    </dgm:pt>
    <dgm:pt modelId="{D47429B7-C937-4358-8895-BB064051BF8A}" type="parTrans" cxnId="{F077AD01-8482-4717-AB2B-FAB8B5BED899}">
      <dgm:prSet/>
      <dgm:spPr/>
      <dgm:t>
        <a:bodyPr/>
        <a:lstStyle/>
        <a:p>
          <a:endParaRPr lang="en-US"/>
        </a:p>
      </dgm:t>
    </dgm:pt>
    <dgm:pt modelId="{3EBCF0B5-6498-407F-B860-845E8E7D7ADB}" type="sibTrans" cxnId="{F077AD01-8482-4717-AB2B-FAB8B5BED899}">
      <dgm:prSet/>
      <dgm:spPr/>
      <dgm:t>
        <a:bodyPr/>
        <a:lstStyle/>
        <a:p>
          <a:endParaRPr lang="en-US"/>
        </a:p>
      </dgm:t>
    </dgm:pt>
    <dgm:pt modelId="{B75ED580-1A32-4F80-BB8A-3E699D7B5AB0}">
      <dgm:prSet/>
      <dgm:spPr/>
      <dgm:t>
        <a:bodyPr/>
        <a:lstStyle/>
        <a:p>
          <a:r>
            <a:rPr lang="en-US"/>
            <a:t>Drozich, I., 2024. Еco-oriented educational practices in the professional training of hospitality specialists in leading european countries. Professional Pedagogics, 1(28), pp.197-204.</a:t>
          </a:r>
        </a:p>
      </dgm:t>
    </dgm:pt>
    <dgm:pt modelId="{96DA6F18-DDFE-49E9-B0BE-7A5496834CFE}" type="parTrans" cxnId="{9E4A5E56-72AB-451B-B047-98F5CE001AA4}">
      <dgm:prSet/>
      <dgm:spPr/>
      <dgm:t>
        <a:bodyPr/>
        <a:lstStyle/>
        <a:p>
          <a:endParaRPr lang="en-US"/>
        </a:p>
      </dgm:t>
    </dgm:pt>
    <dgm:pt modelId="{55B10980-B028-435E-B76C-18DF31FF20B4}" type="sibTrans" cxnId="{9E4A5E56-72AB-451B-B047-98F5CE001AA4}">
      <dgm:prSet/>
      <dgm:spPr/>
      <dgm:t>
        <a:bodyPr/>
        <a:lstStyle/>
        <a:p>
          <a:endParaRPr lang="en-US"/>
        </a:p>
      </dgm:t>
    </dgm:pt>
    <dgm:pt modelId="{196AB4A3-5C79-41AC-91C9-90B561C44527}">
      <dgm:prSet/>
      <dgm:spPr/>
      <dgm:t>
        <a:bodyPr/>
        <a:lstStyle/>
        <a:p>
          <a:r>
            <a:rPr lang="en-US"/>
            <a:t>Khattak, S.R., Nouman, M., Fayaz, M., Cismaș, L.M., Negruț, L., Negruț, C.V. and Salem, S., 2021. Corporate social responsibility and employee green behavior in the hospitality industry: a cross-country study. Sustainability, 13(19), p.10534.</a:t>
          </a:r>
        </a:p>
      </dgm:t>
    </dgm:pt>
    <dgm:pt modelId="{027D2CF0-E0EB-4F69-9BD4-3A04902BAB33}" type="parTrans" cxnId="{4E9D0005-1555-4BAE-B206-865A7D0FC468}">
      <dgm:prSet/>
      <dgm:spPr/>
      <dgm:t>
        <a:bodyPr/>
        <a:lstStyle/>
        <a:p>
          <a:endParaRPr lang="en-US"/>
        </a:p>
      </dgm:t>
    </dgm:pt>
    <dgm:pt modelId="{44386E37-7F5B-4783-8452-E0A1DCC6FF36}" type="sibTrans" cxnId="{4E9D0005-1555-4BAE-B206-865A7D0FC468}">
      <dgm:prSet/>
      <dgm:spPr/>
      <dgm:t>
        <a:bodyPr/>
        <a:lstStyle/>
        <a:p>
          <a:endParaRPr lang="en-US"/>
        </a:p>
      </dgm:t>
    </dgm:pt>
    <dgm:pt modelId="{AB4BD6B4-B466-44AE-9B28-4EB0A8E2038D}" type="pres">
      <dgm:prSet presAssocID="{5DE2E3D0-B5CF-461F-A209-C5FDF6AD2B74}" presName="vert0" presStyleCnt="0">
        <dgm:presLayoutVars>
          <dgm:dir/>
          <dgm:animOne val="branch"/>
          <dgm:animLvl val="lvl"/>
        </dgm:presLayoutVars>
      </dgm:prSet>
      <dgm:spPr/>
    </dgm:pt>
    <dgm:pt modelId="{5F7D4CD2-FA53-487B-8757-9DD60E1A9696}" type="pres">
      <dgm:prSet presAssocID="{6424EA81-F37E-4D42-B2D0-9060729D71BA}" presName="thickLine" presStyleLbl="alignNode1" presStyleIdx="0" presStyleCnt="7"/>
      <dgm:spPr/>
    </dgm:pt>
    <dgm:pt modelId="{48EB3A30-36A7-4054-BCF0-339523E77F04}" type="pres">
      <dgm:prSet presAssocID="{6424EA81-F37E-4D42-B2D0-9060729D71BA}" presName="horz1" presStyleCnt="0"/>
      <dgm:spPr/>
    </dgm:pt>
    <dgm:pt modelId="{62B878BD-32E7-4BD7-92F2-CE30DBA03012}" type="pres">
      <dgm:prSet presAssocID="{6424EA81-F37E-4D42-B2D0-9060729D71BA}" presName="tx1" presStyleLbl="revTx" presStyleIdx="0" presStyleCnt="7"/>
      <dgm:spPr/>
    </dgm:pt>
    <dgm:pt modelId="{3A784F22-A00D-4C18-9EE0-E2A9E0310680}" type="pres">
      <dgm:prSet presAssocID="{6424EA81-F37E-4D42-B2D0-9060729D71BA}" presName="vert1" presStyleCnt="0"/>
      <dgm:spPr/>
    </dgm:pt>
    <dgm:pt modelId="{05F86C3F-5CC6-48FB-BA95-BFCF0A3E2842}" type="pres">
      <dgm:prSet presAssocID="{7FBE1432-592E-44E5-84BA-ADB37BD3FE79}" presName="thickLine" presStyleLbl="alignNode1" presStyleIdx="1" presStyleCnt="7"/>
      <dgm:spPr/>
    </dgm:pt>
    <dgm:pt modelId="{C8353019-7BF8-40B5-B4D5-41155730E5D9}" type="pres">
      <dgm:prSet presAssocID="{7FBE1432-592E-44E5-84BA-ADB37BD3FE79}" presName="horz1" presStyleCnt="0"/>
      <dgm:spPr/>
    </dgm:pt>
    <dgm:pt modelId="{E23BCB31-99A0-4D77-B14F-3615794A72E6}" type="pres">
      <dgm:prSet presAssocID="{7FBE1432-592E-44E5-84BA-ADB37BD3FE79}" presName="tx1" presStyleLbl="revTx" presStyleIdx="1" presStyleCnt="7"/>
      <dgm:spPr/>
    </dgm:pt>
    <dgm:pt modelId="{A72C9115-C922-4096-9B69-0FFDEC5435C7}" type="pres">
      <dgm:prSet presAssocID="{7FBE1432-592E-44E5-84BA-ADB37BD3FE79}" presName="vert1" presStyleCnt="0"/>
      <dgm:spPr/>
    </dgm:pt>
    <dgm:pt modelId="{489292FD-9C38-4590-9D53-3E08C3D5EF4D}" type="pres">
      <dgm:prSet presAssocID="{68092AD4-E6AC-4847-8A8C-3EC93A19D6BC}" presName="thickLine" presStyleLbl="alignNode1" presStyleIdx="2" presStyleCnt="7"/>
      <dgm:spPr/>
    </dgm:pt>
    <dgm:pt modelId="{33C4F14D-72CA-43F3-9F9A-C460829FF20D}" type="pres">
      <dgm:prSet presAssocID="{68092AD4-E6AC-4847-8A8C-3EC93A19D6BC}" presName="horz1" presStyleCnt="0"/>
      <dgm:spPr/>
    </dgm:pt>
    <dgm:pt modelId="{EDBBC195-CF36-449D-923A-40405616C861}" type="pres">
      <dgm:prSet presAssocID="{68092AD4-E6AC-4847-8A8C-3EC93A19D6BC}" presName="tx1" presStyleLbl="revTx" presStyleIdx="2" presStyleCnt="7"/>
      <dgm:spPr/>
    </dgm:pt>
    <dgm:pt modelId="{F30F805C-3E17-4C5C-81B1-B4FDCA44D2AB}" type="pres">
      <dgm:prSet presAssocID="{68092AD4-E6AC-4847-8A8C-3EC93A19D6BC}" presName="vert1" presStyleCnt="0"/>
      <dgm:spPr/>
    </dgm:pt>
    <dgm:pt modelId="{B25EA0EA-086D-47D9-8446-2084F95B34ED}" type="pres">
      <dgm:prSet presAssocID="{CB487B63-5DB0-4419-8528-C4281DE3D0A5}" presName="thickLine" presStyleLbl="alignNode1" presStyleIdx="3" presStyleCnt="7"/>
      <dgm:spPr/>
    </dgm:pt>
    <dgm:pt modelId="{D6CC355F-3B22-41F0-B609-0CF3140A1025}" type="pres">
      <dgm:prSet presAssocID="{CB487B63-5DB0-4419-8528-C4281DE3D0A5}" presName="horz1" presStyleCnt="0"/>
      <dgm:spPr/>
    </dgm:pt>
    <dgm:pt modelId="{38875FC4-EB56-4FD6-A7DB-BC72555CB5CC}" type="pres">
      <dgm:prSet presAssocID="{CB487B63-5DB0-4419-8528-C4281DE3D0A5}" presName="tx1" presStyleLbl="revTx" presStyleIdx="3" presStyleCnt="7"/>
      <dgm:spPr/>
    </dgm:pt>
    <dgm:pt modelId="{72EE8808-5D2F-4F55-AC6E-EE4D802BFFDA}" type="pres">
      <dgm:prSet presAssocID="{CB487B63-5DB0-4419-8528-C4281DE3D0A5}" presName="vert1" presStyleCnt="0"/>
      <dgm:spPr/>
    </dgm:pt>
    <dgm:pt modelId="{A6CE313E-5203-4668-949B-1939DAFBAB33}" type="pres">
      <dgm:prSet presAssocID="{A2D2C6BB-72B9-4FB1-ADBB-020BBF428BA0}" presName="thickLine" presStyleLbl="alignNode1" presStyleIdx="4" presStyleCnt="7"/>
      <dgm:spPr/>
    </dgm:pt>
    <dgm:pt modelId="{3EE96575-2530-4988-B447-3E83A1527D33}" type="pres">
      <dgm:prSet presAssocID="{A2D2C6BB-72B9-4FB1-ADBB-020BBF428BA0}" presName="horz1" presStyleCnt="0"/>
      <dgm:spPr/>
    </dgm:pt>
    <dgm:pt modelId="{AAC75DEA-50E8-4AC8-B564-208A21D0D66B}" type="pres">
      <dgm:prSet presAssocID="{A2D2C6BB-72B9-4FB1-ADBB-020BBF428BA0}" presName="tx1" presStyleLbl="revTx" presStyleIdx="4" presStyleCnt="7"/>
      <dgm:spPr/>
    </dgm:pt>
    <dgm:pt modelId="{3672DEA4-13AA-48D6-BE0D-EED874E7717C}" type="pres">
      <dgm:prSet presAssocID="{A2D2C6BB-72B9-4FB1-ADBB-020BBF428BA0}" presName="vert1" presStyleCnt="0"/>
      <dgm:spPr/>
    </dgm:pt>
    <dgm:pt modelId="{5254DC82-24AA-4CB1-8B16-5D024A66FE27}" type="pres">
      <dgm:prSet presAssocID="{B75ED580-1A32-4F80-BB8A-3E699D7B5AB0}" presName="thickLine" presStyleLbl="alignNode1" presStyleIdx="5" presStyleCnt="7"/>
      <dgm:spPr/>
    </dgm:pt>
    <dgm:pt modelId="{3547ED33-99F7-4CF4-A7CF-4D2FED857D02}" type="pres">
      <dgm:prSet presAssocID="{B75ED580-1A32-4F80-BB8A-3E699D7B5AB0}" presName="horz1" presStyleCnt="0"/>
      <dgm:spPr/>
    </dgm:pt>
    <dgm:pt modelId="{E82AA436-731D-431B-8DC5-1657E9AD6CAF}" type="pres">
      <dgm:prSet presAssocID="{B75ED580-1A32-4F80-BB8A-3E699D7B5AB0}" presName="tx1" presStyleLbl="revTx" presStyleIdx="5" presStyleCnt="7"/>
      <dgm:spPr/>
    </dgm:pt>
    <dgm:pt modelId="{F8317F40-4761-4873-909B-48F261554FFC}" type="pres">
      <dgm:prSet presAssocID="{B75ED580-1A32-4F80-BB8A-3E699D7B5AB0}" presName="vert1" presStyleCnt="0"/>
      <dgm:spPr/>
    </dgm:pt>
    <dgm:pt modelId="{88FB04BB-5C63-4739-AB4F-9438F6C41AAA}" type="pres">
      <dgm:prSet presAssocID="{196AB4A3-5C79-41AC-91C9-90B561C44527}" presName="thickLine" presStyleLbl="alignNode1" presStyleIdx="6" presStyleCnt="7"/>
      <dgm:spPr/>
    </dgm:pt>
    <dgm:pt modelId="{ABB9CE25-7CC5-4C3F-99E0-01D934F20EB5}" type="pres">
      <dgm:prSet presAssocID="{196AB4A3-5C79-41AC-91C9-90B561C44527}" presName="horz1" presStyleCnt="0"/>
      <dgm:spPr/>
    </dgm:pt>
    <dgm:pt modelId="{AEEC2894-9AEA-45E5-92E8-CBCCB2797771}" type="pres">
      <dgm:prSet presAssocID="{196AB4A3-5C79-41AC-91C9-90B561C44527}" presName="tx1" presStyleLbl="revTx" presStyleIdx="6" presStyleCnt="7"/>
      <dgm:spPr/>
    </dgm:pt>
    <dgm:pt modelId="{37134E12-6754-4857-849A-AA6ADD670C79}" type="pres">
      <dgm:prSet presAssocID="{196AB4A3-5C79-41AC-91C9-90B561C44527}" presName="vert1" presStyleCnt="0"/>
      <dgm:spPr/>
    </dgm:pt>
  </dgm:ptLst>
  <dgm:cxnLst>
    <dgm:cxn modelId="{F077AD01-8482-4717-AB2B-FAB8B5BED899}" srcId="{5DE2E3D0-B5CF-461F-A209-C5FDF6AD2B74}" destId="{A2D2C6BB-72B9-4FB1-ADBB-020BBF428BA0}" srcOrd="4" destOrd="0" parTransId="{D47429B7-C937-4358-8895-BB064051BF8A}" sibTransId="{3EBCF0B5-6498-407F-B860-845E8E7D7ADB}"/>
    <dgm:cxn modelId="{4E9D0005-1555-4BAE-B206-865A7D0FC468}" srcId="{5DE2E3D0-B5CF-461F-A209-C5FDF6AD2B74}" destId="{196AB4A3-5C79-41AC-91C9-90B561C44527}" srcOrd="6" destOrd="0" parTransId="{027D2CF0-E0EB-4F69-9BD4-3A04902BAB33}" sibTransId="{44386E37-7F5B-4783-8452-E0A1DCC6FF36}"/>
    <dgm:cxn modelId="{2D59030F-ABD8-4663-B074-03356A350B64}" type="presOf" srcId="{5DE2E3D0-B5CF-461F-A209-C5FDF6AD2B74}" destId="{AB4BD6B4-B466-44AE-9B28-4EB0A8E2038D}" srcOrd="0" destOrd="0" presId="urn:microsoft.com/office/officeart/2008/layout/LinedList"/>
    <dgm:cxn modelId="{B5AA2023-F439-495F-9C5F-1B9FDC27B541}" type="presOf" srcId="{68092AD4-E6AC-4847-8A8C-3EC93A19D6BC}" destId="{EDBBC195-CF36-449D-923A-40405616C861}" srcOrd="0" destOrd="0" presId="urn:microsoft.com/office/officeart/2008/layout/LinedList"/>
    <dgm:cxn modelId="{C127352B-910D-49D7-908B-FA5D090AFE34}" srcId="{5DE2E3D0-B5CF-461F-A209-C5FDF6AD2B74}" destId="{CB487B63-5DB0-4419-8528-C4281DE3D0A5}" srcOrd="3" destOrd="0" parTransId="{2C22CCAB-1A41-4CCD-96C3-DFD33E288174}" sibTransId="{0E8B133F-EBEA-41CC-B596-27F7BD0FF5F9}"/>
    <dgm:cxn modelId="{A159F12E-200E-4F6C-8A3F-3CCB76B37BFB}" srcId="{5DE2E3D0-B5CF-461F-A209-C5FDF6AD2B74}" destId="{7FBE1432-592E-44E5-84BA-ADB37BD3FE79}" srcOrd="1" destOrd="0" parTransId="{17932F84-882D-4115-8568-7514A333A3E1}" sibTransId="{FDD144AF-11D6-4F56-A47D-16A64E97EA4C}"/>
    <dgm:cxn modelId="{F8794131-3131-48B7-A8F7-A7FB7B1F359F}" type="presOf" srcId="{A2D2C6BB-72B9-4FB1-ADBB-020BBF428BA0}" destId="{AAC75DEA-50E8-4AC8-B564-208A21D0D66B}" srcOrd="0" destOrd="0" presId="urn:microsoft.com/office/officeart/2008/layout/LinedList"/>
    <dgm:cxn modelId="{8EBF5D6C-30FB-49CE-92FD-EA966773FF53}" type="presOf" srcId="{7FBE1432-592E-44E5-84BA-ADB37BD3FE79}" destId="{E23BCB31-99A0-4D77-B14F-3615794A72E6}" srcOrd="0" destOrd="0" presId="urn:microsoft.com/office/officeart/2008/layout/LinedList"/>
    <dgm:cxn modelId="{164DF873-7D9B-417E-B47F-DEC870F80F12}" srcId="{5DE2E3D0-B5CF-461F-A209-C5FDF6AD2B74}" destId="{6424EA81-F37E-4D42-B2D0-9060729D71BA}" srcOrd="0" destOrd="0" parTransId="{ADC87C6A-F307-487E-B0CE-7D5E9F8EA829}" sibTransId="{62F80FFD-10F4-4614-8C55-593685335CA8}"/>
    <dgm:cxn modelId="{9E4A5E56-72AB-451B-B047-98F5CE001AA4}" srcId="{5DE2E3D0-B5CF-461F-A209-C5FDF6AD2B74}" destId="{B75ED580-1A32-4F80-BB8A-3E699D7B5AB0}" srcOrd="5" destOrd="0" parTransId="{96DA6F18-DDFE-49E9-B0BE-7A5496834CFE}" sibTransId="{55B10980-B028-435E-B76C-18DF31FF20B4}"/>
    <dgm:cxn modelId="{77F8DA5A-A215-4C06-B7B1-FE5299BC10C7}" type="presOf" srcId="{B75ED580-1A32-4F80-BB8A-3E699D7B5AB0}" destId="{E82AA436-731D-431B-8DC5-1657E9AD6CAF}" srcOrd="0" destOrd="0" presId="urn:microsoft.com/office/officeart/2008/layout/LinedList"/>
    <dgm:cxn modelId="{B663FA7D-85DE-4530-A214-4D10731E65BC}" type="presOf" srcId="{CB487B63-5DB0-4419-8528-C4281DE3D0A5}" destId="{38875FC4-EB56-4FD6-A7DB-BC72555CB5CC}" srcOrd="0" destOrd="0" presId="urn:microsoft.com/office/officeart/2008/layout/LinedList"/>
    <dgm:cxn modelId="{02C36F8D-0221-4EBB-B2E7-B0C38ECAA7A0}" type="presOf" srcId="{196AB4A3-5C79-41AC-91C9-90B561C44527}" destId="{AEEC2894-9AEA-45E5-92E8-CBCCB2797771}" srcOrd="0" destOrd="0" presId="urn:microsoft.com/office/officeart/2008/layout/LinedList"/>
    <dgm:cxn modelId="{94041EA8-FFEB-42B1-B568-D731C418508B}" type="presOf" srcId="{6424EA81-F37E-4D42-B2D0-9060729D71BA}" destId="{62B878BD-32E7-4BD7-92F2-CE30DBA03012}" srcOrd="0" destOrd="0" presId="urn:microsoft.com/office/officeart/2008/layout/LinedList"/>
    <dgm:cxn modelId="{D00370CF-A3B5-4B48-910D-75B401875F87}" srcId="{5DE2E3D0-B5CF-461F-A209-C5FDF6AD2B74}" destId="{68092AD4-E6AC-4847-8A8C-3EC93A19D6BC}" srcOrd="2" destOrd="0" parTransId="{B5927465-3A71-472A-BAD1-55D2DF084E47}" sibTransId="{24B47551-5AFA-4E9E-B793-FB11DCD785FC}"/>
    <dgm:cxn modelId="{FCAEED56-664F-4EB3-8B12-750EB2DD467C}" type="presParOf" srcId="{AB4BD6B4-B466-44AE-9B28-4EB0A8E2038D}" destId="{5F7D4CD2-FA53-487B-8757-9DD60E1A9696}" srcOrd="0" destOrd="0" presId="urn:microsoft.com/office/officeart/2008/layout/LinedList"/>
    <dgm:cxn modelId="{7713C1A5-7F56-4385-A93D-00B3FCD53C6D}" type="presParOf" srcId="{AB4BD6B4-B466-44AE-9B28-4EB0A8E2038D}" destId="{48EB3A30-36A7-4054-BCF0-339523E77F04}" srcOrd="1" destOrd="0" presId="urn:microsoft.com/office/officeart/2008/layout/LinedList"/>
    <dgm:cxn modelId="{00E32477-20BB-4A12-9025-B5ED2E3B9C77}" type="presParOf" srcId="{48EB3A30-36A7-4054-BCF0-339523E77F04}" destId="{62B878BD-32E7-4BD7-92F2-CE30DBA03012}" srcOrd="0" destOrd="0" presId="urn:microsoft.com/office/officeart/2008/layout/LinedList"/>
    <dgm:cxn modelId="{04604B0D-0C5B-4AD5-AC0C-F08B6591BD76}" type="presParOf" srcId="{48EB3A30-36A7-4054-BCF0-339523E77F04}" destId="{3A784F22-A00D-4C18-9EE0-E2A9E0310680}" srcOrd="1" destOrd="0" presId="urn:microsoft.com/office/officeart/2008/layout/LinedList"/>
    <dgm:cxn modelId="{63401731-D084-4B84-8DF4-10BBF00F9074}" type="presParOf" srcId="{AB4BD6B4-B466-44AE-9B28-4EB0A8E2038D}" destId="{05F86C3F-5CC6-48FB-BA95-BFCF0A3E2842}" srcOrd="2" destOrd="0" presId="urn:microsoft.com/office/officeart/2008/layout/LinedList"/>
    <dgm:cxn modelId="{B7DAD2E2-8138-4263-AF4D-8FB7FCA43CB7}" type="presParOf" srcId="{AB4BD6B4-B466-44AE-9B28-4EB0A8E2038D}" destId="{C8353019-7BF8-40B5-B4D5-41155730E5D9}" srcOrd="3" destOrd="0" presId="urn:microsoft.com/office/officeart/2008/layout/LinedList"/>
    <dgm:cxn modelId="{6CC77E4F-DAA2-4302-BE10-B5E342443879}" type="presParOf" srcId="{C8353019-7BF8-40B5-B4D5-41155730E5D9}" destId="{E23BCB31-99A0-4D77-B14F-3615794A72E6}" srcOrd="0" destOrd="0" presId="urn:microsoft.com/office/officeart/2008/layout/LinedList"/>
    <dgm:cxn modelId="{2E79F69B-B48B-4D1D-BA42-1930EF7F729C}" type="presParOf" srcId="{C8353019-7BF8-40B5-B4D5-41155730E5D9}" destId="{A72C9115-C922-4096-9B69-0FFDEC5435C7}" srcOrd="1" destOrd="0" presId="urn:microsoft.com/office/officeart/2008/layout/LinedList"/>
    <dgm:cxn modelId="{E164BE5B-03CD-4EE0-A123-735E193244BE}" type="presParOf" srcId="{AB4BD6B4-B466-44AE-9B28-4EB0A8E2038D}" destId="{489292FD-9C38-4590-9D53-3E08C3D5EF4D}" srcOrd="4" destOrd="0" presId="urn:microsoft.com/office/officeart/2008/layout/LinedList"/>
    <dgm:cxn modelId="{53E8ACD0-07E3-4FD4-8535-DF6A0721F262}" type="presParOf" srcId="{AB4BD6B4-B466-44AE-9B28-4EB0A8E2038D}" destId="{33C4F14D-72CA-43F3-9F9A-C460829FF20D}" srcOrd="5" destOrd="0" presId="urn:microsoft.com/office/officeart/2008/layout/LinedList"/>
    <dgm:cxn modelId="{1C563C3B-F9D6-4CDA-B26A-E38C70F38179}" type="presParOf" srcId="{33C4F14D-72CA-43F3-9F9A-C460829FF20D}" destId="{EDBBC195-CF36-449D-923A-40405616C861}" srcOrd="0" destOrd="0" presId="urn:microsoft.com/office/officeart/2008/layout/LinedList"/>
    <dgm:cxn modelId="{86B64071-8A33-48FE-9480-F49AFA89D82B}" type="presParOf" srcId="{33C4F14D-72CA-43F3-9F9A-C460829FF20D}" destId="{F30F805C-3E17-4C5C-81B1-B4FDCA44D2AB}" srcOrd="1" destOrd="0" presId="urn:microsoft.com/office/officeart/2008/layout/LinedList"/>
    <dgm:cxn modelId="{3B1935BC-5EB1-4F97-BD02-55DF91F95332}" type="presParOf" srcId="{AB4BD6B4-B466-44AE-9B28-4EB0A8E2038D}" destId="{B25EA0EA-086D-47D9-8446-2084F95B34ED}" srcOrd="6" destOrd="0" presId="urn:microsoft.com/office/officeart/2008/layout/LinedList"/>
    <dgm:cxn modelId="{28D6AD45-D743-4CA3-9655-800DE2659B72}" type="presParOf" srcId="{AB4BD6B4-B466-44AE-9B28-4EB0A8E2038D}" destId="{D6CC355F-3B22-41F0-B609-0CF3140A1025}" srcOrd="7" destOrd="0" presId="urn:microsoft.com/office/officeart/2008/layout/LinedList"/>
    <dgm:cxn modelId="{84A43F90-B041-4B4A-8A9F-D5DF2765103D}" type="presParOf" srcId="{D6CC355F-3B22-41F0-B609-0CF3140A1025}" destId="{38875FC4-EB56-4FD6-A7DB-BC72555CB5CC}" srcOrd="0" destOrd="0" presId="urn:microsoft.com/office/officeart/2008/layout/LinedList"/>
    <dgm:cxn modelId="{2570229F-5186-403E-8719-EF4CAC5069E7}" type="presParOf" srcId="{D6CC355F-3B22-41F0-B609-0CF3140A1025}" destId="{72EE8808-5D2F-4F55-AC6E-EE4D802BFFDA}" srcOrd="1" destOrd="0" presId="urn:microsoft.com/office/officeart/2008/layout/LinedList"/>
    <dgm:cxn modelId="{D6483D14-DA13-49C9-944F-053DDA4280BC}" type="presParOf" srcId="{AB4BD6B4-B466-44AE-9B28-4EB0A8E2038D}" destId="{A6CE313E-5203-4668-949B-1939DAFBAB33}" srcOrd="8" destOrd="0" presId="urn:microsoft.com/office/officeart/2008/layout/LinedList"/>
    <dgm:cxn modelId="{420E6EE9-C55D-4CE0-8076-C2D4373D4FF2}" type="presParOf" srcId="{AB4BD6B4-B466-44AE-9B28-4EB0A8E2038D}" destId="{3EE96575-2530-4988-B447-3E83A1527D33}" srcOrd="9" destOrd="0" presId="urn:microsoft.com/office/officeart/2008/layout/LinedList"/>
    <dgm:cxn modelId="{75BDFD66-2319-4A55-AE78-0E0AA93B777F}" type="presParOf" srcId="{3EE96575-2530-4988-B447-3E83A1527D33}" destId="{AAC75DEA-50E8-4AC8-B564-208A21D0D66B}" srcOrd="0" destOrd="0" presId="urn:microsoft.com/office/officeart/2008/layout/LinedList"/>
    <dgm:cxn modelId="{65733364-5DD4-4B16-AFAB-44A388A5CEDD}" type="presParOf" srcId="{3EE96575-2530-4988-B447-3E83A1527D33}" destId="{3672DEA4-13AA-48D6-BE0D-EED874E7717C}" srcOrd="1" destOrd="0" presId="urn:microsoft.com/office/officeart/2008/layout/LinedList"/>
    <dgm:cxn modelId="{39FA01E6-7429-4083-B083-7B9D26AE429B}" type="presParOf" srcId="{AB4BD6B4-B466-44AE-9B28-4EB0A8E2038D}" destId="{5254DC82-24AA-4CB1-8B16-5D024A66FE27}" srcOrd="10" destOrd="0" presId="urn:microsoft.com/office/officeart/2008/layout/LinedList"/>
    <dgm:cxn modelId="{7890C14B-B3CE-4A06-8677-DB71D5E89A11}" type="presParOf" srcId="{AB4BD6B4-B466-44AE-9B28-4EB0A8E2038D}" destId="{3547ED33-99F7-4CF4-A7CF-4D2FED857D02}" srcOrd="11" destOrd="0" presId="urn:microsoft.com/office/officeart/2008/layout/LinedList"/>
    <dgm:cxn modelId="{95221538-72B9-4D09-9A6F-927994A11B59}" type="presParOf" srcId="{3547ED33-99F7-4CF4-A7CF-4D2FED857D02}" destId="{E82AA436-731D-431B-8DC5-1657E9AD6CAF}" srcOrd="0" destOrd="0" presId="urn:microsoft.com/office/officeart/2008/layout/LinedList"/>
    <dgm:cxn modelId="{8C2BB967-B87B-4A52-8BE6-13209A9815B3}" type="presParOf" srcId="{3547ED33-99F7-4CF4-A7CF-4D2FED857D02}" destId="{F8317F40-4761-4873-909B-48F261554FFC}" srcOrd="1" destOrd="0" presId="urn:microsoft.com/office/officeart/2008/layout/LinedList"/>
    <dgm:cxn modelId="{8CC5791C-C31D-40B7-966A-0B9DA336BD3D}" type="presParOf" srcId="{AB4BD6B4-B466-44AE-9B28-4EB0A8E2038D}" destId="{88FB04BB-5C63-4739-AB4F-9438F6C41AAA}" srcOrd="12" destOrd="0" presId="urn:microsoft.com/office/officeart/2008/layout/LinedList"/>
    <dgm:cxn modelId="{8702474C-3564-4E51-879F-9C07F245A50C}" type="presParOf" srcId="{AB4BD6B4-B466-44AE-9B28-4EB0A8E2038D}" destId="{ABB9CE25-7CC5-4C3F-99E0-01D934F20EB5}" srcOrd="13" destOrd="0" presId="urn:microsoft.com/office/officeart/2008/layout/LinedList"/>
    <dgm:cxn modelId="{A20CDEF0-ACE6-4FEE-8EC5-61E0D2E31E74}" type="presParOf" srcId="{ABB9CE25-7CC5-4C3F-99E0-01D934F20EB5}" destId="{AEEC2894-9AEA-45E5-92E8-CBCCB2797771}" srcOrd="0" destOrd="0" presId="urn:microsoft.com/office/officeart/2008/layout/LinedList"/>
    <dgm:cxn modelId="{3811A8B7-98BE-4EF0-8A3D-9F2B943FC6CD}" type="presParOf" srcId="{ABB9CE25-7CC5-4C3F-99E0-01D934F20EB5}" destId="{37134E12-6754-4857-849A-AA6ADD670C79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919192A-A458-4F7E-AC85-44163494F609}">
      <dsp:nvSpPr>
        <dsp:cNvPr id="0" name=""/>
        <dsp:cNvSpPr/>
      </dsp:nvSpPr>
      <dsp:spPr>
        <a:xfrm>
          <a:off x="0" y="2022"/>
          <a:ext cx="5687568" cy="1025174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69FC113-0A57-4FA7-99BB-B157FDE93508}">
      <dsp:nvSpPr>
        <dsp:cNvPr id="0" name=""/>
        <dsp:cNvSpPr/>
      </dsp:nvSpPr>
      <dsp:spPr>
        <a:xfrm>
          <a:off x="310115" y="232687"/>
          <a:ext cx="563846" cy="56384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D214EA5-73A1-4EB1-8421-78D91892C8DC}">
      <dsp:nvSpPr>
        <dsp:cNvPr id="0" name=""/>
        <dsp:cNvSpPr/>
      </dsp:nvSpPr>
      <dsp:spPr>
        <a:xfrm>
          <a:off x="1184076" y="2022"/>
          <a:ext cx="4503491" cy="10251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8498" tIns="108498" rIns="108498" bIns="108498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The government has developed measures that try to encourage the use of renewable energy</a:t>
          </a:r>
        </a:p>
      </dsp:txBody>
      <dsp:txXfrm>
        <a:off x="1184076" y="2022"/>
        <a:ext cx="4503491" cy="1025174"/>
      </dsp:txXfrm>
    </dsp:sp>
    <dsp:sp modelId="{7DE7330B-0654-4C9C-9FFB-C9D12F4EC3E3}">
      <dsp:nvSpPr>
        <dsp:cNvPr id="0" name=""/>
        <dsp:cNvSpPr/>
      </dsp:nvSpPr>
      <dsp:spPr>
        <a:xfrm>
          <a:off x="0" y="1283491"/>
          <a:ext cx="5687568" cy="1025174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8A5F1F2-60E1-4538-B499-3238CFECE1FF}">
      <dsp:nvSpPr>
        <dsp:cNvPr id="0" name=""/>
        <dsp:cNvSpPr/>
      </dsp:nvSpPr>
      <dsp:spPr>
        <a:xfrm>
          <a:off x="310115" y="1514155"/>
          <a:ext cx="563846" cy="56384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9A416E7-0F9D-42C9-AFDC-2019AD76E65C}">
      <dsp:nvSpPr>
        <dsp:cNvPr id="0" name=""/>
        <dsp:cNvSpPr/>
      </dsp:nvSpPr>
      <dsp:spPr>
        <a:xfrm>
          <a:off x="1184076" y="1283491"/>
          <a:ext cx="4503491" cy="10251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8498" tIns="108498" rIns="108498" bIns="108498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Majority of the hotels in the United Kingdom have embraced green certifications</a:t>
          </a:r>
        </a:p>
      </dsp:txBody>
      <dsp:txXfrm>
        <a:off x="1184076" y="1283491"/>
        <a:ext cx="4503491" cy="1025174"/>
      </dsp:txXfrm>
    </dsp:sp>
    <dsp:sp modelId="{17AE3DBA-4D36-4473-94B3-E12E19495514}">
      <dsp:nvSpPr>
        <dsp:cNvPr id="0" name=""/>
        <dsp:cNvSpPr/>
      </dsp:nvSpPr>
      <dsp:spPr>
        <a:xfrm>
          <a:off x="0" y="2564959"/>
          <a:ext cx="5687568" cy="1025174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94DC03D-86B8-4718-B356-49BA99A2A123}">
      <dsp:nvSpPr>
        <dsp:cNvPr id="0" name=""/>
        <dsp:cNvSpPr/>
      </dsp:nvSpPr>
      <dsp:spPr>
        <a:xfrm>
          <a:off x="310115" y="2795623"/>
          <a:ext cx="563846" cy="56384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F45972F-5765-41E3-81ED-5F35EBFD8201}">
      <dsp:nvSpPr>
        <dsp:cNvPr id="0" name=""/>
        <dsp:cNvSpPr/>
      </dsp:nvSpPr>
      <dsp:spPr>
        <a:xfrm>
          <a:off x="1184076" y="2564959"/>
          <a:ext cx="4503491" cy="10251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8498" tIns="108498" rIns="108498" bIns="108498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The long-term benefits that are associated with the cost of the operation and enhanced profitability (Jong, D., 2022).</a:t>
          </a:r>
        </a:p>
      </dsp:txBody>
      <dsp:txXfrm>
        <a:off x="1184076" y="2564959"/>
        <a:ext cx="4503491" cy="1025174"/>
      </dsp:txXfrm>
    </dsp:sp>
    <dsp:sp modelId="{BC235EAC-0BB0-4AC6-847D-A65BAF416C3C}">
      <dsp:nvSpPr>
        <dsp:cNvPr id="0" name=""/>
        <dsp:cNvSpPr/>
      </dsp:nvSpPr>
      <dsp:spPr>
        <a:xfrm>
          <a:off x="0" y="3846427"/>
          <a:ext cx="5687568" cy="1025174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35CBF3A-212F-431C-9B8F-3AB0F7C3BC4B}">
      <dsp:nvSpPr>
        <dsp:cNvPr id="0" name=""/>
        <dsp:cNvSpPr/>
      </dsp:nvSpPr>
      <dsp:spPr>
        <a:xfrm>
          <a:off x="310115" y="4077091"/>
          <a:ext cx="563846" cy="56384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3909D25-722F-468D-91B4-A1DC4EF18322}">
      <dsp:nvSpPr>
        <dsp:cNvPr id="0" name=""/>
        <dsp:cNvSpPr/>
      </dsp:nvSpPr>
      <dsp:spPr>
        <a:xfrm>
          <a:off x="1184076" y="3846427"/>
          <a:ext cx="4503491" cy="10251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8498" tIns="108498" rIns="108498" bIns="108498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“Hilton London Bankside obtained BREEAM Excellent Rating”(Hilton, 2024).</a:t>
          </a:r>
        </a:p>
      </dsp:txBody>
      <dsp:txXfrm>
        <a:off x="1184076" y="3846427"/>
        <a:ext cx="4503491" cy="102517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4EBC920-619E-4395-B98D-271A8327EBD8}">
      <dsp:nvSpPr>
        <dsp:cNvPr id="0" name=""/>
        <dsp:cNvSpPr/>
      </dsp:nvSpPr>
      <dsp:spPr>
        <a:xfrm>
          <a:off x="0" y="594"/>
          <a:ext cx="5687568" cy="1392124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55A2CCD-750B-429A-9DA2-4CAD6A223D58}">
      <dsp:nvSpPr>
        <dsp:cNvPr id="0" name=""/>
        <dsp:cNvSpPr/>
      </dsp:nvSpPr>
      <dsp:spPr>
        <a:xfrm>
          <a:off x="421117" y="313822"/>
          <a:ext cx="765668" cy="76566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BAA1703-E744-4F7A-8555-6E745717ED40}">
      <dsp:nvSpPr>
        <dsp:cNvPr id="0" name=""/>
        <dsp:cNvSpPr/>
      </dsp:nvSpPr>
      <dsp:spPr>
        <a:xfrm>
          <a:off x="1607903" y="594"/>
          <a:ext cx="4079664" cy="13921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7333" tIns="147333" rIns="147333" bIns="147333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The hospitality sector has included sustainability in its image and communications framework</a:t>
          </a:r>
        </a:p>
      </dsp:txBody>
      <dsp:txXfrm>
        <a:off x="1607903" y="594"/>
        <a:ext cx="4079664" cy="1392124"/>
      </dsp:txXfrm>
    </dsp:sp>
    <dsp:sp modelId="{A4FF9722-023F-4F3E-87BE-81E938739058}">
      <dsp:nvSpPr>
        <dsp:cNvPr id="0" name=""/>
        <dsp:cNvSpPr/>
      </dsp:nvSpPr>
      <dsp:spPr>
        <a:xfrm>
          <a:off x="0" y="1740750"/>
          <a:ext cx="5687568" cy="1392124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7C9E1EA-D7FE-4683-88FC-22AE98CD12C3}">
      <dsp:nvSpPr>
        <dsp:cNvPr id="0" name=""/>
        <dsp:cNvSpPr/>
      </dsp:nvSpPr>
      <dsp:spPr>
        <a:xfrm>
          <a:off x="421117" y="2053978"/>
          <a:ext cx="765668" cy="76566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1FD3F7B-671E-45C9-BE13-BDEF40261008}">
      <dsp:nvSpPr>
        <dsp:cNvPr id="0" name=""/>
        <dsp:cNvSpPr/>
      </dsp:nvSpPr>
      <dsp:spPr>
        <a:xfrm>
          <a:off x="1607903" y="1740750"/>
          <a:ext cx="4079664" cy="13921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7333" tIns="147333" rIns="147333" bIns="147333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Sustainable and ethical branding goes to the heart of environmentally conscious guests</a:t>
          </a:r>
        </a:p>
      </dsp:txBody>
      <dsp:txXfrm>
        <a:off x="1607903" y="1740750"/>
        <a:ext cx="4079664" cy="1392124"/>
      </dsp:txXfrm>
    </dsp:sp>
    <dsp:sp modelId="{0374E19F-F9DA-4F47-8807-B037DFB07C79}">
      <dsp:nvSpPr>
        <dsp:cNvPr id="0" name=""/>
        <dsp:cNvSpPr/>
      </dsp:nvSpPr>
      <dsp:spPr>
        <a:xfrm>
          <a:off x="0" y="3480905"/>
          <a:ext cx="5687568" cy="1392124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F1F10C7-841A-452E-8581-61753753C466}">
      <dsp:nvSpPr>
        <dsp:cNvPr id="0" name=""/>
        <dsp:cNvSpPr/>
      </dsp:nvSpPr>
      <dsp:spPr>
        <a:xfrm>
          <a:off x="421117" y="3794133"/>
          <a:ext cx="765668" cy="76566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9311E6C-9C6F-48F7-ADB2-2BDC2A0CADE1}">
      <dsp:nvSpPr>
        <dsp:cNvPr id="0" name=""/>
        <dsp:cNvSpPr/>
      </dsp:nvSpPr>
      <dsp:spPr>
        <a:xfrm>
          <a:off x="1607903" y="3480905"/>
          <a:ext cx="4079664" cy="13921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7333" tIns="147333" rIns="147333" bIns="147333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The impact is associated with the fact that some hotels provide misleading information relating to sustainable operations (Voukkali </a:t>
          </a:r>
          <a:r>
            <a:rPr lang="en-US" sz="1700" i="1" kern="1200"/>
            <a:t>et al., </a:t>
          </a:r>
          <a:r>
            <a:rPr lang="en-US" sz="1700" kern="1200"/>
            <a:t>2021).</a:t>
          </a:r>
        </a:p>
      </dsp:txBody>
      <dsp:txXfrm>
        <a:off x="1607903" y="3480905"/>
        <a:ext cx="4079664" cy="139212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39C646E-04E4-477C-896E-40A7ED3D2D9F}">
      <dsp:nvSpPr>
        <dsp:cNvPr id="0" name=""/>
        <dsp:cNvSpPr/>
      </dsp:nvSpPr>
      <dsp:spPr>
        <a:xfrm>
          <a:off x="0" y="0"/>
          <a:ext cx="568756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69CC028-D979-4050-B946-C3B4C41513DF}">
      <dsp:nvSpPr>
        <dsp:cNvPr id="0" name=""/>
        <dsp:cNvSpPr/>
      </dsp:nvSpPr>
      <dsp:spPr>
        <a:xfrm>
          <a:off x="0" y="0"/>
          <a:ext cx="5687568" cy="12184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The new CHP plan has seamlessly promoted the reduction of carbon emissions</a:t>
          </a:r>
        </a:p>
      </dsp:txBody>
      <dsp:txXfrm>
        <a:off x="0" y="0"/>
        <a:ext cx="5687568" cy="1218406"/>
      </dsp:txXfrm>
    </dsp:sp>
    <dsp:sp modelId="{3C56630F-DA6D-4B6D-ACE2-990DF4709427}">
      <dsp:nvSpPr>
        <dsp:cNvPr id="0" name=""/>
        <dsp:cNvSpPr/>
      </dsp:nvSpPr>
      <dsp:spPr>
        <a:xfrm>
          <a:off x="0" y="1218406"/>
          <a:ext cx="568756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B747D68-9E9E-4FF6-AD70-EBB72F1B3098}">
      <dsp:nvSpPr>
        <dsp:cNvPr id="0" name=""/>
        <dsp:cNvSpPr/>
      </dsp:nvSpPr>
      <dsp:spPr>
        <a:xfrm>
          <a:off x="0" y="1218406"/>
          <a:ext cx="5687568" cy="12184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The advantage of technology adoption is an enhanced form of working (Foris N., </a:t>
          </a:r>
          <a:r>
            <a:rPr lang="en-US" sz="2400" i="1" kern="1200"/>
            <a:t>et al.,</a:t>
          </a:r>
          <a:r>
            <a:rPr lang="en-US" sz="2400" kern="1200"/>
            <a:t>2020)</a:t>
          </a:r>
        </a:p>
      </dsp:txBody>
      <dsp:txXfrm>
        <a:off x="0" y="1218406"/>
        <a:ext cx="5687568" cy="1218406"/>
      </dsp:txXfrm>
    </dsp:sp>
    <dsp:sp modelId="{9FB8BF04-1B80-4834-BE26-2FF3A90E7702}">
      <dsp:nvSpPr>
        <dsp:cNvPr id="0" name=""/>
        <dsp:cNvSpPr/>
      </dsp:nvSpPr>
      <dsp:spPr>
        <a:xfrm>
          <a:off x="0" y="2436812"/>
          <a:ext cx="568756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9C8567A-C0C4-46EB-9042-F053A1C98D33}">
      <dsp:nvSpPr>
        <dsp:cNvPr id="0" name=""/>
        <dsp:cNvSpPr/>
      </dsp:nvSpPr>
      <dsp:spPr>
        <a:xfrm>
          <a:off x="0" y="2436812"/>
          <a:ext cx="5687568" cy="12184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Expensive nature of advanced technologies is among its major drawbacks</a:t>
          </a:r>
        </a:p>
      </dsp:txBody>
      <dsp:txXfrm>
        <a:off x="0" y="2436812"/>
        <a:ext cx="5687568" cy="1218406"/>
      </dsp:txXfrm>
    </dsp:sp>
    <dsp:sp modelId="{D0A84A55-F2D5-4E00-8894-7369D8B8D900}">
      <dsp:nvSpPr>
        <dsp:cNvPr id="0" name=""/>
        <dsp:cNvSpPr/>
      </dsp:nvSpPr>
      <dsp:spPr>
        <a:xfrm>
          <a:off x="0" y="3655218"/>
          <a:ext cx="568756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8A06B2D-E87A-4FE6-A529-A4BCF455642F}">
      <dsp:nvSpPr>
        <dsp:cNvPr id="0" name=""/>
        <dsp:cNvSpPr/>
      </dsp:nvSpPr>
      <dsp:spPr>
        <a:xfrm>
          <a:off x="0" y="3655218"/>
          <a:ext cx="5687568" cy="12184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“Savoy Hotel London has reduced carbon emissions”(Savoy Hotel, 2024).</a:t>
          </a:r>
        </a:p>
      </dsp:txBody>
      <dsp:txXfrm>
        <a:off x="0" y="3655218"/>
        <a:ext cx="5687568" cy="121840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9B50629-F081-4F1D-8443-C0E4B9AD0545}">
      <dsp:nvSpPr>
        <dsp:cNvPr id="0" name=""/>
        <dsp:cNvSpPr/>
      </dsp:nvSpPr>
      <dsp:spPr>
        <a:xfrm>
          <a:off x="0" y="2022"/>
          <a:ext cx="5687568" cy="1025174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69A8437-BC0D-47F7-AC6C-87EC0768B163}">
      <dsp:nvSpPr>
        <dsp:cNvPr id="0" name=""/>
        <dsp:cNvSpPr/>
      </dsp:nvSpPr>
      <dsp:spPr>
        <a:xfrm>
          <a:off x="310115" y="232687"/>
          <a:ext cx="563846" cy="56384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F253F97-2BC0-4F7B-A925-7643DDBF6DAD}">
      <dsp:nvSpPr>
        <dsp:cNvPr id="0" name=""/>
        <dsp:cNvSpPr/>
      </dsp:nvSpPr>
      <dsp:spPr>
        <a:xfrm>
          <a:off x="1184076" y="2022"/>
          <a:ext cx="4503491" cy="10251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8498" tIns="108498" rIns="108498" bIns="108498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Important measure incorporated by the UK hotels includes  “elimination of the use of plastics”(Voukkali </a:t>
          </a:r>
          <a:r>
            <a:rPr lang="en-US" sz="1700" i="1" kern="1200"/>
            <a:t>et al., </a:t>
          </a:r>
          <a:r>
            <a:rPr lang="en-US" sz="1700" kern="1200"/>
            <a:t>2020).</a:t>
          </a:r>
        </a:p>
      </dsp:txBody>
      <dsp:txXfrm>
        <a:off x="1184076" y="2022"/>
        <a:ext cx="4503491" cy="1025174"/>
      </dsp:txXfrm>
    </dsp:sp>
    <dsp:sp modelId="{9452CE0C-2107-49EE-9E7B-D4E8AD8D668D}">
      <dsp:nvSpPr>
        <dsp:cNvPr id="0" name=""/>
        <dsp:cNvSpPr/>
      </dsp:nvSpPr>
      <dsp:spPr>
        <a:xfrm>
          <a:off x="0" y="1283491"/>
          <a:ext cx="5687568" cy="1025174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485F106-8CEB-4EEC-AB13-985083A6E2CE}">
      <dsp:nvSpPr>
        <dsp:cNvPr id="0" name=""/>
        <dsp:cNvSpPr/>
      </dsp:nvSpPr>
      <dsp:spPr>
        <a:xfrm>
          <a:off x="310115" y="1514155"/>
          <a:ext cx="563846" cy="56384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C11E7E3-5B84-4133-8DD0-FD83FFA173C1}">
      <dsp:nvSpPr>
        <dsp:cNvPr id="0" name=""/>
        <dsp:cNvSpPr/>
      </dsp:nvSpPr>
      <dsp:spPr>
        <a:xfrm>
          <a:off x="1184076" y="1283491"/>
          <a:ext cx="4503491" cy="10251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8498" tIns="108498" rIns="108498" bIns="108498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A high amount of focus over the environmental issues is among its major strengths </a:t>
          </a:r>
        </a:p>
      </dsp:txBody>
      <dsp:txXfrm>
        <a:off x="1184076" y="1283491"/>
        <a:ext cx="4503491" cy="1025174"/>
      </dsp:txXfrm>
    </dsp:sp>
    <dsp:sp modelId="{6D39EC9B-DD63-43B6-8F74-EEEF569D2118}">
      <dsp:nvSpPr>
        <dsp:cNvPr id="0" name=""/>
        <dsp:cNvSpPr/>
      </dsp:nvSpPr>
      <dsp:spPr>
        <a:xfrm>
          <a:off x="0" y="2564959"/>
          <a:ext cx="5687568" cy="1025174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51ABAFA-39D6-48CD-BB2C-D70038579927}">
      <dsp:nvSpPr>
        <dsp:cNvPr id="0" name=""/>
        <dsp:cNvSpPr/>
      </dsp:nvSpPr>
      <dsp:spPr>
        <a:xfrm>
          <a:off x="310115" y="2795623"/>
          <a:ext cx="563846" cy="56384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9976224-F034-441B-8969-58004703C386}">
      <dsp:nvSpPr>
        <dsp:cNvPr id="0" name=""/>
        <dsp:cNvSpPr/>
      </dsp:nvSpPr>
      <dsp:spPr>
        <a:xfrm>
          <a:off x="1184076" y="2564959"/>
          <a:ext cx="4503491" cy="10251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8498" tIns="108498" rIns="108498" bIns="108498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Avoiding the use of plastics is quite simple and easy to implement </a:t>
          </a:r>
        </a:p>
      </dsp:txBody>
      <dsp:txXfrm>
        <a:off x="1184076" y="2564959"/>
        <a:ext cx="4503491" cy="1025174"/>
      </dsp:txXfrm>
    </dsp:sp>
    <dsp:sp modelId="{08C847CD-165B-4482-B0E9-AA248FE0083A}">
      <dsp:nvSpPr>
        <dsp:cNvPr id="0" name=""/>
        <dsp:cNvSpPr/>
      </dsp:nvSpPr>
      <dsp:spPr>
        <a:xfrm>
          <a:off x="0" y="3846427"/>
          <a:ext cx="5687568" cy="1025174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CF7D8D1-80BA-404C-92C8-F2B556E6B891}">
      <dsp:nvSpPr>
        <dsp:cNvPr id="0" name=""/>
        <dsp:cNvSpPr/>
      </dsp:nvSpPr>
      <dsp:spPr>
        <a:xfrm>
          <a:off x="310115" y="4077091"/>
          <a:ext cx="563846" cy="56384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A1801C4-5B9D-415F-9E38-062F0AA81AB0}">
      <dsp:nvSpPr>
        <dsp:cNvPr id="0" name=""/>
        <dsp:cNvSpPr/>
      </dsp:nvSpPr>
      <dsp:spPr>
        <a:xfrm>
          <a:off x="1184076" y="3846427"/>
          <a:ext cx="4503491" cy="10251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8498" tIns="108498" rIns="108498" bIns="108498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Correction of the big environmental problems</a:t>
          </a:r>
        </a:p>
      </dsp:txBody>
      <dsp:txXfrm>
        <a:off x="1184076" y="3846427"/>
        <a:ext cx="4503491" cy="1025174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8264EFE-847C-42C1-8AE6-4DA52845AA17}">
      <dsp:nvSpPr>
        <dsp:cNvPr id="0" name=""/>
        <dsp:cNvSpPr/>
      </dsp:nvSpPr>
      <dsp:spPr>
        <a:xfrm>
          <a:off x="0" y="0"/>
          <a:ext cx="568756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2069718-E9ED-448E-9A37-DA2652281D24}">
      <dsp:nvSpPr>
        <dsp:cNvPr id="0" name=""/>
        <dsp:cNvSpPr/>
      </dsp:nvSpPr>
      <dsp:spPr>
        <a:xfrm>
          <a:off x="0" y="0"/>
          <a:ext cx="5687568" cy="12184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Non-compliance can lead to material sanctions and loss of reputation of a business (Simpson and Evans, 2024).</a:t>
          </a:r>
        </a:p>
      </dsp:txBody>
      <dsp:txXfrm>
        <a:off x="0" y="0"/>
        <a:ext cx="5687568" cy="1218406"/>
      </dsp:txXfrm>
    </dsp:sp>
    <dsp:sp modelId="{E6098086-1653-42B4-86B9-CDB7849251F8}">
      <dsp:nvSpPr>
        <dsp:cNvPr id="0" name=""/>
        <dsp:cNvSpPr/>
      </dsp:nvSpPr>
      <dsp:spPr>
        <a:xfrm>
          <a:off x="0" y="1218406"/>
          <a:ext cx="568756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77FE4C8-8C52-4741-9289-A739D9BB8560}">
      <dsp:nvSpPr>
        <dsp:cNvPr id="0" name=""/>
        <dsp:cNvSpPr/>
      </dsp:nvSpPr>
      <dsp:spPr>
        <a:xfrm>
          <a:off x="0" y="1218406"/>
          <a:ext cx="5687568" cy="12184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Compliance helps hotels remain oblivious to penalties and increases their responsibility </a:t>
          </a:r>
        </a:p>
      </dsp:txBody>
      <dsp:txXfrm>
        <a:off x="0" y="1218406"/>
        <a:ext cx="5687568" cy="1218406"/>
      </dsp:txXfrm>
    </dsp:sp>
    <dsp:sp modelId="{F0696C71-A6F7-4468-BCB9-54F3B021D61C}">
      <dsp:nvSpPr>
        <dsp:cNvPr id="0" name=""/>
        <dsp:cNvSpPr/>
      </dsp:nvSpPr>
      <dsp:spPr>
        <a:xfrm>
          <a:off x="0" y="2436812"/>
          <a:ext cx="568756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E089CB4-9D34-416B-B899-D7063E1824C3}">
      <dsp:nvSpPr>
        <dsp:cNvPr id="0" name=""/>
        <dsp:cNvSpPr/>
      </dsp:nvSpPr>
      <dsp:spPr>
        <a:xfrm>
          <a:off x="0" y="2436812"/>
          <a:ext cx="5687568" cy="12184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The strength of legal compliance is that it assists in creating a sense of sustainability</a:t>
          </a:r>
        </a:p>
      </dsp:txBody>
      <dsp:txXfrm>
        <a:off x="0" y="2436812"/>
        <a:ext cx="5687568" cy="1218406"/>
      </dsp:txXfrm>
    </dsp:sp>
    <dsp:sp modelId="{A463CF60-F62A-40E2-AA08-745639BE701F}">
      <dsp:nvSpPr>
        <dsp:cNvPr id="0" name=""/>
        <dsp:cNvSpPr/>
      </dsp:nvSpPr>
      <dsp:spPr>
        <a:xfrm>
          <a:off x="0" y="3655218"/>
          <a:ext cx="568756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E3712D2-BE7E-4986-82B7-AC49726078A6}">
      <dsp:nvSpPr>
        <dsp:cNvPr id="0" name=""/>
        <dsp:cNvSpPr/>
      </dsp:nvSpPr>
      <dsp:spPr>
        <a:xfrm>
          <a:off x="0" y="3655218"/>
          <a:ext cx="5687568" cy="12184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Premier Inn regulations (Premier inn, 2024).</a:t>
          </a:r>
        </a:p>
      </dsp:txBody>
      <dsp:txXfrm>
        <a:off x="0" y="3655218"/>
        <a:ext cx="5687568" cy="1218406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3029FE9-D1F2-4DBE-9DA7-9A5D26E82ECC}">
      <dsp:nvSpPr>
        <dsp:cNvPr id="0" name=""/>
        <dsp:cNvSpPr/>
      </dsp:nvSpPr>
      <dsp:spPr>
        <a:xfrm>
          <a:off x="93283" y="1294289"/>
          <a:ext cx="728264" cy="728264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D716D2C-F543-44B6-9A69-24E0C04D4746}">
      <dsp:nvSpPr>
        <dsp:cNvPr id="0" name=""/>
        <dsp:cNvSpPr/>
      </dsp:nvSpPr>
      <dsp:spPr>
        <a:xfrm>
          <a:off x="246219" y="1447225"/>
          <a:ext cx="422393" cy="42239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29AC875-55DD-4D7A-BABB-9E7F8015172B}">
      <dsp:nvSpPr>
        <dsp:cNvPr id="0" name=""/>
        <dsp:cNvSpPr/>
      </dsp:nvSpPr>
      <dsp:spPr>
        <a:xfrm>
          <a:off x="977605" y="1294289"/>
          <a:ext cx="1716624" cy="7282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Juridical authorities plays a particularly significant role in sustainability practices (Khalil </a:t>
          </a:r>
          <a:r>
            <a:rPr lang="en-US" sz="1100" i="1" kern="1200"/>
            <a:t>et al. </a:t>
          </a:r>
          <a:r>
            <a:rPr lang="en-US" sz="1100" kern="1200"/>
            <a:t>2022).</a:t>
          </a:r>
        </a:p>
      </dsp:txBody>
      <dsp:txXfrm>
        <a:off x="977605" y="1294289"/>
        <a:ext cx="1716624" cy="728264"/>
      </dsp:txXfrm>
    </dsp:sp>
    <dsp:sp modelId="{0B4C6459-2249-45B6-B19F-20EE8287AC7D}">
      <dsp:nvSpPr>
        <dsp:cNvPr id="0" name=""/>
        <dsp:cNvSpPr/>
      </dsp:nvSpPr>
      <dsp:spPr>
        <a:xfrm>
          <a:off x="2993338" y="1294289"/>
          <a:ext cx="728264" cy="728264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B76E1E5-E624-4846-B881-F4B31FA3D0D3}">
      <dsp:nvSpPr>
        <dsp:cNvPr id="0" name=""/>
        <dsp:cNvSpPr/>
      </dsp:nvSpPr>
      <dsp:spPr>
        <a:xfrm>
          <a:off x="3146274" y="1447225"/>
          <a:ext cx="422393" cy="42239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EC62A21-361E-465C-A916-7D2F58805220}">
      <dsp:nvSpPr>
        <dsp:cNvPr id="0" name=""/>
        <dsp:cNvSpPr/>
      </dsp:nvSpPr>
      <dsp:spPr>
        <a:xfrm>
          <a:off x="3877660" y="1294289"/>
          <a:ext cx="1716624" cy="7282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This involved gaining an increased energy use efficiency requirements</a:t>
          </a:r>
        </a:p>
      </dsp:txBody>
      <dsp:txXfrm>
        <a:off x="3877660" y="1294289"/>
        <a:ext cx="1716624" cy="728264"/>
      </dsp:txXfrm>
    </dsp:sp>
    <dsp:sp modelId="{9A153B46-B849-4BD4-BA47-0E032C3BFBDB}">
      <dsp:nvSpPr>
        <dsp:cNvPr id="0" name=""/>
        <dsp:cNvSpPr/>
      </dsp:nvSpPr>
      <dsp:spPr>
        <a:xfrm>
          <a:off x="93283" y="2851070"/>
          <a:ext cx="728264" cy="728264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EA4EF76-D142-4C4B-B909-4FA86B6F4C42}">
      <dsp:nvSpPr>
        <dsp:cNvPr id="0" name=""/>
        <dsp:cNvSpPr/>
      </dsp:nvSpPr>
      <dsp:spPr>
        <a:xfrm>
          <a:off x="246219" y="3004006"/>
          <a:ext cx="422393" cy="42239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B9DFFAD-1C37-4A59-9780-FD5F3127E926}">
      <dsp:nvSpPr>
        <dsp:cNvPr id="0" name=""/>
        <dsp:cNvSpPr/>
      </dsp:nvSpPr>
      <dsp:spPr>
        <a:xfrm>
          <a:off x="977605" y="2851070"/>
          <a:ext cx="1716624" cy="7282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The implementation of circular economy principles is possibly one of the most significant future management alternatives </a:t>
          </a:r>
        </a:p>
      </dsp:txBody>
      <dsp:txXfrm>
        <a:off x="977605" y="2851070"/>
        <a:ext cx="1716624" cy="728264"/>
      </dsp:txXfrm>
    </dsp:sp>
    <dsp:sp modelId="{EC556602-2ECE-4EB2-8602-1326A9F87CE2}">
      <dsp:nvSpPr>
        <dsp:cNvPr id="0" name=""/>
        <dsp:cNvSpPr/>
      </dsp:nvSpPr>
      <dsp:spPr>
        <a:xfrm>
          <a:off x="2993338" y="2851070"/>
          <a:ext cx="728264" cy="728264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5DDB682-DF05-4C12-8AE1-6C998F5BB9C4}">
      <dsp:nvSpPr>
        <dsp:cNvPr id="0" name=""/>
        <dsp:cNvSpPr/>
      </dsp:nvSpPr>
      <dsp:spPr>
        <a:xfrm>
          <a:off x="3146274" y="3004006"/>
          <a:ext cx="422393" cy="42239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290862B-EFE6-47A3-B04A-7D723F1B88F9}">
      <dsp:nvSpPr>
        <dsp:cNvPr id="0" name=""/>
        <dsp:cNvSpPr/>
      </dsp:nvSpPr>
      <dsp:spPr>
        <a:xfrm>
          <a:off x="3877660" y="2851070"/>
          <a:ext cx="1716624" cy="7282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UK Government “increase rollout of incentive programs”(Gov,2024).</a:t>
          </a:r>
        </a:p>
      </dsp:txBody>
      <dsp:txXfrm>
        <a:off x="3877660" y="2851070"/>
        <a:ext cx="1716624" cy="728264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48295FD-E36B-4A7D-A342-5A828BB55DA6}">
      <dsp:nvSpPr>
        <dsp:cNvPr id="0" name=""/>
        <dsp:cNvSpPr/>
      </dsp:nvSpPr>
      <dsp:spPr>
        <a:xfrm>
          <a:off x="0" y="594"/>
          <a:ext cx="5687568" cy="1392124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4AD23D4-247E-43AC-817B-0298341F6CD1}">
      <dsp:nvSpPr>
        <dsp:cNvPr id="0" name=""/>
        <dsp:cNvSpPr/>
      </dsp:nvSpPr>
      <dsp:spPr>
        <a:xfrm>
          <a:off x="421117" y="313822"/>
          <a:ext cx="765668" cy="76566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F8A1D83-88E1-4A65-9AE1-56B6D67528D1}">
      <dsp:nvSpPr>
        <dsp:cNvPr id="0" name=""/>
        <dsp:cNvSpPr/>
      </dsp:nvSpPr>
      <dsp:spPr>
        <a:xfrm>
          <a:off x="1607903" y="594"/>
          <a:ext cx="4079664" cy="13921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7333" tIns="147333" rIns="147333" bIns="147333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The achievement of sustainable management objectives requires an increased use of renewable energy</a:t>
          </a:r>
        </a:p>
      </dsp:txBody>
      <dsp:txXfrm>
        <a:off x="1607903" y="594"/>
        <a:ext cx="4079664" cy="1392124"/>
      </dsp:txXfrm>
    </dsp:sp>
    <dsp:sp modelId="{2D3A7B10-F7A9-4F0E-BDCF-419F4227B339}">
      <dsp:nvSpPr>
        <dsp:cNvPr id="0" name=""/>
        <dsp:cNvSpPr/>
      </dsp:nvSpPr>
      <dsp:spPr>
        <a:xfrm>
          <a:off x="0" y="1740750"/>
          <a:ext cx="5687568" cy="1392124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21B68D1-F7C1-488B-A39C-1F028EDC1B8D}">
      <dsp:nvSpPr>
        <dsp:cNvPr id="0" name=""/>
        <dsp:cNvSpPr/>
      </dsp:nvSpPr>
      <dsp:spPr>
        <a:xfrm>
          <a:off x="421117" y="2053978"/>
          <a:ext cx="765668" cy="76566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2222097-89C6-440A-A024-4763205209D5}">
      <dsp:nvSpPr>
        <dsp:cNvPr id="0" name=""/>
        <dsp:cNvSpPr/>
      </dsp:nvSpPr>
      <dsp:spPr>
        <a:xfrm>
          <a:off x="1607903" y="1740750"/>
          <a:ext cx="4079664" cy="13921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7333" tIns="147333" rIns="147333" bIns="147333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All new hotels being constructed should incorporate solar panels; wind generators, and geothermal systems</a:t>
          </a:r>
        </a:p>
      </dsp:txBody>
      <dsp:txXfrm>
        <a:off x="1607903" y="1740750"/>
        <a:ext cx="4079664" cy="1392124"/>
      </dsp:txXfrm>
    </dsp:sp>
    <dsp:sp modelId="{B9479B3B-D403-4D18-8B6A-530C5FB02C99}">
      <dsp:nvSpPr>
        <dsp:cNvPr id="0" name=""/>
        <dsp:cNvSpPr/>
      </dsp:nvSpPr>
      <dsp:spPr>
        <a:xfrm>
          <a:off x="0" y="3480905"/>
          <a:ext cx="5687568" cy="1392124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F68D72B-0DF1-4C80-B3DB-E35F9DD2D32D}">
      <dsp:nvSpPr>
        <dsp:cNvPr id="0" name=""/>
        <dsp:cNvSpPr/>
      </dsp:nvSpPr>
      <dsp:spPr>
        <a:xfrm>
          <a:off x="421117" y="3794133"/>
          <a:ext cx="765668" cy="76566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F3AE4CC-9680-4E81-B160-2429D174340E}">
      <dsp:nvSpPr>
        <dsp:cNvPr id="0" name=""/>
        <dsp:cNvSpPr/>
      </dsp:nvSpPr>
      <dsp:spPr>
        <a:xfrm>
          <a:off x="1607903" y="3480905"/>
          <a:ext cx="4079664" cy="13921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7333" tIns="147333" rIns="147333" bIns="147333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Convenience gadgets like energy-controlling systems increases the level of energy efficiency</a:t>
          </a:r>
        </a:p>
      </dsp:txBody>
      <dsp:txXfrm>
        <a:off x="1607903" y="3480905"/>
        <a:ext cx="4079664" cy="1392124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5280412-87E9-4DCE-A84E-F037E4878F65}">
      <dsp:nvSpPr>
        <dsp:cNvPr id="0" name=""/>
        <dsp:cNvSpPr/>
      </dsp:nvSpPr>
      <dsp:spPr>
        <a:xfrm>
          <a:off x="0" y="594"/>
          <a:ext cx="5687568" cy="1392124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D05B88D-9FFD-4612-9262-B95813F96710}">
      <dsp:nvSpPr>
        <dsp:cNvPr id="0" name=""/>
        <dsp:cNvSpPr/>
      </dsp:nvSpPr>
      <dsp:spPr>
        <a:xfrm>
          <a:off x="421117" y="313822"/>
          <a:ext cx="765668" cy="76566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7E662D7-AD82-4723-80F5-0A805D231FE6}">
      <dsp:nvSpPr>
        <dsp:cNvPr id="0" name=""/>
        <dsp:cNvSpPr/>
      </dsp:nvSpPr>
      <dsp:spPr>
        <a:xfrm>
          <a:off x="1607903" y="594"/>
          <a:ext cx="4079664" cy="13921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7333" tIns="147333" rIns="147333" bIns="147333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There is a need for better policies to support the UK hotel and hospitality sector to be sustainable by enhancing the UK circular economy </a:t>
          </a:r>
        </a:p>
      </dsp:txBody>
      <dsp:txXfrm>
        <a:off x="1607903" y="594"/>
        <a:ext cx="4079664" cy="1392124"/>
      </dsp:txXfrm>
    </dsp:sp>
    <dsp:sp modelId="{45301925-8012-4B44-86CB-0D156739E0BC}">
      <dsp:nvSpPr>
        <dsp:cNvPr id="0" name=""/>
        <dsp:cNvSpPr/>
      </dsp:nvSpPr>
      <dsp:spPr>
        <a:xfrm>
          <a:off x="0" y="1740750"/>
          <a:ext cx="5687568" cy="1392124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E9561B1-8212-4366-BEBA-501020A7D542}">
      <dsp:nvSpPr>
        <dsp:cNvPr id="0" name=""/>
        <dsp:cNvSpPr/>
      </dsp:nvSpPr>
      <dsp:spPr>
        <a:xfrm>
          <a:off x="421117" y="2053978"/>
          <a:ext cx="765668" cy="76566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CE2A0D6-C304-4950-86EF-D9F7FAD6E52D}">
      <dsp:nvSpPr>
        <dsp:cNvPr id="0" name=""/>
        <dsp:cNvSpPr/>
      </dsp:nvSpPr>
      <dsp:spPr>
        <a:xfrm>
          <a:off x="1607903" y="1740750"/>
          <a:ext cx="4079664" cy="13921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7333" tIns="147333" rIns="147333" bIns="147333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Other recommendations encompass offering incentives for energy-efficient technologies</a:t>
          </a:r>
        </a:p>
      </dsp:txBody>
      <dsp:txXfrm>
        <a:off x="1607903" y="1740750"/>
        <a:ext cx="4079664" cy="1392124"/>
      </dsp:txXfrm>
    </dsp:sp>
    <dsp:sp modelId="{4F0B7A5B-50DD-422C-9BB0-80384A916215}">
      <dsp:nvSpPr>
        <dsp:cNvPr id="0" name=""/>
        <dsp:cNvSpPr/>
      </dsp:nvSpPr>
      <dsp:spPr>
        <a:xfrm>
          <a:off x="0" y="3480905"/>
          <a:ext cx="5687568" cy="1392124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094F935-B89F-412C-BD8E-E8184CAB83DD}">
      <dsp:nvSpPr>
        <dsp:cNvPr id="0" name=""/>
        <dsp:cNvSpPr/>
      </dsp:nvSpPr>
      <dsp:spPr>
        <a:xfrm>
          <a:off x="421117" y="3794133"/>
          <a:ext cx="765668" cy="76566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8B33016-F6A0-43E2-9357-BDFA48E3CD61}">
      <dsp:nvSpPr>
        <dsp:cNvPr id="0" name=""/>
        <dsp:cNvSpPr/>
      </dsp:nvSpPr>
      <dsp:spPr>
        <a:xfrm>
          <a:off x="1607903" y="3480905"/>
          <a:ext cx="4079664" cy="13921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7333" tIns="147333" rIns="147333" bIns="147333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Involving employees and guests in environmental programs is also an important factor</a:t>
          </a:r>
        </a:p>
      </dsp:txBody>
      <dsp:txXfrm>
        <a:off x="1607903" y="3480905"/>
        <a:ext cx="4079664" cy="1392124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F7D4CD2-FA53-487B-8757-9DD60E1A9696}">
      <dsp:nvSpPr>
        <dsp:cNvPr id="0" name=""/>
        <dsp:cNvSpPr/>
      </dsp:nvSpPr>
      <dsp:spPr>
        <a:xfrm>
          <a:off x="0" y="725"/>
          <a:ext cx="7240146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2B878BD-32E7-4BD7-92F2-CE30DBA03012}">
      <dsp:nvSpPr>
        <dsp:cNvPr id="0" name=""/>
        <dsp:cNvSpPr/>
      </dsp:nvSpPr>
      <dsp:spPr>
        <a:xfrm>
          <a:off x="0" y="725"/>
          <a:ext cx="7240146" cy="8488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Bresciani, S., Ferraris, A., Santoro, G., &amp; Vrontis, D. (2022). Sustainability, green innovation, and customer satisfaction: A study of the hotel industry. Journal of Cleaner Production, 348, 131295. https://doi.org/10.1016/j.jclepro.2022.131295</a:t>
          </a:r>
        </a:p>
      </dsp:txBody>
      <dsp:txXfrm>
        <a:off x="0" y="725"/>
        <a:ext cx="7240146" cy="848878"/>
      </dsp:txXfrm>
    </dsp:sp>
    <dsp:sp modelId="{05F86C3F-5CC6-48FB-BA95-BFCF0A3E2842}">
      <dsp:nvSpPr>
        <dsp:cNvPr id="0" name=""/>
        <dsp:cNvSpPr/>
      </dsp:nvSpPr>
      <dsp:spPr>
        <a:xfrm>
          <a:off x="0" y="849603"/>
          <a:ext cx="7240146" cy="0"/>
        </a:xfrm>
        <a:prstGeom prst="line">
          <a:avLst/>
        </a:prstGeom>
        <a:solidFill>
          <a:schemeClr val="accent2">
            <a:hueOff val="-249475"/>
            <a:satOff val="-112"/>
            <a:lumOff val="1176"/>
            <a:alphaOff val="0"/>
          </a:schemeClr>
        </a:solidFill>
        <a:ln w="12700" cap="flat" cmpd="sng" algn="ctr">
          <a:solidFill>
            <a:schemeClr val="accent2">
              <a:hueOff val="-249475"/>
              <a:satOff val="-112"/>
              <a:lumOff val="117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23BCB31-99A0-4D77-B14F-3615794A72E6}">
      <dsp:nvSpPr>
        <dsp:cNvPr id="0" name=""/>
        <dsp:cNvSpPr/>
      </dsp:nvSpPr>
      <dsp:spPr>
        <a:xfrm>
          <a:off x="0" y="849603"/>
          <a:ext cx="7240146" cy="8488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Jing, H., Zhang, Y., &amp; Wang, X. (2023). The impact of energy-efficient technologies on hotel profitability: A comparative analysis. Tourism Management, 96, 104736. https://doi.org/10.1016/j.tourman.2023.104736</a:t>
          </a:r>
        </a:p>
      </dsp:txBody>
      <dsp:txXfrm>
        <a:off x="0" y="849603"/>
        <a:ext cx="7240146" cy="848878"/>
      </dsp:txXfrm>
    </dsp:sp>
    <dsp:sp modelId="{489292FD-9C38-4590-9D53-3E08C3D5EF4D}">
      <dsp:nvSpPr>
        <dsp:cNvPr id="0" name=""/>
        <dsp:cNvSpPr/>
      </dsp:nvSpPr>
      <dsp:spPr>
        <a:xfrm>
          <a:off x="0" y="1698482"/>
          <a:ext cx="7240146" cy="0"/>
        </a:xfrm>
        <a:prstGeom prst="line">
          <a:avLst/>
        </a:prstGeom>
        <a:solidFill>
          <a:schemeClr val="accent2">
            <a:hueOff val="-498950"/>
            <a:satOff val="-225"/>
            <a:lumOff val="2352"/>
            <a:alphaOff val="0"/>
          </a:schemeClr>
        </a:solidFill>
        <a:ln w="12700" cap="flat" cmpd="sng" algn="ctr">
          <a:solidFill>
            <a:schemeClr val="accent2">
              <a:hueOff val="-498950"/>
              <a:satOff val="-225"/>
              <a:lumOff val="235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DBBC195-CF36-449D-923A-40405616C861}">
      <dsp:nvSpPr>
        <dsp:cNvPr id="0" name=""/>
        <dsp:cNvSpPr/>
      </dsp:nvSpPr>
      <dsp:spPr>
        <a:xfrm>
          <a:off x="0" y="1698482"/>
          <a:ext cx="7240146" cy="8488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Liu, Y., Chen, L., &amp; Sun, Q. (2022). Energy conservation in the hospitality industry: Achieving carbon reduction through renewable energy integration. Sustainable Hospitality Management, 9(4), 85-99. https://doi.org/10.1080/21568316.2022.1236574</a:t>
          </a:r>
        </a:p>
      </dsp:txBody>
      <dsp:txXfrm>
        <a:off x="0" y="1698482"/>
        <a:ext cx="7240146" cy="848878"/>
      </dsp:txXfrm>
    </dsp:sp>
    <dsp:sp modelId="{B25EA0EA-086D-47D9-8446-2084F95B34ED}">
      <dsp:nvSpPr>
        <dsp:cNvPr id="0" name=""/>
        <dsp:cNvSpPr/>
      </dsp:nvSpPr>
      <dsp:spPr>
        <a:xfrm>
          <a:off x="0" y="2547360"/>
          <a:ext cx="7240146" cy="0"/>
        </a:xfrm>
        <a:prstGeom prst="line">
          <a:avLst/>
        </a:prstGeom>
        <a:solidFill>
          <a:schemeClr val="accent2">
            <a:hueOff val="-748425"/>
            <a:satOff val="-337"/>
            <a:lumOff val="3529"/>
            <a:alphaOff val="0"/>
          </a:schemeClr>
        </a:solidFill>
        <a:ln w="12700" cap="flat" cmpd="sng" algn="ctr">
          <a:solidFill>
            <a:schemeClr val="accent2">
              <a:hueOff val="-748425"/>
              <a:satOff val="-337"/>
              <a:lumOff val="352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8875FC4-EB56-4FD6-A7DB-BC72555CB5CC}">
      <dsp:nvSpPr>
        <dsp:cNvPr id="0" name=""/>
        <dsp:cNvSpPr/>
      </dsp:nvSpPr>
      <dsp:spPr>
        <a:xfrm>
          <a:off x="0" y="2547360"/>
          <a:ext cx="7240146" cy="8488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Wadmin (2024). Global Sustainable Tourism Council (GSTC) - the international accreditation body for sustainable tourism certification. [online] GSTC. Available at: https://www.gstcouncil.org/?form=MG0AV3 [Accessed 12 Oct. 2024].</a:t>
          </a:r>
        </a:p>
      </dsp:txBody>
      <dsp:txXfrm>
        <a:off x="0" y="2547360"/>
        <a:ext cx="7240146" cy="848878"/>
      </dsp:txXfrm>
    </dsp:sp>
    <dsp:sp modelId="{A6CE313E-5203-4668-949B-1939DAFBAB33}">
      <dsp:nvSpPr>
        <dsp:cNvPr id="0" name=""/>
        <dsp:cNvSpPr/>
      </dsp:nvSpPr>
      <dsp:spPr>
        <a:xfrm>
          <a:off x="0" y="3396239"/>
          <a:ext cx="7240146" cy="0"/>
        </a:xfrm>
        <a:prstGeom prst="line">
          <a:avLst/>
        </a:prstGeom>
        <a:solidFill>
          <a:schemeClr val="accent2">
            <a:hueOff val="-997900"/>
            <a:satOff val="-449"/>
            <a:lumOff val="4705"/>
            <a:alphaOff val="0"/>
          </a:schemeClr>
        </a:solidFill>
        <a:ln w="12700" cap="flat" cmpd="sng" algn="ctr">
          <a:solidFill>
            <a:schemeClr val="accent2">
              <a:hueOff val="-997900"/>
              <a:satOff val="-449"/>
              <a:lumOff val="470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C75DEA-50E8-4AC8-B564-208A21D0D66B}">
      <dsp:nvSpPr>
        <dsp:cNvPr id="0" name=""/>
        <dsp:cNvSpPr/>
      </dsp:nvSpPr>
      <dsp:spPr>
        <a:xfrm>
          <a:off x="0" y="3396239"/>
          <a:ext cx="7240146" cy="8488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World Tourism Organization (2021). Tourism and the Greenhouse Gas Emissions Challenge. UNWTO. Available at: https://www.e-unwto.org/doi/book/10.18111/9789284422982</a:t>
          </a:r>
        </a:p>
      </dsp:txBody>
      <dsp:txXfrm>
        <a:off x="0" y="3396239"/>
        <a:ext cx="7240146" cy="848878"/>
      </dsp:txXfrm>
    </dsp:sp>
    <dsp:sp modelId="{5254DC82-24AA-4CB1-8B16-5D024A66FE27}">
      <dsp:nvSpPr>
        <dsp:cNvPr id="0" name=""/>
        <dsp:cNvSpPr/>
      </dsp:nvSpPr>
      <dsp:spPr>
        <a:xfrm>
          <a:off x="0" y="4245117"/>
          <a:ext cx="7240146" cy="0"/>
        </a:xfrm>
        <a:prstGeom prst="line">
          <a:avLst/>
        </a:prstGeom>
        <a:solidFill>
          <a:schemeClr val="accent2">
            <a:hueOff val="-1247375"/>
            <a:satOff val="-562"/>
            <a:lumOff val="5881"/>
            <a:alphaOff val="0"/>
          </a:schemeClr>
        </a:solidFill>
        <a:ln w="12700" cap="flat" cmpd="sng" algn="ctr">
          <a:solidFill>
            <a:schemeClr val="accent2">
              <a:hueOff val="-1247375"/>
              <a:satOff val="-562"/>
              <a:lumOff val="588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82AA436-731D-431B-8DC5-1657E9AD6CAF}">
      <dsp:nvSpPr>
        <dsp:cNvPr id="0" name=""/>
        <dsp:cNvSpPr/>
      </dsp:nvSpPr>
      <dsp:spPr>
        <a:xfrm>
          <a:off x="0" y="4245117"/>
          <a:ext cx="7240146" cy="8488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Drozich, I., 2024. Еco-oriented educational practices in the professional training of hospitality specialists in leading european countries. Professional Pedagogics, 1(28), pp.197-204.</a:t>
          </a:r>
        </a:p>
      </dsp:txBody>
      <dsp:txXfrm>
        <a:off x="0" y="4245117"/>
        <a:ext cx="7240146" cy="848878"/>
      </dsp:txXfrm>
    </dsp:sp>
    <dsp:sp modelId="{88FB04BB-5C63-4739-AB4F-9438F6C41AAA}">
      <dsp:nvSpPr>
        <dsp:cNvPr id="0" name=""/>
        <dsp:cNvSpPr/>
      </dsp:nvSpPr>
      <dsp:spPr>
        <a:xfrm>
          <a:off x="0" y="5093996"/>
          <a:ext cx="7240146" cy="0"/>
        </a:xfrm>
        <a:prstGeom prst="line">
          <a:avLst/>
        </a:prstGeom>
        <a:solidFill>
          <a:schemeClr val="accent2">
            <a:hueOff val="-1496851"/>
            <a:satOff val="-674"/>
            <a:lumOff val="7057"/>
            <a:alphaOff val="0"/>
          </a:schemeClr>
        </a:solidFill>
        <a:ln w="12700" cap="flat" cmpd="sng" algn="ctr">
          <a:solidFill>
            <a:schemeClr val="accent2">
              <a:hueOff val="-1496851"/>
              <a:satOff val="-674"/>
              <a:lumOff val="705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EEC2894-9AEA-45E5-92E8-CBCCB2797771}">
      <dsp:nvSpPr>
        <dsp:cNvPr id="0" name=""/>
        <dsp:cNvSpPr/>
      </dsp:nvSpPr>
      <dsp:spPr>
        <a:xfrm>
          <a:off x="0" y="5093996"/>
          <a:ext cx="7240146" cy="8488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Khattak, S.R., Nouman, M., Fayaz, M., Cismaș, L.M., Negruț, L., Negruț, C.V. and Salem, S., 2021. Corporate social responsibility and employee green behavior in the hospitality industry: a cross-country study. Sustainability, 13(19), p.10534.</a:t>
          </a:r>
        </a:p>
      </dsp:txBody>
      <dsp:txXfrm>
        <a:off x="0" y="5093996"/>
        <a:ext cx="7240146" cy="84887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B674CB-3709-4ACF-BB61-29ADEA3D41B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033272"/>
            <a:ext cx="9144000" cy="2478024"/>
          </a:xfrm>
        </p:spPr>
        <p:txBody>
          <a:bodyPr lIns="0" tIns="0" rIns="0" bIns="0" anchor="b">
            <a:noAutofit/>
          </a:bodyPr>
          <a:lstStyle>
            <a:lvl1pPr algn="ctr">
              <a:defRPr sz="4000" spc="75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06DA6BE-9B64-48FC-92D1-EF0D426A397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822192"/>
            <a:ext cx="9144000" cy="1435608"/>
          </a:xfrm>
        </p:spPr>
        <p:txBody>
          <a:bodyPr lIns="0" tIns="0" rIns="0" bIns="0">
            <a:normAutofit/>
          </a:bodyPr>
          <a:lstStyle>
            <a:lvl1pPr marL="0" indent="0" algn="ctr">
              <a:lnSpc>
                <a:spcPct val="150000"/>
              </a:lnSpc>
              <a:buNone/>
              <a:defRPr sz="1600" cap="all" spc="600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83AE59-8E21-449F-86DA-5BE2970108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5A5808-3B61-48CC-92EF-85AC2E0DFA56}" type="datetime2">
              <a:rPr lang="en-US" smtClean="0"/>
              <a:t>Thursday, November 7, 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E8CCD60-9970-49FD-8254-21154BAA1E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C0A488-07A7-42F9-B1DF-68545B7541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941820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FE0F35-0AE7-48AB-9005-F1DB4BD0B4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DD4022-C31F-4C4C-B5BF-5F9730C08A0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A45EE9-11D3-436C-9D73-1AA6CCDB16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AF3C6-0FD4-4939-991C-00DDE5C56815}" type="datetime2">
              <a:rPr lang="en-US" smtClean="0"/>
              <a:t>Thursday, November 7, 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817DCF-881F-4956-81AE-A6D27A88F4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265F17-AD75-4B7E-970D-5D4DBD5D17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31289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8C12CB-05D8-4D62-BDC5-812DB6DD04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1709738"/>
            <a:ext cx="9966960" cy="2852737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4400" spc="75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C52F020-8516-4B9E-B455-5731ED6C9E9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71600" y="4974336"/>
            <a:ext cx="9966961" cy="1115568"/>
          </a:xfrm>
        </p:spPr>
        <p:txBody>
          <a:bodyPr>
            <a:normAutofit/>
          </a:bodyPr>
          <a:lstStyle>
            <a:lvl1pPr marL="0" indent="0">
              <a:buNone/>
              <a:defRPr sz="1600" cap="all" spc="600" baseline="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822993-6E28-44BB-B983-095B476B8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807482-8128-47C6-A8DD-6452B0291CFF}" type="datetime2">
              <a:rPr lang="en-US" smtClean="0"/>
              <a:t>Thursday, November 7, 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909971-06C9-462B-81D9-BEF24C708A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9A076D-47C1-49CD-9A8B-956DB3FC31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73186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28DFBD-F5ED-455C-8AD0-97476A55E3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30E58C-F463-4D52-9225-9410133113A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371600" y="2112264"/>
            <a:ext cx="4846320" cy="395935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F7BDB4-97FA-485D-A557-6F96692BAC9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766560" y="2112265"/>
            <a:ext cx="4846320" cy="395935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8C50007-C799-4117-8ACD-5EE980E63F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903F25-275E-41DE-BE3B-EBF0DB49F9B1}" type="datetime2">
              <a:rPr lang="en-US" smtClean="0"/>
              <a:t>Thursday, November 7, 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24E8968-6BAD-4D5A-BF1D-911C7A39C1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99D8C08-BF20-4D5E-9004-0C075C36D8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83442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2036E0D-26A5-455A-A8BD-70DA8BC03EB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71600" y="2112264"/>
            <a:ext cx="4841076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7FD4EA0-094D-4056-9032-BFB44B40896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371600" y="3018472"/>
            <a:ext cx="4841076" cy="31048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FC0CCE8-718F-4620-8B4A-C60EEA7B884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766560" y="2112264"/>
            <a:ext cx="484632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6CE86DF-0069-4D31-BDD3-A9A2F9B7B46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766560" y="3018471"/>
            <a:ext cx="4841076" cy="31048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1A5ED06-FE54-4B86-A8D4-07D0EB08C3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475572-4A44-4171-84AA-64D42C8050A6}" type="datetime2">
              <a:rPr lang="en-US" smtClean="0"/>
              <a:t>Thursday, November 7, 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E9EC6C3-0950-4AFE-936A-9AB5D22784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784B1D1-BE0C-48F4-BC74-90675A0F07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2D453288-3D76-40C1-BE00-223AB28F13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116211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3B1716-24B0-42CD-95B6-843092597B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9E3617E-4B11-481F-AC6E-0003179029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C1612E-528E-4FD5-9E9E-E15F1108F171}" type="datetime2">
              <a:rPr lang="en-US" smtClean="0"/>
              <a:t>Thursday, November 7, 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6BF19CC-06D3-40E9-81B5-63B457B220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AEFC312-3AA5-46F7-B701-3D9327A68D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50134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8C9E28E-1389-47AF-B3EB-22571417AC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F6D862-A06D-436F-A92E-EBAAD50B6E50}" type="datetime2">
              <a:rPr lang="en-US" smtClean="0"/>
              <a:t>Thursday, November 7, 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FCF6B08-1984-4F7C-9F6E-A4F47BDBA2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71B3C5-CEC7-427F-931C-1318C421BE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4518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4EB55F-536E-4547-A5D2-0483FC3684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987425"/>
            <a:ext cx="3932237" cy="1894511"/>
          </a:xfrm>
        </p:spPr>
        <p:txBody>
          <a:bodyPr anchor="b"/>
          <a:lstStyle>
            <a:lvl1pPr>
              <a:lnSpc>
                <a:spcPct val="100000"/>
              </a:lnSpc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717D3C-533B-4EA9-886B-FAE59956C7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50992" y="987425"/>
            <a:ext cx="5687568" cy="487362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419D2E1-4B17-4608-961E-2C4719855E8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371600" y="3058510"/>
            <a:ext cx="3932237" cy="280254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75A3535-184C-438C-AE91-9C42B7C5AF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3E0B7D-2260-4809-8F0A-9E5F3E24F169}" type="datetime2">
              <a:rPr lang="en-US" smtClean="0"/>
              <a:t>Thursday, November 7, 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DF6DBC3-4A58-42BA-9B55-A9A7251037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D4E6563-0AB6-4038-A12B-A259552DB6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91015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9702C5-1E3B-4C62-A538-59BB572864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987552"/>
            <a:ext cx="3932237" cy="1892808"/>
          </a:xfrm>
        </p:spPr>
        <p:txBody>
          <a:bodyPr anchor="b"/>
          <a:lstStyle>
            <a:lvl1pPr>
              <a:defRPr sz="3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E2CF574-95CE-4E60-B2CF-3B5B4F33A76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505319" y="987425"/>
            <a:ext cx="5833242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D039F7C-C735-4356-8B04-89E19047950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371600" y="3033286"/>
            <a:ext cx="3932237" cy="2835702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5E706DF-52A3-4F34-9BF5-E1ACD5D542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8E4735-C637-46A3-94EB-AB3AC4188D2F}" type="datetime2">
              <a:rPr lang="en-US" smtClean="0"/>
              <a:t>Thursday, November 7, 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FB25E53-E72E-4110-BB6B-3477F56C30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3686F8F-3D62-4CEC-AD9A-B70848E6A8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16614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9DC3B6-2D75-4EC4-9120-88DCE0EA61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74B06CB-A0FE-4499-B674-90C8C281A55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E7FD700-765A-4DE6-A8EC-9D9D92FCBB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5E98AF-4574-4509-BF7A-519ACD5BF826}" type="datetime2">
              <a:rPr lang="en-US" smtClean="0"/>
              <a:t>Thursday, November 7, 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4664EC-C4B1-4D14-9ED3-14C6CCBFFC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DF5526-E518-4133-9F44-D812576C10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19585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5F62998-15B1-4CA8-8C60-7801001F806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838899"/>
            <a:ext cx="2628900" cy="48493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11AE278-0885-4594-AB09-120344C7D88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49235" y="838900"/>
            <a:ext cx="7723265" cy="48493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5B850CC-FB43-4988-8D4E-9C54C20185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DD97D4-9636-490F-85D0-E926C2B6F3B1}" type="datetime2">
              <a:rPr lang="en-US" smtClean="0"/>
              <a:t>Thursday, November 7, 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A70300-3853-4FB4-A084-CF6E5CF2BD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DBAFB0-25AA-4B69-8418-418F47A927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19996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CCF2F3BB-127D-44BC-A8EF-A8BB5F5911CA}"/>
              </a:ext>
            </a:extLst>
          </p:cNvPr>
          <p:cNvSpPr/>
          <p:nvPr/>
        </p:nvSpPr>
        <p:spPr>
          <a:xfrm rot="10800000" flipH="1">
            <a:off x="0" y="6401226"/>
            <a:ext cx="12192000" cy="456773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10D1F30-F118-4A1F-A48F-7E5706959F64}"/>
              </a:ext>
            </a:extLst>
          </p:cNvPr>
          <p:cNvSpPr/>
          <p:nvPr/>
        </p:nvSpPr>
        <p:spPr>
          <a:xfrm flipH="1">
            <a:off x="4038602" y="6401228"/>
            <a:ext cx="8153398" cy="456772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55000"/>
                </a:schemeClr>
              </a:gs>
              <a:gs pos="99000">
                <a:schemeClr val="accent2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7AE890C-17CE-44C0-BDED-BA68F92A84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795528"/>
            <a:ext cx="10241280" cy="1234440"/>
          </a:xfrm>
          <a:prstGeom prst="rect">
            <a:avLst/>
          </a:prstGeom>
        </p:spPr>
        <p:txBody>
          <a:bodyPr vert="horz" lIns="0" tIns="0" rIns="0" bIns="0" rtlCol="0" anchor="b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7910A6E-46D1-42CF-996C-2207737FB87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71600" y="2112264"/>
            <a:ext cx="10241280" cy="3959352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5B5247-D236-462B-BCE0-2A24DF75B08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909560" y="6409944"/>
            <a:ext cx="3703320" cy="44805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 cap="all" spc="300" baseline="0">
                <a:solidFill>
                  <a:srgbClr val="FFFFFF"/>
                </a:solidFill>
              </a:defRPr>
            </a:lvl1pPr>
          </a:lstStyle>
          <a:p>
            <a:fld id="{AE0C963C-C1DB-4AFD-9DDC-0691666BF49B}" type="datetime2">
              <a:rPr lang="en-US" smtClean="0"/>
              <a:pPr/>
              <a:t>Thursday, November 7, 2024</a:t>
            </a:fld>
            <a:endParaRPr lang="en-US" cap="all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155C58-7DDF-4CD4-96AD-F9CC844D84C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-1828800" y="1911096"/>
            <a:ext cx="4114800" cy="4572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b="1">
                <a:solidFill>
                  <a:schemeClr val="tx1"/>
                </a:solidFill>
                <a:latin typeface="+mj-lt"/>
              </a:defRPr>
            </a:lvl1pPr>
          </a:lstStyle>
          <a:p>
            <a:pPr algn="l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495647-A849-45D9-BC71-46A12E6DE47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67744" y="6409944"/>
            <a:ext cx="438912" cy="44805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rgbClr val="FFFFFF"/>
                </a:solidFill>
              </a:defRPr>
            </a:lvl1pPr>
          </a:lstStyle>
          <a:p>
            <a:fld id="{C01389E6-C847-4AD0-B56D-D205B2EAB1EE}" type="slidenum">
              <a:rPr lang="en-US" smtClean="0"/>
              <a:pPr/>
              <a:t>‹#›</a:t>
            </a:fld>
            <a:endParaRPr lang="en-US" sz="800" dirty="0"/>
          </a:p>
        </p:txBody>
      </p:sp>
    </p:spTree>
    <p:extLst>
      <p:ext uri="{BB962C8B-B14F-4D97-AF65-F5344CB8AC3E}">
        <p14:creationId xmlns:p14="http://schemas.microsoft.com/office/powerpoint/2010/main" val="11633599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684" r:id="rId2"/>
    <p:sldLayoutId id="2147483685" r:id="rId3"/>
    <p:sldLayoutId id="2147483675" r:id="rId4"/>
    <p:sldLayoutId id="2147483676" r:id="rId5"/>
    <p:sldLayoutId id="2147483681" r:id="rId6"/>
    <p:sldLayoutId id="2147483677" r:id="rId7"/>
    <p:sldLayoutId id="2147483678" r:id="rId8"/>
    <p:sldLayoutId id="2147483679" r:id="rId9"/>
    <p:sldLayoutId id="2147483680" r:id="rId10"/>
    <p:sldLayoutId id="2147483682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i="0" kern="1200" cap="all" spc="7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3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7" Type="http://schemas.openxmlformats.org/officeDocument/2006/relationships/image" Target="../media/image18.pn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7" Type="http://schemas.openxmlformats.org/officeDocument/2006/relationships/image" Target="../media/image19.png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7" Type="http://schemas.openxmlformats.org/officeDocument/2006/relationships/image" Target="../media/image28.png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7" Type="http://schemas.openxmlformats.org/officeDocument/2006/relationships/image" Target="../media/image29.png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7" Type="http://schemas.openxmlformats.org/officeDocument/2006/relationships/image" Target="../media/image38.png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7" Type="http://schemas.openxmlformats.org/officeDocument/2006/relationships/image" Target="../media/image41.png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7" Type="http://schemas.openxmlformats.org/officeDocument/2006/relationships/image" Target="../media/image44.png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4D896123-1B32-4CB1-B2ED-E34BBC26B4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Neon 3D circle art">
            <a:extLst>
              <a:ext uri="{FF2B5EF4-FFF2-40B4-BE49-F238E27FC236}">
                <a16:creationId xmlns:a16="http://schemas.microsoft.com/office/drawing/2014/main" id="{DD4000F3-6CB2-3CDC-E880-5759AC15000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1333"/>
          <a:stretch/>
        </p:blipFill>
        <p:spPr>
          <a:xfrm>
            <a:off x="20" y="-1"/>
            <a:ext cx="12191980" cy="6857571"/>
          </a:xfrm>
          <a:prstGeom prst="rect">
            <a:avLst/>
          </a:prstGeom>
        </p:spPr>
      </p:pic>
      <p:sp>
        <p:nvSpPr>
          <p:cNvPr id="24" name="Rectangle 23">
            <a:extLst>
              <a:ext uri="{FF2B5EF4-FFF2-40B4-BE49-F238E27FC236}">
                <a16:creationId xmlns:a16="http://schemas.microsoft.com/office/drawing/2014/main" id="{019FDB4D-987D-4C87-A179-9D4616AB24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99931"/>
            <a:ext cx="12191999" cy="5058137"/>
          </a:xfrm>
          <a:prstGeom prst="rect">
            <a:avLst/>
          </a:prstGeom>
          <a:gradFill flip="none" rotWithShape="1">
            <a:gsLst>
              <a:gs pos="50000">
                <a:schemeClr val="tx1">
                  <a:alpha val="30000"/>
                </a:schemeClr>
              </a:gs>
              <a:gs pos="80000">
                <a:schemeClr val="tx1">
                  <a:alpha val="15000"/>
                </a:schemeClr>
              </a:gs>
              <a:gs pos="0">
                <a:schemeClr val="tx1">
                  <a:alpha val="0"/>
                </a:schemeClr>
              </a:gs>
              <a:gs pos="20000">
                <a:schemeClr val="tx1">
                  <a:alpha val="15000"/>
                </a:schemeClr>
              </a:gs>
              <a:gs pos="100000">
                <a:schemeClr val="tx1">
                  <a:alpha val="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4D5CA81-599C-2568-3D6E-4EB5C82F32B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19534" y="504966"/>
            <a:ext cx="8952932" cy="3043213"/>
          </a:xfrm>
        </p:spPr>
        <p:txBody>
          <a:bodyPr anchor="b">
            <a:normAutofit/>
          </a:bodyPr>
          <a:lstStyle/>
          <a:p>
            <a:r>
              <a:rPr lang="en">
                <a:solidFill>
                  <a:schemeClr val="bg1"/>
                </a:solidFill>
              </a:rPr>
              <a:t>Contemporary Themes in the Hotel and Hospitality Sector</a:t>
            </a:r>
            <a:endParaRPr lang="en-US">
              <a:solidFill>
                <a:schemeClr val="bg1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9B9CA9C-97B0-E78C-7DBD-B1B9D5AAD30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950191" y="3749746"/>
            <a:ext cx="6291618" cy="2208321"/>
          </a:xfrm>
        </p:spPr>
        <p:txBody>
          <a:bodyPr anchor="t">
            <a:normAutofit/>
          </a:bodyPr>
          <a:lstStyle/>
          <a:p>
            <a:r>
              <a:rPr lang="en-US">
                <a:solidFill>
                  <a:schemeClr val="bg1"/>
                </a:solidFill>
              </a:rPr>
              <a:t>STUDENT NAME: CORNELIA DUMITRESCU</a:t>
            </a:r>
          </a:p>
          <a:p>
            <a:r>
              <a:rPr lang="en-US">
                <a:solidFill>
                  <a:schemeClr val="bg1"/>
                </a:solidFill>
              </a:rPr>
              <a:t>STUDENT ID:2114996</a:t>
            </a:r>
          </a:p>
          <a:p>
            <a:r>
              <a:rPr lang="en-US">
                <a:solidFill>
                  <a:schemeClr val="bg1"/>
                </a:solidFill>
              </a:rPr>
              <a:t>LECTURER: ERNEST WAVEI</a:t>
            </a:r>
          </a:p>
          <a:p>
            <a:r>
              <a:rPr lang="en-US">
                <a:solidFill>
                  <a:schemeClr val="bg1"/>
                </a:solidFill>
              </a:rPr>
              <a:t>MODULE CODE:BMIH6001</a:t>
            </a:r>
          </a:p>
        </p:txBody>
      </p:sp>
    </p:spTree>
    <p:extLst>
      <p:ext uri="{BB962C8B-B14F-4D97-AF65-F5344CB8AC3E}">
        <p14:creationId xmlns:p14="http://schemas.microsoft.com/office/powerpoint/2010/main" val="173206136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79E27D9-03C7-44E2-9FF8-15D0C8506A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3D22EF5-7169-1ACA-01D4-56EE2F5104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457200"/>
            <a:ext cx="5268036" cy="2140145"/>
          </a:xfrm>
        </p:spPr>
        <p:txBody>
          <a:bodyPr anchor="b">
            <a:normAutofit/>
          </a:bodyPr>
          <a:lstStyle/>
          <a:p>
            <a:r>
              <a:rPr lang="en-US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C94ECC-D3F6-7968-C427-1B09B60528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599" y="3054545"/>
            <a:ext cx="5268037" cy="2567508"/>
          </a:xfrm>
        </p:spPr>
        <p:txBody>
          <a:bodyPr anchor="t">
            <a:normAutofit/>
          </a:bodyPr>
          <a:lstStyle/>
          <a:p>
            <a:pPr marL="457200" lvl="0" indent="-349250" rtl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SzPts val="1900"/>
              <a:buChar char="●"/>
            </a:pPr>
            <a:r>
              <a:rPr lang="en-US" sz="1500"/>
              <a:t>The growing emphasis on sustainable and eco-friendly practices within the hotel and hospitality sector is the main theme</a:t>
            </a:r>
          </a:p>
          <a:p>
            <a:pPr marL="457200" lvl="0" indent="-349250" rtl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SzPts val="1900"/>
              <a:buChar char="●"/>
            </a:pPr>
            <a:r>
              <a:rPr lang="en-US" sz="1500"/>
              <a:t>Shifts towards sustainable practices is  critical in the hotel and hospitality industry</a:t>
            </a:r>
          </a:p>
          <a:p>
            <a:pPr marL="457200" lvl="0" indent="-349250" rtl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SzPts val="1900"/>
              <a:buChar char="●"/>
            </a:pPr>
            <a:r>
              <a:rPr lang="en-US" sz="1500"/>
              <a:t>The packaging of Kingsley emerges as a noble concept with its assimilation of numerous energy-efficient technologies</a:t>
            </a:r>
          </a:p>
          <a:p>
            <a:pPr marL="457200" lvl="0" indent="-349250" rtl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SzPts val="1900"/>
              <a:buChar char="●"/>
            </a:pPr>
            <a:r>
              <a:rPr lang="en-US" sz="1500"/>
              <a:t>Paris Accord (Foris, D., Crihalmean, N. and Foris T., 2020)</a:t>
            </a:r>
          </a:p>
          <a:p>
            <a:pPr>
              <a:lnSpc>
                <a:spcPct val="110000"/>
              </a:lnSpc>
            </a:pPr>
            <a:endParaRPr lang="en-US" sz="1500"/>
          </a:p>
        </p:txBody>
      </p:sp>
      <p:pic>
        <p:nvPicPr>
          <p:cNvPr id="4" name="Google Shape;296;p2">
            <a:extLst>
              <a:ext uri="{FF2B5EF4-FFF2-40B4-BE49-F238E27FC236}">
                <a16:creationId xmlns:a16="http://schemas.microsoft.com/office/drawing/2014/main" id="{29F93205-1292-29E4-C7A4-EDFFA99C17C2}"/>
              </a:ext>
            </a:extLst>
          </p:cNvPr>
          <p:cNvPicPr preferRelativeResize="0"/>
          <p:nvPr/>
        </p:nvPicPr>
        <p:blipFill rotWithShape="1">
          <a:blip r:embed="rId2"/>
          <a:srcRect l="19363" r="8518" b="-2"/>
          <a:stretch/>
        </p:blipFill>
        <p:spPr>
          <a:xfrm>
            <a:off x="7047513" y="975645"/>
            <a:ext cx="4443447" cy="4443447"/>
          </a:xfrm>
          <a:custGeom>
            <a:avLst/>
            <a:gdLst/>
            <a:ahLst/>
            <a:cxnLst/>
            <a:rect l="l" t="t" r="r" b="b"/>
            <a:pathLst>
              <a:path w="4694238" h="4694238">
                <a:moveTo>
                  <a:pt x="2347119" y="0"/>
                </a:moveTo>
                <a:cubicBezTo>
                  <a:pt x="3643397" y="0"/>
                  <a:pt x="4694238" y="1050841"/>
                  <a:pt x="4694238" y="2347119"/>
                </a:cubicBezTo>
                <a:cubicBezTo>
                  <a:pt x="4694238" y="3643397"/>
                  <a:pt x="3643397" y="4694238"/>
                  <a:pt x="2347119" y="4694238"/>
                </a:cubicBezTo>
                <a:cubicBezTo>
                  <a:pt x="1050841" y="4694238"/>
                  <a:pt x="0" y="3643397"/>
                  <a:pt x="0" y="2347119"/>
                </a:cubicBezTo>
                <a:cubicBezTo>
                  <a:pt x="0" y="1050841"/>
                  <a:pt x="1050841" y="0"/>
                  <a:pt x="2347119" y="0"/>
                </a:cubicBezTo>
                <a:close/>
              </a:path>
            </a:pathLst>
          </a:custGeom>
          <a:noFill/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EEBF1590-3B36-48EE-A89D-3B6F3CB256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C8F6C8C-AB5A-4548-942D-E3FD40ACBC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70000"/>
                </a:schemeClr>
              </a:gs>
              <a:gs pos="99000">
                <a:schemeClr val="accent2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791460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BD4C0BBB-0042-4603-A226-6117F3FD5B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C44F520-2598-460E-9F91-B02F60830C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55000"/>
                </a:schemeClr>
              </a:gs>
              <a:gs pos="99000">
                <a:schemeClr val="accent2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A21FCE60-ECDB-49B1-A5CA-E834A33FEE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4E3AE8C3-8F65-40F4-BABE-E70F383014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-1409317" y="1410082"/>
            <a:ext cx="6858000" cy="4037835"/>
          </a:xfrm>
          <a:prstGeom prst="rect">
            <a:avLst/>
          </a:prstGeom>
          <a:gradFill>
            <a:gsLst>
              <a:gs pos="8000">
                <a:schemeClr val="accent6">
                  <a:alpha val="78000"/>
                </a:schemeClr>
              </a:gs>
              <a:gs pos="100000">
                <a:schemeClr val="accent5">
                  <a:alpha val="89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E2FC4764-B8D5-4F87-95DB-3125B2D128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59728" y="59346"/>
            <a:ext cx="4156527" cy="4037836"/>
          </a:xfrm>
          <a:prstGeom prst="rect">
            <a:avLst/>
          </a:prstGeom>
          <a:gradFill>
            <a:gsLst>
              <a:gs pos="0">
                <a:schemeClr val="accent5">
                  <a:alpha val="47000"/>
                </a:schemeClr>
              </a:gs>
              <a:gs pos="100000">
                <a:schemeClr val="accent4">
                  <a:alpha val="0"/>
                </a:schemeClr>
              </a:gs>
            </a:gsLst>
            <a:lin ang="9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B4C1654F-94F5-497E-8ECF-F2A7E84D6A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768311" y="3587283"/>
            <a:ext cx="2501979" cy="4038601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99000">
                <a:schemeClr val="accent2">
                  <a:alpha val="74000"/>
                </a:schemeClr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364489" y="1757117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58000">
                <a:schemeClr val="bg1">
                  <a:alpha val="0"/>
                </a:schemeClr>
              </a:gs>
              <a:gs pos="100000">
                <a:schemeClr val="accent6">
                  <a:alpha val="35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338E710-62F8-CB2D-344E-38F75C15A3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1780" y="586855"/>
            <a:ext cx="3131093" cy="3507474"/>
          </a:xfrm>
        </p:spPr>
        <p:txBody>
          <a:bodyPr vert="horz" lIns="0" tIns="0" rIns="0" bIns="0" rtlCol="0" anchor="b">
            <a:normAutofit/>
          </a:bodyPr>
          <a:lstStyle/>
          <a:p>
            <a:pPr algn="r"/>
            <a:r>
              <a:rPr lang="en-US" sz="2700">
                <a:solidFill>
                  <a:schemeClr val="bg1"/>
                </a:solidFill>
              </a:rPr>
              <a:t>LITERATURE REVIEW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B9B7F0D-2AC9-5B25-60D2-4FB63BAF804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478695" y="833535"/>
            <a:ext cx="3222170" cy="5361991"/>
          </a:xfrm>
        </p:spPr>
        <p:txBody>
          <a:bodyPr vert="horz" lIns="0" tIns="0" rIns="0" bIns="0" rtlCol="0">
            <a:normAutofit/>
          </a:bodyPr>
          <a:lstStyle/>
          <a:p>
            <a:pPr marL="457200" lvl="0" indent="-22860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SzPts val="1900"/>
              <a:buFont typeface="Arial" panose="020B0604020202020204" pitchFamily="34" charset="0"/>
              <a:buChar char="•"/>
            </a:pPr>
            <a:r>
              <a:rPr lang="en-US" sz="1500"/>
              <a:t>Energy Management &amp; Control systems have drastically brought down the operational Costs</a:t>
            </a:r>
          </a:p>
          <a:p>
            <a:pPr marL="457200" lvl="0" indent="-22860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SzPts val="1900"/>
              <a:buFont typeface="Arial" panose="020B0604020202020204" pitchFamily="34" charset="0"/>
              <a:buChar char="•"/>
            </a:pPr>
            <a:r>
              <a:rPr lang="en-US" sz="1500"/>
              <a:t>Energy energy-efficient measures used in the hotel business have resulted in an average cost of 15-20%</a:t>
            </a:r>
          </a:p>
          <a:p>
            <a:pPr marL="457200" lvl="0" indent="-22860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SzPts val="1900"/>
              <a:buFont typeface="Arial" panose="020B0604020202020204" pitchFamily="34" charset="0"/>
              <a:buChar char="•"/>
            </a:pPr>
            <a:r>
              <a:rPr lang="en-US" sz="1500"/>
              <a:t>The hotel industry is characterized by high greenhouse gas emissions due to the carbon nature of operations</a:t>
            </a:r>
          </a:p>
          <a:p>
            <a:pPr marL="457200" lvl="0" indent="-22860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SzPts val="1900"/>
              <a:buFont typeface="Arial" panose="020B0604020202020204" pitchFamily="34" charset="0"/>
              <a:buChar char="•"/>
            </a:pPr>
            <a:r>
              <a:rPr lang="en-US" sz="1500"/>
              <a:t>The positive effects of this environmental impact are achieved through the use of Energy    “EMS is a set of tools that distributes the energy flows between connected  resources”(Gridx,2024).</a:t>
            </a:r>
          </a:p>
          <a:p>
            <a:pPr indent="-228600">
              <a:lnSpc>
                <a:spcPct val="110000"/>
              </a:lnSpc>
              <a:buFont typeface="Arial" panose="020B0604020202020204" pitchFamily="34" charset="0"/>
              <a:buChar char="•"/>
            </a:pPr>
            <a:endParaRPr lang="en-US" sz="1500"/>
          </a:p>
        </p:txBody>
      </p:sp>
      <p:pic>
        <p:nvPicPr>
          <p:cNvPr id="5" name="Google Shape;303;p3">
            <a:extLst>
              <a:ext uri="{FF2B5EF4-FFF2-40B4-BE49-F238E27FC236}">
                <a16:creationId xmlns:a16="http://schemas.microsoft.com/office/drawing/2014/main" id="{9873755E-88C3-CD9F-39C0-D654517254FC}"/>
              </a:ext>
            </a:extLst>
          </p:cNvPr>
          <p:cNvPicPr preferRelativeResize="0">
            <a:picLocks noGrp="1"/>
          </p:cNvPicPr>
          <p:nvPr>
            <p:ph idx="1"/>
          </p:nvPr>
        </p:nvPicPr>
        <p:blipFill rotWithShape="1">
          <a:blip r:embed="rId2"/>
          <a:stretch/>
        </p:blipFill>
        <p:spPr>
          <a:xfrm>
            <a:off x="8115300" y="1830715"/>
            <a:ext cx="3619500" cy="3196569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4042287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BD4C0BBB-0042-4603-A226-6117F3FD5B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C44F520-2598-460E-9F91-B02F60830C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55000"/>
                </a:schemeClr>
              </a:gs>
              <a:gs pos="99000">
                <a:schemeClr val="accent2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A21FCE60-ECDB-49B1-A5CA-E834A33FEE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4E3AE8C3-8F65-40F4-BABE-E70F383014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-1409317" y="1410082"/>
            <a:ext cx="6858000" cy="4037835"/>
          </a:xfrm>
          <a:prstGeom prst="rect">
            <a:avLst/>
          </a:prstGeom>
          <a:gradFill>
            <a:gsLst>
              <a:gs pos="8000">
                <a:schemeClr val="accent6">
                  <a:alpha val="78000"/>
                </a:schemeClr>
              </a:gs>
              <a:gs pos="100000">
                <a:schemeClr val="accent5">
                  <a:alpha val="89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E2FC4764-B8D5-4F87-95DB-3125B2D128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59728" y="59346"/>
            <a:ext cx="4156527" cy="4037836"/>
          </a:xfrm>
          <a:prstGeom prst="rect">
            <a:avLst/>
          </a:prstGeom>
          <a:gradFill>
            <a:gsLst>
              <a:gs pos="0">
                <a:schemeClr val="accent5">
                  <a:alpha val="47000"/>
                </a:schemeClr>
              </a:gs>
              <a:gs pos="100000">
                <a:schemeClr val="accent4">
                  <a:alpha val="0"/>
                </a:schemeClr>
              </a:gs>
            </a:gsLst>
            <a:lin ang="9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B4C1654F-94F5-497E-8ECF-F2A7E84D6A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768311" y="3587283"/>
            <a:ext cx="2501979" cy="4038601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99000">
                <a:schemeClr val="accent2">
                  <a:alpha val="74000"/>
                </a:schemeClr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364489" y="1757117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58000">
                <a:schemeClr val="bg1">
                  <a:alpha val="0"/>
                </a:schemeClr>
              </a:gs>
              <a:gs pos="100000">
                <a:schemeClr val="accent6">
                  <a:alpha val="35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E1C97A4-951B-8B44-B384-95287FB5EA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1780" y="586855"/>
            <a:ext cx="3131093" cy="3507474"/>
          </a:xfrm>
        </p:spPr>
        <p:txBody>
          <a:bodyPr vert="horz" lIns="0" tIns="0" rIns="0" bIns="0" rtlCol="0" anchor="b">
            <a:normAutofit/>
          </a:bodyPr>
          <a:lstStyle/>
          <a:p>
            <a:pPr algn="r"/>
            <a:r>
              <a:rPr lang="en-US" sz="2700">
                <a:solidFill>
                  <a:schemeClr val="bg1"/>
                </a:solidFill>
              </a:rPr>
              <a:t>LITERATURE REVIEW (2)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6A02C9D-71D7-76FB-844E-55E7334B4FC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478695" y="833535"/>
            <a:ext cx="3222170" cy="5361991"/>
          </a:xfrm>
        </p:spPr>
        <p:txBody>
          <a:bodyPr vert="horz" lIns="0" tIns="0" rIns="0" bIns="0" rtlCol="0">
            <a:normAutofit/>
          </a:bodyPr>
          <a:lstStyle/>
          <a:p>
            <a:pPr marL="457200" lvl="0" indent="-228600">
              <a:spcBef>
                <a:spcPts val="0"/>
              </a:spcBef>
              <a:spcAft>
                <a:spcPts val="0"/>
              </a:spcAft>
              <a:buSzPts val="1900"/>
              <a:buFont typeface="Arial" panose="020B0604020202020204" pitchFamily="34" charset="0"/>
              <a:buChar char="•"/>
            </a:pPr>
            <a:r>
              <a:rPr lang="en-US" dirty="0"/>
              <a:t>More than 50% of the visitors chooses hotels that follows sustainable practices</a:t>
            </a:r>
            <a:endParaRPr lang="en-US"/>
          </a:p>
          <a:p>
            <a:pPr marL="457200" lvl="0" indent="-228600">
              <a:spcBef>
                <a:spcPts val="0"/>
              </a:spcBef>
              <a:spcAft>
                <a:spcPts val="0"/>
              </a:spcAft>
              <a:buSzPts val="1900"/>
              <a:buFont typeface="Arial" panose="020B0604020202020204" pitchFamily="34" charset="0"/>
              <a:buChar char="•"/>
            </a:pPr>
            <a:r>
              <a:rPr lang="en-US" dirty="0"/>
              <a:t>Energy Efficiency Directive requires businesses such as hotels cut down energy use by 20%</a:t>
            </a:r>
            <a:endParaRPr lang="en-US"/>
          </a:p>
          <a:p>
            <a:pPr marL="457200" lvl="0" indent="-228600">
              <a:spcBef>
                <a:spcPts val="0"/>
              </a:spcBef>
              <a:spcAft>
                <a:spcPts val="0"/>
              </a:spcAft>
              <a:buSzPts val="1900"/>
              <a:buFont typeface="Arial" panose="020B0604020202020204" pitchFamily="34" charset="0"/>
              <a:buChar char="•"/>
            </a:pPr>
            <a:r>
              <a:rPr lang="en-US" dirty="0"/>
              <a:t>Energy efficiency leaders can attain certification from green bodies like LEED</a:t>
            </a:r>
            <a:endParaRPr lang="en-US"/>
          </a:p>
          <a:p>
            <a:pPr marL="457200" lvl="0" indent="-228600">
              <a:spcBef>
                <a:spcPts val="0"/>
              </a:spcBef>
              <a:spcAft>
                <a:spcPts val="0"/>
              </a:spcAft>
              <a:buSzPts val="1900"/>
              <a:buFont typeface="Arial" panose="020B0604020202020204" pitchFamily="34" charset="0"/>
              <a:buChar char="•"/>
            </a:pPr>
            <a:r>
              <a:rPr lang="en-US" dirty="0"/>
              <a:t>“LEED – Leadership in Energy and Environmental Design- is considered the most widely green building rating system”(GOV, 2024).</a:t>
            </a:r>
            <a:endParaRPr lang="en-US"/>
          </a:p>
          <a:p>
            <a:pPr indent="-228600">
              <a:buFont typeface="Arial" panose="020B0604020202020204" pitchFamily="34" charset="0"/>
              <a:buChar char="•"/>
            </a:pPr>
            <a:endParaRPr lang="en-US"/>
          </a:p>
        </p:txBody>
      </p:sp>
      <p:pic>
        <p:nvPicPr>
          <p:cNvPr id="5" name="Google Shape;310;p4">
            <a:extLst>
              <a:ext uri="{FF2B5EF4-FFF2-40B4-BE49-F238E27FC236}">
                <a16:creationId xmlns:a16="http://schemas.microsoft.com/office/drawing/2014/main" id="{77A1621D-E4BB-70F9-4D71-1F18E4F63095}"/>
              </a:ext>
            </a:extLst>
          </p:cNvPr>
          <p:cNvPicPr preferRelativeResize="0">
            <a:picLocks noGrp="1"/>
          </p:cNvPicPr>
          <p:nvPr>
            <p:ph idx="1"/>
          </p:nvPr>
        </p:nvPicPr>
        <p:blipFill rotWithShape="1">
          <a:blip r:embed="rId2"/>
          <a:stretch/>
        </p:blipFill>
        <p:spPr>
          <a:xfrm>
            <a:off x="8115300" y="1607686"/>
            <a:ext cx="3619500" cy="364262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95044401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D6F34A-0F50-CE77-A392-B288CB26AC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3577" y="228600"/>
            <a:ext cx="5303837" cy="1838325"/>
          </a:xfrm>
        </p:spPr>
        <p:txBody>
          <a:bodyPr>
            <a:normAutofit fontScale="90000"/>
          </a:bodyPr>
          <a:lstStyle/>
          <a:p>
            <a:r>
              <a:rPr lang="en-US" dirty="0"/>
              <a:t>APPLICATION TO THE HOTEL AND HOSPITALITY SECTOR</a:t>
            </a: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6D2C8A23-EEF1-4443-212D-6B034DB652F6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650992" y="987425"/>
          <a:ext cx="5687568" cy="48736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D365C93-5454-F290-D16B-24D285EA74AF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5" name="Google Shape;317;p5">
            <a:extLst>
              <a:ext uri="{FF2B5EF4-FFF2-40B4-BE49-F238E27FC236}">
                <a16:creationId xmlns:a16="http://schemas.microsoft.com/office/drawing/2014/main" id="{68AC54BB-A28A-D0A6-9D03-9F5E2F285B95}"/>
              </a:ext>
            </a:extLst>
          </p:cNvPr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398181" y="2528006"/>
            <a:ext cx="4507474" cy="274642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7315776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E2D933-0D19-2C0D-0B0F-4022B0FEA5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APPLICATION TO THE HOTEL AND HOSPITALITY SECTOR</a:t>
            </a: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9C7B3AD5-1806-1759-EE4A-D56059D4B949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650992" y="987425"/>
          <a:ext cx="5687568" cy="48736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AED9D54-5E97-0AB3-91BF-050FF8EC5D6F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5" name="Google Shape;324;p6">
            <a:extLst>
              <a:ext uri="{FF2B5EF4-FFF2-40B4-BE49-F238E27FC236}">
                <a16:creationId xmlns:a16="http://schemas.microsoft.com/office/drawing/2014/main" id="{6D1232EC-C1DB-E5A7-3688-117000E79EF6}"/>
              </a:ext>
            </a:extLst>
          </p:cNvPr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694380" y="2982897"/>
            <a:ext cx="4609457" cy="328473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41451118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6C664F-ED64-41CD-DDA6-7B4BF3B657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APPLICATION TO THE HOTEL AND HOSPITALITY SECTOR</a:t>
            </a: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F34C94A0-2063-2BAF-43B4-65CB2A7D6088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650992" y="987425"/>
          <a:ext cx="5687568" cy="48736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49DBC12-F293-2662-A6B1-1A4C2EAD3D79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5" name="Google Shape;332;p7">
            <a:extLst>
              <a:ext uri="{FF2B5EF4-FFF2-40B4-BE49-F238E27FC236}">
                <a16:creationId xmlns:a16="http://schemas.microsoft.com/office/drawing/2014/main" id="{EB99424B-FF52-1929-D207-A844507D8E1F}"/>
              </a:ext>
            </a:extLst>
          </p:cNvPr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357226" y="3058510"/>
            <a:ext cx="5015225" cy="302955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57819972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6A06A1-9362-C185-D67A-3F94958EF1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APPLICATION TO THE HOTEL AND HOSPITALITY SECTOR</a:t>
            </a: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830C9AA8-1EAE-5D80-B6D1-794C446ACD59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650992" y="987425"/>
          <a:ext cx="5687568" cy="48736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B5921B8-E250-B9DF-6801-D7AF1CE62B6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371600" y="5956560"/>
            <a:ext cx="3932237" cy="355600"/>
          </a:xfrm>
        </p:spPr>
        <p:txBody>
          <a:bodyPr/>
          <a:lstStyle/>
          <a:p>
            <a:r>
              <a:rPr lang="en-US" dirty="0"/>
              <a:t>PESTLE ANALYSIS</a:t>
            </a:r>
          </a:p>
        </p:txBody>
      </p:sp>
      <p:pic>
        <p:nvPicPr>
          <p:cNvPr id="5" name="Google Shape;340;p8">
            <a:extLst>
              <a:ext uri="{FF2B5EF4-FFF2-40B4-BE49-F238E27FC236}">
                <a16:creationId xmlns:a16="http://schemas.microsoft.com/office/drawing/2014/main" id="{AD3ADA7E-5775-FE9F-004D-EBFE6671CD1D}"/>
              </a:ext>
            </a:extLst>
          </p:cNvPr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1371601" y="2881936"/>
            <a:ext cx="3493968" cy="3074624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82062970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F95BB1-F18C-11F1-C017-577B7883AB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APPLICATION TO THE HOTEL AND HOSPITALITY SECTOR</a:t>
            </a: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4C637D06-412E-15B0-DC71-341244065541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650992" y="987425"/>
          <a:ext cx="5687568" cy="48736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29DE240-DB39-5FAB-A922-DD00A5353D73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5" name="Google Shape;348;p9">
            <a:extLst>
              <a:ext uri="{FF2B5EF4-FFF2-40B4-BE49-F238E27FC236}">
                <a16:creationId xmlns:a16="http://schemas.microsoft.com/office/drawing/2014/main" id="{BCC0DE51-C5AC-0246-1AAA-1251185F2893}"/>
              </a:ext>
            </a:extLst>
          </p:cNvPr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1371600" y="3058510"/>
            <a:ext cx="3857625" cy="222885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43603105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BD9D30-6E91-B7D3-40D8-AA48533D9F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FUTURE POLICY AND MANAGEMENT OPTIONS</a:t>
            </a: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014D8723-5316-4187-AC41-C369B8E847CE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650992" y="987425"/>
          <a:ext cx="5687568" cy="48736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D0300EB-CCE8-EA08-EE34-8EF5BA05C17A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5" name="Google Shape;355;p10">
            <a:extLst>
              <a:ext uri="{FF2B5EF4-FFF2-40B4-BE49-F238E27FC236}">
                <a16:creationId xmlns:a16="http://schemas.microsoft.com/office/drawing/2014/main" id="{720BE192-244C-E81B-4027-EE09B0529072}"/>
              </a:ext>
            </a:extLst>
          </p:cNvPr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1098905" y="2881936"/>
            <a:ext cx="4637550" cy="288477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58751176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E8478F-4761-CB14-8CD8-345D326561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FUTURE POLICY AND MANAGEMENT OPTIONS</a:t>
            </a: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F0C3D04D-956D-1732-41A5-67124256B096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650992" y="987425"/>
          <a:ext cx="5687568" cy="48736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A621F18-E1D8-0B26-93AF-5A369CF8C3E0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5" name="Google Shape;362;p11">
            <a:extLst>
              <a:ext uri="{FF2B5EF4-FFF2-40B4-BE49-F238E27FC236}">
                <a16:creationId xmlns:a16="http://schemas.microsoft.com/office/drawing/2014/main" id="{29A2227A-C85B-8ABD-A7DA-C15DF00E3F9D}"/>
              </a:ext>
            </a:extLst>
          </p:cNvPr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1371600" y="2881936"/>
            <a:ext cx="3435282" cy="3213428"/>
          </a:xfrm>
          <a:prstGeom prst="rect">
            <a:avLst/>
          </a:prstGeom>
          <a:noFill/>
          <a:ln>
            <a:noFill/>
          </a:ln>
          <a:effectLst>
            <a:outerShdw blurRad="57150" dist="19050" dir="5400000" algn="bl" rotWithShape="0">
              <a:srgbClr val="000000">
                <a:alpha val="49803"/>
              </a:srgbClr>
            </a:outerShdw>
            <a:reflection endPos="30000" dist="38100" dir="5400000" fadeDir="5400012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54735187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06A0B1-F778-0452-DF1A-0F22F4FE54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987425"/>
            <a:ext cx="3932237" cy="743721"/>
          </a:xfrm>
        </p:spPr>
        <p:txBody>
          <a:bodyPr/>
          <a:lstStyle/>
          <a:p>
            <a:r>
              <a:rPr lang="en-US" dirty="0"/>
              <a:t>CONCLUSION</a:t>
            </a:r>
          </a:p>
        </p:txBody>
      </p:sp>
      <p:graphicFrame>
        <p:nvGraphicFramePr>
          <p:cNvPr id="9" name="Content Placeholder 2">
            <a:extLst>
              <a:ext uri="{FF2B5EF4-FFF2-40B4-BE49-F238E27FC236}">
                <a16:creationId xmlns:a16="http://schemas.microsoft.com/office/drawing/2014/main" id="{BC10045D-7F82-33EA-0D80-0A5F85143D57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650992" y="987425"/>
          <a:ext cx="5687568" cy="48736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E983F7C-9525-33B7-C5CE-F72E982198F4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5" name="Google Shape;369;p12">
            <a:extLst>
              <a:ext uri="{FF2B5EF4-FFF2-40B4-BE49-F238E27FC236}">
                <a16:creationId xmlns:a16="http://schemas.microsoft.com/office/drawing/2014/main" id="{36BE4E25-2CFC-668B-7696-3991ECCB4511}"/>
              </a:ext>
            </a:extLst>
          </p:cNvPr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579437" y="2221016"/>
            <a:ext cx="4724400" cy="354947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17388000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40BF4A1-714C-419E-A19F-578DE93BE0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F91A9BD-D57F-4941-931F-40597AB370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-1409317" y="1410082"/>
            <a:ext cx="6858000" cy="4037835"/>
          </a:xfrm>
          <a:prstGeom prst="rect">
            <a:avLst/>
          </a:prstGeom>
          <a:gradFill>
            <a:gsLst>
              <a:gs pos="8000">
                <a:schemeClr val="accent6"/>
              </a:gs>
              <a:gs pos="100000">
                <a:schemeClr val="accent5">
                  <a:alpha val="89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C54DB264-9467-4730-B9E9-C9A97DD669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790128" y="3609527"/>
            <a:ext cx="2458347" cy="4038601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99000">
                <a:schemeClr val="accent2"/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BB097F88-2120-47B4-B891-5B28F66BBD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364227" y="1757079"/>
            <a:ext cx="3900088" cy="4178958"/>
          </a:xfrm>
          <a:custGeom>
            <a:avLst/>
            <a:gdLst>
              <a:gd name="connsiteX0" fmla="*/ 2431956 w 3900088"/>
              <a:gd name="connsiteY0" fmla="*/ 93939 h 4178958"/>
              <a:gd name="connsiteX1" fmla="*/ 3900088 w 3900088"/>
              <a:gd name="connsiteY1" fmla="*/ 2089479 h 4178958"/>
              <a:gd name="connsiteX2" fmla="*/ 1810609 w 3900088"/>
              <a:gd name="connsiteY2" fmla="*/ 4178958 h 4178958"/>
              <a:gd name="connsiteX3" fmla="*/ 77980 w 3900088"/>
              <a:gd name="connsiteY3" fmla="*/ 3257727 h 4178958"/>
              <a:gd name="connsiteX4" fmla="*/ 0 w 3900088"/>
              <a:gd name="connsiteY4" fmla="*/ 3129367 h 4178958"/>
              <a:gd name="connsiteX5" fmla="*/ 831517 w 3900088"/>
              <a:gd name="connsiteY5" fmla="*/ 244059 h 4178958"/>
              <a:gd name="connsiteX6" fmla="*/ 997290 w 3900088"/>
              <a:gd name="connsiteY6" fmla="*/ 164202 h 4178958"/>
              <a:gd name="connsiteX7" fmla="*/ 1810609 w 3900088"/>
              <a:gd name="connsiteY7" fmla="*/ 0 h 4178958"/>
              <a:gd name="connsiteX8" fmla="*/ 2431956 w 3900088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088" h="4178958">
                <a:moveTo>
                  <a:pt x="2431956" y="93939"/>
                </a:moveTo>
                <a:cubicBezTo>
                  <a:pt x="3282517" y="358491"/>
                  <a:pt x="3900088" y="1151865"/>
                  <a:pt x="3900088" y="2089479"/>
                </a:cubicBezTo>
                <a:cubicBezTo>
                  <a:pt x="3900088" y="3243466"/>
                  <a:pt x="2964596" y="4178958"/>
                  <a:pt x="1810609" y="4178958"/>
                </a:cubicBezTo>
                <a:cubicBezTo>
                  <a:pt x="1089367" y="4178958"/>
                  <a:pt x="453475" y="3813531"/>
                  <a:pt x="77980" y="3257727"/>
                </a:cubicBezTo>
                <a:lnTo>
                  <a:pt x="0" y="3129367"/>
                </a:lnTo>
                <a:lnTo>
                  <a:pt x="831517" y="244059"/>
                </a:lnTo>
                <a:lnTo>
                  <a:pt x="997290" y="164202"/>
                </a:lnTo>
                <a:cubicBezTo>
                  <a:pt x="1247271" y="58468"/>
                  <a:pt x="1522112" y="0"/>
                  <a:pt x="1810609" y="0"/>
                </a:cubicBezTo>
                <a:cubicBezTo>
                  <a:pt x="2026982" y="0"/>
                  <a:pt x="2235673" y="32888"/>
                  <a:pt x="2431956" y="93939"/>
                </a:cubicBezTo>
                <a:close/>
              </a:path>
            </a:pathLst>
          </a:custGeom>
          <a:gradFill>
            <a:gsLst>
              <a:gs pos="36000">
                <a:schemeClr val="accent6">
                  <a:lumMod val="60000"/>
                  <a:lumOff val="40000"/>
                  <a:alpha val="6000"/>
                </a:schemeClr>
              </a:gs>
              <a:gs pos="100000">
                <a:schemeClr val="accent6">
                  <a:alpha val="2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BF9338F5-05AB-4DC5-BD1C-1A9F26C38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50099" y="411154"/>
            <a:ext cx="4395601" cy="3581400"/>
          </a:xfrm>
          <a:prstGeom prst="rect">
            <a:avLst/>
          </a:prstGeom>
          <a:gradFill>
            <a:gsLst>
              <a:gs pos="0">
                <a:schemeClr val="accent5">
                  <a:alpha val="29000"/>
                </a:schemeClr>
              </a:gs>
              <a:gs pos="100000">
                <a:schemeClr val="accent4">
                  <a:alpha val="0"/>
                </a:schemeClr>
              </a:gs>
            </a:gsLst>
            <a:lin ang="6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55B55C1-C71A-B16F-8BE2-5AF9A48472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868280"/>
            <a:ext cx="3390645" cy="3363597"/>
          </a:xfrm>
        </p:spPr>
        <p:txBody>
          <a:bodyPr>
            <a:normAutofit/>
          </a:bodyPr>
          <a:lstStyle/>
          <a:p>
            <a:pPr algn="r"/>
            <a:r>
              <a:rPr lang="en-US" sz="3000" dirty="0">
                <a:solidFill>
                  <a:schemeClr val="bg1"/>
                </a:solidFill>
              </a:rPr>
              <a:t>REFERENCES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A5AAAA0-2EE1-B2A7-E6D4-997C078F29A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14037845"/>
              </p:ext>
            </p:extLst>
          </p:nvPr>
        </p:nvGraphicFramePr>
        <p:xfrm>
          <a:off x="4494654" y="457200"/>
          <a:ext cx="7240146" cy="5943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05845986"/>
      </p:ext>
    </p:extLst>
  </p:cSld>
  <p:clrMapOvr>
    <a:masterClrMapping/>
  </p:clrMapOvr>
</p:sld>
</file>

<file path=ppt/theme/theme1.xml><?xml version="1.0" encoding="utf-8"?>
<a:theme xmlns:a="http://schemas.openxmlformats.org/drawingml/2006/main" name="GradientRiseVTI">
  <a:themeElements>
    <a:clrScheme name="AnalogousFromDarkSeedLeftStep">
      <a:dk1>
        <a:srgbClr val="000000"/>
      </a:dk1>
      <a:lt1>
        <a:srgbClr val="FFFFFF"/>
      </a:lt1>
      <a:dk2>
        <a:srgbClr val="1A1634"/>
      </a:dk2>
      <a:lt2>
        <a:srgbClr val="F0F3F3"/>
      </a:lt2>
      <a:accent1>
        <a:srgbClr val="E72950"/>
      </a:accent1>
      <a:accent2>
        <a:srgbClr val="D5178E"/>
      </a:accent2>
      <a:accent3>
        <a:srgbClr val="DF29E7"/>
      </a:accent3>
      <a:accent4>
        <a:srgbClr val="7E17D5"/>
      </a:accent4>
      <a:accent5>
        <a:srgbClr val="4129E7"/>
      </a:accent5>
      <a:accent6>
        <a:srgbClr val="174ED5"/>
      </a:accent6>
      <a:hlink>
        <a:srgbClr val="7351C5"/>
      </a:hlink>
      <a:folHlink>
        <a:srgbClr val="7F7F7F"/>
      </a:folHlink>
    </a:clrScheme>
    <a:fontScheme name="Avenir">
      <a:majorFont>
        <a:latin typeface="Avenir Next LT Pro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radientRiseVTI" id="{C2FC082F-B444-4222-AF20-78444CCB5722}" vid="{39F213E4-0CBC-40CB-B3F6-8C5562B6B99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56</TotalTime>
  <Words>1023</Words>
  <Application>Microsoft Office PowerPoint</Application>
  <PresentationFormat>Widescreen</PresentationFormat>
  <Paragraphs>66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6" baseType="lpstr">
      <vt:lpstr>Arial</vt:lpstr>
      <vt:lpstr>Avenir Next LT Pro</vt:lpstr>
      <vt:lpstr>GradientRiseVTI</vt:lpstr>
      <vt:lpstr>Contemporary Themes in the Hotel and Hospitality Sector</vt:lpstr>
      <vt:lpstr>INTRODUCTION</vt:lpstr>
      <vt:lpstr>LITERATURE REVIEW</vt:lpstr>
      <vt:lpstr>LITERATURE REVIEW (2)</vt:lpstr>
      <vt:lpstr>APPLICATION TO THE HOTEL AND HOSPITALITY SECTOR</vt:lpstr>
      <vt:lpstr>APPLICATION TO THE HOTEL AND HOSPITALITY SECTOR</vt:lpstr>
      <vt:lpstr>APPLICATION TO THE HOTEL AND HOSPITALITY SECTOR</vt:lpstr>
      <vt:lpstr>APPLICATION TO THE HOTEL AND HOSPITALITY SECTOR</vt:lpstr>
      <vt:lpstr>APPLICATION TO THE HOTEL AND HOSPITALITY SECTOR</vt:lpstr>
      <vt:lpstr>FUTURE POLICY AND MANAGEMENT OPTIONS</vt:lpstr>
      <vt:lpstr>FUTURE POLICY AND MANAGEMENT OPTIONS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Contemporary Themes in the Hotel and Hospitality Sector</dc:title>
  <dc:creator>Alin Bogdan Jeler (2223715)</dc:creator>
  <cp:lastModifiedBy>Alin Bogdan Jeler (2223715)</cp:lastModifiedBy>
  <cp:revision>1</cp:revision>
  <dcterms:created xsi:type="dcterms:W3CDTF">2024-11-07T17:15:03Z</dcterms:created>
  <dcterms:modified xsi:type="dcterms:W3CDTF">2024-11-07T18:11:35Z</dcterms:modified>
</cp:coreProperties>
</file>