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3.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1" r:id="rId1"/>
    <p:sldMasterId id="2147483823" r:id="rId2"/>
    <p:sldMasterId id="2147483841" r:id="rId3"/>
    <p:sldMasterId id="2147483849" r:id="rId4"/>
  </p:sldMasterIdLst>
  <p:notesMasterIdLst>
    <p:notesMasterId r:id="rId21"/>
  </p:notesMasterIdLst>
  <p:sldIdLst>
    <p:sldId id="543" r:id="rId5"/>
    <p:sldId id="378" r:id="rId6"/>
    <p:sldId id="362" r:id="rId7"/>
    <p:sldId id="448" r:id="rId8"/>
    <p:sldId id="450" r:id="rId9"/>
    <p:sldId id="259" r:id="rId10"/>
    <p:sldId id="260" r:id="rId11"/>
    <p:sldId id="261" r:id="rId12"/>
    <p:sldId id="544" r:id="rId13"/>
    <p:sldId id="545" r:id="rId14"/>
    <p:sldId id="546" r:id="rId15"/>
    <p:sldId id="379" r:id="rId16"/>
    <p:sldId id="547" r:id="rId17"/>
    <p:sldId id="548" r:id="rId18"/>
    <p:sldId id="549" r:id="rId19"/>
    <p:sldId id="377" r:id="rId2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82254" autoAdjust="0"/>
  </p:normalViewPr>
  <p:slideViewPr>
    <p:cSldViewPr snapToGrid="0">
      <p:cViewPr varScale="1">
        <p:scale>
          <a:sx n="88" d="100"/>
          <a:sy n="88" d="100"/>
        </p:scale>
        <p:origin x="2232"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6/11/relationships/changesInfo" Target="changesInfos/changesInfo1.xml"/><Relationship Id="rId3" Type="http://schemas.openxmlformats.org/officeDocument/2006/relationships/slideMaster" Target="slideMasters/slideMaster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C534DB3A-EA26-4F43-8EF1-246B3972595E}"/>
    <pc:docChg chg="custSel addSld delSld modSld delMainMaster">
      <pc:chgData name="Paul Tinkler" userId="bcebf29c-73c2-433d-80d2-6bad896374bf" providerId="ADAL" clId="{C534DB3A-EA26-4F43-8EF1-246B3972595E}" dt="2026-10-15T12:09:47.961" v="1427" actId="20577"/>
      <pc:docMkLst>
        <pc:docMk/>
      </pc:docMkLst>
      <pc:sldChg chg="addSp modSp mod">
        <pc:chgData name="Paul Tinkler" userId="bcebf29c-73c2-433d-80d2-6bad896374bf" providerId="ADAL" clId="{C534DB3A-EA26-4F43-8EF1-246B3972595E}" dt="2026-10-15T12:09:21.840" v="1420" actId="20577"/>
        <pc:sldMkLst>
          <pc:docMk/>
          <pc:sldMk cId="3212947102" sldId="448"/>
        </pc:sldMkLst>
        <pc:spChg chg="add mod">
          <ac:chgData name="Paul Tinkler" userId="bcebf29c-73c2-433d-80d2-6bad896374bf" providerId="ADAL" clId="{C534DB3A-EA26-4F43-8EF1-246B3972595E}" dt="2026-10-15T12:09:21.840" v="1420" actId="20577"/>
          <ac:spMkLst>
            <pc:docMk/>
            <pc:sldMk cId="3212947102" sldId="448"/>
            <ac:spMk id="7" creationId="{2465785A-F563-1FDF-3F14-477DBE90CA16}"/>
          </ac:spMkLst>
        </pc:spChg>
      </pc:sldChg>
      <pc:sldChg chg="modSp mod">
        <pc:chgData name="Paul Tinkler" userId="bcebf29c-73c2-433d-80d2-6bad896374bf" providerId="ADAL" clId="{C534DB3A-EA26-4F43-8EF1-246B3972595E}" dt="2026-10-15T12:09:47.961" v="1427" actId="20577"/>
        <pc:sldMkLst>
          <pc:docMk/>
          <pc:sldMk cId="458162902" sldId="546"/>
        </pc:sldMkLst>
        <pc:spChg chg="mod">
          <ac:chgData name="Paul Tinkler" userId="bcebf29c-73c2-433d-80d2-6bad896374bf" providerId="ADAL" clId="{C534DB3A-EA26-4F43-8EF1-246B3972595E}" dt="2026-10-15T12:09:47.961" v="1427" actId="20577"/>
          <ac:spMkLst>
            <pc:docMk/>
            <pc:sldMk cId="458162902" sldId="546"/>
            <ac:spMk id="7" creationId="{039EB91E-E3AC-401F-91C5-2CFBD1A92C6F}"/>
          </ac:spMkLst>
        </pc:spChg>
      </pc:sldChg>
      <pc:sldMasterChg chg="del delSldLayout">
        <pc:chgData name="Paul Tinkler" userId="bcebf29c-73c2-433d-80d2-6bad896374bf" providerId="ADAL" clId="{C534DB3A-EA26-4F43-8EF1-246B3972595E}" dt="2026-10-15T12:09:23.387" v="1421"/>
        <pc:sldMasterMkLst>
          <pc:docMk/>
          <pc:sldMasterMk cId="2234885486" sldId="2147483832"/>
        </pc:sldMasterMkLst>
        <pc:sldLayoutChg chg="del">
          <pc:chgData name="Paul Tinkler" userId="bcebf29c-73c2-433d-80d2-6bad896374bf" providerId="ADAL" clId="{C534DB3A-EA26-4F43-8EF1-246B3972595E}" dt="2026-10-15T12:09:23.387" v="1421"/>
          <pc:sldLayoutMkLst>
            <pc:docMk/>
            <pc:sldMasterMk cId="2234885486" sldId="2147483832"/>
            <pc:sldLayoutMk cId="2871847575" sldId="2147483833"/>
          </pc:sldLayoutMkLst>
        </pc:sldLayoutChg>
        <pc:sldLayoutChg chg="del">
          <pc:chgData name="Paul Tinkler" userId="bcebf29c-73c2-433d-80d2-6bad896374bf" providerId="ADAL" clId="{C534DB3A-EA26-4F43-8EF1-246B3972595E}" dt="2026-10-15T12:09:23.387" v="1421"/>
          <pc:sldLayoutMkLst>
            <pc:docMk/>
            <pc:sldMasterMk cId="2234885486" sldId="2147483832"/>
            <pc:sldLayoutMk cId="918524081" sldId="2147483834"/>
          </pc:sldLayoutMkLst>
        </pc:sldLayoutChg>
        <pc:sldLayoutChg chg="del">
          <pc:chgData name="Paul Tinkler" userId="bcebf29c-73c2-433d-80d2-6bad896374bf" providerId="ADAL" clId="{C534DB3A-EA26-4F43-8EF1-246B3972595E}" dt="2026-10-15T12:09:23.387" v="1421"/>
          <pc:sldLayoutMkLst>
            <pc:docMk/>
            <pc:sldMasterMk cId="2234885486" sldId="2147483832"/>
            <pc:sldLayoutMk cId="64405231" sldId="2147483835"/>
          </pc:sldLayoutMkLst>
        </pc:sldLayoutChg>
        <pc:sldLayoutChg chg="del">
          <pc:chgData name="Paul Tinkler" userId="bcebf29c-73c2-433d-80d2-6bad896374bf" providerId="ADAL" clId="{C534DB3A-EA26-4F43-8EF1-246B3972595E}" dt="2026-10-15T12:09:23.387" v="1421"/>
          <pc:sldLayoutMkLst>
            <pc:docMk/>
            <pc:sldMasterMk cId="2234885486" sldId="2147483832"/>
            <pc:sldLayoutMk cId="3573871763" sldId="2147483836"/>
          </pc:sldLayoutMkLst>
        </pc:sldLayoutChg>
        <pc:sldLayoutChg chg="del">
          <pc:chgData name="Paul Tinkler" userId="bcebf29c-73c2-433d-80d2-6bad896374bf" providerId="ADAL" clId="{C534DB3A-EA26-4F43-8EF1-246B3972595E}" dt="2026-10-15T12:09:23.387" v="1421"/>
          <pc:sldLayoutMkLst>
            <pc:docMk/>
            <pc:sldMasterMk cId="2234885486" sldId="2147483832"/>
            <pc:sldLayoutMk cId="1252098166" sldId="2147483837"/>
          </pc:sldLayoutMkLst>
        </pc:sldLayoutChg>
        <pc:sldLayoutChg chg="del">
          <pc:chgData name="Paul Tinkler" userId="bcebf29c-73c2-433d-80d2-6bad896374bf" providerId="ADAL" clId="{C534DB3A-EA26-4F43-8EF1-246B3972595E}" dt="2026-10-15T12:09:23.387" v="1421"/>
          <pc:sldLayoutMkLst>
            <pc:docMk/>
            <pc:sldMasterMk cId="2234885486" sldId="2147483832"/>
            <pc:sldLayoutMk cId="987156356" sldId="2147483838"/>
          </pc:sldLayoutMkLst>
        </pc:sldLayoutChg>
        <pc:sldLayoutChg chg="del">
          <pc:chgData name="Paul Tinkler" userId="bcebf29c-73c2-433d-80d2-6bad896374bf" providerId="ADAL" clId="{C534DB3A-EA26-4F43-8EF1-246B3972595E}" dt="2026-10-15T12:09:23.387" v="1421"/>
          <pc:sldLayoutMkLst>
            <pc:docMk/>
            <pc:sldMasterMk cId="2234885486" sldId="2147483832"/>
            <pc:sldLayoutMk cId="1588531999" sldId="2147483839"/>
          </pc:sldLayoutMkLst>
        </pc:sldLayoutChg>
        <pc:sldLayoutChg chg="del">
          <pc:chgData name="Paul Tinkler" userId="bcebf29c-73c2-433d-80d2-6bad896374bf" providerId="ADAL" clId="{C534DB3A-EA26-4F43-8EF1-246B3972595E}" dt="2026-10-15T12:09:23.387" v="1421"/>
          <pc:sldLayoutMkLst>
            <pc:docMk/>
            <pc:sldMasterMk cId="2234885486" sldId="2147483832"/>
            <pc:sldLayoutMk cId="3993611340" sldId="2147483840"/>
          </pc:sldLayoutMkLst>
        </pc:sldLayoutChg>
      </pc:sldMasterChg>
      <pc:sldMasterChg chg="del delSldLayout">
        <pc:chgData name="Paul Tinkler" userId="bcebf29c-73c2-433d-80d2-6bad896374bf" providerId="ADAL" clId="{C534DB3A-EA26-4F43-8EF1-246B3972595E}" dt="2026-10-15T12:09:23.387" v="1421"/>
        <pc:sldMasterMkLst>
          <pc:docMk/>
          <pc:sldMasterMk cId="1842862650" sldId="2147483845"/>
        </pc:sldMasterMkLst>
        <pc:sldLayoutChg chg="del">
          <pc:chgData name="Paul Tinkler" userId="bcebf29c-73c2-433d-80d2-6bad896374bf" providerId="ADAL" clId="{C534DB3A-EA26-4F43-8EF1-246B3972595E}" dt="2026-10-15T12:09:23.387" v="1421"/>
          <pc:sldLayoutMkLst>
            <pc:docMk/>
            <pc:sldMasterMk cId="1842862650" sldId="2147483845"/>
            <pc:sldLayoutMk cId="2717580925" sldId="2147483846"/>
          </pc:sldLayoutMkLst>
        </pc:sldLayoutChg>
        <pc:sldLayoutChg chg="del">
          <pc:chgData name="Paul Tinkler" userId="bcebf29c-73c2-433d-80d2-6bad896374bf" providerId="ADAL" clId="{C534DB3A-EA26-4F43-8EF1-246B3972595E}" dt="2026-10-15T12:09:23.387" v="1421"/>
          <pc:sldLayoutMkLst>
            <pc:docMk/>
            <pc:sldMasterMk cId="1842862650" sldId="2147483845"/>
            <pc:sldLayoutMk cId="2361823611" sldId="2147483847"/>
          </pc:sldLayoutMkLst>
        </pc:sldLayoutChg>
        <pc:sldLayoutChg chg="del">
          <pc:chgData name="Paul Tinkler" userId="bcebf29c-73c2-433d-80d2-6bad896374bf" providerId="ADAL" clId="{C534DB3A-EA26-4F43-8EF1-246B3972595E}" dt="2026-10-15T12:09:23.387" v="1421"/>
          <pc:sldLayoutMkLst>
            <pc:docMk/>
            <pc:sldMasterMk cId="1842862650" sldId="2147483845"/>
            <pc:sldLayoutMk cId="1763522315" sldId="2147483848"/>
          </pc:sldLayoutMkLst>
        </pc:sldLayoutChg>
      </pc:sldMasterChg>
      <pc:sldMasterChg chg="del delSldLayout">
        <pc:chgData name="Paul Tinkler" userId="bcebf29c-73c2-433d-80d2-6bad896374bf" providerId="ADAL" clId="{C534DB3A-EA26-4F43-8EF1-246B3972595E}" dt="2026-10-15T12:09:23.387" v="1421"/>
        <pc:sldMasterMkLst>
          <pc:docMk/>
          <pc:sldMasterMk cId="3183758416" sldId="2147483854"/>
        </pc:sldMasterMkLst>
        <pc:sldLayoutChg chg="del">
          <pc:chgData name="Paul Tinkler" userId="bcebf29c-73c2-433d-80d2-6bad896374bf" providerId="ADAL" clId="{C534DB3A-EA26-4F43-8EF1-246B3972595E}" dt="2026-10-15T12:09:23.387" v="1421"/>
          <pc:sldLayoutMkLst>
            <pc:docMk/>
            <pc:sldMasterMk cId="3183758416" sldId="2147483854"/>
            <pc:sldLayoutMk cId="4278892120" sldId="2147483855"/>
          </pc:sldLayoutMkLst>
        </pc:sldLayoutChg>
        <pc:sldLayoutChg chg="del">
          <pc:chgData name="Paul Tinkler" userId="bcebf29c-73c2-433d-80d2-6bad896374bf" providerId="ADAL" clId="{C534DB3A-EA26-4F43-8EF1-246B3972595E}" dt="2026-10-15T12:09:23.387" v="1421"/>
          <pc:sldLayoutMkLst>
            <pc:docMk/>
            <pc:sldMasterMk cId="3183758416" sldId="2147483854"/>
            <pc:sldLayoutMk cId="4059368201" sldId="2147483856"/>
          </pc:sldLayoutMkLst>
        </pc:sldLayoutChg>
        <pc:sldLayoutChg chg="del">
          <pc:chgData name="Paul Tinkler" userId="bcebf29c-73c2-433d-80d2-6bad896374bf" providerId="ADAL" clId="{C534DB3A-EA26-4F43-8EF1-246B3972595E}" dt="2026-10-15T12:09:23.387" v="1421"/>
          <pc:sldLayoutMkLst>
            <pc:docMk/>
            <pc:sldMasterMk cId="3183758416" sldId="2147483854"/>
            <pc:sldLayoutMk cId="2445945015" sldId="2147483857"/>
          </pc:sldLayoutMkLst>
        </pc:sldLayoutChg>
        <pc:sldLayoutChg chg="del">
          <pc:chgData name="Paul Tinkler" userId="bcebf29c-73c2-433d-80d2-6bad896374bf" providerId="ADAL" clId="{C534DB3A-EA26-4F43-8EF1-246B3972595E}" dt="2026-10-15T12:09:23.387" v="1421"/>
          <pc:sldLayoutMkLst>
            <pc:docMk/>
            <pc:sldMasterMk cId="3183758416" sldId="2147483854"/>
            <pc:sldLayoutMk cId="1075222647" sldId="2147483858"/>
          </pc:sldLayoutMkLst>
        </pc:sldLayoutChg>
        <pc:sldLayoutChg chg="del">
          <pc:chgData name="Paul Tinkler" userId="bcebf29c-73c2-433d-80d2-6bad896374bf" providerId="ADAL" clId="{C534DB3A-EA26-4F43-8EF1-246B3972595E}" dt="2026-10-15T12:09:23.387" v="1421"/>
          <pc:sldLayoutMkLst>
            <pc:docMk/>
            <pc:sldMasterMk cId="3183758416" sldId="2147483854"/>
            <pc:sldLayoutMk cId="4226892853" sldId="2147483859"/>
          </pc:sldLayoutMkLst>
        </pc:sldLayoutChg>
        <pc:sldLayoutChg chg="del">
          <pc:chgData name="Paul Tinkler" userId="bcebf29c-73c2-433d-80d2-6bad896374bf" providerId="ADAL" clId="{C534DB3A-EA26-4F43-8EF1-246B3972595E}" dt="2026-10-15T12:09:23.387" v="1421"/>
          <pc:sldLayoutMkLst>
            <pc:docMk/>
            <pc:sldMasterMk cId="3183758416" sldId="2147483854"/>
            <pc:sldLayoutMk cId="877531892" sldId="2147483860"/>
          </pc:sldLayoutMkLst>
        </pc:sldLayoutChg>
        <pc:sldLayoutChg chg="del">
          <pc:chgData name="Paul Tinkler" userId="bcebf29c-73c2-433d-80d2-6bad896374bf" providerId="ADAL" clId="{C534DB3A-EA26-4F43-8EF1-246B3972595E}" dt="2026-10-15T12:09:23.387" v="1421"/>
          <pc:sldLayoutMkLst>
            <pc:docMk/>
            <pc:sldMasterMk cId="3183758416" sldId="2147483854"/>
            <pc:sldLayoutMk cId="4109023348" sldId="2147483861"/>
          </pc:sldLayoutMkLst>
        </pc:sldLayoutChg>
        <pc:sldLayoutChg chg="del">
          <pc:chgData name="Paul Tinkler" userId="bcebf29c-73c2-433d-80d2-6bad896374bf" providerId="ADAL" clId="{C534DB3A-EA26-4F43-8EF1-246B3972595E}" dt="2026-10-15T12:09:23.387" v="1421"/>
          <pc:sldLayoutMkLst>
            <pc:docMk/>
            <pc:sldMasterMk cId="3183758416" sldId="2147483854"/>
            <pc:sldLayoutMk cId="2919892929" sldId="2147483862"/>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18D1CB8-3D6E-40AE-A7E8-4CF4A76342B5}" type="datetimeFigureOut">
              <a:rPr lang="en-GB" smtClean="0"/>
              <a:t>15/10/2026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DF28BDE-2AC0-470B-BB74-AA5AB09CB614}" type="slidenum">
              <a:rPr lang="en-GB" smtClean="0"/>
              <a:t>‹#›</a:t>
            </a:fld>
            <a:endParaRPr lang="en-GB"/>
          </a:p>
        </p:txBody>
      </p:sp>
    </p:spTree>
    <p:extLst>
      <p:ext uri="{BB962C8B-B14F-4D97-AF65-F5344CB8AC3E}">
        <p14:creationId xmlns:p14="http://schemas.microsoft.com/office/powerpoint/2010/main" val="5630743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Stress the assessment criteria are applied to how you complete the tasks.  </a:t>
            </a:r>
          </a:p>
          <a:p>
            <a:endParaRPr lang="en-GB" dirty="0"/>
          </a:p>
          <a:p>
            <a:r>
              <a:rPr lang="en-GB" dirty="0"/>
              <a:t>The marks are weighted this way for a purpose – reading and research begets knowledge and understanding, which enables us to use our minds and intellects to develop arguments and draw conclusions, whilst checking out our reasoning by looking at real life workplace examples….and appropriate case studies, in order to write a compelling, professional report that is well structured, and fully referenced, so as to inform the reader of the strength of our sources, the logic of our reasoning, and the insights we have developed.</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4</a:t>
            </a:fld>
            <a:endParaRPr lang="en-GB" altLang="en-US"/>
          </a:p>
        </p:txBody>
      </p:sp>
    </p:spTree>
    <p:extLst>
      <p:ext uri="{BB962C8B-B14F-4D97-AF65-F5344CB8AC3E}">
        <p14:creationId xmlns:p14="http://schemas.microsoft.com/office/powerpoint/2010/main" val="33383815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5</a:t>
            </a:fld>
            <a:endParaRPr lang="en-GB" altLang="en-US"/>
          </a:p>
        </p:txBody>
      </p:sp>
    </p:spTree>
    <p:extLst>
      <p:ext uri="{BB962C8B-B14F-4D97-AF65-F5344CB8AC3E}">
        <p14:creationId xmlns:p14="http://schemas.microsoft.com/office/powerpoint/2010/main" val="2044747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7B6E4C4-A77D-0747-BFF3-3119B0A583DE}" type="slidenum">
              <a:rPr lang="en-US" smtClean="0"/>
              <a:t>6</a:t>
            </a:fld>
            <a:endParaRPr lang="en-US"/>
          </a:p>
        </p:txBody>
      </p:sp>
    </p:spTree>
    <p:extLst>
      <p:ext uri="{BB962C8B-B14F-4D97-AF65-F5344CB8AC3E}">
        <p14:creationId xmlns:p14="http://schemas.microsoft.com/office/powerpoint/2010/main" val="11074535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7B6E4C4-A77D-0747-BFF3-3119B0A583DE}" type="slidenum">
              <a:rPr lang="en-US" smtClean="0"/>
              <a:t>7</a:t>
            </a:fld>
            <a:endParaRPr lang="en-US"/>
          </a:p>
        </p:txBody>
      </p:sp>
    </p:spTree>
    <p:extLst>
      <p:ext uri="{BB962C8B-B14F-4D97-AF65-F5344CB8AC3E}">
        <p14:creationId xmlns:p14="http://schemas.microsoft.com/office/powerpoint/2010/main" val="19931756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7B6E4C4-A77D-0747-BFF3-3119B0A583DE}" type="slidenum">
              <a:rPr lang="en-US" smtClean="0"/>
              <a:t>9</a:t>
            </a:fld>
            <a:endParaRPr lang="en-US"/>
          </a:p>
        </p:txBody>
      </p:sp>
    </p:spTree>
    <p:extLst>
      <p:ext uri="{BB962C8B-B14F-4D97-AF65-F5344CB8AC3E}">
        <p14:creationId xmlns:p14="http://schemas.microsoft.com/office/powerpoint/2010/main" val="16751757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6CB15D-7834-4590-98D7-9EFFC39372F4}" type="slidenum">
              <a:rPr lang="en-GB" smtClean="0"/>
              <a:t>12</a:t>
            </a:fld>
            <a:endParaRPr lang="en-GB"/>
          </a:p>
        </p:txBody>
      </p:sp>
    </p:spTree>
    <p:extLst>
      <p:ext uri="{BB962C8B-B14F-4D97-AF65-F5344CB8AC3E}">
        <p14:creationId xmlns:p14="http://schemas.microsoft.com/office/powerpoint/2010/main" val="186055348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4.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4.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4619717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pPr>
              <a:defRPr/>
            </a:pPr>
            <a:fld id="{FF246F4F-ECAD-4733-B934-E8A43562C56B}" type="datetime1">
              <a:rPr lang="en-GB" smtClean="0"/>
              <a:pPr>
                <a:defRPr/>
              </a:pPr>
              <a:t>15/10/2026</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pPr>
              <a:defRPr/>
            </a:pPr>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9C1B27AE-E79F-4E5D-AA37-F7A24ADFFC72}" type="slidenum">
              <a:rPr lang="en-GB" altLang="en-US" smtClean="0"/>
              <a:pPr/>
              <a:t>‹#›</a:t>
            </a:fld>
            <a:endParaRPr lang="en-GB" altLang="en-US"/>
          </a:p>
        </p:txBody>
      </p:sp>
    </p:spTree>
    <p:extLst>
      <p:ext uri="{BB962C8B-B14F-4D97-AF65-F5344CB8AC3E}">
        <p14:creationId xmlns:p14="http://schemas.microsoft.com/office/powerpoint/2010/main" val="5137605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628650" y="6356350"/>
            <a:ext cx="2057400" cy="365125"/>
          </a:xfrm>
          <a:prstGeom prst="rect">
            <a:avLst/>
          </a:prstGeom>
        </p:spPr>
        <p:txBody>
          <a:bodyPr/>
          <a:lstStyle/>
          <a:p>
            <a:pPr>
              <a:defRPr/>
            </a:pPr>
            <a:fld id="{E9BCE0FD-C0CC-41C8-8EFA-551EE7B5724A}" type="datetime1">
              <a:rPr lang="en-GB" smtClean="0"/>
              <a:pPr>
                <a:defRPr/>
              </a:pPr>
              <a:t>15/10/2026</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6457950" y="6356350"/>
            <a:ext cx="2057400" cy="365125"/>
          </a:xfrm>
          <a:prstGeom prst="rect">
            <a:avLst/>
          </a:prstGeom>
        </p:spPr>
        <p:txBody>
          <a:bodyPr/>
          <a:lstStyle/>
          <a:p>
            <a:fld id="{4E75A3BD-D416-4EAB-9FE2-837DD2600A0B}" type="slidenum">
              <a:rPr lang="en-GB" altLang="en-US" smtClean="0"/>
              <a:pPr/>
              <a:t>‹#›</a:t>
            </a:fld>
            <a:endParaRPr lang="en-GB" altLang="en-US"/>
          </a:p>
        </p:txBody>
      </p:sp>
    </p:spTree>
    <p:extLst>
      <p:ext uri="{BB962C8B-B14F-4D97-AF65-F5344CB8AC3E}">
        <p14:creationId xmlns:p14="http://schemas.microsoft.com/office/powerpoint/2010/main" val="35249888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628650" y="6356350"/>
            <a:ext cx="2057400" cy="365125"/>
          </a:xfrm>
          <a:prstGeom prst="rect">
            <a:avLst/>
          </a:prstGeom>
        </p:spPr>
        <p:txBody>
          <a:bodyPr/>
          <a:lstStyle/>
          <a:p>
            <a:pPr>
              <a:defRPr/>
            </a:pPr>
            <a:fld id="{BF2F8064-206A-454D-B210-699341222286}" type="datetime1">
              <a:rPr lang="en-GB" smtClean="0"/>
              <a:pPr>
                <a:defRPr/>
              </a:pPr>
              <a:t>15/10/2026</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6457950" y="6356350"/>
            <a:ext cx="2057400" cy="365125"/>
          </a:xfrm>
          <a:prstGeom prst="rect">
            <a:avLst/>
          </a:prstGeom>
        </p:spPr>
        <p:txBody>
          <a:bodyPr/>
          <a:lstStyle/>
          <a:p>
            <a:fld id="{3F515AD3-A22F-4857-82CB-DF69E1C892B7}" type="slidenum">
              <a:rPr lang="en-GB" altLang="en-US" smtClean="0"/>
              <a:pPr/>
              <a:t>‹#›</a:t>
            </a:fld>
            <a:endParaRPr lang="en-GB" altLang="en-US"/>
          </a:p>
        </p:txBody>
      </p:sp>
    </p:spTree>
    <p:extLst>
      <p:ext uri="{BB962C8B-B14F-4D97-AF65-F5344CB8AC3E}">
        <p14:creationId xmlns:p14="http://schemas.microsoft.com/office/powerpoint/2010/main" val="42061283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pPr>
              <a:defRPr/>
            </a:pPr>
            <a:fld id="{7A89CB09-5555-401E-BDE5-53F7958168D3}" type="datetime1">
              <a:rPr lang="en-GB" smtClean="0"/>
              <a:pPr>
                <a:defRPr/>
              </a:pPr>
              <a:t>15/10/2026</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fld id="{CFD545AD-4DAF-44B5-82E5-5B2C6F7177EA}" type="slidenum">
              <a:rPr lang="en-GB" altLang="en-US" smtClean="0"/>
              <a:pPr/>
              <a:t>‹#›</a:t>
            </a:fld>
            <a:endParaRPr lang="en-GB" altLang="en-US"/>
          </a:p>
        </p:txBody>
      </p:sp>
    </p:spTree>
    <p:extLst>
      <p:ext uri="{BB962C8B-B14F-4D97-AF65-F5344CB8AC3E}">
        <p14:creationId xmlns:p14="http://schemas.microsoft.com/office/powerpoint/2010/main" val="11775876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628650" y="6356350"/>
            <a:ext cx="2057400" cy="365125"/>
          </a:xfrm>
          <a:prstGeom prst="rect">
            <a:avLst/>
          </a:prstGeom>
        </p:spPr>
        <p:txBody>
          <a:bodyPr/>
          <a:lstStyle/>
          <a:p>
            <a:pPr>
              <a:defRPr/>
            </a:pPr>
            <a:fld id="{A49CC735-9001-41E7-B46E-2C7CB2A3B4AF}" type="datetime1">
              <a:rPr lang="en-GB" smtClean="0"/>
              <a:pPr>
                <a:defRPr/>
              </a:pPr>
              <a:t>15/10/2026</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6457950" y="6356350"/>
            <a:ext cx="2057400" cy="365125"/>
          </a:xfrm>
          <a:prstGeom prst="rect">
            <a:avLst/>
          </a:prstGeom>
        </p:spPr>
        <p:txBody>
          <a:bodyPr/>
          <a:lstStyle/>
          <a:p>
            <a:fld id="{293A3130-2FB6-48BA-8828-C6478C2B17FA}" type="slidenum">
              <a:rPr lang="en-GB" altLang="en-US" smtClean="0"/>
              <a:pPr/>
              <a:t>‹#›</a:t>
            </a:fld>
            <a:endParaRPr lang="en-GB" altLang="en-US"/>
          </a:p>
        </p:txBody>
      </p:sp>
    </p:spTree>
    <p:extLst>
      <p:ext uri="{BB962C8B-B14F-4D97-AF65-F5344CB8AC3E}">
        <p14:creationId xmlns:p14="http://schemas.microsoft.com/office/powerpoint/2010/main" val="11291400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628650" y="6356350"/>
            <a:ext cx="2057400" cy="365125"/>
          </a:xfrm>
          <a:prstGeom prst="rect">
            <a:avLst/>
          </a:prstGeom>
        </p:spPr>
        <p:txBody>
          <a:bodyPr/>
          <a:lstStyle/>
          <a:p>
            <a:pPr>
              <a:defRPr/>
            </a:pPr>
            <a:fld id="{455A9561-7629-453E-8252-39BBC2328C2A}" type="datetime1">
              <a:rPr lang="en-GB" smtClean="0"/>
              <a:pPr>
                <a:defRPr/>
              </a:pPr>
              <a:t>15/10/2026</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6457950" y="6356350"/>
            <a:ext cx="2057400" cy="365125"/>
          </a:xfrm>
          <a:prstGeom prst="rect">
            <a:avLst/>
          </a:prstGeom>
        </p:spPr>
        <p:txBody>
          <a:bodyPr/>
          <a:lstStyle/>
          <a:p>
            <a:fld id="{5B9591AE-2ECB-4135-A631-3D9D2E24D50D}" type="slidenum">
              <a:rPr lang="en-GB" altLang="en-US" smtClean="0"/>
              <a:pPr/>
              <a:t>‹#›</a:t>
            </a:fld>
            <a:endParaRPr lang="en-GB" altLang="en-US"/>
          </a:p>
        </p:txBody>
      </p:sp>
    </p:spTree>
    <p:extLst>
      <p:ext uri="{BB962C8B-B14F-4D97-AF65-F5344CB8AC3E}">
        <p14:creationId xmlns:p14="http://schemas.microsoft.com/office/powerpoint/2010/main" val="2223807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628650" y="6356350"/>
            <a:ext cx="2057400" cy="365125"/>
          </a:xfrm>
          <a:prstGeom prst="rect">
            <a:avLst/>
          </a:prstGeom>
        </p:spPr>
        <p:txBody>
          <a:bodyPr/>
          <a:lstStyle/>
          <a:p>
            <a:pPr>
              <a:defRPr/>
            </a:pPr>
            <a:fld id="{D32E41F7-A0BA-461C-9F41-3803C25F989C}" type="datetime1">
              <a:rPr lang="en-GB" smtClean="0"/>
              <a:pPr>
                <a:defRPr/>
              </a:pPr>
              <a:t>15/10/2026</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6457950" y="6356350"/>
            <a:ext cx="2057400" cy="365125"/>
          </a:xfrm>
          <a:prstGeom prst="rect">
            <a:avLst/>
          </a:prstGeom>
        </p:spPr>
        <p:txBody>
          <a:bodyPr/>
          <a:lstStyle/>
          <a:p>
            <a:fld id="{7C8209D4-92FE-4E6A-BCC7-1DA2FACAE61D}" type="slidenum">
              <a:rPr lang="en-GB" altLang="en-US" smtClean="0"/>
              <a:pPr/>
              <a:t>‹#›</a:t>
            </a:fld>
            <a:endParaRPr lang="en-GB" altLang="en-US"/>
          </a:p>
        </p:txBody>
      </p:sp>
    </p:spTree>
    <p:extLst>
      <p:ext uri="{BB962C8B-B14F-4D97-AF65-F5344CB8AC3E}">
        <p14:creationId xmlns:p14="http://schemas.microsoft.com/office/powerpoint/2010/main" val="16787999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628650" y="6356350"/>
            <a:ext cx="2057400" cy="365125"/>
          </a:xfrm>
          <a:prstGeom prst="rect">
            <a:avLst/>
          </a:prstGeom>
        </p:spPr>
        <p:txBody>
          <a:bodyPr/>
          <a:lstStyle/>
          <a:p>
            <a:pPr>
              <a:defRPr/>
            </a:pPr>
            <a:fld id="{F7ACA2CA-4542-4841-9C4E-B83D4459C0CE}" type="datetime1">
              <a:rPr lang="en-GB" smtClean="0"/>
              <a:pPr>
                <a:defRPr/>
              </a:pPr>
              <a:t>15/10/2026</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6457950" y="6356350"/>
            <a:ext cx="2057400" cy="365125"/>
          </a:xfrm>
          <a:prstGeom prst="rect">
            <a:avLst/>
          </a:prstGeom>
        </p:spPr>
        <p:txBody>
          <a:bodyPr/>
          <a:lstStyle/>
          <a:p>
            <a:fld id="{FAA6C85C-AFD5-4666-83B2-FD5B5C4A60CF}" type="slidenum">
              <a:rPr lang="en-GB" altLang="en-US" smtClean="0"/>
              <a:pPr/>
              <a:t>‹#›</a:t>
            </a:fld>
            <a:endParaRPr lang="en-GB" altLang="en-US"/>
          </a:p>
        </p:txBody>
      </p:sp>
    </p:spTree>
    <p:extLst>
      <p:ext uri="{BB962C8B-B14F-4D97-AF65-F5344CB8AC3E}">
        <p14:creationId xmlns:p14="http://schemas.microsoft.com/office/powerpoint/2010/main" val="18946162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628650" y="6356350"/>
            <a:ext cx="2057400" cy="365125"/>
          </a:xfrm>
          <a:prstGeom prst="rect">
            <a:avLst/>
          </a:prstGeom>
        </p:spPr>
        <p:txBody>
          <a:bodyPr/>
          <a:lstStyle/>
          <a:p>
            <a:pPr>
              <a:defRPr/>
            </a:pPr>
            <a:fld id="{5E70BC6D-DDB9-45C4-8752-5B94D8A1E149}" type="datetime1">
              <a:rPr lang="en-GB" smtClean="0"/>
              <a:pPr>
                <a:defRPr/>
              </a:pPr>
              <a:t>15/10/2026</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6457950" y="6356350"/>
            <a:ext cx="2057400" cy="365125"/>
          </a:xfrm>
          <a:prstGeom prst="rect">
            <a:avLst/>
          </a:prstGeom>
        </p:spPr>
        <p:txBody>
          <a:bodyPr/>
          <a:lstStyle/>
          <a:p>
            <a:fld id="{AE78A523-C61F-450B-B78B-753BCA5D04FB}" type="slidenum">
              <a:rPr lang="en-GB" altLang="en-US" smtClean="0"/>
              <a:pPr/>
              <a:t>‹#›</a:t>
            </a:fld>
            <a:endParaRPr lang="en-GB" altLang="en-US"/>
          </a:p>
        </p:txBody>
      </p:sp>
    </p:spTree>
    <p:extLst>
      <p:ext uri="{BB962C8B-B14F-4D97-AF65-F5344CB8AC3E}">
        <p14:creationId xmlns:p14="http://schemas.microsoft.com/office/powerpoint/2010/main" val="13647394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628650" y="6356350"/>
            <a:ext cx="2057400" cy="365125"/>
          </a:xfrm>
          <a:prstGeom prst="rect">
            <a:avLst/>
          </a:prstGeom>
        </p:spPr>
        <p:txBody>
          <a:bodyPr/>
          <a:lstStyle/>
          <a:p>
            <a:pPr>
              <a:defRPr/>
            </a:pPr>
            <a:fld id="{EE9636DB-E5D3-4134-BFB1-0E0608B41622}" type="datetime1">
              <a:rPr lang="en-GB" smtClean="0"/>
              <a:pPr>
                <a:defRPr/>
              </a:pPr>
              <a:t>15/10/2026</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6457950" y="6356350"/>
            <a:ext cx="2057400" cy="365125"/>
          </a:xfrm>
          <a:prstGeom prst="rect">
            <a:avLst/>
          </a:prstGeom>
        </p:spPr>
        <p:txBody>
          <a:bodyPr/>
          <a:lstStyle/>
          <a:p>
            <a:fld id="{EB9F5D91-3709-4545-9ABC-FA66CAFCB256}" type="slidenum">
              <a:rPr lang="en-GB" altLang="en-US" smtClean="0"/>
              <a:pPr/>
              <a:t>‹#›</a:t>
            </a:fld>
            <a:endParaRPr lang="en-GB" altLang="en-US"/>
          </a:p>
        </p:txBody>
      </p:sp>
    </p:spTree>
    <p:extLst>
      <p:ext uri="{BB962C8B-B14F-4D97-AF65-F5344CB8AC3E}">
        <p14:creationId xmlns:p14="http://schemas.microsoft.com/office/powerpoint/2010/main" val="307661663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473108" y="1470582"/>
            <a:ext cx="3910357"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702295756"/>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039423423"/>
      </p:ext>
    </p:extLst>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p:nvPicPr>
        <p:blipFill>
          <a:blip r:embed="rId2"/>
          <a:stretch>
            <a:fillRect/>
          </a:stretch>
        </p:blipFill>
        <p:spPr>
          <a:xfrm>
            <a:off x="0" y="0"/>
            <a:ext cx="9144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473108" y="1470582"/>
            <a:ext cx="3649147"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5042623" y="1470582"/>
            <a:ext cx="3649147"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4045037564"/>
      </p:ext>
    </p:extLst>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473108" y="1470582"/>
            <a:ext cx="8102927"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194750219"/>
      </p:ext>
    </p:extLst>
  </p:cSld>
  <p:clrMapOvr>
    <a:masterClrMapping/>
  </p:clrMapOvr>
  <p:hf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473108" y="1470581"/>
            <a:ext cx="8102927"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083341321"/>
      </p:ext>
    </p:extLst>
  </p:cSld>
  <p:clrMapOvr>
    <a:masterClrMapping/>
  </p:clrMapOvr>
  <p:hf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941290113"/>
      </p:ext>
    </p:extLst>
  </p:cSld>
  <p:clrMapOvr>
    <a:masterClrMapping/>
  </p:clrMapOvr>
  <p:hf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p:cSld name="5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268665"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808146319"/>
      </p:ext>
    </p:extLst>
  </p:cSld>
  <p:clrMapOvr>
    <a:masterClrMapping/>
  </p:clrMapOvr>
  <p:hf hdr="0" ftr="0" dt="0"/>
</p:sldLayout>
</file>

<file path=ppt/slideLayouts/slideLayout19.xml><?xml version="1.0" encoding="utf-8"?>
<p:sldLayout xmlns:a="http://schemas.openxmlformats.org/drawingml/2006/main" xmlns:r="http://schemas.openxmlformats.org/officeDocument/2006/relationships" xmlns:p="http://schemas.openxmlformats.org/presentationml/2006/main" type="obj">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pPr>
              <a:defRPr/>
            </a:pPr>
            <a:fld id="{FF246F4F-ECAD-4733-B934-E8A43562C56B}" type="datetime1">
              <a:rPr lang="en-GB" smtClean="0"/>
              <a:pPr>
                <a:defRPr/>
              </a:pPr>
              <a:t>15/10/2026</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pPr>
              <a:defRPr/>
            </a:pPr>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9C1B27AE-E79F-4E5D-AA37-F7A24ADFFC72}" type="slidenum">
              <a:rPr lang="en-GB" altLang="en-US" smtClean="0"/>
              <a:pPr/>
              <a:t>‹#›</a:t>
            </a:fld>
            <a:endParaRPr lang="en-GB" altLang="en-US"/>
          </a:p>
        </p:txBody>
      </p:sp>
    </p:spTree>
    <p:extLst>
      <p:ext uri="{BB962C8B-B14F-4D97-AF65-F5344CB8AC3E}">
        <p14:creationId xmlns:p14="http://schemas.microsoft.com/office/powerpoint/2010/main" val="127729014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268665"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64967162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226243" y="1420927"/>
            <a:ext cx="869622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226243" y="2881427"/>
            <a:ext cx="8696227"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36969052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95999137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pPr>
              <a:defRPr/>
            </a:pPr>
            <a:fld id="{FF246F4F-ECAD-4733-B934-E8A43562C56B}" type="datetime1">
              <a:rPr lang="en-GB" smtClean="0"/>
              <a:pPr>
                <a:defRPr/>
              </a:pPr>
              <a:t>15/10/2026</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pPr>
              <a:defRPr/>
            </a:pPr>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9C1B27AE-E79F-4E5D-AA37-F7A24ADFFC72}" type="slidenum">
              <a:rPr lang="en-GB" altLang="en-US" smtClean="0"/>
              <a:pPr/>
              <a:t>‹#›</a:t>
            </a:fld>
            <a:endParaRPr lang="en-GB" altLang="en-US"/>
          </a:p>
        </p:txBody>
      </p:sp>
    </p:spTree>
    <p:extLst>
      <p:ext uri="{BB962C8B-B14F-4D97-AF65-F5344CB8AC3E}">
        <p14:creationId xmlns:p14="http://schemas.microsoft.com/office/powerpoint/2010/main" val="226749080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woTxTwoObj">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pPr>
              <a:defRPr/>
            </a:pPr>
            <a:fld id="{7A89CB09-5555-401E-BDE5-53F7958168D3}" type="datetime1">
              <a:rPr lang="en-GB" smtClean="0"/>
              <a:pPr>
                <a:defRPr/>
              </a:pPr>
              <a:t>15/10/2026</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fld id="{CFD545AD-4DAF-44B5-82E5-5B2C6F7177EA}" type="slidenum">
              <a:rPr lang="en-GB" altLang="en-US" smtClean="0"/>
              <a:pPr/>
              <a:t>‹#›</a:t>
            </a:fld>
            <a:endParaRPr lang="en-GB" altLang="en-US"/>
          </a:p>
        </p:txBody>
      </p:sp>
    </p:spTree>
    <p:extLst>
      <p:ext uri="{BB962C8B-B14F-4D97-AF65-F5344CB8AC3E}">
        <p14:creationId xmlns:p14="http://schemas.microsoft.com/office/powerpoint/2010/main" val="75409297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60148883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867853D1-5ACF-6CCF-F73E-3BC4FEDC7C1E}"/>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23593826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5" name="Picture 4" descr="A white background with black and white clouds&#10;&#10;Description automatically generated">
            <a:extLst>
              <a:ext uri="{FF2B5EF4-FFF2-40B4-BE49-F238E27FC236}">
                <a16:creationId xmlns:a16="http://schemas.microsoft.com/office/drawing/2014/main" id="{5D2C2F3C-0981-A3BF-29BB-95817151AD39}"/>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84609925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5088260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5" Type="http://schemas.openxmlformats.org/officeDocument/2006/relationships/slideLayout" Target="../slideLayouts/slideLayout16.xml"/><Relationship Id="rId10" Type="http://schemas.openxmlformats.org/officeDocument/2006/relationships/image" Target="../media/image3.png"/><Relationship Id="rId4" Type="http://schemas.openxmlformats.org/officeDocument/2006/relationships/slideLayout" Target="../slideLayouts/slideLayout15.xml"/><Relationship Id="rId9"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22.xml"/><Relationship Id="rId7" Type="http://schemas.openxmlformats.org/officeDocument/2006/relationships/image" Target="../media/image8.png"/><Relationship Id="rId2" Type="http://schemas.openxmlformats.org/officeDocument/2006/relationships/slideLayout" Target="../slideLayouts/slideLayout21.xml"/><Relationship Id="rId1" Type="http://schemas.openxmlformats.org/officeDocument/2006/relationships/slideLayout" Target="../slideLayouts/slideLayout20.xml"/><Relationship Id="rId6" Type="http://schemas.openxmlformats.org/officeDocument/2006/relationships/theme" Target="../theme/theme3.xml"/><Relationship Id="rId5" Type="http://schemas.openxmlformats.org/officeDocument/2006/relationships/slideLayout" Target="../slideLayouts/slideLayout24.xml"/><Relationship Id="rId4" Type="http://schemas.openxmlformats.org/officeDocument/2006/relationships/slideLayout" Target="../slideLayouts/slideLayout23.xml"/></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27.xml"/><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image" Target="../media/image10.png"/><Relationship Id="rId5" Type="http://schemas.openxmlformats.org/officeDocument/2006/relationships/theme" Target="../theme/theme4.xml"/><Relationship Id="rId4" Type="http://schemas.openxmlformats.org/officeDocument/2006/relationships/slideLayout" Target="../slideLayouts/slideLayout2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871524013"/>
      </p:ext>
    </p:extLst>
  </p:cSld>
  <p:clrMap bg1="lt1" tx1="dk1" bg2="lt2" tx2="dk2" accent1="accent1" accent2="accent2" accent3="accent3" accent4="accent4" accent5="accent5" accent6="accent6" hlink="hlink" folHlink="folHlink"/>
  <p:sldLayoutIdLst>
    <p:sldLayoutId id="2147483812" r:id="rId1"/>
    <p:sldLayoutId id="2147483813" r:id="rId2"/>
    <p:sldLayoutId id="2147483814" r:id="rId3"/>
    <p:sldLayoutId id="2147483815" r:id="rId4"/>
    <p:sldLayoutId id="2147483816" r:id="rId5"/>
    <p:sldLayoutId id="2147483817" r:id="rId6"/>
    <p:sldLayoutId id="2147483818" r:id="rId7"/>
    <p:sldLayoutId id="2147483819" r:id="rId8"/>
    <p:sldLayoutId id="2147483820" r:id="rId9"/>
    <p:sldLayoutId id="2147483821" r:id="rId10"/>
    <p:sldLayoutId id="2147483822"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10"/>
          <a:stretch>
            <a:fillRect/>
          </a:stretch>
        </p:blipFill>
        <p:spPr>
          <a:xfrm>
            <a:off x="0" y="0"/>
            <a:ext cx="9144000" cy="6858000"/>
          </a:xfrm>
          <a:prstGeom prst="rect">
            <a:avLst/>
          </a:prstGeom>
        </p:spPr>
      </p:pic>
    </p:spTree>
    <p:extLst>
      <p:ext uri="{BB962C8B-B14F-4D97-AF65-F5344CB8AC3E}">
        <p14:creationId xmlns:p14="http://schemas.microsoft.com/office/powerpoint/2010/main" val="937721523"/>
      </p:ext>
    </p:extLst>
  </p:cSld>
  <p:clrMap bg1="lt1" tx1="dk1" bg2="lt2" tx2="dk2" accent1="accent1" accent2="accent2" accent3="accent3" accent4="accent4" accent5="accent5" accent6="accent6" hlink="hlink" folHlink="folHlink"/>
  <p:sldLayoutIdLst>
    <p:sldLayoutId id="2147483824" r:id="rId1"/>
    <p:sldLayoutId id="2147483825" r:id="rId2"/>
    <p:sldLayoutId id="2147483826" r:id="rId3"/>
    <p:sldLayoutId id="2147483827" r:id="rId4"/>
    <p:sldLayoutId id="2147483828" r:id="rId5"/>
    <p:sldLayoutId id="2147483829" r:id="rId6"/>
    <p:sldLayoutId id="2147483830" r:id="rId7"/>
    <p:sldLayoutId id="2147483831" r:id="rId8"/>
  </p:sldLayoutIdLst>
  <p:hf hdr="0" ftr="0" dt="0"/>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268665"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p:nvPicPr>
        <p:blipFill>
          <a:blip r:embed="rId7"/>
          <a:stretch>
            <a:fillRect/>
          </a:stretch>
        </p:blipFill>
        <p:spPr>
          <a:xfrm>
            <a:off x="0" y="0"/>
            <a:ext cx="9144000" cy="6858000"/>
          </a:xfrm>
          <a:prstGeom prst="rect">
            <a:avLst/>
          </a:prstGeom>
        </p:spPr>
      </p:pic>
    </p:spTree>
    <p:extLst>
      <p:ext uri="{BB962C8B-B14F-4D97-AF65-F5344CB8AC3E}">
        <p14:creationId xmlns:p14="http://schemas.microsoft.com/office/powerpoint/2010/main" val="900788176"/>
      </p:ext>
    </p:extLst>
  </p:cSld>
  <p:clrMap bg1="lt1" tx1="dk1" bg2="lt2" tx2="dk2" accent1="accent1" accent2="accent2" accent3="accent3" accent4="accent4" accent5="accent5" accent6="accent6" hlink="hlink" folHlink="folHlink"/>
  <p:sldLayoutIdLst>
    <p:sldLayoutId id="2147483842" r:id="rId1"/>
    <p:sldLayoutId id="2147483843" r:id="rId2"/>
    <p:sldLayoutId id="2147483844" r:id="rId3"/>
    <p:sldLayoutId id="2147483863" r:id="rId4"/>
    <p:sldLayoutId id="2147483865" r:id="rId5"/>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26798CCC-3063-2864-8C78-140984D259A5}"/>
              </a:ext>
            </a:extLst>
          </p:cNvPr>
          <p:cNvPicPr>
            <a:picLocks noChangeAspect="1"/>
          </p:cNvPicPr>
          <p:nvPr/>
        </p:nvPicPr>
        <p:blipFill>
          <a:blip r:embed="rId6"/>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403895950"/>
      </p:ext>
    </p:extLst>
  </p:cSld>
  <p:clrMap bg1="lt1" tx1="dk1" bg2="lt2" tx2="dk2" accent1="accent1" accent2="accent2" accent3="accent3" accent4="accent4" accent5="accent5" accent6="accent6" hlink="hlink" folHlink="folHlink"/>
  <p:sldLayoutIdLst>
    <p:sldLayoutId id="2147483850" r:id="rId1"/>
    <p:sldLayoutId id="2147483851" r:id="rId2"/>
    <p:sldLayoutId id="2147483852" r:id="rId3"/>
    <p:sldLayoutId id="2147483853" r:id="rId4"/>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xml.rels><?xml version="1.0" encoding="UTF-8" standalone="yes"?>
<Relationships xmlns="http://schemas.openxmlformats.org/package/2006/relationships"><Relationship Id="rId3" Type="http://schemas.openxmlformats.org/officeDocument/2006/relationships/hyperlink" Target="https://jilljemmett.com/2019/03/26/review-work-it-girl-run-the-show-like-ceo-oprah-winfrey/" TargetMode="External"/><Relationship Id="rId2" Type="http://schemas.openxmlformats.org/officeDocument/2006/relationships/image" Target="../media/image13.jpg"/><Relationship Id="rId1" Type="http://schemas.openxmlformats.org/officeDocument/2006/relationships/slideLayout" Target="../slideLayouts/slideLayout23.xml"/><Relationship Id="rId5" Type="http://schemas.openxmlformats.org/officeDocument/2006/relationships/hyperlink" Target="https://fabiusmaximus.com/2018/11/05/feminist-strategy/" TargetMode="External"/><Relationship Id="rId4" Type="http://schemas.openxmlformats.org/officeDocument/2006/relationships/image" Target="../media/image14.jpg"/></Relationships>
</file>

<file path=ppt/slides/_rels/slide3.xml.rels><?xml version="1.0" encoding="UTF-8" standalone="yes"?>
<Relationships xmlns="http://schemas.openxmlformats.org/package/2006/relationships"><Relationship Id="rId3" Type="http://schemas.openxmlformats.org/officeDocument/2006/relationships/hyperlink" Target="https://researchleap.com/how-does-marketing-strategy-influence-firm-performance-implementation-of-marketing-strategy-for-firm-success/" TargetMode="External"/><Relationship Id="rId2" Type="http://schemas.openxmlformats.org/officeDocument/2006/relationships/image" Target="../media/image15.jpg"/><Relationship Id="rId1" Type="http://schemas.openxmlformats.org/officeDocument/2006/relationships/slideLayout" Target="../slideLayouts/slideLayout2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4.xml"/></Relationships>
</file>

<file path=ppt/slides/_rels/slide5.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2.xml"/><Relationship Id="rId1" Type="http://schemas.openxmlformats.org/officeDocument/2006/relationships/slideLayout" Target="../slideLayouts/slideLayout23.xml"/><Relationship Id="rId4" Type="http://schemas.openxmlformats.org/officeDocument/2006/relationships/hyperlink" Target="http://blogs.lse.ac.uk/politicsandpolicy/social-capital-at-work/"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17.gif"/><Relationship Id="rId2" Type="http://schemas.openxmlformats.org/officeDocument/2006/relationships/notesSlide" Target="../notesSlides/notesSlide3.xml"/><Relationship Id="rId1" Type="http://schemas.openxmlformats.org/officeDocument/2006/relationships/slideLayout" Target="../slideLayouts/slideLayout23.xml"/></Relationships>
</file>

<file path=ppt/slides/_rels/slide7.xml.rels><?xml version="1.0" encoding="UTF-8" standalone="yes"?>
<Relationships xmlns="http://schemas.openxmlformats.org/package/2006/relationships"><Relationship Id="rId3" Type="http://schemas.openxmlformats.org/officeDocument/2006/relationships/image" Target="../media/image18.gif"/><Relationship Id="rId2" Type="http://schemas.openxmlformats.org/officeDocument/2006/relationships/notesSlide" Target="../notesSlides/notesSlide4.xml"/><Relationship Id="rId1" Type="http://schemas.openxmlformats.org/officeDocument/2006/relationships/slideLayout" Target="../slideLayouts/slideLayout23.xml"/></Relationships>
</file>

<file path=ppt/slides/_rels/slide8.xml.rels><?xml version="1.0" encoding="UTF-8" standalone="yes"?>
<Relationships xmlns="http://schemas.openxmlformats.org/package/2006/relationships"><Relationship Id="rId3" Type="http://schemas.openxmlformats.org/officeDocument/2006/relationships/hyperlink" Target="https://2012books.lardbucket.org/books/strategic-management-evaluation-and-execution/s05-02-intended-emergent-and-realized.html" TargetMode="External"/><Relationship Id="rId7" Type="http://schemas.openxmlformats.org/officeDocument/2006/relationships/hyperlink" Target="https://enklare.wordpress.com/2015/05/11/the-strategy-model/" TargetMode="External"/><Relationship Id="rId2" Type="http://schemas.openxmlformats.org/officeDocument/2006/relationships/image" Target="../media/image19.jpg"/><Relationship Id="rId1" Type="http://schemas.openxmlformats.org/officeDocument/2006/relationships/slideLayout" Target="../slideLayouts/slideLayout23.xml"/><Relationship Id="rId6" Type="http://schemas.openxmlformats.org/officeDocument/2006/relationships/image" Target="../media/image21.png"/><Relationship Id="rId5" Type="http://schemas.openxmlformats.org/officeDocument/2006/relationships/hyperlink" Target="https://decisionstats.com/2013/12/19/business-strategy-models/" TargetMode="External"/><Relationship Id="rId4" Type="http://schemas.openxmlformats.org/officeDocument/2006/relationships/image" Target="../media/image20.jpg"/></Relationships>
</file>

<file path=ppt/slides/_rels/slide9.xml.rels><?xml version="1.0" encoding="UTF-8" standalone="yes"?>
<Relationships xmlns="http://schemas.openxmlformats.org/package/2006/relationships"><Relationship Id="rId3" Type="http://schemas.openxmlformats.org/officeDocument/2006/relationships/image" Target="../media/image22.gif"/><Relationship Id="rId2" Type="http://schemas.openxmlformats.org/officeDocument/2006/relationships/notesSlide" Target="../notesSlides/notesSlide5.xml"/><Relationship Id="rId1" Type="http://schemas.openxmlformats.org/officeDocument/2006/relationships/slideLayout" Target="../slideLayouts/slideLayout23.xml"/></Relationships>
</file>

<file path=ppt/slides/_rels/slide10.xml.rels><?xml version="1.0" encoding="UTF-8" standalone="yes"?>
<Relationships xmlns="http://schemas.openxmlformats.org/package/2006/relationships"><Relationship Id="rId3" Type="http://schemas.openxmlformats.org/officeDocument/2006/relationships/hyperlink" Target="http://www.julochka.com/2012/05/road-ahead.html" TargetMode="External"/><Relationship Id="rId2" Type="http://schemas.openxmlformats.org/officeDocument/2006/relationships/image" Target="../media/image23.JPG"/><Relationship Id="rId1" Type="http://schemas.openxmlformats.org/officeDocument/2006/relationships/slideLayout" Target="../slideLayouts/slideLayout23.xml"/></Relationships>
</file>

<file path=ppt/slides/_rels/slide11.xml.rels><?xml version="1.0" encoding="UTF-8" standalone="yes"?>
<Relationships xmlns="http://schemas.openxmlformats.org/package/2006/relationships"><Relationship Id="rId3" Type="http://schemas.openxmlformats.org/officeDocument/2006/relationships/hyperlink" Target="http://mappingignorance.org/2013/10/25/evidence-of-education-as-a-signal/" TargetMode="External"/><Relationship Id="rId2" Type="http://schemas.openxmlformats.org/officeDocument/2006/relationships/image" Target="../media/image24.png"/><Relationship Id="rId1" Type="http://schemas.openxmlformats.org/officeDocument/2006/relationships/slideLayout" Target="../slideLayouts/slideLayout23.xml"/></Relationships>
</file>

<file path=ppt/slides/_rels/slide12.xml.rels><?xml version="1.0" encoding="UTF-8" standalone="yes"?>
<Relationships xmlns="http://schemas.openxmlformats.org/package/2006/relationships"><Relationship Id="rId3" Type="http://schemas.openxmlformats.org/officeDocument/2006/relationships/image" Target="../media/image25.gif"/><Relationship Id="rId2" Type="http://schemas.openxmlformats.org/officeDocument/2006/relationships/notesSlide" Target="../notesSlides/notesSlide6.xml"/><Relationship Id="rId1" Type="http://schemas.openxmlformats.org/officeDocument/2006/relationships/slideLayout" Target="../slideLayouts/slideLayout23.xml"/></Relationships>
</file>

<file path=ppt/slides/_rels/slide13.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0.xml"/></Relationships>
</file>

<file path=ppt/slides/_rels/slide14.xml.rels><?xml version="1.0" encoding="UTF-8" standalone="yes"?>
<Relationships xmlns="http://schemas.openxmlformats.org/package/2006/relationships"><Relationship Id="rId2" Type="http://schemas.openxmlformats.org/officeDocument/2006/relationships/image" Target="../media/image27.gif"/><Relationship Id="rId1" Type="http://schemas.openxmlformats.org/officeDocument/2006/relationships/slideLayout" Target="../slideLayouts/slideLayout20.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6.xml.rels><?xml version="1.0" encoding="UTF-8" standalone="yes"?>
<Relationships xmlns="http://schemas.openxmlformats.org/package/2006/relationships"><Relationship Id="rId3" Type="http://schemas.openxmlformats.org/officeDocument/2006/relationships/hyperlink" Target="http://commons.wikimedia.org/wiki/File:Snowdon_reflection.jpg" TargetMode="External"/><Relationship Id="rId2" Type="http://schemas.openxmlformats.org/officeDocument/2006/relationships/image" Target="../media/image28.jpg"/><Relationship Id="rId1" Type="http://schemas.openxmlformats.org/officeDocument/2006/relationships/slideLayout" Target="../slideLayouts/slideLayout2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F3EA29-39BA-197A-0802-645628A2E2D3}"/>
              </a:ext>
            </a:extLst>
          </p:cNvPr>
          <p:cNvSpPr>
            <a:spLocks noGrp="1"/>
          </p:cNvSpPr>
          <p:nvPr>
            <p:ph type="title"/>
          </p:nvPr>
        </p:nvSpPr>
        <p:spPr>
          <a:xfrm>
            <a:off x="219118" y="4839974"/>
            <a:ext cx="3943350" cy="657312"/>
          </a:xfrm>
        </p:spPr>
        <p:txBody>
          <a:bodyPr/>
          <a:lstStyle/>
          <a:p>
            <a:pPr algn="ctr"/>
            <a:r>
              <a:rPr lang="en-GB" sz="4000" i="1" dirty="0">
                <a:solidFill>
                  <a:schemeClr val="bg1"/>
                </a:solidFill>
              </a:rPr>
              <a:t>Session 10</a:t>
            </a:r>
          </a:p>
        </p:txBody>
      </p:sp>
      <p:sp>
        <p:nvSpPr>
          <p:cNvPr id="3" name="TextBox 2">
            <a:extLst>
              <a:ext uri="{FF2B5EF4-FFF2-40B4-BE49-F238E27FC236}">
                <a16:creationId xmlns:a16="http://schemas.microsoft.com/office/drawing/2014/main" id="{E71A968A-07DA-2611-5887-972451ECEB8F}"/>
              </a:ext>
            </a:extLst>
          </p:cNvPr>
          <p:cNvSpPr txBox="1"/>
          <p:nvPr/>
        </p:nvSpPr>
        <p:spPr>
          <a:xfrm>
            <a:off x="219118" y="1161980"/>
            <a:ext cx="3943350" cy="3600986"/>
          </a:xfrm>
          <a:prstGeom prst="rect">
            <a:avLst/>
          </a:prstGeom>
          <a:noFill/>
        </p:spPr>
        <p:txBody>
          <a:bodyPr wrap="square" rtlCol="0">
            <a:spAutoFit/>
          </a:bodyPr>
          <a:lstStyle/>
          <a:p>
            <a:pPr algn="ctr"/>
            <a:r>
              <a:rPr lang="en-GB" sz="4000" dirty="0">
                <a:solidFill>
                  <a:schemeClr val="bg1"/>
                </a:solidFill>
              </a:rPr>
              <a:t>BMSK6013</a:t>
            </a:r>
          </a:p>
          <a:p>
            <a:pPr algn="ctr"/>
            <a:endParaRPr lang="en-GB" sz="2000" dirty="0">
              <a:solidFill>
                <a:schemeClr val="bg1"/>
              </a:solidFill>
            </a:endParaRPr>
          </a:p>
          <a:p>
            <a:pPr algn="ctr"/>
            <a:r>
              <a:rPr lang="en-GB" sz="4000" dirty="0">
                <a:solidFill>
                  <a:schemeClr val="bg1"/>
                </a:solidFill>
              </a:rPr>
              <a:t>Developing Strategy for Organisational Performance</a:t>
            </a:r>
          </a:p>
        </p:txBody>
      </p:sp>
    </p:spTree>
    <p:extLst>
      <p:ext uri="{BB962C8B-B14F-4D97-AF65-F5344CB8AC3E}">
        <p14:creationId xmlns:p14="http://schemas.microsoft.com/office/powerpoint/2010/main" val="11079653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17140B-19D6-427E-98B2-A5C2C0809F78}"/>
              </a:ext>
            </a:extLst>
          </p:cNvPr>
          <p:cNvSpPr>
            <a:spLocks noGrp="1"/>
          </p:cNvSpPr>
          <p:nvPr>
            <p:ph type="title"/>
          </p:nvPr>
        </p:nvSpPr>
        <p:spPr>
          <a:xfrm>
            <a:off x="457200" y="0"/>
            <a:ext cx="8229600" cy="836712"/>
          </a:xfrm>
        </p:spPr>
        <p:txBody>
          <a:bodyPr/>
          <a:lstStyle/>
          <a:p>
            <a:pPr algn="ctr"/>
            <a:r>
              <a:rPr lang="en-GB" dirty="0"/>
              <a:t>Agenda</a:t>
            </a:r>
          </a:p>
        </p:txBody>
      </p:sp>
      <p:sp>
        <p:nvSpPr>
          <p:cNvPr id="3" name="Content Placeholder 2">
            <a:extLst>
              <a:ext uri="{FF2B5EF4-FFF2-40B4-BE49-F238E27FC236}">
                <a16:creationId xmlns:a16="http://schemas.microsoft.com/office/drawing/2014/main" id="{656DFEBC-83E2-4D34-AC5E-6E0A47BE73CE}"/>
              </a:ext>
            </a:extLst>
          </p:cNvPr>
          <p:cNvSpPr>
            <a:spLocks noGrp="1"/>
          </p:cNvSpPr>
          <p:nvPr>
            <p:ph idx="1"/>
          </p:nvPr>
        </p:nvSpPr>
        <p:spPr>
          <a:xfrm>
            <a:off x="323528" y="1143000"/>
            <a:ext cx="8229600" cy="3917032"/>
          </a:xfrm>
        </p:spPr>
        <p:txBody>
          <a:bodyPr>
            <a:normAutofit/>
          </a:bodyPr>
          <a:lstStyle/>
          <a:p>
            <a:r>
              <a:rPr lang="en-GB" dirty="0"/>
              <a:t>Review of the Module Aims and Objectives</a:t>
            </a:r>
          </a:p>
          <a:p>
            <a:r>
              <a:rPr lang="en-GB" dirty="0"/>
              <a:t>Review of The Assignment</a:t>
            </a:r>
          </a:p>
          <a:p>
            <a:r>
              <a:rPr lang="en-GB" dirty="0"/>
              <a:t>Who are you Focusing upon?</a:t>
            </a:r>
          </a:p>
          <a:p>
            <a:r>
              <a:rPr lang="en-GB" dirty="0"/>
              <a:t>Depth of Research and Analysis</a:t>
            </a:r>
          </a:p>
          <a:p>
            <a:r>
              <a:rPr lang="en-GB" dirty="0"/>
              <a:t>What You have Covered this Year</a:t>
            </a:r>
          </a:p>
          <a:p>
            <a:r>
              <a:rPr lang="en-GB" dirty="0"/>
              <a:t>Q &amp; A</a:t>
            </a:r>
          </a:p>
          <a:p>
            <a:r>
              <a:rPr lang="en-GB" dirty="0"/>
              <a:t>Wrap Up the Year</a:t>
            </a:r>
          </a:p>
        </p:txBody>
      </p:sp>
      <p:pic>
        <p:nvPicPr>
          <p:cNvPr id="6" name="Picture 5" descr="A picture containing curtain&#10;&#10;Description automatically generated">
            <a:extLst>
              <a:ext uri="{FF2B5EF4-FFF2-40B4-BE49-F238E27FC236}">
                <a16:creationId xmlns:a16="http://schemas.microsoft.com/office/drawing/2014/main" id="{E88BD3E6-B8A4-4099-8BE3-BA5326C780A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012160" y="746448"/>
            <a:ext cx="3131840" cy="782960"/>
          </a:xfrm>
          <a:prstGeom prst="rect">
            <a:avLst/>
          </a:prstGeom>
        </p:spPr>
      </p:pic>
      <p:pic>
        <p:nvPicPr>
          <p:cNvPr id="10" name="Picture 9" descr="A picture containing object, person, indoor, sitting&#10;&#10;Description automatically generated">
            <a:extLst>
              <a:ext uri="{FF2B5EF4-FFF2-40B4-BE49-F238E27FC236}">
                <a16:creationId xmlns:a16="http://schemas.microsoft.com/office/drawing/2014/main" id="{D5B9EC3E-6643-4946-9085-306F070ADC8B}"/>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5292080" y="1719457"/>
            <a:ext cx="3848136" cy="3995543"/>
          </a:xfrm>
          <a:prstGeom prst="rect">
            <a:avLst/>
          </a:prstGeom>
        </p:spPr>
      </p:pic>
    </p:spTree>
    <p:extLst>
      <p:ext uri="{BB962C8B-B14F-4D97-AF65-F5344CB8AC3E}">
        <p14:creationId xmlns:p14="http://schemas.microsoft.com/office/powerpoint/2010/main" val="32548005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person standing next to a building&#10;&#10;Description automatically generated">
            <a:extLst>
              <a:ext uri="{FF2B5EF4-FFF2-40B4-BE49-F238E27FC236}">
                <a16:creationId xmlns:a16="http://schemas.microsoft.com/office/drawing/2014/main" id="{EAF416B1-4FFD-4512-AC38-B37A6232576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358531" y="1004978"/>
            <a:ext cx="2763093" cy="1934165"/>
          </a:xfrm>
          <a:prstGeom prst="rect">
            <a:avLst/>
          </a:prstGeom>
        </p:spPr>
      </p:pic>
      <p:sp>
        <p:nvSpPr>
          <p:cNvPr id="17410" name="Title 1">
            <a:extLst>
              <a:ext uri="{FF2B5EF4-FFF2-40B4-BE49-F238E27FC236}">
                <a16:creationId xmlns:a16="http://schemas.microsoft.com/office/drawing/2014/main" id="{1D6686C4-C2E5-40A9-A798-052F0EDC0635}"/>
              </a:ext>
            </a:extLst>
          </p:cNvPr>
          <p:cNvSpPr>
            <a:spLocks noGrp="1"/>
          </p:cNvSpPr>
          <p:nvPr>
            <p:ph type="title"/>
          </p:nvPr>
        </p:nvSpPr>
        <p:spPr>
          <a:xfrm>
            <a:off x="611188" y="82550"/>
            <a:ext cx="8229600" cy="836613"/>
          </a:xfrm>
        </p:spPr>
        <p:txBody>
          <a:bodyPr/>
          <a:lstStyle/>
          <a:p>
            <a:r>
              <a:rPr lang="en-GB" altLang="en-US" dirty="0"/>
              <a:t>LEARNING OUTCOMES</a:t>
            </a:r>
          </a:p>
        </p:txBody>
      </p:sp>
      <p:sp>
        <p:nvSpPr>
          <p:cNvPr id="20483" name="Content Placeholder 2">
            <a:extLst>
              <a:ext uri="{FF2B5EF4-FFF2-40B4-BE49-F238E27FC236}">
                <a16:creationId xmlns:a16="http://schemas.microsoft.com/office/drawing/2014/main" id="{14E63B88-676D-4A85-A36C-4B27B85D0C18}"/>
              </a:ext>
            </a:extLst>
          </p:cNvPr>
          <p:cNvSpPr>
            <a:spLocks noGrp="1"/>
          </p:cNvSpPr>
          <p:nvPr>
            <p:ph idx="1"/>
          </p:nvPr>
        </p:nvSpPr>
        <p:spPr>
          <a:xfrm>
            <a:off x="179388" y="1125538"/>
            <a:ext cx="6120804" cy="3916362"/>
          </a:xfrm>
        </p:spPr>
        <p:txBody>
          <a:bodyPr>
            <a:normAutofit/>
          </a:bodyPr>
          <a:lstStyle/>
          <a:p>
            <a:pPr marL="0" indent="0">
              <a:buFont typeface="Arial" panose="020B0604020202020204" pitchFamily="34" charset="0"/>
              <a:buNone/>
              <a:defRPr/>
            </a:pPr>
            <a:r>
              <a:rPr lang="en-GB" altLang="en-US" sz="3000" b="1" i="1" dirty="0">
                <a:latin typeface="Calibri Light" panose="020F0302020204030204" pitchFamily="34" charset="0"/>
              </a:rPr>
              <a:t>Upon the successful completion of this module, the student should be able to demonstrate the ability to:</a:t>
            </a:r>
          </a:p>
          <a:p>
            <a:pPr marL="514350" lvl="0" indent="-514350" fontAlgn="base">
              <a:buFont typeface="+mj-lt"/>
              <a:buAutoNum type="arabicPeriod"/>
            </a:pPr>
            <a:r>
              <a:rPr lang="en-GB" dirty="0"/>
              <a:t>Critically appraise an organisation’s strategic direction</a:t>
            </a:r>
          </a:p>
          <a:p>
            <a:pPr marL="514350" lvl="0" indent="-514350" fontAlgn="base">
              <a:buFont typeface="+mj-lt"/>
              <a:buAutoNum type="arabicPeriod"/>
            </a:pPr>
            <a:r>
              <a:rPr lang="en-GB" dirty="0">
                <a:solidFill>
                  <a:srgbClr val="0000CC"/>
                </a:solidFill>
              </a:rPr>
              <a:t>Critically analyse the components of an organisation’s internal and external environments</a:t>
            </a:r>
          </a:p>
          <a:p>
            <a:pPr marL="514350" lvl="0" indent="-514350" fontAlgn="base">
              <a:buFont typeface="+mj-lt"/>
              <a:buAutoNum type="arabicPeriod"/>
            </a:pPr>
            <a:r>
              <a:rPr lang="en-GB" dirty="0"/>
              <a:t>Critically evaluate stakeholder expectations </a:t>
            </a:r>
          </a:p>
          <a:p>
            <a:pPr marL="514350" lvl="0" indent="-514350" fontAlgn="base">
              <a:buFont typeface="+mj-lt"/>
              <a:buAutoNum type="arabicPeriod"/>
            </a:pPr>
            <a:r>
              <a:rPr lang="en-GB" dirty="0">
                <a:solidFill>
                  <a:srgbClr val="0000CC"/>
                </a:solidFill>
              </a:rPr>
              <a:t>Formulate and verify new strategies for sustainable growth</a:t>
            </a:r>
          </a:p>
        </p:txBody>
      </p: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20483">
                                            <p:txEl>
                                              <p:pRg st="0" end="0"/>
                                            </p:txEl>
                                          </p:spTgt>
                                        </p:tgtEl>
                                        <p:attrNameLst>
                                          <p:attrName>style.visibility</p:attrName>
                                        </p:attrNameLst>
                                      </p:cBhvr>
                                      <p:to>
                                        <p:strVal val="visible"/>
                                      </p:to>
                                    </p:set>
                                    <p:animEffect transition="in" filter="fade">
                                      <p:cBhvr>
                                        <p:cTn id="7" dur="500"/>
                                        <p:tgtEl>
                                          <p:spTgt spid="2048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20483">
                                            <p:txEl>
                                              <p:pRg st="1" end="1"/>
                                            </p:txEl>
                                          </p:spTgt>
                                        </p:tgtEl>
                                        <p:attrNameLst>
                                          <p:attrName>style.visibility</p:attrName>
                                        </p:attrNameLst>
                                      </p:cBhvr>
                                      <p:to>
                                        <p:strVal val="visible"/>
                                      </p:to>
                                    </p:set>
                                    <p:animEffect transition="in" filter="fade">
                                      <p:cBhvr>
                                        <p:cTn id="12" dur="500"/>
                                        <p:tgtEl>
                                          <p:spTgt spid="2048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0483">
                                            <p:txEl>
                                              <p:pRg st="2" end="2"/>
                                            </p:txEl>
                                          </p:spTgt>
                                        </p:tgtEl>
                                        <p:attrNameLst>
                                          <p:attrName>style.visibility</p:attrName>
                                        </p:attrNameLst>
                                      </p:cBhvr>
                                      <p:to>
                                        <p:strVal val="visible"/>
                                      </p:to>
                                    </p:set>
                                    <p:animEffect transition="in" filter="fade">
                                      <p:cBhvr>
                                        <p:cTn id="17" dur="500"/>
                                        <p:tgtEl>
                                          <p:spTgt spid="2048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0483">
                                            <p:txEl>
                                              <p:pRg st="3" end="3"/>
                                            </p:txEl>
                                          </p:spTgt>
                                        </p:tgtEl>
                                        <p:attrNameLst>
                                          <p:attrName>style.visibility</p:attrName>
                                        </p:attrNameLst>
                                      </p:cBhvr>
                                      <p:to>
                                        <p:strVal val="visible"/>
                                      </p:to>
                                    </p:set>
                                    <p:animEffect transition="in" filter="fade">
                                      <p:cBhvr>
                                        <p:cTn id="22" dur="500"/>
                                        <p:tgtEl>
                                          <p:spTgt spid="2048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20483">
                                            <p:txEl>
                                              <p:pRg st="4" end="4"/>
                                            </p:txEl>
                                          </p:spTgt>
                                        </p:tgtEl>
                                        <p:attrNameLst>
                                          <p:attrName>style.visibility</p:attrName>
                                        </p:attrNameLst>
                                      </p:cBhvr>
                                      <p:to>
                                        <p:strVal val="visible"/>
                                      </p:to>
                                    </p:set>
                                    <p:animEffect transition="in" filter="fade">
                                      <p:cBhvr>
                                        <p:cTn id="27" dur="500"/>
                                        <p:tgtEl>
                                          <p:spTgt spid="2048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689D4-0240-5B42-B292-ED52582EAC8E}"/>
              </a:ext>
            </a:extLst>
          </p:cNvPr>
          <p:cNvSpPr>
            <a:spLocks noGrp="1"/>
          </p:cNvSpPr>
          <p:nvPr>
            <p:ph type="title"/>
          </p:nvPr>
        </p:nvSpPr>
        <p:spPr>
          <a:xfrm>
            <a:off x="2591780" y="48126"/>
            <a:ext cx="4536504" cy="870857"/>
          </a:xfrm>
        </p:spPr>
        <p:txBody>
          <a:bodyPr/>
          <a:lstStyle/>
          <a:p>
            <a:r>
              <a:rPr lang="en-GB" dirty="0"/>
              <a:t>Module Task Assessment</a:t>
            </a:r>
          </a:p>
        </p:txBody>
      </p:sp>
      <p:sp>
        <p:nvSpPr>
          <p:cNvPr id="3" name="Text Placeholder 2">
            <a:extLst>
              <a:ext uri="{FF2B5EF4-FFF2-40B4-BE49-F238E27FC236}">
                <a16:creationId xmlns:a16="http://schemas.microsoft.com/office/drawing/2014/main" id="{8BDE32A9-3463-4946-9075-4913B3582113}"/>
              </a:ext>
            </a:extLst>
          </p:cNvPr>
          <p:cNvSpPr>
            <a:spLocks noGrp="1"/>
          </p:cNvSpPr>
          <p:nvPr>
            <p:ph type="body" idx="1"/>
          </p:nvPr>
        </p:nvSpPr>
        <p:spPr>
          <a:xfrm>
            <a:off x="755576" y="1080566"/>
            <a:ext cx="2947877" cy="396412"/>
          </a:xfrm>
        </p:spPr>
        <p:txBody>
          <a:bodyPr>
            <a:normAutofit lnSpcReduction="10000"/>
          </a:bodyPr>
          <a:lstStyle/>
          <a:p>
            <a:r>
              <a:rPr lang="en-GB" dirty="0">
                <a:solidFill>
                  <a:srgbClr val="002060"/>
                </a:solidFill>
              </a:rPr>
              <a:t>TASK</a:t>
            </a:r>
          </a:p>
        </p:txBody>
      </p:sp>
      <p:sp>
        <p:nvSpPr>
          <p:cNvPr id="4" name="Content Placeholder 3">
            <a:extLst>
              <a:ext uri="{FF2B5EF4-FFF2-40B4-BE49-F238E27FC236}">
                <a16:creationId xmlns:a16="http://schemas.microsoft.com/office/drawing/2014/main" id="{8E772F59-619A-9141-8586-ECDD50C154D1}"/>
              </a:ext>
            </a:extLst>
          </p:cNvPr>
          <p:cNvSpPr>
            <a:spLocks noGrp="1"/>
          </p:cNvSpPr>
          <p:nvPr>
            <p:ph sz="half" idx="2"/>
          </p:nvPr>
        </p:nvSpPr>
        <p:spPr>
          <a:xfrm>
            <a:off x="247069" y="1800143"/>
            <a:ext cx="3456384" cy="3657064"/>
          </a:xfrm>
        </p:spPr>
        <p:txBody>
          <a:bodyPr>
            <a:normAutofit fontScale="85000" lnSpcReduction="10000"/>
          </a:bodyPr>
          <a:lstStyle/>
          <a:p>
            <a:pPr marL="457200" indent="-457200">
              <a:buFont typeface="+mj-lt"/>
              <a:buAutoNum type="arabicPeriod"/>
              <a:defRPr/>
            </a:pPr>
            <a:r>
              <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rPr>
              <a:t>Provide depth of critical analysis of your chosen organisation’s internal and external environment</a:t>
            </a:r>
            <a:endParaRPr lang="en-GB" sz="2000" b="1" dirty="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457200" indent="-457200">
              <a:buFont typeface="+mj-lt"/>
              <a:buAutoNum type="arabicPeriod"/>
              <a:defRPr/>
            </a:pPr>
            <a:r>
              <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rPr>
              <a:t>Conduct a stakeholder analysis and an evaluation of stakeholder expectations</a:t>
            </a:r>
            <a:endParaRPr lang="en-GB" sz="2000" b="1" dirty="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457200" indent="-457200">
              <a:buFont typeface="+mj-lt"/>
              <a:buAutoNum type="arabicPeriod"/>
              <a:defRPr/>
            </a:pPr>
            <a:r>
              <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rPr>
              <a:t>Application of a range of relevant academic theories/models</a:t>
            </a:r>
            <a:endParaRPr lang="en-GB" sz="2000" b="1" dirty="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457200" indent="-457200">
              <a:buFont typeface="+mj-lt"/>
              <a:buAutoNum type="arabicPeriod"/>
              <a:defRPr/>
            </a:pPr>
            <a:r>
              <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rPr>
              <a:t>Provide a critical appraisal of your chosen organisation’s current strategic direction</a:t>
            </a:r>
            <a:endParaRPr lang="en-GB" sz="2000" b="1" dirty="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457200" indent="-457200">
              <a:buFont typeface="+mj-lt"/>
              <a:buAutoNum type="arabicPeriod"/>
              <a:defRPr/>
            </a:pPr>
            <a:r>
              <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rPr>
              <a:t>Depth and clarity of the proposed new strategy</a:t>
            </a:r>
            <a:endParaRPr lang="en-GB" sz="2000" b="1" dirty="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0" indent="0">
              <a:buNone/>
            </a:pPr>
            <a:endParaRPr lang="en-GB" dirty="0">
              <a:solidFill>
                <a:srgbClr val="002060"/>
              </a:solidFill>
            </a:endParaRPr>
          </a:p>
        </p:txBody>
      </p:sp>
      <p:sp>
        <p:nvSpPr>
          <p:cNvPr id="5" name="Text Placeholder 4">
            <a:extLst>
              <a:ext uri="{FF2B5EF4-FFF2-40B4-BE49-F238E27FC236}">
                <a16:creationId xmlns:a16="http://schemas.microsoft.com/office/drawing/2014/main" id="{F267F932-2727-544D-9FD5-B75A811B9543}"/>
              </a:ext>
            </a:extLst>
          </p:cNvPr>
          <p:cNvSpPr>
            <a:spLocks noGrp="1"/>
          </p:cNvSpPr>
          <p:nvPr>
            <p:ph type="body" sz="quarter" idx="3"/>
          </p:nvPr>
        </p:nvSpPr>
        <p:spPr>
          <a:xfrm>
            <a:off x="4860032" y="974015"/>
            <a:ext cx="4426402" cy="502963"/>
          </a:xfrm>
        </p:spPr>
        <p:txBody>
          <a:bodyPr>
            <a:normAutofit lnSpcReduction="10000"/>
          </a:bodyPr>
          <a:lstStyle/>
          <a:p>
            <a:r>
              <a:rPr lang="en-GB" dirty="0">
                <a:solidFill>
                  <a:srgbClr val="0000CC"/>
                </a:solidFill>
              </a:rPr>
              <a:t>Common Assessment Criteria</a:t>
            </a:r>
          </a:p>
        </p:txBody>
      </p:sp>
      <p:sp>
        <p:nvSpPr>
          <p:cNvPr id="6" name="Content Placeholder 5">
            <a:extLst>
              <a:ext uri="{FF2B5EF4-FFF2-40B4-BE49-F238E27FC236}">
                <a16:creationId xmlns:a16="http://schemas.microsoft.com/office/drawing/2014/main" id="{6D6CC05F-5CDF-9743-8EC8-85F6AD289176}"/>
              </a:ext>
            </a:extLst>
          </p:cNvPr>
          <p:cNvSpPr>
            <a:spLocks noGrp="1"/>
          </p:cNvSpPr>
          <p:nvPr>
            <p:ph sz="quarter" idx="4"/>
          </p:nvPr>
        </p:nvSpPr>
        <p:spPr>
          <a:xfrm>
            <a:off x="4329649" y="1831108"/>
            <a:ext cx="4536504" cy="3657064"/>
          </a:xfrm>
        </p:spPr>
        <p:txBody>
          <a:bodyPr>
            <a:normAutofit fontScale="85000" lnSpcReduction="10000"/>
          </a:bodyPr>
          <a:lstStyle/>
          <a:p>
            <a:pPr marL="514350" indent="-514350">
              <a:buFont typeface="+mj-lt"/>
              <a:buAutoNum type="arabicPeriod"/>
            </a:pPr>
            <a:r>
              <a:rPr lang="en-GB" dirty="0">
                <a:solidFill>
                  <a:srgbClr val="0000CC"/>
                </a:solidFill>
              </a:rPr>
              <a:t>Engagement with Literature Skills.      (30)</a:t>
            </a:r>
          </a:p>
          <a:p>
            <a:pPr marL="514350" indent="-514350">
              <a:buFont typeface="+mj-lt"/>
              <a:buAutoNum type="arabicPeriod"/>
            </a:pPr>
            <a:r>
              <a:rPr lang="en-GB" dirty="0">
                <a:solidFill>
                  <a:srgbClr val="0000CC"/>
                </a:solidFill>
              </a:rPr>
              <a:t>Knowledge and Understanding Skills (25)</a:t>
            </a:r>
          </a:p>
          <a:p>
            <a:pPr marL="514350" indent="-514350">
              <a:buFont typeface="+mj-lt"/>
              <a:buAutoNum type="arabicPeriod"/>
            </a:pPr>
            <a:r>
              <a:rPr lang="en-GB" dirty="0">
                <a:solidFill>
                  <a:srgbClr val="0000CC"/>
                </a:solidFill>
              </a:rPr>
              <a:t>Cognitive and Intellectual Skills          (25)</a:t>
            </a:r>
          </a:p>
          <a:p>
            <a:pPr marL="514350" indent="-514350">
              <a:buFont typeface="+mj-lt"/>
              <a:buAutoNum type="arabicPeriod"/>
            </a:pPr>
            <a:r>
              <a:rPr lang="en-GB" dirty="0">
                <a:solidFill>
                  <a:srgbClr val="0000CC"/>
                </a:solidFill>
              </a:rPr>
              <a:t>Practical Application Skills (10)</a:t>
            </a:r>
          </a:p>
          <a:p>
            <a:pPr marL="514350" indent="-514350">
              <a:buFont typeface="+mj-lt"/>
              <a:buAutoNum type="arabicPeriod"/>
            </a:pPr>
            <a:r>
              <a:rPr lang="en-GB" dirty="0">
                <a:solidFill>
                  <a:srgbClr val="0000CC"/>
                </a:solidFill>
              </a:rPr>
              <a:t> Transferable Skills for Life and Professional Practice (10)</a:t>
            </a:r>
          </a:p>
          <a:p>
            <a:pPr marL="514350" indent="-514350">
              <a:buFont typeface="+mj-lt"/>
              <a:buAutoNum type="arabicPeriod"/>
            </a:pPr>
            <a:endParaRPr lang="en-GB" dirty="0">
              <a:solidFill>
                <a:srgbClr val="0000CC"/>
              </a:solidFill>
            </a:endParaRPr>
          </a:p>
        </p:txBody>
      </p:sp>
      <p:sp>
        <p:nvSpPr>
          <p:cNvPr id="7" name="TextBox 6">
            <a:extLst>
              <a:ext uri="{FF2B5EF4-FFF2-40B4-BE49-F238E27FC236}">
                <a16:creationId xmlns:a16="http://schemas.microsoft.com/office/drawing/2014/main" id="{2465785A-F563-1FDF-3F14-477DBE90CA16}"/>
              </a:ext>
            </a:extLst>
          </p:cNvPr>
          <p:cNvSpPr txBox="1"/>
          <p:nvPr/>
        </p:nvSpPr>
        <p:spPr>
          <a:xfrm>
            <a:off x="4811211" y="4224048"/>
            <a:ext cx="3573380" cy="369332"/>
          </a:xfrm>
          <a:prstGeom prst="rect">
            <a:avLst/>
          </a:prstGeom>
          <a:noFill/>
        </p:spPr>
        <p:txBody>
          <a:bodyPr wrap="square">
            <a:spAutoFit/>
          </a:bodyPr>
          <a:lstStyle/>
          <a:p>
            <a:r>
              <a:rPr lang="en-GB" b="1" dirty="0">
                <a:solidFill>
                  <a:srgbClr val="FF0000"/>
                </a:solidFill>
              </a:rPr>
              <a:t>11:59pm on 22</a:t>
            </a:r>
            <a:r>
              <a:rPr lang="en-GB" b="1" baseline="30000" dirty="0">
                <a:solidFill>
                  <a:srgbClr val="FF0000"/>
                </a:solidFill>
              </a:rPr>
              <a:t>nd</a:t>
            </a:r>
            <a:r>
              <a:rPr lang="en-GB" b="1" dirty="0">
                <a:solidFill>
                  <a:srgbClr val="FF0000"/>
                </a:solidFill>
              </a:rPr>
              <a:t> November 2026</a:t>
            </a:r>
          </a:p>
        </p:txBody>
      </p:sp>
    </p:spTree>
    <p:extLst>
      <p:ext uri="{BB962C8B-B14F-4D97-AF65-F5344CB8AC3E}">
        <p14:creationId xmlns:p14="http://schemas.microsoft.com/office/powerpoint/2010/main" val="3212947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fade">
                                      <p:cBhvr>
                                        <p:cTn id="22" dur="500"/>
                                        <p:tgtEl>
                                          <p:spTgt spid="4">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animEffect transition="in" filter="fade">
                                      <p:cBhvr>
                                        <p:cTn id="27" dur="500"/>
                                        <p:tgtEl>
                                          <p:spTgt spid="4">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5">
                                            <p:txEl>
                                              <p:pRg st="0" end="0"/>
                                            </p:txEl>
                                          </p:spTgt>
                                        </p:tgtEl>
                                        <p:attrNameLst>
                                          <p:attrName>style.visibility</p:attrName>
                                        </p:attrNameLst>
                                      </p:cBhvr>
                                      <p:to>
                                        <p:strVal val="visible"/>
                                      </p:to>
                                    </p:set>
                                    <p:animEffect transition="in" filter="fade">
                                      <p:cBhvr>
                                        <p:cTn id="32" dur="500"/>
                                        <p:tgtEl>
                                          <p:spTgt spid="5">
                                            <p:txEl>
                                              <p:pRg st="0" end="0"/>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6">
                                            <p:txEl>
                                              <p:pRg st="0" end="0"/>
                                            </p:txEl>
                                          </p:spTgt>
                                        </p:tgtEl>
                                        <p:attrNameLst>
                                          <p:attrName>style.visibility</p:attrName>
                                        </p:attrNameLst>
                                      </p:cBhvr>
                                      <p:to>
                                        <p:strVal val="visible"/>
                                      </p:to>
                                    </p:set>
                                    <p:animEffect transition="in" filter="fade">
                                      <p:cBhvr>
                                        <p:cTn id="37" dur="500"/>
                                        <p:tgtEl>
                                          <p:spTgt spid="6">
                                            <p:txEl>
                                              <p:pRg st="0" end="0"/>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6">
                                            <p:txEl>
                                              <p:pRg st="1" end="1"/>
                                            </p:txEl>
                                          </p:spTgt>
                                        </p:tgtEl>
                                        <p:attrNameLst>
                                          <p:attrName>style.visibility</p:attrName>
                                        </p:attrNameLst>
                                      </p:cBhvr>
                                      <p:to>
                                        <p:strVal val="visible"/>
                                      </p:to>
                                    </p:set>
                                    <p:animEffect transition="in" filter="fade">
                                      <p:cBhvr>
                                        <p:cTn id="42" dur="500"/>
                                        <p:tgtEl>
                                          <p:spTgt spid="6">
                                            <p:txEl>
                                              <p:pRg st="1" end="1"/>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6">
                                            <p:txEl>
                                              <p:pRg st="2" end="2"/>
                                            </p:txEl>
                                          </p:spTgt>
                                        </p:tgtEl>
                                        <p:attrNameLst>
                                          <p:attrName>style.visibility</p:attrName>
                                        </p:attrNameLst>
                                      </p:cBhvr>
                                      <p:to>
                                        <p:strVal val="visible"/>
                                      </p:to>
                                    </p:set>
                                    <p:animEffect transition="in" filter="fade">
                                      <p:cBhvr>
                                        <p:cTn id="47" dur="500"/>
                                        <p:tgtEl>
                                          <p:spTgt spid="6">
                                            <p:txEl>
                                              <p:pRg st="2" end="2"/>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6">
                                            <p:txEl>
                                              <p:pRg st="3" end="3"/>
                                            </p:txEl>
                                          </p:spTgt>
                                        </p:tgtEl>
                                        <p:attrNameLst>
                                          <p:attrName>style.visibility</p:attrName>
                                        </p:attrNameLst>
                                      </p:cBhvr>
                                      <p:to>
                                        <p:strVal val="visible"/>
                                      </p:to>
                                    </p:set>
                                    <p:animEffect transition="in" filter="fade">
                                      <p:cBhvr>
                                        <p:cTn id="52" dur="500"/>
                                        <p:tgtEl>
                                          <p:spTgt spid="6">
                                            <p:txEl>
                                              <p:pRg st="3" end="3"/>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nodeType="clickEffect">
                                  <p:stCondLst>
                                    <p:cond delay="0"/>
                                  </p:stCondLst>
                                  <p:childTnLst>
                                    <p:set>
                                      <p:cBhvr>
                                        <p:cTn id="56" dur="1" fill="hold">
                                          <p:stCondLst>
                                            <p:cond delay="0"/>
                                          </p:stCondLst>
                                        </p:cTn>
                                        <p:tgtEl>
                                          <p:spTgt spid="6">
                                            <p:txEl>
                                              <p:pRg st="4" end="4"/>
                                            </p:txEl>
                                          </p:spTgt>
                                        </p:tgtEl>
                                        <p:attrNameLst>
                                          <p:attrName>style.visibility</p:attrName>
                                        </p:attrNameLst>
                                      </p:cBhvr>
                                      <p:to>
                                        <p:strVal val="visible"/>
                                      </p:to>
                                    </p:set>
                                    <p:animEffect transition="in" filter="fade">
                                      <p:cBhvr>
                                        <p:cTn id="57" dur="500"/>
                                        <p:tgtEl>
                                          <p:spTgt spid="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FB955E-2F74-4038-B38E-8B3BD7632C8A}"/>
              </a:ext>
            </a:extLst>
          </p:cNvPr>
          <p:cNvSpPr>
            <a:spLocks noGrp="1"/>
          </p:cNvSpPr>
          <p:nvPr>
            <p:ph type="title"/>
          </p:nvPr>
        </p:nvSpPr>
        <p:spPr>
          <a:xfrm>
            <a:off x="628650" y="0"/>
            <a:ext cx="7886700" cy="739769"/>
          </a:xfrm>
        </p:spPr>
        <p:txBody>
          <a:bodyPr/>
          <a:lstStyle/>
          <a:p>
            <a:pPr algn="ctr"/>
            <a:r>
              <a:rPr lang="en-GB" dirty="0"/>
              <a:t>Your Thoughts on the Assignment</a:t>
            </a:r>
          </a:p>
        </p:txBody>
      </p:sp>
      <p:sp>
        <p:nvSpPr>
          <p:cNvPr id="3" name="Content Placeholder 2">
            <a:extLst>
              <a:ext uri="{FF2B5EF4-FFF2-40B4-BE49-F238E27FC236}">
                <a16:creationId xmlns:a16="http://schemas.microsoft.com/office/drawing/2014/main" id="{A6C7858D-9162-49AB-923B-60223A5DB0B6}"/>
              </a:ext>
            </a:extLst>
          </p:cNvPr>
          <p:cNvSpPr>
            <a:spLocks noGrp="1"/>
          </p:cNvSpPr>
          <p:nvPr>
            <p:ph idx="1"/>
          </p:nvPr>
        </p:nvSpPr>
        <p:spPr>
          <a:xfrm>
            <a:off x="179512" y="745213"/>
            <a:ext cx="5871571" cy="4351338"/>
          </a:xfrm>
        </p:spPr>
        <p:txBody>
          <a:bodyPr>
            <a:normAutofit fontScale="92500"/>
          </a:bodyPr>
          <a:lstStyle/>
          <a:p>
            <a:pPr marL="0" indent="0">
              <a:buNone/>
            </a:pPr>
            <a:r>
              <a:rPr lang="en-GB" dirty="0"/>
              <a:t>Q &amp; A – Discussion</a:t>
            </a:r>
            <a:endParaRPr lang="en-GB" sz="2800" dirty="0">
              <a:solidFill>
                <a:srgbClr val="002060"/>
              </a:solidFill>
              <a:effectLst/>
              <a:ea typeface="Times New Roman" panose="02020603050405020304" pitchFamily="18" charset="0"/>
            </a:endParaRPr>
          </a:p>
          <a:p>
            <a:pPr marL="457200" indent="-457200">
              <a:buFont typeface="+mj-lt"/>
              <a:buAutoNum type="arabicPeriod"/>
              <a:defRPr/>
            </a:pPr>
            <a:r>
              <a:rPr lang="en-GB" sz="2400" dirty="0">
                <a:solidFill>
                  <a:srgbClr val="002060"/>
                </a:solidFill>
                <a:latin typeface="Tahoma" panose="020B0604030504040204" pitchFamily="34" charset="0"/>
                <a:ea typeface="Tahoma" panose="020B0604030504040204" pitchFamily="34" charset="0"/>
                <a:cs typeface="Tahoma" panose="020B0604030504040204" pitchFamily="34" charset="0"/>
              </a:rPr>
              <a:t>Provide depth of critical analysis of your chosen organisation’s internal and external environment</a:t>
            </a:r>
            <a:endParaRPr lang="en-GB" sz="2400" b="1" dirty="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457200" indent="-457200">
              <a:buFont typeface="+mj-lt"/>
              <a:buAutoNum type="arabicPeriod"/>
              <a:defRPr/>
            </a:pPr>
            <a:r>
              <a:rPr lang="en-GB" sz="2400" dirty="0">
                <a:solidFill>
                  <a:srgbClr val="002060"/>
                </a:solidFill>
                <a:latin typeface="Tahoma" panose="020B0604030504040204" pitchFamily="34" charset="0"/>
                <a:ea typeface="Tahoma" panose="020B0604030504040204" pitchFamily="34" charset="0"/>
                <a:cs typeface="Tahoma" panose="020B0604030504040204" pitchFamily="34" charset="0"/>
              </a:rPr>
              <a:t>Conduct a stakeholder analysis and an evaluation of stakeholder expectations</a:t>
            </a:r>
            <a:endParaRPr lang="en-GB" sz="2400" b="1" dirty="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457200" indent="-457200">
              <a:buFont typeface="+mj-lt"/>
              <a:buAutoNum type="arabicPeriod"/>
              <a:defRPr/>
            </a:pPr>
            <a:r>
              <a:rPr lang="en-GB" sz="2400" dirty="0">
                <a:solidFill>
                  <a:srgbClr val="002060"/>
                </a:solidFill>
                <a:latin typeface="Tahoma" panose="020B0604030504040204" pitchFamily="34" charset="0"/>
                <a:ea typeface="Tahoma" panose="020B0604030504040204" pitchFamily="34" charset="0"/>
                <a:cs typeface="Tahoma" panose="020B0604030504040204" pitchFamily="34" charset="0"/>
              </a:rPr>
              <a:t>Application of a range of relevant academic theories/models</a:t>
            </a:r>
            <a:endParaRPr lang="en-GB" sz="2400" b="1" dirty="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457200" indent="-457200">
              <a:buFont typeface="+mj-lt"/>
              <a:buAutoNum type="arabicPeriod"/>
              <a:defRPr/>
            </a:pPr>
            <a:r>
              <a:rPr lang="en-GB" sz="2400" dirty="0">
                <a:solidFill>
                  <a:srgbClr val="002060"/>
                </a:solidFill>
                <a:latin typeface="Tahoma" panose="020B0604030504040204" pitchFamily="34" charset="0"/>
                <a:ea typeface="Tahoma" panose="020B0604030504040204" pitchFamily="34" charset="0"/>
                <a:cs typeface="Tahoma" panose="020B0604030504040204" pitchFamily="34" charset="0"/>
              </a:rPr>
              <a:t>Provide a critical appraisal of your chosen organisation’s current strategic direction</a:t>
            </a:r>
            <a:endParaRPr lang="en-GB" sz="2400" b="1" dirty="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457200" indent="-457200">
              <a:buFont typeface="+mj-lt"/>
              <a:buAutoNum type="arabicPeriod"/>
              <a:defRPr/>
            </a:pPr>
            <a:r>
              <a:rPr lang="en-GB" sz="2400" dirty="0">
                <a:solidFill>
                  <a:srgbClr val="002060"/>
                </a:solidFill>
                <a:latin typeface="Tahoma" panose="020B0604030504040204" pitchFamily="34" charset="0"/>
                <a:ea typeface="Tahoma" panose="020B0604030504040204" pitchFamily="34" charset="0"/>
                <a:cs typeface="Tahoma" panose="020B0604030504040204" pitchFamily="34" charset="0"/>
              </a:rPr>
              <a:t>Depth and clarity of the proposed new strategy</a:t>
            </a:r>
            <a:endParaRPr lang="en-GB" sz="2400" b="1" dirty="0">
              <a:solidFill>
                <a:srgbClr val="002060"/>
              </a:solidFill>
              <a:latin typeface="Tahoma" panose="020B0604030504040204" pitchFamily="34" charset="0"/>
              <a:ea typeface="Tahoma" panose="020B0604030504040204" pitchFamily="34" charset="0"/>
              <a:cs typeface="Tahoma" panose="020B0604030504040204" pitchFamily="34" charset="0"/>
            </a:endParaRPr>
          </a:p>
          <a:p>
            <a:endParaRPr lang="en-GB" dirty="0"/>
          </a:p>
        </p:txBody>
      </p:sp>
      <p:pic>
        <p:nvPicPr>
          <p:cNvPr id="8" name="Picture 7" descr="A group of people in a room&#10;&#10;Description automatically generated">
            <a:extLst>
              <a:ext uri="{FF2B5EF4-FFF2-40B4-BE49-F238E27FC236}">
                <a16:creationId xmlns:a16="http://schemas.microsoft.com/office/drawing/2014/main" id="{11D7940C-40A7-4BD5-BA89-9CE2CD315DBE}"/>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051083" y="2266947"/>
            <a:ext cx="3092917" cy="2324106"/>
          </a:xfrm>
          <a:prstGeom prst="rect">
            <a:avLst/>
          </a:prstGeom>
        </p:spPr>
      </p:pic>
    </p:spTree>
    <p:extLst>
      <p:ext uri="{BB962C8B-B14F-4D97-AF65-F5344CB8AC3E}">
        <p14:creationId xmlns:p14="http://schemas.microsoft.com/office/powerpoint/2010/main" val="10334637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9328" y="188640"/>
            <a:ext cx="8352928" cy="1143000"/>
          </a:xfrm>
        </p:spPr>
        <p:txBody>
          <a:bodyPr>
            <a:noAutofit/>
          </a:bodyPr>
          <a:lstStyle/>
          <a:p>
            <a:pPr algn="l"/>
            <a:r>
              <a:rPr lang="en-GB" sz="2800" dirty="0">
                <a:latin typeface="Tahoma" panose="020B0604030504040204" pitchFamily="34" charset="0"/>
                <a:ea typeface="Tahoma" panose="020B0604030504040204" pitchFamily="34" charset="0"/>
                <a:cs typeface="Tahoma" panose="020B0604030504040204" pitchFamily="34" charset="0"/>
              </a:rPr>
              <a:t>1. Depth of critical analysis of your chosen organisation’s internal and external environment </a:t>
            </a:r>
            <a:br>
              <a:rPr lang="en-GB" sz="2800" b="1" dirty="0">
                <a:latin typeface="Tahoma" panose="020B0604030504040204" pitchFamily="34" charset="0"/>
                <a:ea typeface="Tahoma" panose="020B0604030504040204" pitchFamily="34" charset="0"/>
                <a:cs typeface="Tahoma" panose="020B0604030504040204" pitchFamily="34" charset="0"/>
              </a:rPr>
            </a:br>
            <a:endParaRPr lang="en-US" sz="2800" dirty="0"/>
          </a:p>
        </p:txBody>
      </p:sp>
      <p:sp>
        <p:nvSpPr>
          <p:cNvPr id="3" name="Content Placeholder 2"/>
          <p:cNvSpPr>
            <a:spLocks noGrp="1"/>
          </p:cNvSpPr>
          <p:nvPr>
            <p:ph idx="1"/>
          </p:nvPr>
        </p:nvSpPr>
        <p:spPr>
          <a:xfrm>
            <a:off x="179512" y="1331640"/>
            <a:ext cx="5544616" cy="4196760"/>
          </a:xfrm>
        </p:spPr>
        <p:txBody>
          <a:bodyPr>
            <a:normAutofit/>
          </a:bodyPr>
          <a:lstStyle/>
          <a:p>
            <a:r>
              <a:rPr lang="en-US" sz="2400" b="1" dirty="0">
                <a:solidFill>
                  <a:srgbClr val="0000CC"/>
                </a:solidFill>
              </a:rPr>
              <a:t>Critical analysis </a:t>
            </a:r>
            <a:r>
              <a:rPr lang="en-US" sz="2400" dirty="0">
                <a:solidFill>
                  <a:srgbClr val="0000CC"/>
                </a:solidFill>
              </a:rPr>
              <a:t>- supported &amp; referenced research</a:t>
            </a:r>
          </a:p>
          <a:p>
            <a:pPr marL="742950" lvl="2" indent="-342900"/>
            <a:r>
              <a:rPr lang="en-US" sz="2400" dirty="0">
                <a:solidFill>
                  <a:srgbClr val="0000CC"/>
                </a:solidFill>
              </a:rPr>
              <a:t>Detailed (</a:t>
            </a:r>
            <a:r>
              <a:rPr lang="en-US" sz="2400" i="1" dirty="0">
                <a:solidFill>
                  <a:srgbClr val="0000CC"/>
                </a:solidFill>
              </a:rPr>
              <a:t>depth</a:t>
            </a:r>
            <a:r>
              <a:rPr lang="en-US" sz="2400" dirty="0">
                <a:solidFill>
                  <a:srgbClr val="0000CC"/>
                </a:solidFill>
              </a:rPr>
              <a:t>) Macro &amp; Micro Environmental analysis</a:t>
            </a:r>
          </a:p>
          <a:p>
            <a:r>
              <a:rPr lang="en-US" sz="2400" b="1" dirty="0">
                <a:solidFill>
                  <a:srgbClr val="0000CC"/>
                </a:solidFill>
              </a:rPr>
              <a:t>Select an organisation - </a:t>
            </a:r>
            <a:r>
              <a:rPr lang="en-US" sz="2400" dirty="0">
                <a:solidFill>
                  <a:srgbClr val="0000CC"/>
                </a:solidFill>
              </a:rPr>
              <a:t>where you can satisfy the need for supported and referenced research (it might not be your own)</a:t>
            </a:r>
          </a:p>
          <a:p>
            <a:r>
              <a:rPr lang="en-US" sz="2400" b="1" dirty="0">
                <a:solidFill>
                  <a:srgbClr val="0000CC"/>
                </a:solidFill>
              </a:rPr>
              <a:t>Give a brief explanation - </a:t>
            </a:r>
            <a:r>
              <a:rPr lang="en-US" sz="2400" dirty="0">
                <a:solidFill>
                  <a:srgbClr val="0000CC"/>
                </a:solidFill>
              </a:rPr>
              <a:t>about your chosen organisation and why you chose it. (500 words max)</a:t>
            </a:r>
          </a:p>
        </p:txBody>
      </p:sp>
      <p:pic>
        <p:nvPicPr>
          <p:cNvPr id="2050" name="Picture 2" descr="stupid homer simpson GIF">
            <a:extLst>
              <a:ext uri="{FF2B5EF4-FFF2-40B4-BE49-F238E27FC236}">
                <a16:creationId xmlns:a16="http://schemas.microsoft.com/office/drawing/2014/main" id="{1FD23A73-C2CF-4274-984C-F7AD4B67A9CE}"/>
              </a:ext>
            </a:extLst>
          </p:cNvPr>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5998467" y="3861048"/>
            <a:ext cx="3145533" cy="17693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458248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71600" y="116632"/>
            <a:ext cx="7886700" cy="1177373"/>
          </a:xfrm>
        </p:spPr>
        <p:txBody>
          <a:bodyPr>
            <a:normAutofit fontScale="90000"/>
          </a:bodyPr>
          <a:lstStyle/>
          <a:p>
            <a:pPr algn="l"/>
            <a:r>
              <a:rPr lang="en-GB" sz="3100" dirty="0">
                <a:latin typeface="Tahoma" panose="020B0604030504040204" pitchFamily="34" charset="0"/>
                <a:ea typeface="Tahoma" panose="020B0604030504040204" pitchFamily="34" charset="0"/>
                <a:cs typeface="Tahoma" panose="020B0604030504040204" pitchFamily="34" charset="0"/>
              </a:rPr>
              <a:t>2. Conduct a stakeholder analysis and an evaluation of stakeholder expectations. </a:t>
            </a:r>
            <a:br>
              <a:rPr lang="en-GB" b="1" dirty="0">
                <a:latin typeface="Tahoma" panose="020B0604030504040204" pitchFamily="34" charset="0"/>
                <a:ea typeface="Tahoma" panose="020B0604030504040204" pitchFamily="34" charset="0"/>
                <a:cs typeface="Tahoma" panose="020B0604030504040204" pitchFamily="34" charset="0"/>
              </a:rPr>
            </a:br>
            <a:endParaRPr lang="en-US" dirty="0"/>
          </a:p>
        </p:txBody>
      </p:sp>
      <p:sp>
        <p:nvSpPr>
          <p:cNvPr id="3" name="Content Placeholder 2"/>
          <p:cNvSpPr>
            <a:spLocks noGrp="1"/>
          </p:cNvSpPr>
          <p:nvPr>
            <p:ph idx="1"/>
          </p:nvPr>
        </p:nvSpPr>
        <p:spPr>
          <a:xfrm>
            <a:off x="251520" y="1313467"/>
            <a:ext cx="3744416" cy="1074067"/>
          </a:xfrm>
        </p:spPr>
        <p:txBody>
          <a:bodyPr>
            <a:noAutofit/>
          </a:bodyPr>
          <a:lstStyle/>
          <a:p>
            <a:pPr marL="0" indent="0">
              <a:buNone/>
            </a:pPr>
            <a:r>
              <a:rPr lang="en-US" sz="2400" b="1" dirty="0">
                <a:solidFill>
                  <a:srgbClr val="0000CC"/>
                </a:solidFill>
              </a:rPr>
              <a:t>A </a:t>
            </a:r>
            <a:r>
              <a:rPr lang="en-US" sz="2400" b="1" i="1" u="sng" dirty="0">
                <a:solidFill>
                  <a:srgbClr val="0000CC"/>
                </a:solidFill>
              </a:rPr>
              <a:t>detailed</a:t>
            </a:r>
            <a:r>
              <a:rPr lang="en-US" sz="2400" b="1" dirty="0">
                <a:solidFill>
                  <a:srgbClr val="0000CC"/>
                </a:solidFill>
              </a:rPr>
              <a:t> stakeholder analysis</a:t>
            </a:r>
          </a:p>
          <a:p>
            <a:pPr lvl="1"/>
            <a:r>
              <a:rPr lang="en-US" sz="2400" dirty="0">
                <a:solidFill>
                  <a:srgbClr val="0000CC"/>
                </a:solidFill>
              </a:rPr>
              <a:t>Map stakeholders and analyse them by their Power and Interest</a:t>
            </a:r>
          </a:p>
          <a:p>
            <a:pPr lvl="1"/>
            <a:r>
              <a:rPr lang="en-US" sz="2400" dirty="0"/>
              <a:t>Who are they?  Groups and individuals?  What specifically are their expectations?</a:t>
            </a:r>
          </a:p>
          <a:p>
            <a:pPr lvl="1"/>
            <a:r>
              <a:rPr lang="en-US" sz="2400" dirty="0"/>
              <a:t>What actions will you need to take?</a:t>
            </a:r>
          </a:p>
        </p:txBody>
      </p:sp>
      <p:pic>
        <p:nvPicPr>
          <p:cNvPr id="3074" name="Picture 2" descr="the simpsons pizza GIF">
            <a:extLst>
              <a:ext uri="{FF2B5EF4-FFF2-40B4-BE49-F238E27FC236}">
                <a16:creationId xmlns:a16="http://schemas.microsoft.com/office/drawing/2014/main" id="{BA4758E4-8C3A-4CAC-8EEB-60661940820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92855" y="2846883"/>
            <a:ext cx="4572000" cy="28098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673489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descr="A picture containing text, drawing&#10;&#10;Description automatically generated">
            <a:extLst>
              <a:ext uri="{FF2B5EF4-FFF2-40B4-BE49-F238E27FC236}">
                <a16:creationId xmlns:a16="http://schemas.microsoft.com/office/drawing/2014/main" id="{09BF276F-6F9D-4766-A508-3DFE7658ABF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216547" y="3847796"/>
            <a:ext cx="2752095" cy="1585294"/>
          </a:xfrm>
          <a:prstGeom prst="rect">
            <a:avLst/>
          </a:prstGeom>
        </p:spPr>
      </p:pic>
      <p:pic>
        <p:nvPicPr>
          <p:cNvPr id="6" name="Picture 5" descr="A close up of a piece of paper&#10;&#10;Description automatically generated">
            <a:extLst>
              <a:ext uri="{FF2B5EF4-FFF2-40B4-BE49-F238E27FC236}">
                <a16:creationId xmlns:a16="http://schemas.microsoft.com/office/drawing/2014/main" id="{E4CFD3E3-F2C5-4FA5-A86C-CDE07F68F1D2}"/>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3910752" y="3805326"/>
            <a:ext cx="1800955" cy="1828877"/>
          </a:xfrm>
          <a:prstGeom prst="rect">
            <a:avLst/>
          </a:prstGeom>
        </p:spPr>
      </p:pic>
      <p:pic>
        <p:nvPicPr>
          <p:cNvPr id="9" name="Picture 8" descr="A screenshot of a social media post&#10;&#10;Description automatically generated">
            <a:extLst>
              <a:ext uri="{FF2B5EF4-FFF2-40B4-BE49-F238E27FC236}">
                <a16:creationId xmlns:a16="http://schemas.microsoft.com/office/drawing/2014/main" id="{D0F77B42-3596-4061-B680-46D603941A25}"/>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175358" y="3746841"/>
            <a:ext cx="3251337" cy="1828877"/>
          </a:xfrm>
          <a:prstGeom prst="rect">
            <a:avLst/>
          </a:prstGeom>
        </p:spPr>
      </p:pic>
      <p:sp>
        <p:nvSpPr>
          <p:cNvPr id="2" name="Title 1"/>
          <p:cNvSpPr>
            <a:spLocks noGrp="1"/>
          </p:cNvSpPr>
          <p:nvPr>
            <p:ph type="title"/>
          </p:nvPr>
        </p:nvSpPr>
        <p:spPr>
          <a:xfrm>
            <a:off x="867879" y="157298"/>
            <a:ext cx="7886700" cy="1052513"/>
          </a:xfrm>
        </p:spPr>
        <p:txBody>
          <a:bodyPr>
            <a:normAutofit fontScale="90000"/>
          </a:bodyPr>
          <a:lstStyle/>
          <a:p>
            <a:pPr algn="l"/>
            <a:r>
              <a:rPr lang="en-GB" sz="3100" dirty="0">
                <a:latin typeface="Tahoma" panose="020B0604030504040204" pitchFamily="34" charset="0"/>
                <a:ea typeface="Tahoma" panose="020B0604030504040204" pitchFamily="34" charset="0"/>
                <a:cs typeface="Tahoma" panose="020B0604030504040204" pitchFamily="34" charset="0"/>
              </a:rPr>
              <a:t>3. Application of a range of relevant academic theories/models. </a:t>
            </a:r>
            <a:br>
              <a:rPr lang="en-GB" b="1" dirty="0">
                <a:latin typeface="Tahoma" panose="020B0604030504040204" pitchFamily="34" charset="0"/>
                <a:ea typeface="Tahoma" panose="020B0604030504040204" pitchFamily="34" charset="0"/>
                <a:cs typeface="Tahoma" panose="020B0604030504040204" pitchFamily="34" charset="0"/>
              </a:rPr>
            </a:br>
            <a:endParaRPr lang="en-US" dirty="0"/>
          </a:p>
        </p:txBody>
      </p:sp>
      <p:sp>
        <p:nvSpPr>
          <p:cNvPr id="3" name="Content Placeholder 2"/>
          <p:cNvSpPr>
            <a:spLocks noGrp="1"/>
          </p:cNvSpPr>
          <p:nvPr>
            <p:ph idx="1"/>
          </p:nvPr>
        </p:nvSpPr>
        <p:spPr>
          <a:xfrm>
            <a:off x="457200" y="1223797"/>
            <a:ext cx="8229600" cy="2369341"/>
          </a:xfrm>
        </p:spPr>
        <p:txBody>
          <a:bodyPr/>
          <a:lstStyle/>
          <a:p>
            <a:r>
              <a:rPr lang="en-US" sz="2400" b="1" dirty="0">
                <a:solidFill>
                  <a:srgbClr val="002060"/>
                </a:solidFill>
              </a:rPr>
              <a:t>Select at least two models or theories</a:t>
            </a:r>
          </a:p>
          <a:p>
            <a:pPr marL="742950" lvl="2" indent="-342900"/>
            <a:r>
              <a:rPr lang="en-US" sz="1600" dirty="0">
                <a:solidFill>
                  <a:srgbClr val="002060"/>
                </a:solidFill>
              </a:rPr>
              <a:t>Select ones which are the most appropriate for your selected organisation, ensuring that their selection over the other models or theories is briefly explained</a:t>
            </a:r>
          </a:p>
          <a:p>
            <a:r>
              <a:rPr lang="en-US" sz="2400" b="1" dirty="0">
                <a:solidFill>
                  <a:srgbClr val="002060"/>
                </a:solidFill>
              </a:rPr>
              <a:t>Apply both models and/or theories to your chosen organisation</a:t>
            </a:r>
          </a:p>
          <a:p>
            <a:pPr lvl="1"/>
            <a:r>
              <a:rPr lang="en-US" sz="1600" dirty="0">
                <a:solidFill>
                  <a:srgbClr val="002060"/>
                </a:solidFill>
              </a:rPr>
              <a:t>Use, wherever possible, your research to illuminate your application</a:t>
            </a:r>
            <a:endParaRPr lang="en-US" dirty="0">
              <a:solidFill>
                <a:srgbClr val="002060"/>
              </a:solidFill>
            </a:endParaRPr>
          </a:p>
          <a:p>
            <a:endParaRPr lang="en-US" dirty="0">
              <a:solidFill>
                <a:srgbClr val="002060"/>
              </a:solidFill>
            </a:endParaRPr>
          </a:p>
        </p:txBody>
      </p:sp>
    </p:spTree>
    <p:extLst>
      <p:ext uri="{BB962C8B-B14F-4D97-AF65-F5344CB8AC3E}">
        <p14:creationId xmlns:p14="http://schemas.microsoft.com/office/powerpoint/2010/main" val="2501351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marL="457200" indent="-457200" algn="l"/>
            <a:r>
              <a:rPr lang="en-GB" sz="2800" dirty="0">
                <a:latin typeface="Tahoma" panose="020B0604030504040204" pitchFamily="34" charset="0"/>
                <a:ea typeface="Tahoma" panose="020B0604030504040204" pitchFamily="34" charset="0"/>
                <a:cs typeface="Tahoma" panose="020B0604030504040204" pitchFamily="34" charset="0"/>
              </a:rPr>
              <a:t>4. Provide a critical appraisal of your chosen organisation’s current strategic direction</a:t>
            </a:r>
            <a:endParaRPr lang="en-GB" sz="2800" b="1" dirty="0">
              <a:latin typeface="Tahoma" panose="020B0604030504040204" pitchFamily="34" charset="0"/>
              <a:ea typeface="Tahoma" panose="020B0604030504040204" pitchFamily="34" charset="0"/>
              <a:cs typeface="Tahoma" panose="020B0604030504040204" pitchFamily="34" charset="0"/>
            </a:endParaRPr>
          </a:p>
        </p:txBody>
      </p:sp>
      <p:sp>
        <p:nvSpPr>
          <p:cNvPr id="3" name="Content Placeholder 2"/>
          <p:cNvSpPr>
            <a:spLocks noGrp="1"/>
          </p:cNvSpPr>
          <p:nvPr>
            <p:ph idx="1"/>
          </p:nvPr>
        </p:nvSpPr>
        <p:spPr>
          <a:xfrm>
            <a:off x="179512" y="1871228"/>
            <a:ext cx="5815558" cy="3115543"/>
          </a:xfrm>
        </p:spPr>
        <p:txBody>
          <a:bodyPr>
            <a:normAutofit/>
          </a:bodyPr>
          <a:lstStyle/>
          <a:p>
            <a:r>
              <a:rPr lang="en-US" sz="2400" b="1" dirty="0">
                <a:solidFill>
                  <a:srgbClr val="0000CC"/>
                </a:solidFill>
              </a:rPr>
              <a:t>Critically appraise to what degree is, or is not, your chosen Organisation's current strategic direction followed or achieved and why</a:t>
            </a:r>
            <a:r>
              <a:rPr lang="en-US" sz="2400" dirty="0">
                <a:solidFill>
                  <a:srgbClr val="0000CC"/>
                </a:solidFill>
              </a:rPr>
              <a:t>?</a:t>
            </a:r>
          </a:p>
          <a:p>
            <a:r>
              <a:rPr lang="en-US" sz="2400" b="1" dirty="0">
                <a:solidFill>
                  <a:srgbClr val="0000CC"/>
                </a:solidFill>
              </a:rPr>
              <a:t>Strategic Direction is about:</a:t>
            </a:r>
          </a:p>
          <a:p>
            <a:pPr lvl="1"/>
            <a:r>
              <a:rPr lang="en-US" sz="2000" dirty="0">
                <a:solidFill>
                  <a:srgbClr val="0000CC"/>
                </a:solidFill>
              </a:rPr>
              <a:t>Vision	</a:t>
            </a:r>
            <a:r>
              <a:rPr lang="en-US" sz="2000" i="1" dirty="0">
                <a:solidFill>
                  <a:srgbClr val="0000CC"/>
                </a:solidFill>
              </a:rPr>
              <a:t>(the why)</a:t>
            </a:r>
          </a:p>
          <a:p>
            <a:pPr lvl="1"/>
            <a:r>
              <a:rPr lang="en-US" sz="2000" dirty="0">
                <a:solidFill>
                  <a:srgbClr val="0000CC"/>
                </a:solidFill>
              </a:rPr>
              <a:t>Mission	</a:t>
            </a:r>
            <a:r>
              <a:rPr lang="en-US" sz="2000" i="1" dirty="0">
                <a:solidFill>
                  <a:srgbClr val="0000CC"/>
                </a:solidFill>
              </a:rPr>
              <a:t>(the how)</a:t>
            </a:r>
          </a:p>
          <a:p>
            <a:pPr lvl="1"/>
            <a:r>
              <a:rPr lang="en-US" sz="2000" dirty="0">
                <a:solidFill>
                  <a:srgbClr val="0000CC"/>
                </a:solidFill>
              </a:rPr>
              <a:t>Satisfying stakeholders expectations and goals</a:t>
            </a:r>
          </a:p>
        </p:txBody>
      </p:sp>
      <p:pic>
        <p:nvPicPr>
          <p:cNvPr id="1026" name="Picture 2" descr="imagining homer simpson GIF">
            <a:extLst>
              <a:ext uri="{FF2B5EF4-FFF2-40B4-BE49-F238E27FC236}">
                <a16:creationId xmlns:a16="http://schemas.microsoft.com/office/drawing/2014/main" id="{A6EF0844-C103-478B-B33A-BCDB302FF547}"/>
              </a:ext>
            </a:extLst>
          </p:cNvPr>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6301358" y="3573017"/>
            <a:ext cx="2771302" cy="21131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866705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A sign on the side of a road&#10;&#10;Description automatically generated">
            <a:extLst>
              <a:ext uri="{FF2B5EF4-FFF2-40B4-BE49-F238E27FC236}">
                <a16:creationId xmlns:a16="http://schemas.microsoft.com/office/drawing/2014/main" id="{43A58929-A860-4C39-A985-AFAAB8E8D30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0"/>
            <a:ext cx="9144000" cy="6489382"/>
          </a:xfrm>
          <a:prstGeom prst="rect">
            <a:avLst/>
          </a:prstGeom>
        </p:spPr>
      </p:pic>
      <p:sp>
        <p:nvSpPr>
          <p:cNvPr id="2" name="Title 1"/>
          <p:cNvSpPr>
            <a:spLocks noGrp="1"/>
          </p:cNvSpPr>
          <p:nvPr>
            <p:ph type="title"/>
          </p:nvPr>
        </p:nvSpPr>
        <p:spPr>
          <a:xfrm>
            <a:off x="628650" y="116632"/>
            <a:ext cx="7886700" cy="903635"/>
          </a:xfrm>
        </p:spPr>
        <p:txBody>
          <a:bodyPr>
            <a:normAutofit fontScale="90000"/>
          </a:bodyPr>
          <a:lstStyle/>
          <a:p>
            <a:r>
              <a:rPr lang="en-GB" sz="3100" dirty="0">
                <a:latin typeface="Tahoma" panose="020B0604030504040204" pitchFamily="34" charset="0"/>
                <a:ea typeface="Tahoma" panose="020B0604030504040204" pitchFamily="34" charset="0"/>
                <a:cs typeface="Tahoma" panose="020B0604030504040204" pitchFamily="34" charset="0"/>
              </a:rPr>
              <a:t>5. Depth and clarity of the proposed new strategy. </a:t>
            </a:r>
            <a:br>
              <a:rPr lang="en-GB" b="1" dirty="0">
                <a:latin typeface="Tahoma" panose="020B0604030504040204" pitchFamily="34" charset="0"/>
                <a:ea typeface="Tahoma" panose="020B0604030504040204" pitchFamily="34" charset="0"/>
                <a:cs typeface="Tahoma" panose="020B0604030504040204" pitchFamily="34" charset="0"/>
              </a:rPr>
            </a:br>
            <a:endParaRPr lang="en-US" dirty="0"/>
          </a:p>
        </p:txBody>
      </p:sp>
      <p:sp>
        <p:nvSpPr>
          <p:cNvPr id="3" name="Content Placeholder 2"/>
          <p:cNvSpPr>
            <a:spLocks noGrp="1"/>
          </p:cNvSpPr>
          <p:nvPr>
            <p:ph idx="1"/>
          </p:nvPr>
        </p:nvSpPr>
        <p:spPr>
          <a:xfrm>
            <a:off x="457200" y="1417638"/>
            <a:ext cx="8229600" cy="3163490"/>
          </a:xfrm>
        </p:spPr>
        <p:txBody>
          <a:bodyPr/>
          <a:lstStyle/>
          <a:p>
            <a:r>
              <a:rPr lang="en-US" sz="2400" dirty="0">
                <a:solidFill>
                  <a:srgbClr val="0000CC"/>
                </a:solidFill>
              </a:rPr>
              <a:t>Propose a </a:t>
            </a:r>
            <a:r>
              <a:rPr lang="en-US" sz="2400" i="1" u="sng" dirty="0">
                <a:solidFill>
                  <a:srgbClr val="0000CC"/>
                </a:solidFill>
              </a:rPr>
              <a:t>clear new strategy </a:t>
            </a:r>
            <a:r>
              <a:rPr lang="en-US" sz="2400" dirty="0">
                <a:solidFill>
                  <a:srgbClr val="0000CC"/>
                </a:solidFill>
              </a:rPr>
              <a:t>based on your detailed research findings and analysis undertaken in assessment 1-4</a:t>
            </a:r>
          </a:p>
          <a:p>
            <a:endParaRPr lang="en-US" sz="2400" dirty="0">
              <a:solidFill>
                <a:srgbClr val="0000CC"/>
              </a:solidFill>
            </a:endParaRPr>
          </a:p>
          <a:p>
            <a:endParaRPr lang="en-US" sz="2400" dirty="0">
              <a:solidFill>
                <a:srgbClr val="0000CC"/>
              </a:solidFill>
            </a:endParaRPr>
          </a:p>
          <a:p>
            <a:r>
              <a:rPr lang="en-US" sz="2400" dirty="0">
                <a:solidFill>
                  <a:schemeClr val="bg1"/>
                </a:solidFill>
              </a:rPr>
              <a:t>Have a ‘voice’, and present your proposal clearly, logically and written in a way </a:t>
            </a:r>
            <a:r>
              <a:rPr lang="en-US" sz="2400" i="1" dirty="0">
                <a:solidFill>
                  <a:schemeClr val="bg1"/>
                </a:solidFill>
              </a:rPr>
              <a:t>that would convince a board of directors to consider changing/amending the organisation’s strategic plan</a:t>
            </a:r>
            <a:endParaRPr lang="en-US" i="1" dirty="0">
              <a:solidFill>
                <a:schemeClr val="bg1"/>
              </a:solidFill>
            </a:endParaRPr>
          </a:p>
        </p:txBody>
      </p:sp>
    </p:spTree>
    <p:extLst>
      <p:ext uri="{BB962C8B-B14F-4D97-AF65-F5344CB8AC3E}">
        <p14:creationId xmlns:p14="http://schemas.microsoft.com/office/powerpoint/2010/main" val="20876071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statue of a person flying through the air&#10;&#10;Description generated with high confidence">
            <a:extLst>
              <a:ext uri="{FF2B5EF4-FFF2-40B4-BE49-F238E27FC236}">
                <a16:creationId xmlns:a16="http://schemas.microsoft.com/office/drawing/2014/main" id="{C96DB43E-CB29-4170-8AD2-C94B74AA113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955450" y="3485846"/>
            <a:ext cx="4188549" cy="2194076"/>
          </a:xfrm>
          <a:prstGeom prst="rect">
            <a:avLst/>
          </a:prstGeom>
        </p:spPr>
      </p:pic>
      <p:sp>
        <p:nvSpPr>
          <p:cNvPr id="2" name="Title 1"/>
          <p:cNvSpPr>
            <a:spLocks noGrp="1"/>
          </p:cNvSpPr>
          <p:nvPr>
            <p:ph type="title"/>
          </p:nvPr>
        </p:nvSpPr>
        <p:spPr>
          <a:xfrm>
            <a:off x="829286" y="75910"/>
            <a:ext cx="7485428" cy="764669"/>
          </a:xfrm>
        </p:spPr>
        <p:txBody>
          <a:bodyPr/>
          <a:lstStyle/>
          <a:p>
            <a:pPr algn="ctr"/>
            <a:r>
              <a:rPr lang="en-US" sz="4000" dirty="0"/>
              <a:t>The final, but vital, considerations..</a:t>
            </a:r>
          </a:p>
        </p:txBody>
      </p:sp>
      <p:sp>
        <p:nvSpPr>
          <p:cNvPr id="3" name="Content Placeholder 2"/>
          <p:cNvSpPr>
            <a:spLocks noGrp="1"/>
          </p:cNvSpPr>
          <p:nvPr>
            <p:ph idx="1"/>
          </p:nvPr>
        </p:nvSpPr>
        <p:spPr>
          <a:xfrm>
            <a:off x="135000" y="693559"/>
            <a:ext cx="8874000" cy="2678596"/>
          </a:xfrm>
        </p:spPr>
        <p:txBody>
          <a:bodyPr/>
          <a:lstStyle/>
          <a:p>
            <a:pPr marL="0" indent="0">
              <a:buNone/>
            </a:pPr>
            <a:r>
              <a:rPr lang="en-GB" sz="2400" dirty="0">
                <a:solidFill>
                  <a:srgbClr val="0000CC"/>
                </a:solidFill>
                <a:latin typeface="Calibri" panose="020F0502020204030204" pitchFamily="34" charset="0"/>
                <a:ea typeface="Tahoma" panose="020B0604030504040204" pitchFamily="34" charset="0"/>
                <a:cs typeface="Calibri" panose="020F0502020204030204" pitchFamily="34" charset="0"/>
              </a:rPr>
              <a:t>Reading and research are at the core of this assignment – research for your environmental analysis, research into stakeholders, and research into the concepts and models relating to strategy. </a:t>
            </a:r>
          </a:p>
          <a:p>
            <a:pPr marL="0" indent="0">
              <a:buNone/>
            </a:pPr>
            <a:r>
              <a:rPr lang="en-GB" sz="2400" dirty="0">
                <a:solidFill>
                  <a:srgbClr val="0000CC"/>
                </a:solidFill>
                <a:latin typeface="Calibri" panose="020F0502020204030204" pitchFamily="34" charset="0"/>
                <a:ea typeface="Tahoma" panose="020B0604030504040204" pitchFamily="34" charset="0"/>
                <a:cs typeface="Calibri" panose="020F0502020204030204" pitchFamily="34" charset="0"/>
              </a:rPr>
              <a:t>Make sure that your citation/referencing, report structure, syntax, grammar and punctuation are up to standard – check the Skills for the Workplace Outreach Homepage, if you are in doubt.  Always proof-read your  work…and get someone else to proof-read it too.</a:t>
            </a:r>
          </a:p>
          <a:p>
            <a:pPr marL="0" indent="0">
              <a:buNone/>
            </a:pPr>
            <a:endParaRPr lang="en-GB" sz="2400" dirty="0">
              <a:solidFill>
                <a:srgbClr val="0000CC"/>
              </a:solidFill>
              <a:latin typeface="Calibri" panose="020F0502020204030204" pitchFamily="34" charset="0"/>
              <a:ea typeface="Tahoma" panose="020B0604030504040204" pitchFamily="34" charset="0"/>
              <a:cs typeface="Calibri" panose="020F0502020204030204" pitchFamily="34" charset="0"/>
            </a:endParaRPr>
          </a:p>
        </p:txBody>
      </p:sp>
      <p:sp>
        <p:nvSpPr>
          <p:cNvPr id="7" name="TextBox 6">
            <a:extLst>
              <a:ext uri="{FF2B5EF4-FFF2-40B4-BE49-F238E27FC236}">
                <a16:creationId xmlns:a16="http://schemas.microsoft.com/office/drawing/2014/main" id="{039EB91E-E3AC-401F-91C5-2CFBD1A92C6F}"/>
              </a:ext>
            </a:extLst>
          </p:cNvPr>
          <p:cNvSpPr txBox="1"/>
          <p:nvPr/>
        </p:nvSpPr>
        <p:spPr>
          <a:xfrm>
            <a:off x="114022" y="3497152"/>
            <a:ext cx="4572000" cy="830997"/>
          </a:xfrm>
          <a:prstGeom prst="rect">
            <a:avLst/>
          </a:prstGeom>
          <a:noFill/>
        </p:spPr>
        <p:txBody>
          <a:bodyPr wrap="square">
            <a:spAutoFit/>
          </a:bodyPr>
          <a:lstStyle/>
          <a:p>
            <a:pPr marL="0" indent="0">
              <a:buNone/>
            </a:pPr>
            <a:r>
              <a:rPr lang="en-GB" sz="2400" dirty="0">
                <a:solidFill>
                  <a:srgbClr val="002060"/>
                </a:solidFill>
                <a:latin typeface="Calibri" panose="020F0502020204030204" pitchFamily="34" charset="0"/>
                <a:ea typeface="Tahoma" panose="020B0604030504040204" pitchFamily="34" charset="0"/>
                <a:cs typeface="Calibri" panose="020F0502020204030204" pitchFamily="34" charset="0"/>
              </a:rPr>
              <a:t>Submission date: </a:t>
            </a:r>
            <a:r>
              <a:rPr lang="en-GB" sz="2400" b="1" u="sng" dirty="0">
                <a:solidFill>
                  <a:srgbClr val="002060"/>
                </a:solidFill>
                <a:latin typeface="Calibri" panose="020F0502020204030204" pitchFamily="34" charset="0"/>
                <a:ea typeface="Tahoma" panose="020B0604030504040204" pitchFamily="34" charset="0"/>
                <a:cs typeface="Calibri" panose="020F0502020204030204" pitchFamily="34" charset="0"/>
              </a:rPr>
              <a:t>11:59pm, Sunday, 22nd November 2026 </a:t>
            </a:r>
            <a:endParaRPr lang="en-US" sz="2400" b="1" u="sng" dirty="0">
              <a:solidFill>
                <a:srgbClr val="002060"/>
              </a:solidFill>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4581629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wipe(down)">
                                      <p:cBhvr>
                                        <p:cTn id="1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B9A943-CA74-406F-9834-1DA9C56D6D2B}"/>
              </a:ext>
            </a:extLst>
          </p:cNvPr>
          <p:cNvSpPr>
            <a:spLocks noGrp="1"/>
          </p:cNvSpPr>
          <p:nvPr>
            <p:ph type="title"/>
          </p:nvPr>
        </p:nvSpPr>
        <p:spPr>
          <a:xfrm>
            <a:off x="457200" y="0"/>
            <a:ext cx="8229600" cy="692696"/>
          </a:xfrm>
        </p:spPr>
        <p:txBody>
          <a:bodyPr/>
          <a:lstStyle/>
          <a:p>
            <a:pPr algn="ctr"/>
            <a:r>
              <a:rPr lang="en-GB" dirty="0"/>
              <a:t>Who Are You Focusing Upon?</a:t>
            </a:r>
          </a:p>
        </p:txBody>
      </p:sp>
      <p:sp>
        <p:nvSpPr>
          <p:cNvPr id="3" name="Content Placeholder 2">
            <a:extLst>
              <a:ext uri="{FF2B5EF4-FFF2-40B4-BE49-F238E27FC236}">
                <a16:creationId xmlns:a16="http://schemas.microsoft.com/office/drawing/2014/main" id="{2A4335A4-21C7-42AA-9462-7BB405F7938D}"/>
              </a:ext>
            </a:extLst>
          </p:cNvPr>
          <p:cNvSpPr>
            <a:spLocks noGrp="1"/>
          </p:cNvSpPr>
          <p:nvPr>
            <p:ph idx="1"/>
          </p:nvPr>
        </p:nvSpPr>
        <p:spPr>
          <a:xfrm>
            <a:off x="179512" y="764704"/>
            <a:ext cx="8229600" cy="4896544"/>
          </a:xfrm>
        </p:spPr>
        <p:txBody>
          <a:bodyPr>
            <a:normAutofit/>
          </a:bodyPr>
          <a:lstStyle/>
          <a:p>
            <a:pPr marL="0" indent="0">
              <a:buNone/>
            </a:pPr>
            <a:r>
              <a:rPr lang="en-GB" dirty="0">
                <a:solidFill>
                  <a:srgbClr val="002060"/>
                </a:solidFill>
              </a:rPr>
              <a:t>Bearing in mind the advice given previously...who have you chosen to study and report upon?</a:t>
            </a:r>
          </a:p>
        </p:txBody>
      </p:sp>
      <p:pic>
        <p:nvPicPr>
          <p:cNvPr id="1026" name="Picture 2" descr="a cartoon of homer simpson 's head with a picture of a family inside">
            <a:extLst>
              <a:ext uri="{FF2B5EF4-FFF2-40B4-BE49-F238E27FC236}">
                <a16:creationId xmlns:a16="http://schemas.microsoft.com/office/drawing/2014/main" id="{126C43B6-D68C-E979-1BE2-B8F882D1351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21556" y="1629455"/>
            <a:ext cx="4900887" cy="35990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430994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11CEA1-CAC1-5573-BA4B-0A19CFC731D4}"/>
              </a:ext>
            </a:extLst>
          </p:cNvPr>
          <p:cNvSpPr>
            <a:spLocks noGrp="1"/>
          </p:cNvSpPr>
          <p:nvPr>
            <p:ph type="title"/>
          </p:nvPr>
        </p:nvSpPr>
        <p:spPr>
          <a:xfrm>
            <a:off x="268665" y="506641"/>
            <a:ext cx="8611385" cy="679903"/>
          </a:xfrm>
        </p:spPr>
        <p:txBody>
          <a:bodyPr>
            <a:noAutofit/>
          </a:bodyPr>
          <a:lstStyle/>
          <a:p>
            <a:pPr algn="ctr"/>
            <a:r>
              <a:rPr lang="en-GB" sz="4000" dirty="0"/>
              <a:t>What have You Covered this Year?</a:t>
            </a:r>
            <a:br>
              <a:rPr lang="en-GB" sz="4000" dirty="0"/>
            </a:br>
            <a:endParaRPr lang="en-GB" sz="4000" dirty="0"/>
          </a:p>
        </p:txBody>
      </p:sp>
      <p:sp>
        <p:nvSpPr>
          <p:cNvPr id="3" name="Content Placeholder 2">
            <a:extLst>
              <a:ext uri="{FF2B5EF4-FFF2-40B4-BE49-F238E27FC236}">
                <a16:creationId xmlns:a16="http://schemas.microsoft.com/office/drawing/2014/main" id="{43763390-07F2-72F4-6C44-5BA3E7228B70}"/>
              </a:ext>
            </a:extLst>
          </p:cNvPr>
          <p:cNvSpPr>
            <a:spLocks noGrp="1"/>
          </p:cNvSpPr>
          <p:nvPr>
            <p:ph idx="1"/>
          </p:nvPr>
        </p:nvSpPr>
        <p:spPr>
          <a:xfrm>
            <a:off x="268666" y="1825624"/>
            <a:ext cx="5511648" cy="3793670"/>
          </a:xfrm>
        </p:spPr>
        <p:txBody>
          <a:bodyPr>
            <a:noAutofit/>
          </a:bodyPr>
          <a:lstStyle/>
          <a:p>
            <a:r>
              <a:rPr lang="en-GB" sz="3200" dirty="0">
                <a:solidFill>
                  <a:srgbClr val="0000CC"/>
                </a:solidFill>
              </a:rPr>
              <a:t>What topics and what themes have you learnt about?</a:t>
            </a:r>
          </a:p>
          <a:p>
            <a:r>
              <a:rPr lang="en-GB" sz="3200" dirty="0">
                <a:solidFill>
                  <a:srgbClr val="0000CC"/>
                </a:solidFill>
              </a:rPr>
              <a:t>What might be relevant to this assignment?</a:t>
            </a:r>
          </a:p>
          <a:p>
            <a:r>
              <a:rPr lang="en-GB" sz="3200" dirty="0">
                <a:solidFill>
                  <a:srgbClr val="0000CC"/>
                </a:solidFill>
              </a:rPr>
              <a:t>Anything you covered at Level 4 or 5?</a:t>
            </a:r>
          </a:p>
        </p:txBody>
      </p:sp>
      <p:pic>
        <p:nvPicPr>
          <p:cNvPr id="2050" name="Picture 2" descr="management and leadership">
            <a:extLst>
              <a:ext uri="{FF2B5EF4-FFF2-40B4-BE49-F238E27FC236}">
                <a16:creationId xmlns:a16="http://schemas.microsoft.com/office/drawing/2014/main" id="{C3018C24-835B-1562-264C-E3039205C16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14781" y="3026227"/>
            <a:ext cx="2704713" cy="2593067"/>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294B8D45-7A07-BAA4-096D-22CB253128B1}"/>
              </a:ext>
            </a:extLst>
          </p:cNvPr>
          <p:cNvSpPr txBox="1"/>
          <p:nvPr/>
        </p:nvSpPr>
        <p:spPr>
          <a:xfrm>
            <a:off x="2982685" y="921308"/>
            <a:ext cx="3178629" cy="584775"/>
          </a:xfrm>
          <a:prstGeom prst="rect">
            <a:avLst/>
          </a:prstGeom>
          <a:noFill/>
        </p:spPr>
        <p:txBody>
          <a:bodyPr wrap="square" rtlCol="0">
            <a:spAutoFit/>
          </a:bodyPr>
          <a:lstStyle/>
          <a:p>
            <a:pPr algn="ctr"/>
            <a:r>
              <a:rPr lang="en-GB" sz="3200" b="1" dirty="0">
                <a:solidFill>
                  <a:srgbClr val="FF0000"/>
                </a:solidFill>
              </a:rPr>
              <a:t>Group Discussion</a:t>
            </a:r>
          </a:p>
        </p:txBody>
      </p:sp>
    </p:spTree>
    <p:extLst>
      <p:ext uri="{BB962C8B-B14F-4D97-AF65-F5344CB8AC3E}">
        <p14:creationId xmlns:p14="http://schemas.microsoft.com/office/powerpoint/2010/main" val="284009523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3C6160-F120-1BF4-FB04-51A5D2D80EDC}"/>
              </a:ext>
            </a:extLst>
          </p:cNvPr>
          <p:cNvSpPr>
            <a:spLocks noGrp="1"/>
          </p:cNvSpPr>
          <p:nvPr>
            <p:ph type="title"/>
          </p:nvPr>
        </p:nvSpPr>
        <p:spPr>
          <a:xfrm>
            <a:off x="268665" y="365126"/>
            <a:ext cx="8611385" cy="1091315"/>
          </a:xfrm>
        </p:spPr>
        <p:txBody>
          <a:bodyPr>
            <a:normAutofit/>
          </a:bodyPr>
          <a:lstStyle/>
          <a:p>
            <a:pPr algn="ctr"/>
            <a:r>
              <a:rPr lang="en-GB" sz="5400" b="1" dirty="0"/>
              <a:t>Q &amp; A</a:t>
            </a:r>
          </a:p>
        </p:txBody>
      </p:sp>
      <p:sp>
        <p:nvSpPr>
          <p:cNvPr id="3" name="Content Placeholder 2">
            <a:extLst>
              <a:ext uri="{FF2B5EF4-FFF2-40B4-BE49-F238E27FC236}">
                <a16:creationId xmlns:a16="http://schemas.microsoft.com/office/drawing/2014/main" id="{2CB58979-7685-6355-4B32-A4CD003678D4}"/>
              </a:ext>
            </a:extLst>
          </p:cNvPr>
          <p:cNvSpPr>
            <a:spLocks noGrp="1"/>
          </p:cNvSpPr>
          <p:nvPr>
            <p:ph idx="1"/>
          </p:nvPr>
        </p:nvSpPr>
        <p:spPr>
          <a:xfrm>
            <a:off x="268666" y="1825625"/>
            <a:ext cx="2583392" cy="3575934"/>
          </a:xfrm>
        </p:spPr>
        <p:txBody>
          <a:bodyPr>
            <a:normAutofit/>
          </a:bodyPr>
          <a:lstStyle/>
          <a:p>
            <a:r>
              <a:rPr lang="en-GB" sz="3200" dirty="0"/>
              <a:t>Any questions?</a:t>
            </a:r>
          </a:p>
        </p:txBody>
      </p:sp>
      <p:pic>
        <p:nvPicPr>
          <p:cNvPr id="3074" name="Picture 2" descr="a cartoon of homer simpson sitting in a kitchen with his family">
            <a:extLst>
              <a:ext uri="{FF2B5EF4-FFF2-40B4-BE49-F238E27FC236}">
                <a16:creationId xmlns:a16="http://schemas.microsoft.com/office/drawing/2014/main" id="{D46DF07E-9965-E18E-2066-FA64ACB6924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14674" y="1573705"/>
            <a:ext cx="5234669" cy="40029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8369725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D133BB-1BC9-4D8F-D683-BEE1BC49274B}"/>
              </a:ext>
            </a:extLst>
          </p:cNvPr>
          <p:cNvSpPr>
            <a:spLocks noGrp="1"/>
          </p:cNvSpPr>
          <p:nvPr>
            <p:ph type="title"/>
          </p:nvPr>
        </p:nvSpPr>
        <p:spPr>
          <a:xfrm>
            <a:off x="268665" y="365126"/>
            <a:ext cx="8611385" cy="897617"/>
          </a:xfrm>
        </p:spPr>
        <p:txBody>
          <a:bodyPr>
            <a:normAutofit/>
          </a:bodyPr>
          <a:lstStyle/>
          <a:p>
            <a:pPr algn="ctr"/>
            <a:r>
              <a:rPr lang="en-GB" sz="4000" b="1" dirty="0">
                <a:solidFill>
                  <a:srgbClr val="0000CC"/>
                </a:solidFill>
              </a:rPr>
              <a:t>Wrap Up</a:t>
            </a:r>
          </a:p>
        </p:txBody>
      </p:sp>
      <p:sp>
        <p:nvSpPr>
          <p:cNvPr id="3" name="Content Placeholder 2">
            <a:extLst>
              <a:ext uri="{FF2B5EF4-FFF2-40B4-BE49-F238E27FC236}">
                <a16:creationId xmlns:a16="http://schemas.microsoft.com/office/drawing/2014/main" id="{93EB038F-C453-F300-C251-C14D845972C9}"/>
              </a:ext>
            </a:extLst>
          </p:cNvPr>
          <p:cNvSpPr>
            <a:spLocks noGrp="1"/>
          </p:cNvSpPr>
          <p:nvPr>
            <p:ph idx="1"/>
          </p:nvPr>
        </p:nvSpPr>
        <p:spPr>
          <a:xfrm>
            <a:off x="263950" y="1262743"/>
            <a:ext cx="8611385" cy="4256314"/>
          </a:xfrm>
        </p:spPr>
        <p:txBody>
          <a:bodyPr>
            <a:normAutofit/>
          </a:bodyPr>
          <a:lstStyle/>
          <a:p>
            <a:r>
              <a:rPr lang="en-GB" dirty="0">
                <a:solidFill>
                  <a:srgbClr val="0000CC"/>
                </a:solidFill>
              </a:rPr>
              <a:t>As predicted...this year has flown by!</a:t>
            </a:r>
          </a:p>
          <a:p>
            <a:r>
              <a:rPr lang="en-GB" dirty="0">
                <a:solidFill>
                  <a:srgbClr val="0000CC"/>
                </a:solidFill>
              </a:rPr>
              <a:t>Thank you for contributing wherever and whenever possible</a:t>
            </a:r>
          </a:p>
          <a:p>
            <a:r>
              <a:rPr lang="en-GB" dirty="0">
                <a:solidFill>
                  <a:srgbClr val="0000CC"/>
                </a:solidFill>
              </a:rPr>
              <a:t>You have done brilliantly if you have come this far!  Balancing your university work with your jobs and home-life...it is not easy, but you are nearly there!  So...Well Done!</a:t>
            </a:r>
          </a:p>
          <a:p>
            <a:r>
              <a:rPr lang="en-GB" dirty="0">
                <a:solidFill>
                  <a:srgbClr val="0000CC"/>
                </a:solidFill>
              </a:rPr>
              <a:t>Good luck with your final assignment.  Please contact me with any questions or queries.  This last mark could be crucial for you, </a:t>
            </a:r>
            <a:r>
              <a:rPr lang="en-GB" i="1" u="sng" dirty="0">
                <a:solidFill>
                  <a:srgbClr val="0000CC"/>
                </a:solidFill>
              </a:rPr>
              <a:t>so give it your best</a:t>
            </a:r>
            <a:r>
              <a:rPr lang="en-GB" dirty="0">
                <a:solidFill>
                  <a:srgbClr val="0000CC"/>
                </a:solidFill>
              </a:rPr>
              <a:t>!</a:t>
            </a:r>
          </a:p>
          <a:p>
            <a:r>
              <a:rPr lang="en-GB" dirty="0">
                <a:solidFill>
                  <a:srgbClr val="0000CC"/>
                </a:solidFill>
              </a:rPr>
              <a:t>The results will be confirmed via your MYTSD accounts and after the final Exam Board in December.</a:t>
            </a:r>
          </a:p>
          <a:p>
            <a:r>
              <a:rPr lang="en-GB" dirty="0">
                <a:solidFill>
                  <a:srgbClr val="0000CC"/>
                </a:solidFill>
              </a:rPr>
              <a:t>I will then be in touch to congratulate you on your achievements</a:t>
            </a:r>
          </a:p>
          <a:p>
            <a:r>
              <a:rPr lang="en-GB" dirty="0">
                <a:solidFill>
                  <a:srgbClr val="0000CC"/>
                </a:solidFill>
              </a:rPr>
              <a:t>I will see you at your Graduation ceremony in July 2026 – all being well!</a:t>
            </a:r>
          </a:p>
        </p:txBody>
      </p:sp>
    </p:spTree>
    <p:extLst>
      <p:ext uri="{BB962C8B-B14F-4D97-AF65-F5344CB8AC3E}">
        <p14:creationId xmlns:p14="http://schemas.microsoft.com/office/powerpoint/2010/main" val="175370069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F38BA25-F9E8-4E5F-8651-2D8A963FA99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45042"/>
            <a:ext cx="9144000" cy="5653141"/>
          </a:xfrm>
          <a:prstGeom prst="rect">
            <a:avLst/>
          </a:prstGeom>
        </p:spPr>
      </p:pic>
      <p:sp>
        <p:nvSpPr>
          <p:cNvPr id="2" name="Title 1">
            <a:extLst>
              <a:ext uri="{FF2B5EF4-FFF2-40B4-BE49-F238E27FC236}">
                <a16:creationId xmlns:a16="http://schemas.microsoft.com/office/drawing/2014/main" id="{2AC89C35-4F29-4E58-BE04-20D965CAEBF8}"/>
              </a:ext>
            </a:extLst>
          </p:cNvPr>
          <p:cNvSpPr>
            <a:spLocks noGrp="1"/>
          </p:cNvSpPr>
          <p:nvPr>
            <p:ph type="title"/>
          </p:nvPr>
        </p:nvSpPr>
        <p:spPr/>
        <p:txBody>
          <a:bodyPr/>
          <a:lstStyle/>
          <a:p>
            <a:r>
              <a:rPr lang="en-GB" dirty="0">
                <a:solidFill>
                  <a:schemeClr val="tx1">
                    <a:lumMod val="85000"/>
                    <a:lumOff val="15000"/>
                  </a:schemeClr>
                </a:solidFill>
              </a:rPr>
              <a:t>Summary</a:t>
            </a:r>
          </a:p>
        </p:txBody>
      </p:sp>
      <p:sp>
        <p:nvSpPr>
          <p:cNvPr id="3" name="Content Placeholder 2">
            <a:extLst>
              <a:ext uri="{FF2B5EF4-FFF2-40B4-BE49-F238E27FC236}">
                <a16:creationId xmlns:a16="http://schemas.microsoft.com/office/drawing/2014/main" id="{F35A2312-1B24-4FA6-B2A2-0A29923A85B0}"/>
              </a:ext>
            </a:extLst>
          </p:cNvPr>
          <p:cNvSpPr>
            <a:spLocks noGrp="1"/>
          </p:cNvSpPr>
          <p:nvPr>
            <p:ph idx="1"/>
          </p:nvPr>
        </p:nvSpPr>
        <p:spPr>
          <a:xfrm>
            <a:off x="179512" y="2100427"/>
            <a:ext cx="8964488" cy="2900723"/>
          </a:xfrm>
        </p:spPr>
        <p:txBody>
          <a:bodyPr>
            <a:normAutofit/>
          </a:bodyPr>
          <a:lstStyle/>
          <a:p>
            <a:r>
              <a:rPr lang="en-GB" dirty="0">
                <a:solidFill>
                  <a:schemeClr val="bg1"/>
                </a:solidFill>
              </a:rPr>
              <a:t>Take 15 minutes to reflect upon this session and the year – what have you learnt?  </a:t>
            </a:r>
          </a:p>
          <a:p>
            <a:r>
              <a:rPr lang="en-GB" dirty="0">
                <a:solidFill>
                  <a:schemeClr val="bg1"/>
                </a:solidFill>
              </a:rPr>
              <a:t>Any key areas you want to develop further – there are plenty of Post Graduate courses available to you? </a:t>
            </a:r>
          </a:p>
          <a:p>
            <a:r>
              <a:rPr lang="en-GB" dirty="0">
                <a:solidFill>
                  <a:schemeClr val="bg1"/>
                </a:solidFill>
              </a:rPr>
              <a:t>What can further help you in your career?</a:t>
            </a:r>
          </a:p>
          <a:p>
            <a:r>
              <a:rPr lang="en-GB" dirty="0">
                <a:solidFill>
                  <a:schemeClr val="bg1"/>
                </a:solidFill>
              </a:rPr>
              <a:t>Engage with your tutors and the university student career services – they can really help you all.</a:t>
            </a:r>
          </a:p>
          <a:p>
            <a:endParaRPr lang="en-GB" dirty="0">
              <a:solidFill>
                <a:schemeClr val="bg1"/>
              </a:solidFill>
            </a:endParaRPr>
          </a:p>
        </p:txBody>
      </p:sp>
    </p:spTree>
    <p:extLst>
      <p:ext uri="{BB962C8B-B14F-4D97-AF65-F5344CB8AC3E}">
        <p14:creationId xmlns:p14="http://schemas.microsoft.com/office/powerpoint/2010/main" val="2058534929"/>
      </p:ext>
    </p:extLst>
  </p:cSld>
  <p:clrMapOvr>
    <a:masterClrMapping/>
  </p:clrMapOvr>
</p:sld>
</file>

<file path=ppt/theme/theme1.xml><?xml version="1.0" encoding="utf-8"?>
<a:theme xmlns:a="http://schemas.openxmlformats.org/drawingml/2006/main" name="UWTSD 200 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 B" id="{C90A4CCD-9E61-44EF-A183-B648161D10F9}" vid="{A4CCB923-326F-4F97-817D-F66087A1AFCE}"/>
    </a:ext>
  </a:extLst>
</a:theme>
</file>

<file path=ppt/theme/theme2.xml><?xml version="1.0" encoding="utf-8"?>
<a:theme xmlns:a="http://schemas.openxmlformats.org/drawingml/2006/main" name="UWTSD 202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24" id="{B68D5239-D552-48ED-B7E6-16AE6B461942}" vid="{0FA391F6-8034-4FCA-A6C2-1BA6C71FBF74}"/>
    </a:ext>
  </a:extLst>
</a:theme>
</file>

<file path=ppt/theme/theme3.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Default Theme</Template>
  <TotalTime>4603</TotalTime>
  <Words>1051</Words>
  <Application>Microsoft Office PowerPoint</Application>
  <PresentationFormat>On-screen Show (4:3)</PresentationFormat>
  <Paragraphs>100</Paragraphs>
  <Slides>16</Slides>
  <Notes>6</Notes>
  <HiddenSlides>0</HiddenSlides>
  <MMClips>0</MMClips>
  <ScaleCrop>false</ScaleCrop>
  <HeadingPairs>
    <vt:vector size="6" baseType="variant">
      <vt:variant>
        <vt:lpstr>Fonts Used</vt:lpstr>
      </vt:variant>
      <vt:variant>
        <vt:i4>5</vt:i4>
      </vt:variant>
      <vt:variant>
        <vt:lpstr>Theme</vt:lpstr>
      </vt:variant>
      <vt:variant>
        <vt:i4>4</vt:i4>
      </vt:variant>
      <vt:variant>
        <vt:lpstr>Slide Titles</vt:lpstr>
      </vt:variant>
      <vt:variant>
        <vt:i4>16</vt:i4>
      </vt:variant>
    </vt:vector>
  </HeadingPairs>
  <TitlesOfParts>
    <vt:vector size="25" baseType="lpstr">
      <vt:lpstr>Arial</vt:lpstr>
      <vt:lpstr>Calibri</vt:lpstr>
      <vt:lpstr>Calibri Light</vt:lpstr>
      <vt:lpstr>Tahoma</vt:lpstr>
      <vt:lpstr>Times New Roman</vt:lpstr>
      <vt:lpstr>UWTSD 200 B</vt:lpstr>
      <vt:lpstr>UWTSD 2024</vt:lpstr>
      <vt:lpstr>UWTSD Text 2</vt:lpstr>
      <vt:lpstr>UWTSD Text 4</vt:lpstr>
      <vt:lpstr>Session 10</vt:lpstr>
      <vt:lpstr>Agenda</vt:lpstr>
      <vt:lpstr>LEARNING OUTCOMES</vt:lpstr>
      <vt:lpstr>Module Task Assessment</vt:lpstr>
      <vt:lpstr>Your Thoughts on the Assignment</vt:lpstr>
      <vt:lpstr>1. Depth of critical analysis of your chosen organisation’s internal and external environment  </vt:lpstr>
      <vt:lpstr>2. Conduct a stakeholder analysis and an evaluation of stakeholder expectations.  </vt:lpstr>
      <vt:lpstr>3. Application of a range of relevant academic theories/models.  </vt:lpstr>
      <vt:lpstr>4. Provide a critical appraisal of your chosen organisation’s current strategic direction</vt:lpstr>
      <vt:lpstr>5. Depth and clarity of the proposed new strategy.  </vt:lpstr>
      <vt:lpstr>The final, but vital, considerations..</vt:lpstr>
      <vt:lpstr>Who Are You Focusing Upon?</vt:lpstr>
      <vt:lpstr>What have You Covered this Year? </vt:lpstr>
      <vt:lpstr>Q &amp; A</vt:lpstr>
      <vt:lpstr>Wrap Up</vt:lpstr>
      <vt:lpstr>Summary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Paul Tinkler</dc:creator>
  <cp:lastModifiedBy>Paul Tinkler</cp:lastModifiedBy>
  <cp:revision>13</cp:revision>
  <dcterms:created xsi:type="dcterms:W3CDTF">2022-07-05T09:16:08Z</dcterms:created>
  <dcterms:modified xsi:type="dcterms:W3CDTF">2026-10-15T12:10:40Z</dcterms:modified>
</cp:coreProperties>
</file>