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55"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73" d="100"/>
          <a:sy n="73" d="100"/>
        </p:scale>
        <p:origin x="845" y="2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BCFF79-D718-4E0F-AE7B-BD25597F2F0E}" type="datetimeFigureOut">
              <a:t>8/19/2022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F737AD-B816-4974-8C39-3C917D57565A}" type="slidenum">
              <a:t>‹#›</a:t>
            </a:fld>
            <a:endParaRPr lang="en-GB"/>
          </a:p>
        </p:txBody>
      </p:sp>
    </p:spTree>
    <p:extLst>
      <p:ext uri="{BB962C8B-B14F-4D97-AF65-F5344CB8AC3E}">
        <p14:creationId xmlns:p14="http://schemas.microsoft.com/office/powerpoint/2010/main" val="1683821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skills are very useful for any </a:t>
            </a:r>
            <a:r>
              <a:rPr lang="en-US" dirty="0" err="1"/>
              <a:t>organisation</a:t>
            </a:r>
            <a:r>
              <a:rPr lang="en-US" dirty="0"/>
              <a:t> to perform their research, getting online accessibility through various sites. It helps the company to collect a huge amount of information, helping them to </a:t>
            </a:r>
            <a:r>
              <a:rPr lang="en-US" dirty="0" err="1"/>
              <a:t>analyse</a:t>
            </a:r>
            <a:r>
              <a:rPr lang="en-US" dirty="0"/>
              <a:t> and evaluate the data collected in a better way and thus selecting the best research method. Digital skills are useful to store and manage the information, highlight the important points of discussion, establish interaction among team members, be legitimate, maintain the privacy of information and have critical problem-solving skills (van Laar et al., 2019). By applying technology the researchers can filter out the relevant information from a series of data provided using certain logic and methodologies. </a:t>
            </a:r>
          </a:p>
        </p:txBody>
      </p:sp>
      <p:sp>
        <p:nvSpPr>
          <p:cNvPr id="4" name="Slide Number Placeholder 3"/>
          <p:cNvSpPr>
            <a:spLocks noGrp="1"/>
          </p:cNvSpPr>
          <p:nvPr>
            <p:ph type="sldNum" sz="quarter" idx="5"/>
          </p:nvPr>
        </p:nvSpPr>
        <p:spPr/>
        <p:txBody>
          <a:bodyPr/>
          <a:lstStyle/>
          <a:p>
            <a:fld id="{65F737AD-B816-4974-8C39-3C917D57565A}" type="slidenum">
              <a:rPr lang="en-GB"/>
              <a:t>2</a:t>
            </a:fld>
            <a:endParaRPr lang="en-GB"/>
          </a:p>
        </p:txBody>
      </p:sp>
    </p:spTree>
    <p:extLst>
      <p:ext uri="{BB962C8B-B14F-4D97-AF65-F5344CB8AC3E}">
        <p14:creationId xmlns:p14="http://schemas.microsoft.com/office/powerpoint/2010/main" val="2109946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Samsung is the leading manufacturer of mobile phones and electronics products in the market. It started its journey on 1st March 1938, with its headquarters in Seoul, South Korea. It has Royal Dutch Shell, UAE and Ontario governments as its major clients. It has 5.4% of the annual revenue which is the largest among its competitors. It ranks 14th among the health insurance companies. SH-100 is the first mobile phone model launched by Samsung. Samsung has a massive impact on the South Korean economy and it has created a stronghold both in the domestic and international markets (</a:t>
            </a:r>
            <a:r>
              <a:rPr lang="en-US" dirty="0" err="1"/>
              <a:t>Andrijasevic</a:t>
            </a:r>
            <a:r>
              <a:rPr lang="en-US" dirty="0"/>
              <a:t> and </a:t>
            </a:r>
            <a:r>
              <a:rPr lang="en-US" dirty="0" err="1"/>
              <a:t>Novitz</a:t>
            </a:r>
            <a:r>
              <a:rPr lang="en-US" dirty="0"/>
              <a:t>, 2020). It is also surveyed that Samsung manages the media, legal structure and educational institutions mainly in South Korea. It started to function with 40 employees in the </a:t>
            </a:r>
            <a:r>
              <a:rPr lang="en-US" dirty="0" err="1"/>
              <a:t>organisation</a:t>
            </a:r>
            <a:r>
              <a:rPr lang="en-US" dirty="0"/>
              <a:t> located in </a:t>
            </a:r>
            <a:r>
              <a:rPr lang="en-US" dirty="0" err="1"/>
              <a:t>Ingyo</a:t>
            </a:r>
            <a:r>
              <a:rPr lang="en-US" dirty="0"/>
              <a:t>-dong. It entered into a series of businesses namely insurance, healthcare, construction, groceries and electronics. Samsung's first production was a black and white television.</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3</a:t>
            </a:fld>
            <a:endParaRPr lang="en-GB"/>
          </a:p>
        </p:txBody>
      </p:sp>
    </p:spTree>
    <p:extLst>
      <p:ext uri="{BB962C8B-B14F-4D97-AF65-F5344CB8AC3E}">
        <p14:creationId xmlns:p14="http://schemas.microsoft.com/office/powerpoint/2010/main" val="667530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Samsung tries to create and work with advanced technologies to create sustainable and innovative approaches for its product all over the world. The quality of the products manufactured by the company is standard and of high level. Its products, technology and services have established interaction throughout the world.</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4</a:t>
            </a:fld>
            <a:endParaRPr lang="en-GB"/>
          </a:p>
        </p:txBody>
      </p:sp>
    </p:spTree>
    <p:extLst>
      <p:ext uri="{BB962C8B-B14F-4D97-AF65-F5344CB8AC3E}">
        <p14:creationId xmlns:p14="http://schemas.microsoft.com/office/powerpoint/2010/main" val="661596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Samsung produces a vast range of products that are used in the industries as well as in the consumer markets. Its purpose is to produce better products to attract and retain customers by meeting their demands and requirements. The customer's satisfaction would result in its business flourishing and becoming more economically stable.</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5</a:t>
            </a:fld>
            <a:endParaRPr lang="en-GB"/>
          </a:p>
        </p:txBody>
      </p:sp>
    </p:spTree>
    <p:extLst>
      <p:ext uri="{BB962C8B-B14F-4D97-AF65-F5344CB8AC3E}">
        <p14:creationId xmlns:p14="http://schemas.microsoft.com/office/powerpoint/2010/main" val="197192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Samsung has a very clear vision helping the </a:t>
            </a:r>
            <a:r>
              <a:rPr lang="en-US" dirty="0" err="1"/>
              <a:t>organisation</a:t>
            </a:r>
            <a:r>
              <a:rPr lang="en-US" dirty="0"/>
              <a:t> to work efficiently to achieve its objectives within time. The has set up policies to ensure that along with earning profits the technology also upgrades the life of the people. It focuses on attracting customers of all generations and economic statuses promoting equality among the customers. The mission is to defeat its competitors with huge knowledge on digital platforms and use artificial intelligence in certain important research areas. It also focuses on creating innovative business practices and models to understand the customer's requirements of that place and launch the products accordingly.</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6</a:t>
            </a:fld>
            <a:endParaRPr lang="en-GB"/>
          </a:p>
        </p:txBody>
      </p:sp>
    </p:spTree>
    <p:extLst>
      <p:ext uri="{BB962C8B-B14F-4D97-AF65-F5344CB8AC3E}">
        <p14:creationId xmlns:p14="http://schemas.microsoft.com/office/powerpoint/2010/main" val="1958892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2019, it held the second position in the electronic market globally. Samsung seeks growth in its electronic devices including smartphones despite when the entire smartphone market was shrinking. It holds 5th position in the best global brand list in the year 2020. It faces major competition from Apple, Sony, Nokia, BlackBerry and Qualcomm. It has retained its customers due to its goodwill, service-providing nature and reasonable price. Around 70% of its employees are working in other continents like Asia, Europe, North America and so on. It has now been set up in 213 places all around the world.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7</a:t>
            </a:fld>
            <a:endParaRPr lang="en-GB"/>
          </a:p>
        </p:txBody>
      </p:sp>
    </p:spTree>
    <p:extLst>
      <p:ext uri="{BB962C8B-B14F-4D97-AF65-F5344CB8AC3E}">
        <p14:creationId xmlns:p14="http://schemas.microsoft.com/office/powerpoint/2010/main" val="2679006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Samsung has encountered many challenges before implementing modern technology in its workplace. The company was uncertain whether the alterations would be accepted by its customers or not. It also has to spend a lot on training its employees to use the latest technologies. It has to work on changing its display and adding new features to attract its customers. It faces major issues regarding mass production, battery life, modern software and smooth running of the devices. Samsung has overcome these challenges positively and has stood out among its competitors by adopting the latest development in the field of electronic devices.</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8</a:t>
            </a:fld>
            <a:endParaRPr lang="en-GB"/>
          </a:p>
        </p:txBody>
      </p:sp>
    </p:spTree>
    <p:extLst>
      <p:ext uri="{BB962C8B-B14F-4D97-AF65-F5344CB8AC3E}">
        <p14:creationId xmlns:p14="http://schemas.microsoft.com/office/powerpoint/2010/main" val="1600154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Technology has changed the world and helped many sectors with major development. Samsung is efficiently using technology to reach more customers and for innovations. Samsung has found new device capabilities and processors for smartphones. Samsung uses AI technology to </a:t>
            </a:r>
            <a:r>
              <a:rPr lang="en-US" dirty="0" err="1"/>
              <a:t>customise</a:t>
            </a:r>
            <a:r>
              <a:rPr lang="en-US" dirty="0"/>
              <a:t> the suggestions of users. This AI feature helps them to build a strong voice command over devices. The AI feature has changed the foundation thoroughly and empowered the applications in the gaming, electronics and automation sectors. With help of new technology, Samsung has changed the battery life of their cameras and brought new features to them. Curved display phones were first introduced by Samsung in key markets. Samsung also invested in new generation technologies. The tech-giant wishes to offer more smooth applications to its users in near future. Samsung wishes to bring more </a:t>
            </a:r>
            <a:r>
              <a:rPr lang="en-US" dirty="0" err="1"/>
              <a:t>personalisations</a:t>
            </a:r>
            <a:r>
              <a:rPr lang="en-US" dirty="0"/>
              <a:t> to their products and fulfil all the requirements of users in their budget segment also.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9</a:t>
            </a:fld>
            <a:endParaRPr lang="en-GB"/>
          </a:p>
        </p:txBody>
      </p:sp>
    </p:spTree>
    <p:extLst>
      <p:ext uri="{BB962C8B-B14F-4D97-AF65-F5344CB8AC3E}">
        <p14:creationId xmlns:p14="http://schemas.microsoft.com/office/powerpoint/2010/main" val="3531732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Samsung manufactures a lot of smartphones every year and always tries new features on them. Samsung uses ISOCELL bright technology in its front cameras. The best flash storage for computers is made by Samsung. Samsung makes the best solid-state hard drive for computers. The OLED displays made Samsung the best for every smartphone. The LPDDR solutions by Samsung provide a high-bandwidth and speedy data transfer without affecting the efficiency of energy. Samsung uses the latest technology in their smartphones like touch controller, envelop tracker, pattern flash LED and so on. The company always try to use the latest features in their mobiles.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10</a:t>
            </a:fld>
            <a:endParaRPr lang="en-GB"/>
          </a:p>
        </p:txBody>
      </p:sp>
    </p:spTree>
    <p:extLst>
      <p:ext uri="{BB962C8B-B14F-4D97-AF65-F5344CB8AC3E}">
        <p14:creationId xmlns:p14="http://schemas.microsoft.com/office/powerpoint/2010/main" val="3590102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Samsung was the first company to use a super AMOLED display in their smartphones. The user gets a vivid picture quality and reception and the </a:t>
            </a:r>
            <a:r>
              <a:rPr lang="en-US" dirty="0" err="1"/>
              <a:t>ultra screen</a:t>
            </a:r>
            <a:r>
              <a:rPr lang="en-US" dirty="0"/>
              <a:t> also consumes less power. With the help of NFC, technology users can make easy and quick payments. The NFC technology also helps to transfer data and can connect with any wireless devices quickly. It also keeps smartphones safe from any kind of threats. The envelope trekking system helps smartphones consume less power and reduces power waste. It is a kind of switch mode where users can save considerable energy (</a:t>
            </a:r>
            <a:r>
              <a:rPr lang="en-US" dirty="0" err="1"/>
              <a:t>AlDuaij</a:t>
            </a:r>
            <a:r>
              <a:rPr lang="en-US" dirty="0"/>
              <a:t> and Nieh, 2021).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11</a:t>
            </a:fld>
            <a:endParaRPr lang="en-GB"/>
          </a:p>
        </p:txBody>
      </p:sp>
    </p:spTree>
    <p:extLst>
      <p:ext uri="{BB962C8B-B14F-4D97-AF65-F5344CB8AC3E}">
        <p14:creationId xmlns:p14="http://schemas.microsoft.com/office/powerpoint/2010/main" val="3624912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smartphones of Samsung are very advanced and can multitask. the technology is more powerful and user-friendly in Samsung smartphones. The OS technology of Samsung is super built and gives a realistic feeling to the users. Samsung is the best phone hardware company in the world. They offer advanced features and leading-edge tools in their smartphones (Khan and </a:t>
            </a:r>
            <a:r>
              <a:rPr lang="en-US" dirty="0" err="1"/>
              <a:t>Altayar</a:t>
            </a:r>
            <a:r>
              <a:rPr lang="en-US" dirty="0"/>
              <a:t>, 2021). The users can mirror their smartphones with an MHL cable with any TV or with a projector in a simple way. Each app has a record function which means, users can record their gameplay or feeling and can share it on social media. </a:t>
            </a:r>
          </a:p>
        </p:txBody>
      </p:sp>
      <p:sp>
        <p:nvSpPr>
          <p:cNvPr id="4" name="Slide Number Placeholder 3"/>
          <p:cNvSpPr>
            <a:spLocks noGrp="1"/>
          </p:cNvSpPr>
          <p:nvPr>
            <p:ph type="sldNum" sz="quarter" idx="5"/>
          </p:nvPr>
        </p:nvSpPr>
        <p:spPr/>
        <p:txBody>
          <a:bodyPr/>
          <a:lstStyle/>
          <a:p>
            <a:fld id="{65F737AD-B816-4974-8C39-3C917D57565A}" type="slidenum">
              <a:rPr lang="en-GB"/>
              <a:t>12</a:t>
            </a:fld>
            <a:endParaRPr lang="en-GB"/>
          </a:p>
        </p:txBody>
      </p:sp>
    </p:spTree>
    <p:extLst>
      <p:ext uri="{BB962C8B-B14F-4D97-AF65-F5344CB8AC3E}">
        <p14:creationId xmlns:p14="http://schemas.microsoft.com/office/powerpoint/2010/main" val="1957511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positive effects of technology help numerous ways for better development in society and community. With the help of modern technology, industries grow their productivity and better-growing productivity always creates many jobs for people. Modern technology helps industries to revenue the profit margin and a good profit margin helps to build a better economy for a country.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13</a:t>
            </a:fld>
            <a:endParaRPr lang="en-GB"/>
          </a:p>
        </p:txBody>
      </p:sp>
    </p:spTree>
    <p:extLst>
      <p:ext uri="{BB962C8B-B14F-4D97-AF65-F5344CB8AC3E}">
        <p14:creationId xmlns:p14="http://schemas.microsoft.com/office/powerpoint/2010/main" val="11457632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Modern technology can impacts negatively on society, community and human life. New modern and advanced features increased the dependency on technology. New technology can affect badly in human nature and their life circle. Adults and children can get affected badly and it can disturb their mental peace and sleep cycle (Panova and Carbonell, 2018).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14</a:t>
            </a:fld>
            <a:endParaRPr lang="en-GB"/>
          </a:p>
        </p:txBody>
      </p:sp>
    </p:spTree>
    <p:extLst>
      <p:ext uri="{BB962C8B-B14F-4D97-AF65-F5344CB8AC3E}">
        <p14:creationId xmlns:p14="http://schemas.microsoft.com/office/powerpoint/2010/main" val="4549650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Traditional technology is all about simple mechanisms and laws. But the modern technology does not follow simple mechanisms and laws. In conventional technology the </a:t>
            </a:r>
            <a:r>
              <a:rPr lang="en-US" dirty="0" err="1"/>
              <a:t>labours</a:t>
            </a:r>
            <a:r>
              <a:rPr lang="en-US" dirty="0"/>
              <a:t> or people play a major role, without them, one </a:t>
            </a:r>
            <a:r>
              <a:rPr lang="en-US" dirty="0" err="1"/>
              <a:t>can not</a:t>
            </a:r>
            <a:r>
              <a:rPr lang="en-US" dirty="0"/>
              <a:t> define traditional technology correctly. But in modern technology, there is less </a:t>
            </a:r>
            <a:r>
              <a:rPr lang="en-US" dirty="0" err="1"/>
              <a:t>labour</a:t>
            </a:r>
            <a:r>
              <a:rPr lang="en-US" dirty="0"/>
              <a:t> involved. The whole laws and structure depend on machines and technology.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15</a:t>
            </a:fld>
            <a:endParaRPr lang="en-GB"/>
          </a:p>
        </p:txBody>
      </p:sp>
    </p:spTree>
    <p:extLst>
      <p:ext uri="{BB962C8B-B14F-4D97-AF65-F5344CB8AC3E}">
        <p14:creationId xmlns:p14="http://schemas.microsoft.com/office/powerpoint/2010/main" val="320877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Modern technology has huge importance in everyone's life. Modern technology has made a smooth and easy path to developing the mechanical structure in human life. Smartphones, computers, tabs and many other technologies are great examples of modern technology. Technology has made everyone's life easier and faster, without the help of modern technology it can't be happening. </a:t>
            </a:r>
          </a:p>
          <a:p>
            <a:br>
              <a:rPr lang="en-US" dirty="0"/>
            </a:br>
            <a:endParaRPr lang="en-US" dirty="0"/>
          </a:p>
        </p:txBody>
      </p:sp>
      <p:sp>
        <p:nvSpPr>
          <p:cNvPr id="4" name="Slide Number Placeholder 3"/>
          <p:cNvSpPr>
            <a:spLocks noGrp="1"/>
          </p:cNvSpPr>
          <p:nvPr>
            <p:ph type="sldNum" sz="quarter" idx="5"/>
          </p:nvPr>
        </p:nvSpPr>
        <p:spPr/>
        <p:txBody>
          <a:bodyPr/>
          <a:lstStyle/>
          <a:p>
            <a:fld id="{65F737AD-B816-4974-8C39-3C917D57565A}" type="slidenum">
              <a:rPr lang="en-GB"/>
              <a:t>16</a:t>
            </a:fld>
            <a:endParaRPr lang="en-GB"/>
          </a:p>
        </p:txBody>
      </p:sp>
    </p:spTree>
    <p:extLst>
      <p:ext uri="{BB962C8B-B14F-4D97-AF65-F5344CB8AC3E}">
        <p14:creationId xmlns:p14="http://schemas.microsoft.com/office/powerpoint/2010/main" val="3862487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9999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605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5889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8/19/2022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066212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1288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2839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9673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8/19/2022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209245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5467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41475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99985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7702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27824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4253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8501410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3277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8/19/2022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6114289"/>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 id="2147483868" r:id="rId13"/>
    <p:sldLayoutId id="2147483869" r:id="rId14"/>
    <p:sldLayoutId id="2147483870" r:id="rId15"/>
    <p:sldLayoutId id="214748387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8" Type="http://schemas.openxmlformats.org/officeDocument/2006/relationships/hyperlink" Target="https://escholarship.org/content/qt58h69717/qt58h69717.pdf" TargetMode="External" /><Relationship Id="rId3" Type="http://schemas.openxmlformats.org/officeDocument/2006/relationships/hyperlink" Target="https://www.tandfonline.com/doi/abs/10.1080/23322705.2020.1691817" TargetMode="External" /><Relationship Id="rId7" Type="http://schemas.openxmlformats.org/officeDocument/2006/relationships/hyperlink" Target="https://d1wqtxts1xzle7.cloudfront.net/79127892/1021833ijaas202101013-with-cover-page-v2.pdf?Expires=1659683678&amp;Signature=SBughUajfdmxBo6vxPWHhHqPbA0qjEBBdVBVNpLAS0LNGdf8L03mOM0Zor-GsUHAkGL0zTa5wDxWoAxAikly0IOfPCKE5yaqUJ~tcGT5w5Huy947Wah9D7Dp1DxDBgxS5gXr~RfHwMdsQHjzwq8NVxS~8EXuIpHz8qrsj4i-qq661pdxfF0kkeaHrqFw4J-8FvI90G09aDGHY~HioueeBzhJeacK1GG817FX7a3gqiSmXQw74AObAYn9rdaewNLvIeP95iBCtN94F1CGXrF0aMPIgwzg9SJSrYCBzTqixi6JRvqmqOhoBawiyZ3gJ3C-o~GrLRHQ3tbwSN1Gwoam~Q__&amp;Key-Pair-Id=APKAJLOHF5GGSLRBV4ZA" TargetMode="External" /><Relationship Id="rId2" Type="http://schemas.openxmlformats.org/officeDocument/2006/relationships/hyperlink" Target="https://dl.acm.org/doi/pdf/10.1145/3458864.3467678" TargetMode="External" /><Relationship Id="rId1" Type="http://schemas.openxmlformats.org/officeDocument/2006/relationships/slideLayout" Target="../slideLayouts/slideLayout2.xml" /><Relationship Id="rId6" Type="http://schemas.openxmlformats.org/officeDocument/2006/relationships/hyperlink" Target="http://m.www.na-businesspress.com/AJM/AJM21-2/7_HidirogluFinal.pdf" TargetMode="External" /><Relationship Id="rId5" Type="http://schemas.openxmlformats.org/officeDocument/2006/relationships/hyperlink" Target="https://jesg.pm-research.com/content/1/4/63.short" TargetMode="External" /><Relationship Id="rId4" Type="http://schemas.openxmlformats.org/officeDocument/2006/relationships/hyperlink" Target="https://www.igi-global.com/article/the-strategic-view-and-development-of-corporate-social-responsibility/219241" TargetMode="External" /><Relationship Id="rId9" Type="http://schemas.openxmlformats.org/officeDocument/2006/relationships/hyperlink" Target="https://www.sciencedirect.com/science/article/abs/pii/S0747563219302432"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rot="10800000" flipV="1">
            <a:off x="1116398" y="832529"/>
            <a:ext cx="9631149" cy="582095"/>
          </a:xfrm>
        </p:spPr>
        <p:txBody>
          <a:bodyPr>
            <a:normAutofit fontScale="90000"/>
          </a:bodyPr>
          <a:lstStyle/>
          <a:p>
            <a:endParaRPr lang="en-GB" sz="4800" b="1" dirty="0">
              <a:ea typeface="Microsoft GothicNeo"/>
              <a:cs typeface="Microsoft GothicNeo"/>
            </a:endParaRPr>
          </a:p>
          <a:p>
            <a:r>
              <a:rPr lang="en-GB" sz="4800" b="1" dirty="0">
                <a:ea typeface="+mj-lt"/>
                <a:cs typeface="+mj-lt"/>
              </a:rPr>
              <a:t>Digital Skills and Research Methods</a:t>
            </a:r>
            <a:endParaRPr lang="en-US" sz="4800" dirty="0"/>
          </a:p>
        </p:txBody>
      </p:sp>
      <p:sp>
        <p:nvSpPr>
          <p:cNvPr id="3" name="Subtitle 2"/>
          <p:cNvSpPr>
            <a:spLocks noGrp="1"/>
          </p:cNvSpPr>
          <p:nvPr>
            <p:ph type="subTitle" idx="1"/>
          </p:nvPr>
        </p:nvSpPr>
        <p:spPr>
          <a:xfrm>
            <a:off x="3120260" y="1979727"/>
            <a:ext cx="5390234" cy="4730334"/>
          </a:xfrm>
        </p:spPr>
        <p:txBody>
          <a:bodyPr>
            <a:normAutofit/>
          </a:bodyPr>
          <a:lstStyle/>
          <a:p>
            <a:pPr algn="just"/>
            <a:r>
              <a:rPr lang="en-GB" dirty="0">
                <a:solidFill>
                  <a:schemeClr val="tx2"/>
                </a:solidFill>
              </a:rPr>
              <a:t>A</a:t>
            </a:r>
            <a:r>
              <a:rPr lang="en-US" dirty="0">
                <a:solidFill>
                  <a:schemeClr val="tx2"/>
                </a:solidFill>
              </a:rPr>
              <a:t>s</a:t>
            </a:r>
            <a:r>
              <a:rPr lang="en-GB" dirty="0" err="1">
                <a:solidFill>
                  <a:schemeClr val="tx2"/>
                </a:solidFill>
              </a:rPr>
              <a:t>si</a:t>
            </a:r>
            <a:r>
              <a:rPr lang="en-US" dirty="0" err="1">
                <a:solidFill>
                  <a:schemeClr val="tx2"/>
                </a:solidFill>
              </a:rPr>
              <a:t>gnment</a:t>
            </a:r>
            <a:r>
              <a:rPr lang="en-US" dirty="0">
                <a:solidFill>
                  <a:schemeClr val="tx2"/>
                </a:solidFill>
              </a:rPr>
              <a:t> Title: DSR Assessment 1</a:t>
            </a:r>
          </a:p>
          <a:p>
            <a:pPr algn="just"/>
            <a:r>
              <a:rPr lang="en-US" dirty="0">
                <a:solidFill>
                  <a:schemeClr val="tx2"/>
                </a:solidFill>
              </a:rPr>
              <a:t>Group Presentation</a:t>
            </a:r>
            <a:r>
              <a:rPr lang="en-GB" dirty="0">
                <a:solidFill>
                  <a:schemeClr val="tx2"/>
                </a:solidFill>
              </a:rPr>
              <a:t>:</a:t>
            </a:r>
            <a:r>
              <a:rPr lang="en-GB" dirty="0" err="1">
                <a:solidFill>
                  <a:schemeClr val="tx2"/>
                </a:solidFill>
              </a:rPr>
              <a:t>Alexandru</a:t>
            </a:r>
            <a:r>
              <a:rPr lang="en-GB" dirty="0">
                <a:solidFill>
                  <a:schemeClr val="tx2"/>
                </a:solidFill>
              </a:rPr>
              <a:t> Andrei </a:t>
            </a:r>
            <a:r>
              <a:rPr lang="en-GB" dirty="0" err="1">
                <a:solidFill>
                  <a:schemeClr val="tx2"/>
                </a:solidFill>
              </a:rPr>
              <a:t>Dahore</a:t>
            </a:r>
            <a:r>
              <a:rPr lang="en-GB" dirty="0">
                <a:solidFill>
                  <a:schemeClr val="tx2"/>
                </a:solidFill>
              </a:rPr>
              <a:t> </a:t>
            </a:r>
          </a:p>
          <a:p>
            <a:pPr algn="just"/>
            <a:r>
              <a:rPr lang="en-GB" dirty="0">
                <a:solidFill>
                  <a:schemeClr val="tx2"/>
                </a:solidFill>
              </a:rPr>
              <a:t>Andrei </a:t>
            </a:r>
            <a:r>
              <a:rPr lang="en-GB" dirty="0" err="1">
                <a:solidFill>
                  <a:schemeClr val="tx2"/>
                </a:solidFill>
              </a:rPr>
              <a:t>Mihalache</a:t>
            </a:r>
            <a:endParaRPr lang="en-GB" dirty="0">
              <a:solidFill>
                <a:schemeClr val="tx2"/>
              </a:solidFill>
            </a:endParaRPr>
          </a:p>
          <a:p>
            <a:pPr algn="just"/>
            <a:r>
              <a:rPr lang="en-GB" dirty="0">
                <a:solidFill>
                  <a:schemeClr val="tx2"/>
                </a:solidFill>
              </a:rPr>
              <a:t>Natalia </a:t>
            </a:r>
            <a:r>
              <a:rPr lang="en-GB" dirty="0" err="1">
                <a:solidFill>
                  <a:schemeClr val="tx2"/>
                </a:solidFill>
              </a:rPr>
              <a:t>Bejenari</a:t>
            </a:r>
            <a:r>
              <a:rPr lang="en-GB" dirty="0">
                <a:solidFill>
                  <a:schemeClr val="tx2"/>
                </a:solidFill>
              </a:rPr>
              <a:t> </a:t>
            </a:r>
          </a:p>
          <a:p>
            <a:pPr algn="just"/>
            <a:r>
              <a:rPr lang="en-GB" dirty="0">
                <a:solidFill>
                  <a:schemeClr val="tx2"/>
                </a:solidFill>
              </a:rPr>
              <a:t>Vera </a:t>
            </a:r>
            <a:r>
              <a:rPr lang="en-GB" dirty="0" err="1">
                <a:solidFill>
                  <a:schemeClr val="tx2"/>
                </a:solidFill>
              </a:rPr>
              <a:t>Barbos</a:t>
            </a:r>
            <a:r>
              <a:rPr lang="en-GB" dirty="0">
                <a:solidFill>
                  <a:schemeClr val="tx2"/>
                </a:solidFill>
              </a:rPr>
              <a:t> </a:t>
            </a:r>
          </a:p>
          <a:p>
            <a:pPr algn="just"/>
            <a:r>
              <a:rPr lang="en-GB" dirty="0">
                <a:solidFill>
                  <a:schemeClr val="tx2"/>
                </a:solidFill>
              </a:rPr>
              <a:t>Oscar David Sedans Gil</a:t>
            </a:r>
            <a:endParaRPr lang="en-US" dirty="0">
              <a:solidFill>
                <a:schemeClr val="tx2"/>
              </a:solidFill>
            </a:endParaRPr>
          </a:p>
          <a:p>
            <a:pPr algn="just"/>
            <a:r>
              <a:rPr lang="en-GB" dirty="0">
                <a:solidFill>
                  <a:schemeClr val="tx2"/>
                </a:solidFill>
              </a:rPr>
              <a:t>Submission Date:19/08/2022</a:t>
            </a:r>
          </a:p>
          <a:p>
            <a:pPr algn="just"/>
            <a:r>
              <a:rPr lang="en-GB" dirty="0">
                <a:solidFill>
                  <a:schemeClr val="tx2"/>
                </a:solidFill>
              </a:rPr>
              <a:t>Module code: BMSW4003</a:t>
            </a:r>
          </a:p>
          <a:p>
            <a:pPr algn="just"/>
            <a:r>
              <a:rPr lang="en-GB" dirty="0">
                <a:solidFill>
                  <a:schemeClr val="tx2"/>
                </a:solidFill>
              </a:rPr>
              <a:t>Lecturer’s Name: </a:t>
            </a:r>
            <a:r>
              <a:rPr lang="en-GB" dirty="0" err="1">
                <a:solidFill>
                  <a:schemeClr val="tx2"/>
                </a:solidFill>
              </a:rPr>
              <a:t>ejiro</a:t>
            </a:r>
            <a:r>
              <a:rPr lang="en-GB" dirty="0">
                <a:solidFill>
                  <a:schemeClr val="tx2"/>
                </a:solidFill>
              </a:rPr>
              <a:t> </a:t>
            </a:r>
            <a:r>
              <a:rPr lang="en-GB" dirty="0" err="1">
                <a:solidFill>
                  <a:schemeClr val="tx2"/>
                </a:solidFill>
              </a:rPr>
              <a:t>esohwpde</a:t>
            </a:r>
            <a:endParaRPr lang="en-GB" dirty="0">
              <a:solidFill>
                <a:schemeClr val="tx2"/>
              </a:solidFill>
            </a:endParaRPr>
          </a:p>
        </p:txBody>
      </p:sp>
      <p:sp>
        <p:nvSpPr>
          <p:cNvPr id="4" name="TextBox 3">
            <a:extLst>
              <a:ext uri="{FF2B5EF4-FFF2-40B4-BE49-F238E27FC236}">
                <a16:creationId xmlns:a16="http://schemas.microsoft.com/office/drawing/2014/main" id="{277B82FE-120E-D209-BD52-168BF552E74B}"/>
              </a:ext>
            </a:extLst>
          </p:cNvPr>
          <p:cNvSpPr txBox="1"/>
          <p:nvPr/>
        </p:nvSpPr>
        <p:spPr>
          <a:xfrm>
            <a:off x="5181600" y="2516094"/>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D0D94B8A-2259-DA3D-C953-E4342445BA7D}"/>
              </a:ext>
            </a:extLst>
          </p:cNvPr>
          <p:cNvSpPr txBox="1"/>
          <p:nvPr/>
        </p:nvSpPr>
        <p:spPr>
          <a:xfrm>
            <a:off x="5181600" y="2516094"/>
            <a:ext cx="1828800" cy="369332"/>
          </a:xfrm>
          <a:prstGeom prst="rect">
            <a:avLst/>
          </a:prstGeom>
          <a:noFill/>
        </p:spPr>
        <p:txBody>
          <a:bodyPr wrap="square" rtlCol="0">
            <a:spAutoFit/>
          </a:bodyPr>
          <a:lstStyle/>
          <a:p>
            <a:pPr algn="l"/>
            <a:endParaRPr lang="en-US" dirty="0">
              <a:solidFill>
                <a:schemeClr val="tx2"/>
              </a:solidFill>
            </a:endParaRPr>
          </a:p>
        </p:txBody>
      </p:sp>
      <p:sp>
        <p:nvSpPr>
          <p:cNvPr id="9" name="TextBox 8">
            <a:extLst>
              <a:ext uri="{FF2B5EF4-FFF2-40B4-BE49-F238E27FC236}">
                <a16:creationId xmlns:a16="http://schemas.microsoft.com/office/drawing/2014/main" id="{38496B29-9B0F-ADD2-63D3-C5D7D2763308}"/>
              </a:ext>
            </a:extLst>
          </p:cNvPr>
          <p:cNvSpPr txBox="1"/>
          <p:nvPr/>
        </p:nvSpPr>
        <p:spPr>
          <a:xfrm>
            <a:off x="5181600" y="2516094"/>
            <a:ext cx="1828800" cy="369332"/>
          </a:xfrm>
          <a:prstGeom prst="rect">
            <a:avLst/>
          </a:prstGeom>
          <a:noFill/>
        </p:spPr>
        <p:txBody>
          <a:bodyPr wrap="square" rtlCol="0">
            <a:spAutoFit/>
          </a:bodyPr>
          <a:lstStyle/>
          <a:p>
            <a:pPr algn="l"/>
            <a:endParaRPr lang="en-US" dirty="0">
              <a:solidFill>
                <a:schemeClr val="tx2"/>
              </a:solidFill>
            </a:endParaRPr>
          </a:p>
        </p:txBody>
      </p:sp>
      <p:sp>
        <p:nvSpPr>
          <p:cNvPr id="10" name="TextBox 9">
            <a:extLst>
              <a:ext uri="{FF2B5EF4-FFF2-40B4-BE49-F238E27FC236}">
                <a16:creationId xmlns:a16="http://schemas.microsoft.com/office/drawing/2014/main" id="{797FA364-39BF-A7E5-CFEE-74D038033087}"/>
              </a:ext>
            </a:extLst>
          </p:cNvPr>
          <p:cNvSpPr txBox="1"/>
          <p:nvPr/>
        </p:nvSpPr>
        <p:spPr>
          <a:xfrm>
            <a:off x="5181600" y="2516094"/>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A951991A-99A0-3E14-BD23-EFDB11EB69C9}"/>
              </a:ext>
            </a:extLst>
          </p:cNvPr>
          <p:cNvSpPr txBox="1"/>
          <p:nvPr/>
        </p:nvSpPr>
        <p:spPr>
          <a:xfrm>
            <a:off x="5181600" y="2516094"/>
            <a:ext cx="1828800" cy="369332"/>
          </a:xfrm>
          <a:prstGeom prst="rect">
            <a:avLst/>
          </a:prstGeom>
          <a:noFill/>
        </p:spPr>
        <p:txBody>
          <a:bodyPr wrap="square" rtlCol="0">
            <a:spAutoFit/>
          </a:bodyPr>
          <a:lstStyle/>
          <a:p>
            <a:pPr algn="l"/>
            <a:endParaRPr lang="en-US" b="1" u="sng" dirty="0">
              <a:solidFill>
                <a:srgbClr val="00B0F0"/>
              </a:solidFill>
            </a:endParaRPr>
          </a:p>
        </p:txBody>
      </p:sp>
      <p:sp>
        <p:nvSpPr>
          <p:cNvPr id="6" name="TextBox 5">
            <a:extLst>
              <a:ext uri="{FF2B5EF4-FFF2-40B4-BE49-F238E27FC236}">
                <a16:creationId xmlns:a16="http://schemas.microsoft.com/office/drawing/2014/main" id="{3AA4B878-14F9-CF81-E5DC-91A164A59EFD}"/>
              </a:ext>
            </a:extLst>
          </p:cNvPr>
          <p:cNvSpPr txBox="1"/>
          <p:nvPr/>
        </p:nvSpPr>
        <p:spPr>
          <a:xfrm>
            <a:off x="5181600" y="251609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7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7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500"/>
                                  </p:stCondLst>
                                  <p:iterate>
                                    <p:tmPct val="10000"/>
                                  </p:iterate>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7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1500"/>
                                  </p:stCondLst>
                                  <p:iterate>
                                    <p:tmPct val="10000"/>
                                  </p:iterate>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7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1500"/>
                                  </p:stCondLst>
                                  <p:iterate>
                                    <p:tmPct val="10000"/>
                                  </p:iterate>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7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1500"/>
                                  </p:stCondLst>
                                  <p:iterate>
                                    <p:tmPct val="10000"/>
                                  </p:iterate>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7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55FC0-BD3E-6F07-32BA-1C4B1AA6372E}"/>
              </a:ext>
            </a:extLst>
          </p:cNvPr>
          <p:cNvSpPr>
            <a:spLocks noGrp="1"/>
          </p:cNvSpPr>
          <p:nvPr>
            <p:ph type="title"/>
          </p:nvPr>
        </p:nvSpPr>
        <p:spPr>
          <a:xfrm>
            <a:off x="540000" y="540000"/>
            <a:ext cx="4500561" cy="2181946"/>
          </a:xfrm>
        </p:spPr>
        <p:txBody>
          <a:bodyPr anchor="t">
            <a:normAutofit/>
          </a:bodyPr>
          <a:lstStyle/>
          <a:p>
            <a:r>
              <a:rPr lang="en-GB" dirty="0">
                <a:ea typeface="+mj-lt"/>
                <a:cs typeface="+mj-lt"/>
              </a:rPr>
              <a:t>Introduction</a:t>
            </a:r>
            <a:endParaRPr lang="en-US" dirty="0"/>
          </a:p>
        </p:txBody>
      </p:sp>
      <p:sp>
        <p:nvSpPr>
          <p:cNvPr id="3" name="Content Placeholder 2">
            <a:extLst>
              <a:ext uri="{FF2B5EF4-FFF2-40B4-BE49-F238E27FC236}">
                <a16:creationId xmlns:a16="http://schemas.microsoft.com/office/drawing/2014/main" id="{4CC02631-FF99-2F4B-169B-39A5F5490509}"/>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500" dirty="0">
                <a:ea typeface="+mn-lt"/>
                <a:cs typeface="+mn-lt"/>
              </a:rPr>
              <a:t>Digital skills are the ability of people to be technologically advanced and apply them in research methods.</a:t>
            </a:r>
            <a:endParaRPr lang="en-GB" sz="1500" dirty="0"/>
          </a:p>
          <a:p>
            <a:pPr marL="269875" indent="-269875">
              <a:lnSpc>
                <a:spcPct val="115000"/>
              </a:lnSpc>
            </a:pPr>
            <a:r>
              <a:rPr lang="en-GB" sz="1500" dirty="0">
                <a:ea typeface="+mn-lt"/>
                <a:cs typeface="+mn-lt"/>
              </a:rPr>
              <a:t>Digital skills help the research methods to be more efficient.</a:t>
            </a:r>
            <a:endParaRPr lang="en-GB" sz="1500" dirty="0"/>
          </a:p>
          <a:p>
            <a:pPr marL="269875" indent="-269875">
              <a:lnSpc>
                <a:spcPct val="115000"/>
              </a:lnSpc>
            </a:pPr>
            <a:r>
              <a:rPr lang="en-GB" sz="1500" dirty="0">
                <a:ea typeface="+mn-lt"/>
                <a:cs typeface="+mn-lt"/>
              </a:rPr>
              <a:t>A team of five members are together working to establish and make people aware of the link between digital skills and research methods.</a:t>
            </a:r>
            <a:endParaRPr lang="en-GB" sz="1500" dirty="0"/>
          </a:p>
          <a:p>
            <a:pPr marL="269875" indent="-269875">
              <a:lnSpc>
                <a:spcPct val="115000"/>
              </a:lnSpc>
            </a:pPr>
            <a:endParaRPr lang="en-GB" sz="1500" dirty="0"/>
          </a:p>
        </p:txBody>
      </p:sp>
    </p:spTree>
    <p:extLst>
      <p:ext uri="{BB962C8B-B14F-4D97-AF65-F5344CB8AC3E}">
        <p14:creationId xmlns:p14="http://schemas.microsoft.com/office/powerpoint/2010/main" val="958170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46876-7F36-C02E-3F3A-A3D0BBCDBC8B}"/>
              </a:ext>
            </a:extLst>
          </p:cNvPr>
          <p:cNvSpPr>
            <a:spLocks noGrp="1"/>
          </p:cNvSpPr>
          <p:nvPr>
            <p:ph type="title"/>
          </p:nvPr>
        </p:nvSpPr>
        <p:spPr>
          <a:xfrm>
            <a:off x="540000" y="540000"/>
            <a:ext cx="4500561" cy="2181946"/>
          </a:xfrm>
        </p:spPr>
        <p:txBody>
          <a:bodyPr anchor="t">
            <a:normAutofit/>
          </a:bodyPr>
          <a:lstStyle/>
          <a:p>
            <a:r>
              <a:rPr lang="en-GB" sz="4700">
                <a:ea typeface="+mj-lt"/>
                <a:cs typeface="+mj-lt"/>
              </a:rPr>
              <a:t>Overview of the Organisation </a:t>
            </a:r>
            <a:endParaRPr lang="en-US" sz="4700">
              <a:ea typeface="+mj-lt"/>
              <a:cs typeface="+mj-lt"/>
            </a:endParaRPr>
          </a:p>
        </p:txBody>
      </p:sp>
      <p:sp>
        <p:nvSpPr>
          <p:cNvPr id="3" name="Content Placeholder 2">
            <a:extLst>
              <a:ext uri="{FF2B5EF4-FFF2-40B4-BE49-F238E27FC236}">
                <a16:creationId xmlns:a16="http://schemas.microsoft.com/office/drawing/2014/main" id="{669998AF-DA20-C0E0-B5A9-0A8954CC60E3}"/>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400">
                <a:ea typeface="+mn-lt"/>
                <a:cs typeface="+mn-lt"/>
              </a:rPr>
              <a:t>Samsung is a South Korean multinational company founded by Lee Byung-Chul in 1938.</a:t>
            </a:r>
            <a:endParaRPr lang="en-GB" sz="1400"/>
          </a:p>
          <a:p>
            <a:pPr marL="269875" indent="-269875">
              <a:lnSpc>
                <a:spcPct val="115000"/>
              </a:lnSpc>
            </a:pPr>
            <a:r>
              <a:rPr lang="en-GB" sz="1400">
                <a:ea typeface="+mn-lt"/>
                <a:cs typeface="+mn-lt"/>
              </a:rPr>
              <a:t>In the initial years, it used to deal with grocery-related products. </a:t>
            </a:r>
          </a:p>
          <a:p>
            <a:pPr marL="269875" indent="-269875">
              <a:lnSpc>
                <a:spcPct val="115000"/>
              </a:lnSpc>
            </a:pPr>
            <a:r>
              <a:rPr lang="en-GB" sz="1400">
                <a:ea typeface="+mn-lt"/>
                <a:cs typeface="+mn-lt"/>
              </a:rPr>
              <a:t>It has headquarters in Seoul, South Korea comprising 80 companies.</a:t>
            </a:r>
          </a:p>
          <a:p>
            <a:pPr marL="269875" indent="-269875">
              <a:lnSpc>
                <a:spcPct val="115000"/>
              </a:lnSpc>
            </a:pPr>
            <a:r>
              <a:rPr lang="en-GB" sz="1400">
                <a:ea typeface="+mn-lt"/>
                <a:cs typeface="+mn-lt"/>
              </a:rPr>
              <a:t>It started dealing with electronic products in the late 1960s.</a:t>
            </a:r>
          </a:p>
          <a:p>
            <a:pPr marL="269875" indent="-269875">
              <a:lnSpc>
                <a:spcPct val="115000"/>
              </a:lnSpc>
            </a:pPr>
            <a:r>
              <a:rPr lang="en-GB" sz="1400">
                <a:ea typeface="+mn-lt"/>
                <a:cs typeface="+mn-lt"/>
              </a:rPr>
              <a:t>It also deals with textile, shipbuilding, healthcare and financial services.</a:t>
            </a:r>
          </a:p>
          <a:p>
            <a:pPr marL="269875" indent="-269875">
              <a:lnSpc>
                <a:spcPct val="115000"/>
              </a:lnSpc>
            </a:pPr>
            <a:endParaRPr lang="en-GB" sz="1400"/>
          </a:p>
        </p:txBody>
      </p:sp>
      <p:pic>
        <p:nvPicPr>
          <p:cNvPr id="4" name="Picture 4" descr="Logo&#10;&#10;Description automatically generated">
            <a:extLst>
              <a:ext uri="{FF2B5EF4-FFF2-40B4-BE49-F238E27FC236}">
                <a16:creationId xmlns:a16="http://schemas.microsoft.com/office/drawing/2014/main" id="{F4F26638-E494-4E63-1565-97CA5431CE20}"/>
              </a:ext>
            </a:extLst>
          </p:cNvPr>
          <p:cNvPicPr>
            <a:picLocks noChangeAspect="1"/>
          </p:cNvPicPr>
          <p:nvPr/>
        </p:nvPicPr>
        <p:blipFill>
          <a:blip r:embed="rId3"/>
          <a:stretch>
            <a:fillRect/>
          </a:stretch>
        </p:blipFill>
        <p:spPr>
          <a:xfrm>
            <a:off x="6525000" y="2416500"/>
            <a:ext cx="3600000" cy="2024999"/>
          </a:xfrm>
          <a:prstGeom prst="rect">
            <a:avLst/>
          </a:prstGeom>
        </p:spPr>
      </p:pic>
    </p:spTree>
    <p:extLst>
      <p:ext uri="{BB962C8B-B14F-4D97-AF65-F5344CB8AC3E}">
        <p14:creationId xmlns:p14="http://schemas.microsoft.com/office/powerpoint/2010/main" val="1675920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86345-7383-8BF3-FD02-F061E377356F}"/>
              </a:ext>
            </a:extLst>
          </p:cNvPr>
          <p:cNvSpPr>
            <a:spLocks noGrp="1"/>
          </p:cNvSpPr>
          <p:nvPr>
            <p:ph type="title"/>
          </p:nvPr>
        </p:nvSpPr>
        <p:spPr>
          <a:xfrm>
            <a:off x="540000" y="540000"/>
            <a:ext cx="4500561" cy="2181946"/>
          </a:xfrm>
        </p:spPr>
        <p:txBody>
          <a:bodyPr anchor="t">
            <a:normAutofit/>
          </a:bodyPr>
          <a:lstStyle/>
          <a:p>
            <a:r>
              <a:rPr lang="en-GB" dirty="0">
                <a:ea typeface="+mj-lt"/>
                <a:cs typeface="+mj-lt"/>
              </a:rPr>
              <a:t>Aim objective</a:t>
            </a:r>
            <a:endParaRPr lang="en-US" dirty="0"/>
          </a:p>
        </p:txBody>
      </p:sp>
      <p:sp>
        <p:nvSpPr>
          <p:cNvPr id="3" name="Content Placeholder 2">
            <a:extLst>
              <a:ext uri="{FF2B5EF4-FFF2-40B4-BE49-F238E27FC236}">
                <a16:creationId xmlns:a16="http://schemas.microsoft.com/office/drawing/2014/main" id="{347D6FAF-D4EC-4A5E-781D-5B31B531A54D}"/>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700">
                <a:ea typeface="+mn-lt"/>
                <a:cs typeface="+mn-lt"/>
              </a:rPr>
              <a:t>It targets in launching its products in the market with the latest and most advanced technologies (Chang, Zhang and Xiong, 2019).</a:t>
            </a:r>
            <a:endParaRPr lang="en-GB" sz="1700"/>
          </a:p>
          <a:p>
            <a:pPr marL="269875" indent="-269875">
              <a:lnSpc>
                <a:spcPct val="115000"/>
              </a:lnSpc>
            </a:pPr>
            <a:r>
              <a:rPr lang="en-GB" sz="1700">
                <a:ea typeface="+mn-lt"/>
                <a:cs typeface="+mn-lt"/>
              </a:rPr>
              <a:t>Its objective is to provide the best possible services that would enhance the standard of living of the people.</a:t>
            </a:r>
            <a:endParaRPr lang="en-GB" sz="1700"/>
          </a:p>
          <a:p>
            <a:pPr marL="269875" indent="-269875">
              <a:lnSpc>
                <a:spcPct val="115000"/>
              </a:lnSpc>
            </a:pPr>
            <a:r>
              <a:rPr lang="en-GB" sz="1700">
                <a:ea typeface="+mn-lt"/>
                <a:cs typeface="+mn-lt"/>
              </a:rPr>
              <a:t>It aims in bringing revolution and prosperity to the life of the people through its products globally.</a:t>
            </a:r>
            <a:endParaRPr lang="en-GB" sz="1700"/>
          </a:p>
          <a:p>
            <a:pPr marL="269875" indent="-269875">
              <a:lnSpc>
                <a:spcPct val="115000"/>
              </a:lnSpc>
            </a:pPr>
            <a:endParaRPr lang="en-GB" sz="1700"/>
          </a:p>
        </p:txBody>
      </p:sp>
    </p:spTree>
    <p:extLst>
      <p:ext uri="{BB962C8B-B14F-4D97-AF65-F5344CB8AC3E}">
        <p14:creationId xmlns:p14="http://schemas.microsoft.com/office/powerpoint/2010/main" val="2391111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F2C86-79B0-63AF-3753-2DA17EC6A2D1}"/>
              </a:ext>
            </a:extLst>
          </p:cNvPr>
          <p:cNvSpPr>
            <a:spLocks noGrp="1"/>
          </p:cNvSpPr>
          <p:nvPr>
            <p:ph type="title"/>
          </p:nvPr>
        </p:nvSpPr>
        <p:spPr>
          <a:xfrm>
            <a:off x="540000" y="540000"/>
            <a:ext cx="4500561" cy="2181946"/>
          </a:xfrm>
        </p:spPr>
        <p:txBody>
          <a:bodyPr anchor="t">
            <a:normAutofit/>
          </a:bodyPr>
          <a:lstStyle/>
          <a:p>
            <a:r>
              <a:rPr lang="en-GB" dirty="0">
                <a:ea typeface="+mj-lt"/>
                <a:cs typeface="+mj-lt"/>
              </a:rPr>
              <a:t>Scope and purpose</a:t>
            </a:r>
            <a:endParaRPr lang="en-US" dirty="0"/>
          </a:p>
        </p:txBody>
      </p:sp>
      <p:sp>
        <p:nvSpPr>
          <p:cNvPr id="3" name="Content Placeholder 2">
            <a:extLst>
              <a:ext uri="{FF2B5EF4-FFF2-40B4-BE49-F238E27FC236}">
                <a16:creationId xmlns:a16="http://schemas.microsoft.com/office/drawing/2014/main" id="{2CFC581D-C5B4-8BA2-160F-697EDFD0F898}"/>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300">
                <a:ea typeface="+mn-lt"/>
                <a:cs typeface="+mn-lt"/>
              </a:rPr>
              <a:t>It generates and delivers the largest number of electronic products to the world, having a good hold on the global economy.</a:t>
            </a:r>
            <a:endParaRPr lang="en-GB" sz="1300"/>
          </a:p>
          <a:p>
            <a:pPr marL="269875" indent="-269875">
              <a:lnSpc>
                <a:spcPct val="115000"/>
              </a:lnSpc>
            </a:pPr>
            <a:r>
              <a:rPr lang="en-GB" sz="1300">
                <a:ea typeface="+mn-lt"/>
                <a:cs typeface="+mn-lt"/>
              </a:rPr>
              <a:t>The products help in enhancing communication and bringing innovation to the world through their effective management and marketing skills (</a:t>
            </a:r>
            <a:r>
              <a:rPr lang="en-GB" sz="1300" err="1">
                <a:ea typeface="+mn-lt"/>
                <a:cs typeface="+mn-lt"/>
              </a:rPr>
              <a:t>Ducoulombier</a:t>
            </a:r>
            <a:r>
              <a:rPr lang="en-GB" sz="1300">
                <a:ea typeface="+mn-lt"/>
                <a:cs typeface="+mn-lt"/>
              </a:rPr>
              <a:t>, 2021).</a:t>
            </a:r>
            <a:endParaRPr lang="en-GB" sz="1300"/>
          </a:p>
          <a:p>
            <a:pPr marL="269875" indent="-269875">
              <a:lnSpc>
                <a:spcPct val="115000"/>
              </a:lnSpc>
            </a:pPr>
            <a:r>
              <a:rPr lang="en-GB" sz="1300">
                <a:ea typeface="+mn-lt"/>
                <a:cs typeface="+mn-lt"/>
              </a:rPr>
              <a:t>Samsung focuses on providing high-quality products contributing to building a better society.</a:t>
            </a:r>
            <a:endParaRPr lang="en-GB" sz="1300"/>
          </a:p>
          <a:p>
            <a:pPr marL="269875" indent="-269875">
              <a:lnSpc>
                <a:spcPct val="115000"/>
              </a:lnSpc>
            </a:pPr>
            <a:br>
              <a:rPr lang="en-US" sz="1300"/>
            </a:br>
            <a:endParaRPr lang="en-US" sz="1300"/>
          </a:p>
        </p:txBody>
      </p:sp>
    </p:spTree>
    <p:extLst>
      <p:ext uri="{BB962C8B-B14F-4D97-AF65-F5344CB8AC3E}">
        <p14:creationId xmlns:p14="http://schemas.microsoft.com/office/powerpoint/2010/main" val="716629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5C848-C3E3-4174-799B-717EA6FC02B9}"/>
              </a:ext>
            </a:extLst>
          </p:cNvPr>
          <p:cNvSpPr>
            <a:spLocks noGrp="1"/>
          </p:cNvSpPr>
          <p:nvPr>
            <p:ph type="title"/>
          </p:nvPr>
        </p:nvSpPr>
        <p:spPr>
          <a:xfrm>
            <a:off x="540000" y="540000"/>
            <a:ext cx="4500561" cy="2181946"/>
          </a:xfrm>
        </p:spPr>
        <p:txBody>
          <a:bodyPr anchor="t">
            <a:normAutofit/>
          </a:bodyPr>
          <a:lstStyle/>
          <a:p>
            <a:r>
              <a:rPr lang="en-GB" dirty="0">
                <a:ea typeface="+mj-lt"/>
                <a:cs typeface="+mj-lt"/>
              </a:rPr>
              <a:t>Vision and Mission </a:t>
            </a:r>
            <a:endParaRPr lang="en-US" dirty="0"/>
          </a:p>
        </p:txBody>
      </p:sp>
      <p:sp>
        <p:nvSpPr>
          <p:cNvPr id="3" name="Content Placeholder 2">
            <a:extLst>
              <a:ext uri="{FF2B5EF4-FFF2-40B4-BE49-F238E27FC236}">
                <a16:creationId xmlns:a16="http://schemas.microsoft.com/office/drawing/2014/main" id="{BDAA9845-8E66-FAA6-5599-BAEE2605570A}"/>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500">
                <a:ea typeface="+mn-lt"/>
                <a:cs typeface="+mn-lt"/>
              </a:rPr>
              <a:t>Samsung's vision is to create products with the latest technologies and promote the digitally friendly lifestyle of its customers.</a:t>
            </a:r>
            <a:endParaRPr lang="en-GB" sz="1500"/>
          </a:p>
          <a:p>
            <a:pPr marL="269875" indent="-269875">
              <a:lnSpc>
                <a:spcPct val="115000"/>
              </a:lnSpc>
            </a:pPr>
            <a:r>
              <a:rPr lang="en-GB" sz="1500">
                <a:ea typeface="+mn-lt"/>
                <a:cs typeface="+mn-lt"/>
              </a:rPr>
              <a:t>Samsung's mission is to create innovative opportunities and beat the competition effectively (Yun, Lee and </a:t>
            </a:r>
            <a:r>
              <a:rPr lang="en-GB" sz="1500" err="1">
                <a:ea typeface="+mn-lt"/>
                <a:cs typeface="+mn-lt"/>
              </a:rPr>
              <a:t>Aoshima</a:t>
            </a:r>
            <a:r>
              <a:rPr lang="en-GB" sz="1500">
                <a:ea typeface="+mn-lt"/>
                <a:cs typeface="+mn-lt"/>
              </a:rPr>
              <a:t>, 2019).</a:t>
            </a:r>
            <a:endParaRPr lang="en-GB" sz="1500"/>
          </a:p>
          <a:p>
            <a:pPr marL="269875" indent="-269875">
              <a:lnSpc>
                <a:spcPct val="115000"/>
              </a:lnSpc>
            </a:pPr>
            <a:r>
              <a:rPr lang="en-GB" sz="1500">
                <a:ea typeface="+mn-lt"/>
                <a:cs typeface="+mn-lt"/>
              </a:rPr>
              <a:t>It also targets promoting technically sound guidance in integral research topics and securing the leading position related to artificial intelligence.</a:t>
            </a:r>
            <a:endParaRPr lang="en-GB" sz="1500"/>
          </a:p>
          <a:p>
            <a:pPr marL="269875" indent="-269875">
              <a:lnSpc>
                <a:spcPct val="115000"/>
              </a:lnSpc>
            </a:pPr>
            <a:endParaRPr lang="en-GB" sz="1500"/>
          </a:p>
        </p:txBody>
      </p:sp>
      <p:pic>
        <p:nvPicPr>
          <p:cNvPr id="5" name="Picture 4" descr="Mobile device with apps">
            <a:extLst>
              <a:ext uri="{FF2B5EF4-FFF2-40B4-BE49-F238E27FC236}">
                <a16:creationId xmlns:a16="http://schemas.microsoft.com/office/drawing/2014/main" id="{9A52C170-84EC-F45A-8749-F7E25E78A8D8}"/>
              </a:ext>
            </a:extLst>
          </p:cNvPr>
          <p:cNvPicPr>
            <a:picLocks noChangeAspect="1"/>
          </p:cNvPicPr>
          <p:nvPr/>
        </p:nvPicPr>
        <p:blipFill rotWithShape="1">
          <a:blip r:embed="rId3"/>
          <a:srcRect l="41678" r="2071"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29328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95A94-8BAC-80F0-79AC-BF0687656AE9}"/>
              </a:ext>
            </a:extLst>
          </p:cNvPr>
          <p:cNvSpPr>
            <a:spLocks noGrp="1"/>
          </p:cNvSpPr>
          <p:nvPr>
            <p:ph type="title"/>
          </p:nvPr>
        </p:nvSpPr>
        <p:spPr>
          <a:xfrm>
            <a:off x="540000" y="540000"/>
            <a:ext cx="4500561" cy="2181946"/>
          </a:xfrm>
        </p:spPr>
        <p:txBody>
          <a:bodyPr anchor="t">
            <a:normAutofit fontScale="90000"/>
          </a:bodyPr>
          <a:lstStyle/>
          <a:p>
            <a:r>
              <a:rPr lang="en-GB" sz="4700">
                <a:ea typeface="+mj-lt"/>
                <a:cs typeface="+mj-lt"/>
              </a:rPr>
              <a:t>Current status and the service of Samsung</a:t>
            </a:r>
            <a:endParaRPr lang="en-US" sz="4700"/>
          </a:p>
        </p:txBody>
      </p:sp>
      <p:sp>
        <p:nvSpPr>
          <p:cNvPr id="3" name="Content Placeholder 2">
            <a:extLst>
              <a:ext uri="{FF2B5EF4-FFF2-40B4-BE49-F238E27FC236}">
                <a16:creationId xmlns:a16="http://schemas.microsoft.com/office/drawing/2014/main" id="{D54834C2-74DA-08D9-E82A-EA2D982B4417}"/>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400">
                <a:ea typeface="+mn-lt"/>
                <a:cs typeface="+mn-lt"/>
              </a:rPr>
              <a:t>Samsung holds the second position just after Google according to YouGov reports, 2021.</a:t>
            </a:r>
            <a:endParaRPr lang="en-GB" sz="1400"/>
          </a:p>
          <a:p>
            <a:pPr marL="269875" indent="-269875">
              <a:lnSpc>
                <a:spcPct val="115000"/>
              </a:lnSpc>
            </a:pPr>
            <a:r>
              <a:rPr lang="en-GB" sz="1400">
                <a:ea typeface="+mn-lt"/>
                <a:cs typeface="+mn-lt"/>
              </a:rPr>
              <a:t>Recognised as the best company for producing semiconductors which promote environmental sustainability (Wulff et al, 2019). </a:t>
            </a:r>
          </a:p>
          <a:p>
            <a:pPr marL="269875" indent="-269875">
              <a:lnSpc>
                <a:spcPct val="115000"/>
              </a:lnSpc>
            </a:pPr>
            <a:r>
              <a:rPr lang="en-GB" sz="1400">
                <a:ea typeface="+mn-lt"/>
                <a:cs typeface="+mn-lt"/>
              </a:rPr>
              <a:t>It has enhanced and flourished its business in 213 areas internationally.</a:t>
            </a:r>
            <a:endParaRPr lang="en-GB" sz="1400"/>
          </a:p>
          <a:p>
            <a:pPr marL="269875" indent="-269875">
              <a:lnSpc>
                <a:spcPct val="115000"/>
              </a:lnSpc>
            </a:pPr>
            <a:r>
              <a:rPr lang="en-GB" sz="1400">
                <a:ea typeface="+mn-lt"/>
                <a:cs typeface="+mn-lt"/>
              </a:rPr>
              <a:t>It has 2,87,439 total employees working globally to contribute success to the company.</a:t>
            </a:r>
            <a:endParaRPr lang="en-GB" sz="1400"/>
          </a:p>
          <a:p>
            <a:pPr marL="269875" indent="-269875">
              <a:lnSpc>
                <a:spcPct val="115000"/>
              </a:lnSpc>
            </a:pPr>
            <a:endParaRPr lang="en-GB" sz="1400"/>
          </a:p>
        </p:txBody>
      </p:sp>
    </p:spTree>
    <p:extLst>
      <p:ext uri="{BB962C8B-B14F-4D97-AF65-F5344CB8AC3E}">
        <p14:creationId xmlns:p14="http://schemas.microsoft.com/office/powerpoint/2010/main" val="2546973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F849C-632D-8E6B-30FA-47585E5405EC}"/>
              </a:ext>
            </a:extLst>
          </p:cNvPr>
          <p:cNvSpPr>
            <a:spLocks noGrp="1"/>
          </p:cNvSpPr>
          <p:nvPr>
            <p:ph type="title"/>
          </p:nvPr>
        </p:nvSpPr>
        <p:spPr>
          <a:xfrm>
            <a:off x="540000" y="540000"/>
            <a:ext cx="4500561" cy="2181946"/>
          </a:xfrm>
        </p:spPr>
        <p:txBody>
          <a:bodyPr anchor="t">
            <a:normAutofit fontScale="90000"/>
          </a:bodyPr>
          <a:lstStyle/>
          <a:p>
            <a:r>
              <a:rPr lang="en-GB" sz="4700">
                <a:ea typeface="+mj-lt"/>
                <a:cs typeface="+mj-lt"/>
              </a:rPr>
              <a:t>Challenges before modern technology</a:t>
            </a:r>
            <a:endParaRPr lang="en-US" sz="4700"/>
          </a:p>
        </p:txBody>
      </p:sp>
      <p:sp>
        <p:nvSpPr>
          <p:cNvPr id="3" name="Content Placeholder 2">
            <a:extLst>
              <a:ext uri="{FF2B5EF4-FFF2-40B4-BE49-F238E27FC236}">
                <a16:creationId xmlns:a16="http://schemas.microsoft.com/office/drawing/2014/main" id="{99766464-5B91-5C19-593B-6112D421F12E}"/>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500">
                <a:ea typeface="+mn-lt"/>
                <a:cs typeface="+mn-lt"/>
              </a:rPr>
              <a:t>Modern technology brings in a lot of new features that the technical designing team need to learn and implement in the latest upcoming products (Kumar, Gupta and Srivastava, 2020). </a:t>
            </a:r>
            <a:endParaRPr lang="en-GB" sz="1500"/>
          </a:p>
          <a:p>
            <a:pPr marL="269875" indent="-269875">
              <a:lnSpc>
                <a:spcPct val="115000"/>
              </a:lnSpc>
            </a:pPr>
            <a:r>
              <a:rPr lang="en-GB" sz="1500">
                <a:ea typeface="+mn-lt"/>
                <a:cs typeface="+mn-lt"/>
              </a:rPr>
              <a:t>The modern technology ensures durability, better performance and quality, with a slim and smooth finish.</a:t>
            </a:r>
            <a:endParaRPr lang="en-GB" sz="1500"/>
          </a:p>
          <a:p>
            <a:pPr marL="269875" indent="-269875">
              <a:lnSpc>
                <a:spcPct val="115000"/>
              </a:lnSpc>
            </a:pPr>
            <a:r>
              <a:rPr lang="en-GB" sz="1500">
                <a:ea typeface="+mn-lt"/>
                <a:cs typeface="+mn-lt"/>
              </a:rPr>
              <a:t>The products consume less electricity and provide huge backup thus reducing cost and are environmentally friendly.</a:t>
            </a:r>
            <a:endParaRPr lang="en-GB" sz="1500"/>
          </a:p>
          <a:p>
            <a:pPr marL="269875" indent="-269875">
              <a:lnSpc>
                <a:spcPct val="115000"/>
              </a:lnSpc>
            </a:pPr>
            <a:endParaRPr lang="en-GB" sz="1500"/>
          </a:p>
        </p:txBody>
      </p:sp>
    </p:spTree>
    <p:extLst>
      <p:ext uri="{BB962C8B-B14F-4D97-AF65-F5344CB8AC3E}">
        <p14:creationId xmlns:p14="http://schemas.microsoft.com/office/powerpoint/2010/main" val="816188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9DE1-6B66-96B2-C8F2-B98172E8B5CA}"/>
              </a:ext>
            </a:extLst>
          </p:cNvPr>
          <p:cNvSpPr>
            <a:spLocks noGrp="1"/>
          </p:cNvSpPr>
          <p:nvPr>
            <p:ph type="title"/>
          </p:nvPr>
        </p:nvSpPr>
        <p:spPr>
          <a:xfrm>
            <a:off x="540000" y="540000"/>
            <a:ext cx="4500561" cy="2181946"/>
          </a:xfrm>
        </p:spPr>
        <p:txBody>
          <a:bodyPr anchor="t">
            <a:normAutofit fontScale="90000"/>
          </a:bodyPr>
          <a:lstStyle/>
          <a:p>
            <a:r>
              <a:rPr lang="en-GB" sz="4700">
                <a:ea typeface="+mj-lt"/>
                <a:cs typeface="+mj-lt"/>
              </a:rPr>
              <a:t>Brief details about the technology</a:t>
            </a:r>
            <a:endParaRPr lang="en-US" sz="4700"/>
          </a:p>
        </p:txBody>
      </p:sp>
      <p:sp>
        <p:nvSpPr>
          <p:cNvPr id="3" name="Content Placeholder 2">
            <a:extLst>
              <a:ext uri="{FF2B5EF4-FFF2-40B4-BE49-F238E27FC236}">
                <a16:creationId xmlns:a16="http://schemas.microsoft.com/office/drawing/2014/main" id="{C12C7143-EDE7-A90F-5108-600473EDA8B5}"/>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500">
                <a:ea typeface="+mn-lt"/>
                <a:cs typeface="+mn-lt"/>
              </a:rPr>
              <a:t>Samsung uses modern technology which changes the world's view in many aspects.</a:t>
            </a:r>
            <a:endParaRPr lang="en-GB" sz="1500"/>
          </a:p>
          <a:p>
            <a:pPr marL="269875" indent="-269875">
              <a:lnSpc>
                <a:spcPct val="115000"/>
              </a:lnSpc>
            </a:pPr>
            <a:r>
              <a:rPr lang="en-GB" sz="1500">
                <a:ea typeface="+mn-lt"/>
                <a:cs typeface="+mn-lt"/>
              </a:rPr>
              <a:t>Samsung is a leading manufacturer of image sensors and lithium-ion batteries. </a:t>
            </a:r>
            <a:endParaRPr lang="en-GB" sz="1500"/>
          </a:p>
          <a:p>
            <a:pPr marL="269875" indent="-269875">
              <a:lnSpc>
                <a:spcPct val="115000"/>
              </a:lnSpc>
            </a:pPr>
            <a:r>
              <a:rPr lang="en-GB" sz="1500">
                <a:ea typeface="+mn-lt"/>
                <a:cs typeface="+mn-lt"/>
              </a:rPr>
              <a:t>The LED technology is what Samsung is using currently (Lee et al., 2019). </a:t>
            </a:r>
            <a:endParaRPr lang="en-GB" sz="1500"/>
          </a:p>
          <a:p>
            <a:pPr marL="269875" indent="-269875">
              <a:lnSpc>
                <a:spcPct val="115000"/>
              </a:lnSpc>
            </a:pPr>
            <a:r>
              <a:rPr lang="en-GB" sz="1500">
                <a:ea typeface="+mn-lt"/>
                <a:cs typeface="+mn-lt"/>
              </a:rPr>
              <a:t>Samsung has focused on the most advanced semiconductor technology for innovations in the market. </a:t>
            </a:r>
            <a:endParaRPr lang="en-GB" sz="1500"/>
          </a:p>
          <a:p>
            <a:pPr marL="269875" indent="-269875">
              <a:lnSpc>
                <a:spcPct val="115000"/>
              </a:lnSpc>
            </a:pPr>
            <a:endParaRPr lang="en-GB" sz="1500"/>
          </a:p>
        </p:txBody>
      </p:sp>
    </p:spTree>
    <p:extLst>
      <p:ext uri="{BB962C8B-B14F-4D97-AF65-F5344CB8AC3E}">
        <p14:creationId xmlns:p14="http://schemas.microsoft.com/office/powerpoint/2010/main" val="114233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31031-DE87-AC18-4EC0-5BED30B979F9}"/>
              </a:ext>
            </a:extLst>
          </p:cNvPr>
          <p:cNvSpPr>
            <a:spLocks noGrp="1"/>
          </p:cNvSpPr>
          <p:nvPr>
            <p:ph type="title"/>
          </p:nvPr>
        </p:nvSpPr>
        <p:spPr>
          <a:xfrm>
            <a:off x="7086315" y="545126"/>
            <a:ext cx="4554821" cy="2186096"/>
          </a:xfrm>
        </p:spPr>
        <p:txBody>
          <a:bodyPr anchor="t">
            <a:normAutofit/>
          </a:bodyPr>
          <a:lstStyle/>
          <a:p>
            <a:r>
              <a:rPr lang="en-GB" dirty="0">
                <a:ea typeface="+mj-lt"/>
                <a:cs typeface="+mj-lt"/>
              </a:rPr>
              <a:t>The components </a:t>
            </a:r>
            <a:endParaRPr lang="en-US" dirty="0"/>
          </a:p>
        </p:txBody>
      </p:sp>
      <p:sp>
        <p:nvSpPr>
          <p:cNvPr id="3" name="Content Placeholder 2">
            <a:extLst>
              <a:ext uri="{FF2B5EF4-FFF2-40B4-BE49-F238E27FC236}">
                <a16:creationId xmlns:a16="http://schemas.microsoft.com/office/drawing/2014/main" id="{ADEDD91E-80F0-5CCC-4561-CA6CF60B62F9}"/>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700">
                <a:ea typeface="+mn-lt"/>
                <a:cs typeface="+mn-lt"/>
              </a:rPr>
              <a:t>Samsung is the only company that can able to make NAND flash and DRAM chips in their smartphones (</a:t>
            </a:r>
            <a:r>
              <a:rPr lang="en-GB" sz="1700" err="1">
                <a:ea typeface="+mn-lt"/>
                <a:cs typeface="+mn-lt"/>
              </a:rPr>
              <a:t>Hidiroglu</a:t>
            </a:r>
            <a:r>
              <a:rPr lang="en-GB" sz="1700">
                <a:ea typeface="+mn-lt"/>
                <a:cs typeface="+mn-lt"/>
              </a:rPr>
              <a:t>, 2021). </a:t>
            </a:r>
            <a:endParaRPr lang="en-GB" sz="1700"/>
          </a:p>
          <a:p>
            <a:pPr marL="269875" indent="-269875">
              <a:lnSpc>
                <a:spcPct val="115000"/>
              </a:lnSpc>
            </a:pPr>
            <a:r>
              <a:rPr lang="en-GB" sz="1700">
                <a:ea typeface="+mn-lt"/>
                <a:cs typeface="+mn-lt"/>
              </a:rPr>
              <a:t>Samsung also can make the OLED displays for their smartphones that Apple makes for their I-phones. </a:t>
            </a:r>
            <a:endParaRPr lang="en-GB" sz="1700"/>
          </a:p>
          <a:p>
            <a:pPr marL="269875" indent="-269875">
              <a:lnSpc>
                <a:spcPct val="115000"/>
              </a:lnSpc>
            </a:pPr>
            <a:r>
              <a:rPr lang="en-GB" sz="1700">
                <a:ea typeface="+mn-lt"/>
                <a:cs typeface="+mn-lt"/>
              </a:rPr>
              <a:t>Samsung also uses super- AMOLED displays on the front face of their smartphones. </a:t>
            </a:r>
            <a:endParaRPr lang="en-GB" sz="1700"/>
          </a:p>
          <a:p>
            <a:pPr marL="269875" indent="-269875">
              <a:lnSpc>
                <a:spcPct val="115000"/>
              </a:lnSpc>
            </a:pPr>
            <a:endParaRPr lang="en-GB" sz="1700"/>
          </a:p>
        </p:txBody>
      </p:sp>
      <p:pic>
        <p:nvPicPr>
          <p:cNvPr id="4" name="Picture 4" descr="A picture containing text, electronics, circuit&#10;&#10;Description automatically generated">
            <a:extLst>
              <a:ext uri="{FF2B5EF4-FFF2-40B4-BE49-F238E27FC236}">
                <a16:creationId xmlns:a16="http://schemas.microsoft.com/office/drawing/2014/main" id="{769419F9-9C76-231F-C77B-27F297E9AA1E}"/>
              </a:ext>
            </a:extLst>
          </p:cNvPr>
          <p:cNvPicPr>
            <a:picLocks noChangeAspect="1"/>
          </p:cNvPicPr>
          <p:nvPr/>
        </p:nvPicPr>
        <p:blipFill>
          <a:blip r:embed="rId3"/>
          <a:stretch>
            <a:fillRect/>
          </a:stretch>
        </p:blipFill>
        <p:spPr>
          <a:xfrm>
            <a:off x="540000" y="2063177"/>
            <a:ext cx="6049714" cy="2722371"/>
          </a:xfrm>
          <a:prstGeom prst="rect">
            <a:avLst/>
          </a:prstGeom>
        </p:spPr>
      </p:pic>
    </p:spTree>
    <p:extLst>
      <p:ext uri="{BB962C8B-B14F-4D97-AF65-F5344CB8AC3E}">
        <p14:creationId xmlns:p14="http://schemas.microsoft.com/office/powerpoint/2010/main" val="2082579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C13A3-91DF-905A-7562-87D09CAAB9A8}"/>
              </a:ext>
            </a:extLst>
          </p:cNvPr>
          <p:cNvSpPr>
            <a:spLocks noGrp="1"/>
          </p:cNvSpPr>
          <p:nvPr>
            <p:ph type="title"/>
          </p:nvPr>
        </p:nvSpPr>
        <p:spPr>
          <a:xfrm>
            <a:off x="566057" y="232319"/>
            <a:ext cx="4500561" cy="1100460"/>
          </a:xfrm>
        </p:spPr>
        <p:txBody>
          <a:bodyPr anchor="b">
            <a:normAutofit/>
          </a:bodyPr>
          <a:lstStyle/>
          <a:p>
            <a:r>
              <a:rPr lang="en-GB" dirty="0">
                <a:ea typeface="+mj-lt"/>
                <a:cs typeface="+mj-lt"/>
              </a:rPr>
              <a:t>How it works</a:t>
            </a:r>
            <a:endParaRPr lang="en-US" dirty="0"/>
          </a:p>
        </p:txBody>
      </p:sp>
      <p:sp>
        <p:nvSpPr>
          <p:cNvPr id="3" name="Content Placeholder 2">
            <a:extLst>
              <a:ext uri="{FF2B5EF4-FFF2-40B4-BE49-F238E27FC236}">
                <a16:creationId xmlns:a16="http://schemas.microsoft.com/office/drawing/2014/main" id="{8865040C-A415-7E5F-E4E6-D9B5BB9A72C4}"/>
              </a:ext>
            </a:extLst>
          </p:cNvPr>
          <p:cNvSpPr>
            <a:spLocks noGrp="1"/>
          </p:cNvSpPr>
          <p:nvPr>
            <p:ph idx="1"/>
          </p:nvPr>
        </p:nvSpPr>
        <p:spPr>
          <a:xfrm>
            <a:off x="530484" y="1743560"/>
            <a:ext cx="4500562" cy="3361604"/>
          </a:xfrm>
        </p:spPr>
        <p:txBody>
          <a:bodyPr vert="horz" lIns="91440" tIns="45720" rIns="91440" bIns="45720" rtlCol="0" anchor="t">
            <a:normAutofit/>
          </a:bodyPr>
          <a:lstStyle/>
          <a:p>
            <a:pPr marL="269875" indent="-269875">
              <a:lnSpc>
                <a:spcPct val="115000"/>
              </a:lnSpc>
            </a:pPr>
            <a:r>
              <a:rPr lang="en-GB" sz="1500" dirty="0">
                <a:ea typeface="+mn-lt"/>
                <a:cs typeface="+mn-lt"/>
              </a:rPr>
              <a:t>Samsung currently has an AMOLED display on its smartphones. Which gives a large screen feature and super quality display.</a:t>
            </a:r>
            <a:endParaRPr lang="en-GB" sz="1500" dirty="0"/>
          </a:p>
          <a:p>
            <a:pPr marL="269875" indent="-269875">
              <a:lnSpc>
                <a:spcPct val="115000"/>
              </a:lnSpc>
            </a:pPr>
            <a:r>
              <a:rPr lang="en-GB" sz="1500" dirty="0">
                <a:ea typeface="+mn-lt"/>
                <a:cs typeface="+mn-lt"/>
              </a:rPr>
              <a:t>The NFC features help exchanges in digital content and can connect with one simple touch.</a:t>
            </a:r>
            <a:endParaRPr lang="en-GB" sz="1500" dirty="0"/>
          </a:p>
          <a:p>
            <a:pPr marL="269875" indent="-269875">
              <a:lnSpc>
                <a:spcPct val="115000"/>
              </a:lnSpc>
            </a:pPr>
            <a:r>
              <a:rPr lang="en-GB" sz="1500" dirty="0">
                <a:ea typeface="+mn-lt"/>
                <a:cs typeface="+mn-lt"/>
              </a:rPr>
              <a:t>For the power and voltage delivery and adjusting the same power in the device, the envelope tracking features help a lot. </a:t>
            </a:r>
            <a:endParaRPr lang="en-GB" sz="1500" dirty="0"/>
          </a:p>
          <a:p>
            <a:pPr marL="269875" indent="-269875">
              <a:lnSpc>
                <a:spcPct val="115000"/>
              </a:lnSpc>
            </a:pPr>
            <a:endParaRPr lang="en-GB" sz="1500" dirty="0"/>
          </a:p>
        </p:txBody>
      </p:sp>
    </p:spTree>
    <p:extLst>
      <p:ext uri="{BB962C8B-B14F-4D97-AF65-F5344CB8AC3E}">
        <p14:creationId xmlns:p14="http://schemas.microsoft.com/office/powerpoint/2010/main" val="3027228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6D60B-129A-2343-C538-A81F1BE46045}"/>
              </a:ext>
            </a:extLst>
          </p:cNvPr>
          <p:cNvSpPr>
            <a:spLocks noGrp="1"/>
          </p:cNvSpPr>
          <p:nvPr>
            <p:ph type="title"/>
          </p:nvPr>
        </p:nvSpPr>
        <p:spPr>
          <a:xfrm>
            <a:off x="7086315" y="545126"/>
            <a:ext cx="4554821" cy="2186096"/>
          </a:xfrm>
        </p:spPr>
        <p:txBody>
          <a:bodyPr anchor="t">
            <a:normAutofit fontScale="90000"/>
          </a:bodyPr>
          <a:lstStyle/>
          <a:p>
            <a:r>
              <a:rPr lang="en-GB" sz="4200">
                <a:ea typeface="+mj-lt"/>
                <a:cs typeface="+mj-lt"/>
              </a:rPr>
              <a:t>Interesting features and benefits of the technology </a:t>
            </a:r>
            <a:endParaRPr lang="en-US" sz="4200"/>
          </a:p>
        </p:txBody>
      </p:sp>
      <p:sp>
        <p:nvSpPr>
          <p:cNvPr id="3" name="Content Placeholder 2">
            <a:extLst>
              <a:ext uri="{FF2B5EF4-FFF2-40B4-BE49-F238E27FC236}">
                <a16:creationId xmlns:a16="http://schemas.microsoft.com/office/drawing/2014/main" id="{6965CA50-E678-FF8E-00D0-DCA9A58129D7}"/>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300">
                <a:ea typeface="+mn-lt"/>
                <a:cs typeface="+mn-lt"/>
              </a:rPr>
              <a:t>All Samsung smartphones have a biometric function. It protects the phones at an advanced level.</a:t>
            </a:r>
            <a:endParaRPr lang="en-GB" sz="1300"/>
          </a:p>
          <a:p>
            <a:pPr marL="269875" indent="-269875">
              <a:lnSpc>
                <a:spcPct val="115000"/>
              </a:lnSpc>
            </a:pPr>
            <a:r>
              <a:rPr lang="en-GB" sz="1300">
                <a:ea typeface="+mn-lt"/>
                <a:cs typeface="+mn-lt"/>
              </a:rPr>
              <a:t>Samsung presents high-tech technology like GPS tracking, cameras and mobile wallets to their users.</a:t>
            </a:r>
            <a:endParaRPr lang="en-GB" sz="1300"/>
          </a:p>
          <a:p>
            <a:pPr marL="269875" indent="-269875">
              <a:lnSpc>
                <a:spcPct val="115000"/>
              </a:lnSpc>
            </a:pPr>
            <a:r>
              <a:rPr lang="en-GB" sz="1300">
                <a:ea typeface="+mn-lt"/>
                <a:cs typeface="+mn-lt"/>
              </a:rPr>
              <a:t>Samsung has the most advanced displays and processors on its mobiles.</a:t>
            </a:r>
            <a:endParaRPr lang="en-GB" sz="1300"/>
          </a:p>
          <a:p>
            <a:pPr marL="269875" indent="-269875">
              <a:lnSpc>
                <a:spcPct val="115000"/>
              </a:lnSpc>
            </a:pPr>
            <a:r>
              <a:rPr lang="en-GB" sz="1300">
                <a:ea typeface="+mn-lt"/>
                <a:cs typeface="+mn-lt"/>
              </a:rPr>
              <a:t>Samsung has the best OS technology and they are the first to introduce their mobiles.</a:t>
            </a:r>
            <a:endParaRPr lang="en-GB" sz="1300"/>
          </a:p>
          <a:p>
            <a:pPr marL="269875" indent="-269875">
              <a:lnSpc>
                <a:spcPct val="115000"/>
              </a:lnSpc>
            </a:pPr>
            <a:br>
              <a:rPr lang="en-US" sz="1300"/>
            </a:br>
            <a:endParaRPr lang="en-US" sz="1300"/>
          </a:p>
        </p:txBody>
      </p:sp>
      <p:pic>
        <p:nvPicPr>
          <p:cNvPr id="4" name="Picture 4" descr="A picture containing text, electronics&#10;&#10;Description automatically generated">
            <a:extLst>
              <a:ext uri="{FF2B5EF4-FFF2-40B4-BE49-F238E27FC236}">
                <a16:creationId xmlns:a16="http://schemas.microsoft.com/office/drawing/2014/main" id="{CEED1F4D-EC36-D2CA-8E20-D33623FD19D4}"/>
              </a:ext>
            </a:extLst>
          </p:cNvPr>
          <p:cNvPicPr>
            <a:picLocks noChangeAspect="1"/>
          </p:cNvPicPr>
          <p:nvPr/>
        </p:nvPicPr>
        <p:blipFill>
          <a:blip r:embed="rId3"/>
          <a:stretch>
            <a:fillRect/>
          </a:stretch>
        </p:blipFill>
        <p:spPr>
          <a:xfrm>
            <a:off x="1668388" y="540000"/>
            <a:ext cx="3792937" cy="5768725"/>
          </a:xfrm>
          <a:prstGeom prst="rect">
            <a:avLst/>
          </a:prstGeom>
        </p:spPr>
      </p:pic>
    </p:spTree>
    <p:extLst>
      <p:ext uri="{BB962C8B-B14F-4D97-AF65-F5344CB8AC3E}">
        <p14:creationId xmlns:p14="http://schemas.microsoft.com/office/powerpoint/2010/main" val="2570905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AD00-0A52-59E9-5BFB-C2E7EE6D0415}"/>
              </a:ext>
            </a:extLst>
          </p:cNvPr>
          <p:cNvSpPr>
            <a:spLocks noGrp="1"/>
          </p:cNvSpPr>
          <p:nvPr>
            <p:ph type="title"/>
          </p:nvPr>
        </p:nvSpPr>
        <p:spPr>
          <a:xfrm>
            <a:off x="540000" y="540000"/>
            <a:ext cx="4500561" cy="2181946"/>
          </a:xfrm>
        </p:spPr>
        <p:txBody>
          <a:bodyPr anchor="t">
            <a:normAutofit fontScale="90000"/>
          </a:bodyPr>
          <a:lstStyle/>
          <a:p>
            <a:r>
              <a:rPr lang="en-GB" sz="4700">
                <a:ea typeface="+mj-lt"/>
                <a:cs typeface="+mj-lt"/>
              </a:rPr>
              <a:t>Positive impacts of modern technology</a:t>
            </a:r>
            <a:endParaRPr lang="en-US" sz="4700"/>
          </a:p>
        </p:txBody>
      </p:sp>
      <p:sp>
        <p:nvSpPr>
          <p:cNvPr id="3" name="Content Placeholder 2">
            <a:extLst>
              <a:ext uri="{FF2B5EF4-FFF2-40B4-BE49-F238E27FC236}">
                <a16:creationId xmlns:a16="http://schemas.microsoft.com/office/drawing/2014/main" id="{10025F78-5EC5-848B-609B-E6699DB2083B}"/>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300">
                <a:ea typeface="+mn-lt"/>
                <a:cs typeface="+mn-lt"/>
              </a:rPr>
              <a:t>The positive impacts of modern technology always help a better growth of industries, which can lead to a good </a:t>
            </a:r>
            <a:r>
              <a:rPr lang="en-GB" sz="1300" err="1">
                <a:ea typeface="+mn-lt"/>
                <a:cs typeface="+mn-lt"/>
              </a:rPr>
              <a:t>economical</a:t>
            </a:r>
            <a:r>
              <a:rPr lang="en-GB" sz="1300">
                <a:ea typeface="+mn-lt"/>
                <a:cs typeface="+mn-lt"/>
              </a:rPr>
              <a:t> structure (Teece, 2018).</a:t>
            </a:r>
            <a:endParaRPr lang="en-GB" sz="1300"/>
          </a:p>
          <a:p>
            <a:pPr marL="269875" indent="-269875">
              <a:lnSpc>
                <a:spcPct val="115000"/>
              </a:lnSpc>
            </a:pPr>
            <a:r>
              <a:rPr lang="en-GB" sz="1300">
                <a:ea typeface="+mn-lt"/>
                <a:cs typeface="+mn-lt"/>
              </a:rPr>
              <a:t>Positive impacts in technology help to wastage less.</a:t>
            </a:r>
            <a:endParaRPr lang="en-GB" sz="1300"/>
          </a:p>
          <a:p>
            <a:pPr marL="269875" indent="-269875">
              <a:lnSpc>
                <a:spcPct val="115000"/>
              </a:lnSpc>
            </a:pPr>
            <a:r>
              <a:rPr lang="en-GB" sz="1300">
                <a:ea typeface="+mn-lt"/>
                <a:cs typeface="+mn-lt"/>
              </a:rPr>
              <a:t>It develops effective and faster communication. </a:t>
            </a:r>
            <a:endParaRPr lang="en-GB" sz="1300"/>
          </a:p>
          <a:p>
            <a:pPr marL="269875" indent="-269875">
              <a:lnSpc>
                <a:spcPct val="115000"/>
              </a:lnSpc>
            </a:pPr>
            <a:r>
              <a:rPr lang="en-GB" sz="1300">
                <a:ea typeface="+mn-lt"/>
                <a:cs typeface="+mn-lt"/>
              </a:rPr>
              <a:t>It automatically helps industries to generate revenue and productivity.</a:t>
            </a:r>
            <a:endParaRPr lang="en-GB" sz="1300"/>
          </a:p>
          <a:p>
            <a:pPr marL="269875" indent="-269875">
              <a:lnSpc>
                <a:spcPct val="115000"/>
              </a:lnSpc>
            </a:pPr>
            <a:r>
              <a:rPr lang="en-GB" sz="1300">
                <a:ea typeface="+mn-lt"/>
                <a:cs typeface="+mn-lt"/>
              </a:rPr>
              <a:t>Positive impacts help effectively in marketing and promotional activity. </a:t>
            </a:r>
            <a:endParaRPr lang="en-GB" sz="1300"/>
          </a:p>
          <a:p>
            <a:pPr marL="269875" indent="-269875">
              <a:lnSpc>
                <a:spcPct val="115000"/>
              </a:lnSpc>
            </a:pPr>
            <a:endParaRPr lang="en-GB" sz="1300"/>
          </a:p>
        </p:txBody>
      </p:sp>
    </p:spTree>
    <p:extLst>
      <p:ext uri="{BB962C8B-B14F-4D97-AF65-F5344CB8AC3E}">
        <p14:creationId xmlns:p14="http://schemas.microsoft.com/office/powerpoint/2010/main" val="2130095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36B39-9F8E-996B-1616-5D7E14A73FE7}"/>
              </a:ext>
            </a:extLst>
          </p:cNvPr>
          <p:cNvSpPr>
            <a:spLocks noGrp="1"/>
          </p:cNvSpPr>
          <p:nvPr>
            <p:ph type="title"/>
          </p:nvPr>
        </p:nvSpPr>
        <p:spPr>
          <a:xfrm>
            <a:off x="7086315" y="540000"/>
            <a:ext cx="4554821" cy="2186096"/>
          </a:xfrm>
        </p:spPr>
        <p:txBody>
          <a:bodyPr anchor="b">
            <a:normAutofit fontScale="90000"/>
          </a:bodyPr>
          <a:lstStyle/>
          <a:p>
            <a:r>
              <a:rPr lang="en-GB" sz="4700">
                <a:ea typeface="+mj-lt"/>
                <a:cs typeface="+mj-lt"/>
              </a:rPr>
              <a:t>Negative impacts of modern technology </a:t>
            </a:r>
            <a:endParaRPr lang="en-US" sz="4700"/>
          </a:p>
        </p:txBody>
      </p:sp>
      <p:sp>
        <p:nvSpPr>
          <p:cNvPr id="3" name="Content Placeholder 2">
            <a:extLst>
              <a:ext uri="{FF2B5EF4-FFF2-40B4-BE49-F238E27FC236}">
                <a16:creationId xmlns:a16="http://schemas.microsoft.com/office/drawing/2014/main" id="{42251650-A6BA-2176-5463-3FA0E4062D8F}"/>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ea typeface="+mn-lt"/>
                <a:cs typeface="+mn-lt"/>
              </a:rPr>
              <a:t>Negative impacts on technology increased the dependency on technology.</a:t>
            </a:r>
            <a:endParaRPr lang="en-GB" sz="1500"/>
          </a:p>
          <a:p>
            <a:pPr marL="269875" indent="-269875">
              <a:lnSpc>
                <a:spcPct val="115000"/>
              </a:lnSpc>
            </a:pPr>
            <a:r>
              <a:rPr lang="en-GB" sz="1500">
                <a:ea typeface="+mn-lt"/>
                <a:cs typeface="+mn-lt"/>
              </a:rPr>
              <a:t>Modern and latest technology always involves a large cost. Especially the small and medium-sized businesses.</a:t>
            </a:r>
            <a:endParaRPr lang="en-GB" sz="1500"/>
          </a:p>
          <a:p>
            <a:pPr marL="269875" indent="-269875">
              <a:lnSpc>
                <a:spcPct val="115000"/>
              </a:lnSpc>
            </a:pPr>
            <a:r>
              <a:rPr lang="en-GB" sz="1500">
                <a:ea typeface="+mn-lt"/>
                <a:cs typeface="+mn-lt"/>
              </a:rPr>
              <a:t>New technology features can bring a high risk of data theft and data hacking.</a:t>
            </a:r>
            <a:endParaRPr lang="en-GB" sz="1500"/>
          </a:p>
          <a:p>
            <a:pPr marL="269875" indent="-269875">
              <a:lnSpc>
                <a:spcPct val="115000"/>
              </a:lnSpc>
            </a:pPr>
            <a:r>
              <a:rPr lang="en-GB" sz="1500">
                <a:ea typeface="+mn-lt"/>
                <a:cs typeface="+mn-lt"/>
              </a:rPr>
              <a:t>New technology systems can go down or show faults anytime. This means all the operations can shut down instantly.</a:t>
            </a:r>
            <a:endParaRPr lang="en-GB" sz="1500"/>
          </a:p>
          <a:p>
            <a:pPr marL="269875" indent="-269875">
              <a:lnSpc>
                <a:spcPct val="115000"/>
              </a:lnSpc>
            </a:pPr>
            <a:endParaRPr lang="en-GB" sz="1500"/>
          </a:p>
        </p:txBody>
      </p:sp>
      <p:pic>
        <p:nvPicPr>
          <p:cNvPr id="4" name="Picture 4">
            <a:extLst>
              <a:ext uri="{FF2B5EF4-FFF2-40B4-BE49-F238E27FC236}">
                <a16:creationId xmlns:a16="http://schemas.microsoft.com/office/drawing/2014/main" id="{28204A88-99BD-E0F6-103F-09A7BA728DA7}"/>
              </a:ext>
            </a:extLst>
          </p:cNvPr>
          <p:cNvPicPr>
            <a:picLocks noChangeAspect="1"/>
          </p:cNvPicPr>
          <p:nvPr/>
        </p:nvPicPr>
        <p:blipFill rotWithShape="1">
          <a:blip r:embed="rId3"/>
          <a:srcRect l="31241" r="33285"/>
          <a:stretch/>
        </p:blipFill>
        <p:spPr>
          <a:xfrm>
            <a:off x="20" y="10"/>
            <a:ext cx="6444556" cy="6857990"/>
          </a:xfrm>
          <a:prstGeom prst="rect">
            <a:avLst/>
          </a:prstGeom>
        </p:spPr>
      </p:pic>
    </p:spTree>
    <p:extLst>
      <p:ext uri="{BB962C8B-B14F-4D97-AF65-F5344CB8AC3E}">
        <p14:creationId xmlns:p14="http://schemas.microsoft.com/office/powerpoint/2010/main" val="4065248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800CB-0571-1E4D-0CF5-B3CBFF9B6EA0}"/>
              </a:ext>
            </a:extLst>
          </p:cNvPr>
          <p:cNvSpPr>
            <a:spLocks noGrp="1"/>
          </p:cNvSpPr>
          <p:nvPr>
            <p:ph type="title"/>
          </p:nvPr>
        </p:nvSpPr>
        <p:spPr>
          <a:xfrm>
            <a:off x="540000" y="540000"/>
            <a:ext cx="4500561" cy="2181946"/>
          </a:xfrm>
        </p:spPr>
        <p:txBody>
          <a:bodyPr anchor="t">
            <a:normAutofit/>
          </a:bodyPr>
          <a:lstStyle/>
          <a:p>
            <a:r>
              <a:rPr lang="en-GB" sz="3800">
                <a:ea typeface="+mj-lt"/>
                <a:cs typeface="+mj-lt"/>
              </a:rPr>
              <a:t>Difference between traditional and modern technology </a:t>
            </a:r>
            <a:endParaRPr lang="en-US" sz="3800"/>
          </a:p>
        </p:txBody>
      </p:sp>
      <p:sp>
        <p:nvSpPr>
          <p:cNvPr id="3" name="Content Placeholder 2">
            <a:extLst>
              <a:ext uri="{FF2B5EF4-FFF2-40B4-BE49-F238E27FC236}">
                <a16:creationId xmlns:a16="http://schemas.microsoft.com/office/drawing/2014/main" id="{DCA4113A-D978-F7A7-0C5A-682E93B416DF}"/>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300">
                <a:ea typeface="+mn-lt"/>
                <a:cs typeface="+mn-lt"/>
              </a:rPr>
              <a:t>Traditional technology follows simple laws and mechanisms.</a:t>
            </a:r>
            <a:endParaRPr lang="en-GB" sz="1300"/>
          </a:p>
          <a:p>
            <a:pPr marL="269875" indent="-269875">
              <a:lnSpc>
                <a:spcPct val="115000"/>
              </a:lnSpc>
            </a:pPr>
            <a:r>
              <a:rPr lang="en-GB" sz="1300">
                <a:ea typeface="+mn-lt"/>
                <a:cs typeface="+mn-lt"/>
              </a:rPr>
              <a:t>Traditional technology does not harm the environment.</a:t>
            </a:r>
            <a:endParaRPr lang="en-GB" sz="1300"/>
          </a:p>
          <a:p>
            <a:pPr marL="269875" indent="-269875">
              <a:lnSpc>
                <a:spcPct val="115000"/>
              </a:lnSpc>
            </a:pPr>
            <a:r>
              <a:rPr lang="en-GB" sz="1300">
                <a:ea typeface="+mn-lt"/>
                <a:cs typeface="+mn-lt"/>
              </a:rPr>
              <a:t>While using traditional technology no energy crisis </a:t>
            </a:r>
            <a:r>
              <a:rPr lang="en-GB" sz="1300" err="1">
                <a:ea typeface="+mn-lt"/>
                <a:cs typeface="+mn-lt"/>
              </a:rPr>
              <a:t>cant</a:t>
            </a:r>
            <a:r>
              <a:rPr lang="en-GB" sz="1300">
                <a:ea typeface="+mn-lt"/>
                <a:cs typeface="+mn-lt"/>
              </a:rPr>
              <a:t> be observed.</a:t>
            </a:r>
            <a:endParaRPr lang="en-GB" sz="1300"/>
          </a:p>
          <a:p>
            <a:pPr marL="269875" indent="-269875">
              <a:lnSpc>
                <a:spcPct val="115000"/>
              </a:lnSpc>
            </a:pPr>
            <a:r>
              <a:rPr lang="en-GB" sz="1300">
                <a:ea typeface="+mn-lt"/>
                <a:cs typeface="+mn-lt"/>
              </a:rPr>
              <a:t>Modern technology pollutes the environment.</a:t>
            </a:r>
            <a:endParaRPr lang="en-GB" sz="1300"/>
          </a:p>
          <a:p>
            <a:pPr marL="269875" indent="-269875">
              <a:lnSpc>
                <a:spcPct val="115000"/>
              </a:lnSpc>
            </a:pPr>
            <a:r>
              <a:rPr lang="en-GB" sz="1300">
                <a:ea typeface="+mn-lt"/>
                <a:cs typeface="+mn-lt"/>
              </a:rPr>
              <a:t>Modern technologies can dependent people on modern machines and features.</a:t>
            </a:r>
            <a:endParaRPr lang="en-GB" sz="1300"/>
          </a:p>
          <a:p>
            <a:pPr marL="269875" indent="-269875">
              <a:lnSpc>
                <a:spcPct val="115000"/>
              </a:lnSpc>
            </a:pPr>
            <a:r>
              <a:rPr lang="en-GB" sz="1300">
                <a:ea typeface="+mn-lt"/>
                <a:cs typeface="+mn-lt"/>
              </a:rPr>
              <a:t>Using modern technologies rapidly can lead to an energy crisis.</a:t>
            </a:r>
            <a:endParaRPr lang="en-GB" sz="1300"/>
          </a:p>
          <a:p>
            <a:pPr marL="269875" indent="-269875">
              <a:lnSpc>
                <a:spcPct val="115000"/>
              </a:lnSpc>
            </a:pPr>
            <a:endParaRPr lang="en-GB" sz="1300"/>
          </a:p>
        </p:txBody>
      </p:sp>
    </p:spTree>
    <p:extLst>
      <p:ext uri="{BB962C8B-B14F-4D97-AF65-F5344CB8AC3E}">
        <p14:creationId xmlns:p14="http://schemas.microsoft.com/office/powerpoint/2010/main" val="3665575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B6A8F-E1B5-3FDB-4589-A0AED9A1FAF9}"/>
              </a:ext>
            </a:extLst>
          </p:cNvPr>
          <p:cNvSpPr>
            <a:spLocks noGrp="1"/>
          </p:cNvSpPr>
          <p:nvPr>
            <p:ph type="title"/>
          </p:nvPr>
        </p:nvSpPr>
        <p:spPr>
          <a:xfrm>
            <a:off x="7086315" y="545126"/>
            <a:ext cx="4554821" cy="2186096"/>
          </a:xfrm>
        </p:spPr>
        <p:txBody>
          <a:bodyPr anchor="t">
            <a:normAutofit fontScale="90000"/>
          </a:bodyPr>
          <a:lstStyle/>
          <a:p>
            <a:r>
              <a:rPr lang="en-GB" sz="4700">
                <a:ea typeface="+mj-lt"/>
                <a:cs typeface="+mj-lt"/>
              </a:rPr>
              <a:t>Importance of modern technology </a:t>
            </a:r>
            <a:endParaRPr lang="en-US" sz="4700"/>
          </a:p>
        </p:txBody>
      </p:sp>
      <p:sp>
        <p:nvSpPr>
          <p:cNvPr id="3" name="Content Placeholder 2">
            <a:extLst>
              <a:ext uri="{FF2B5EF4-FFF2-40B4-BE49-F238E27FC236}">
                <a16:creationId xmlns:a16="http://schemas.microsoft.com/office/drawing/2014/main" id="{EB33F7F2-A555-AFE3-258F-010BF9E98A38}"/>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400">
                <a:ea typeface="+mn-lt"/>
                <a:cs typeface="+mn-lt"/>
              </a:rPr>
              <a:t>Modern technology has importance on its way through. Without innovative ideas cannot be developed. </a:t>
            </a:r>
            <a:endParaRPr lang="en-GB" sz="1400"/>
          </a:p>
          <a:p>
            <a:pPr marL="269875" indent="-269875">
              <a:lnSpc>
                <a:spcPct val="115000"/>
              </a:lnSpc>
            </a:pPr>
            <a:r>
              <a:rPr lang="en-GB" sz="1400">
                <a:ea typeface="+mn-lt"/>
                <a:cs typeface="+mn-lt"/>
              </a:rPr>
              <a:t>To enhance the communication process and increase a good amount of communication network.</a:t>
            </a:r>
            <a:endParaRPr lang="en-GB" sz="1400"/>
          </a:p>
          <a:p>
            <a:pPr marL="269875" indent="-269875">
              <a:lnSpc>
                <a:spcPct val="115000"/>
              </a:lnSpc>
            </a:pPr>
            <a:r>
              <a:rPr lang="en-GB" sz="1400">
                <a:ea typeface="+mn-lt"/>
                <a:cs typeface="+mn-lt"/>
              </a:rPr>
              <a:t>With the help of modern technology computers and machines work in a faster way.</a:t>
            </a:r>
            <a:endParaRPr lang="en-GB" sz="1400"/>
          </a:p>
          <a:p>
            <a:pPr marL="269875" indent="-269875">
              <a:lnSpc>
                <a:spcPct val="115000"/>
              </a:lnSpc>
            </a:pPr>
            <a:r>
              <a:rPr lang="en-GB" sz="1400">
                <a:ea typeface="+mn-lt"/>
                <a:cs typeface="+mn-lt"/>
              </a:rPr>
              <a:t>With the help of modern technology, people can do their work faster and more easily (Yang et al., 2019).</a:t>
            </a:r>
            <a:endParaRPr lang="en-GB" sz="1400"/>
          </a:p>
          <a:p>
            <a:pPr marL="269875" indent="-269875">
              <a:lnSpc>
                <a:spcPct val="115000"/>
              </a:lnSpc>
            </a:pPr>
            <a:endParaRPr lang="en-GB" sz="1400"/>
          </a:p>
        </p:txBody>
      </p:sp>
      <p:pic>
        <p:nvPicPr>
          <p:cNvPr id="4" name="Picture 4" descr="A picture containing text, room, vector graphics&#10;&#10;Description automatically generated">
            <a:extLst>
              <a:ext uri="{FF2B5EF4-FFF2-40B4-BE49-F238E27FC236}">
                <a16:creationId xmlns:a16="http://schemas.microsoft.com/office/drawing/2014/main" id="{35949027-CE15-E609-2AFF-E0656D4FB9AA}"/>
              </a:ext>
            </a:extLst>
          </p:cNvPr>
          <p:cNvPicPr>
            <a:picLocks noChangeAspect="1"/>
          </p:cNvPicPr>
          <p:nvPr/>
        </p:nvPicPr>
        <p:blipFill>
          <a:blip r:embed="rId3"/>
          <a:stretch>
            <a:fillRect/>
          </a:stretch>
        </p:blipFill>
        <p:spPr>
          <a:xfrm>
            <a:off x="540000" y="1435519"/>
            <a:ext cx="6049714" cy="3977686"/>
          </a:xfrm>
          <a:prstGeom prst="rect">
            <a:avLst/>
          </a:prstGeom>
        </p:spPr>
      </p:pic>
    </p:spTree>
    <p:extLst>
      <p:ext uri="{BB962C8B-B14F-4D97-AF65-F5344CB8AC3E}">
        <p14:creationId xmlns:p14="http://schemas.microsoft.com/office/powerpoint/2010/main" val="3887987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ACB2-BC30-B84B-C9B0-8601BEFDF223}"/>
              </a:ext>
            </a:extLst>
          </p:cNvPr>
          <p:cNvSpPr>
            <a:spLocks noGrp="1"/>
          </p:cNvSpPr>
          <p:nvPr>
            <p:ph type="title"/>
          </p:nvPr>
        </p:nvSpPr>
        <p:spPr/>
        <p:txBody>
          <a:bodyPr/>
          <a:lstStyle/>
          <a:p>
            <a:r>
              <a:rPr lang="en-GB" dirty="0">
                <a:ea typeface="+mj-lt"/>
                <a:cs typeface="+mj-lt"/>
              </a:rPr>
              <a:t>Conclusion</a:t>
            </a:r>
            <a:endParaRPr lang="en-US" dirty="0"/>
          </a:p>
        </p:txBody>
      </p:sp>
      <p:sp>
        <p:nvSpPr>
          <p:cNvPr id="3" name="Content Placeholder 2">
            <a:extLst>
              <a:ext uri="{FF2B5EF4-FFF2-40B4-BE49-F238E27FC236}">
                <a16:creationId xmlns:a16="http://schemas.microsoft.com/office/drawing/2014/main" id="{AFA983B3-D993-B569-7993-EC634641524F}"/>
              </a:ext>
            </a:extLst>
          </p:cNvPr>
          <p:cNvSpPr>
            <a:spLocks noGrp="1"/>
          </p:cNvSpPr>
          <p:nvPr>
            <p:ph idx="1"/>
          </p:nvPr>
        </p:nvSpPr>
        <p:spPr/>
        <p:txBody>
          <a:bodyPr vert="horz" lIns="91440" tIns="45720" rIns="91440" bIns="45720" rtlCol="0" anchor="t">
            <a:normAutofit/>
          </a:bodyPr>
          <a:lstStyle/>
          <a:p>
            <a:pPr marL="269875" indent="-269875" algn="just"/>
            <a:r>
              <a:rPr lang="en-GB" dirty="0">
                <a:ea typeface="+mn-lt"/>
                <a:cs typeface="+mn-lt"/>
              </a:rPr>
              <a:t>The author has focused on modern and traditional technologies.</a:t>
            </a:r>
            <a:endParaRPr lang="en-GB" dirty="0"/>
          </a:p>
          <a:p>
            <a:pPr marL="269875" indent="-269875" algn="just"/>
            <a:r>
              <a:rPr lang="en-GB" dirty="0">
                <a:ea typeface="+mn-lt"/>
                <a:cs typeface="+mn-lt"/>
              </a:rPr>
              <a:t>The author has briefly explained the importance of both modern and traditional technology</a:t>
            </a:r>
            <a:endParaRPr lang="en-GB" dirty="0"/>
          </a:p>
          <a:p>
            <a:pPr marL="269875" indent="-269875" algn="just"/>
            <a:r>
              <a:rPr lang="en-GB" dirty="0">
                <a:ea typeface="+mn-lt"/>
                <a:cs typeface="+mn-lt"/>
              </a:rPr>
              <a:t>With the help of modern technology, Samsung created a brand image for its users.</a:t>
            </a:r>
            <a:endParaRPr lang="en-GB" dirty="0"/>
          </a:p>
          <a:p>
            <a:pPr marL="269875" indent="-269875"/>
            <a:endParaRPr lang="en-GB" dirty="0"/>
          </a:p>
        </p:txBody>
      </p:sp>
    </p:spTree>
    <p:extLst>
      <p:ext uri="{BB962C8B-B14F-4D97-AF65-F5344CB8AC3E}">
        <p14:creationId xmlns:p14="http://schemas.microsoft.com/office/powerpoint/2010/main" val="1337868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9BB52-5F00-C629-7593-D5C97BB12111}"/>
              </a:ext>
            </a:extLst>
          </p:cNvPr>
          <p:cNvSpPr>
            <a:spLocks noGrp="1"/>
          </p:cNvSpPr>
          <p:nvPr>
            <p:ph type="title"/>
          </p:nvPr>
        </p:nvSpPr>
        <p:spPr>
          <a:xfrm>
            <a:off x="0" y="0"/>
            <a:ext cx="11101135" cy="951916"/>
          </a:xfrm>
        </p:spPr>
        <p:txBody>
          <a:bodyPr>
            <a:normAutofit fontScale="90000"/>
          </a:bodyPr>
          <a:lstStyle/>
          <a:p>
            <a:pPr algn="just"/>
            <a:r>
              <a:rPr lang="en-GB" dirty="0">
                <a:ea typeface="+mj-lt"/>
                <a:cs typeface="+mj-lt"/>
              </a:rPr>
              <a:t>References </a:t>
            </a:r>
            <a:br>
              <a:rPr lang="en-US" dirty="0"/>
            </a:br>
            <a:endParaRPr lang="en-US" dirty="0"/>
          </a:p>
        </p:txBody>
      </p:sp>
      <p:sp>
        <p:nvSpPr>
          <p:cNvPr id="3" name="Content Placeholder 2">
            <a:extLst>
              <a:ext uri="{FF2B5EF4-FFF2-40B4-BE49-F238E27FC236}">
                <a16:creationId xmlns:a16="http://schemas.microsoft.com/office/drawing/2014/main" id="{C0E5B72F-57EA-ED27-C3E4-46AEA636DDD3}"/>
              </a:ext>
            </a:extLst>
          </p:cNvPr>
          <p:cNvSpPr>
            <a:spLocks noGrp="1"/>
          </p:cNvSpPr>
          <p:nvPr>
            <p:ph idx="1"/>
          </p:nvPr>
        </p:nvSpPr>
        <p:spPr>
          <a:xfrm>
            <a:off x="273270" y="1103356"/>
            <a:ext cx="11367866" cy="5754644"/>
          </a:xfrm>
        </p:spPr>
        <p:txBody>
          <a:bodyPr vert="horz" lIns="91440" tIns="45720" rIns="91440" bIns="45720" rtlCol="0" anchor="t">
            <a:normAutofit fontScale="25000" lnSpcReduction="20000"/>
          </a:bodyPr>
          <a:lstStyle/>
          <a:p>
            <a:pPr marL="269875" indent="-269875" algn="just"/>
            <a:r>
              <a:rPr lang="en-GB" sz="4400" dirty="0" err="1">
                <a:ea typeface="+mn-lt"/>
                <a:cs typeface="+mn-lt"/>
              </a:rPr>
              <a:t>AlDuaij</a:t>
            </a:r>
            <a:r>
              <a:rPr lang="en-GB" sz="4400" dirty="0">
                <a:ea typeface="+mn-lt"/>
                <a:cs typeface="+mn-lt"/>
              </a:rPr>
              <a:t>, N. and Nieh, J., 2021, June. Tap: an app framework for dynamically composable mobile systems. In Proceedings of the 19th Annual International Conference on Mobile Systems, Applications, and Services (pp. 336-349). Available at: </a:t>
            </a:r>
            <a:r>
              <a:rPr lang="en-GB" sz="4400" dirty="0">
                <a:ea typeface="+mn-lt"/>
                <a:cs typeface="+mn-lt"/>
                <a:hlinkClick r:id="rId2"/>
              </a:rPr>
              <a:t>https://dl.acm.org/doi/pdf/10.1145/3458864.3467678</a:t>
            </a:r>
            <a:endParaRPr lang="en-GB" sz="4400" dirty="0"/>
          </a:p>
          <a:p>
            <a:pPr marL="269875" indent="-269875" algn="just"/>
            <a:r>
              <a:rPr lang="en-GB" sz="4400" dirty="0" err="1">
                <a:ea typeface="+mn-lt"/>
                <a:cs typeface="+mn-lt"/>
              </a:rPr>
              <a:t>Andrijasevic</a:t>
            </a:r>
            <a:r>
              <a:rPr lang="en-GB" sz="4400" dirty="0">
                <a:ea typeface="+mn-lt"/>
                <a:cs typeface="+mn-lt"/>
              </a:rPr>
              <a:t>, R. and </a:t>
            </a:r>
            <a:r>
              <a:rPr lang="en-GB" sz="4400" dirty="0" err="1">
                <a:ea typeface="+mn-lt"/>
                <a:cs typeface="+mn-lt"/>
              </a:rPr>
              <a:t>Novitz</a:t>
            </a:r>
            <a:r>
              <a:rPr lang="en-GB" sz="4400" dirty="0">
                <a:ea typeface="+mn-lt"/>
                <a:cs typeface="+mn-lt"/>
              </a:rPr>
              <a:t>, T., 2020. Supply chains and unfree </a:t>
            </a:r>
            <a:r>
              <a:rPr lang="en-GB" sz="4400" dirty="0" err="1">
                <a:ea typeface="+mn-lt"/>
                <a:cs typeface="+mn-lt"/>
              </a:rPr>
              <a:t>labor</a:t>
            </a:r>
            <a:r>
              <a:rPr lang="en-GB" sz="4400" dirty="0">
                <a:ea typeface="+mn-lt"/>
                <a:cs typeface="+mn-lt"/>
              </a:rPr>
              <a:t>: regulatory failure in the case of Samsung Electronics in Slovakia. Journal of Human Trafficking, 6(2), pp.195-208. Available at: </a:t>
            </a:r>
            <a:r>
              <a:rPr lang="en-GB" sz="4400" dirty="0">
                <a:ea typeface="+mn-lt"/>
                <a:cs typeface="+mn-lt"/>
                <a:hlinkClick r:id="rId3"/>
              </a:rPr>
              <a:t>https://www.tandfonline.com/doi/abs/10.1080/23322705.2020.1691817</a:t>
            </a:r>
            <a:endParaRPr lang="en-GB" sz="4400" dirty="0"/>
          </a:p>
          <a:p>
            <a:pPr marL="269875" indent="-269875" algn="just"/>
            <a:r>
              <a:rPr lang="en-GB" sz="4400" dirty="0">
                <a:ea typeface="+mn-lt"/>
                <a:cs typeface="+mn-lt"/>
              </a:rPr>
              <a:t>Chang, V., Zhang, W. and Xiong, C., 2019. The strategic view and development of corporate social responsibility: the case study of Samsung. International Journal of Strategic Decision Sciences (IJSDS), 10(1), pp.105-130. Available at: </a:t>
            </a:r>
            <a:r>
              <a:rPr lang="en-GB" sz="4400" dirty="0">
                <a:ea typeface="+mn-lt"/>
                <a:cs typeface="+mn-lt"/>
                <a:hlinkClick r:id="rId4"/>
              </a:rPr>
              <a:t>https://www.igi-global.com/article/the-strategic-view-and-development-of-corporate-social-responsibility/219241</a:t>
            </a:r>
            <a:endParaRPr lang="en-GB" sz="4400" dirty="0"/>
          </a:p>
          <a:p>
            <a:pPr marL="269875" indent="-269875" algn="just"/>
            <a:r>
              <a:rPr lang="en-GB" sz="4400" dirty="0" err="1">
                <a:ea typeface="+mn-lt"/>
                <a:cs typeface="+mn-lt"/>
              </a:rPr>
              <a:t>Ducoulombier</a:t>
            </a:r>
            <a:r>
              <a:rPr lang="en-GB" sz="4400" dirty="0">
                <a:ea typeface="+mn-lt"/>
                <a:cs typeface="+mn-lt"/>
              </a:rPr>
              <a:t>, F., 2021. Understanding the importance of scope 3 emissions and the implications of data limitations. The Journal of Impact and ESG Investing, 1(4), pp.63-71. Available at: </a:t>
            </a:r>
            <a:r>
              <a:rPr lang="en-GB" sz="4400" dirty="0">
                <a:ea typeface="+mn-lt"/>
                <a:cs typeface="+mn-lt"/>
                <a:hlinkClick r:id="rId5"/>
              </a:rPr>
              <a:t>https://jesg.pm-research.com/content/1/4/63.short</a:t>
            </a:r>
            <a:endParaRPr lang="en-GB" sz="4400" dirty="0"/>
          </a:p>
          <a:p>
            <a:pPr marL="269875" indent="-269875" algn="just"/>
            <a:r>
              <a:rPr lang="en-GB" sz="4400" dirty="0" err="1">
                <a:ea typeface="+mn-lt"/>
                <a:cs typeface="+mn-lt"/>
              </a:rPr>
              <a:t>Hidiroglu</a:t>
            </a:r>
            <a:r>
              <a:rPr lang="en-GB" sz="4400" dirty="0">
                <a:ea typeface="+mn-lt"/>
                <a:cs typeface="+mn-lt"/>
              </a:rPr>
              <a:t>, D., 2021. The Strategies in Global Semiconductor Industry: The SWOT Analysts of Samsung Electronics Company. American Journal of Management, 21(2), pp.107-118. Available at: </a:t>
            </a:r>
            <a:r>
              <a:rPr lang="en-GB" sz="4400" dirty="0">
                <a:ea typeface="+mn-lt"/>
                <a:cs typeface="+mn-lt"/>
                <a:hlinkClick r:id="rId6"/>
              </a:rPr>
              <a:t>http://m.www.na-businesspress.com/AJM/AJM21-2/7_HidirogluFinal.pdf</a:t>
            </a:r>
            <a:endParaRPr lang="en-GB" sz="4400" dirty="0"/>
          </a:p>
          <a:p>
            <a:pPr marL="269875" indent="-269875" algn="just"/>
            <a:r>
              <a:rPr lang="en-GB" sz="4400" dirty="0">
                <a:ea typeface="+mn-lt"/>
                <a:cs typeface="+mn-lt"/>
              </a:rPr>
              <a:t>Khan, S. and </a:t>
            </a:r>
            <a:r>
              <a:rPr lang="en-GB" sz="4400" dirty="0" err="1">
                <a:ea typeface="+mn-lt"/>
                <a:cs typeface="+mn-lt"/>
              </a:rPr>
              <a:t>Altayar</a:t>
            </a:r>
            <a:r>
              <a:rPr lang="en-GB" sz="4400" dirty="0">
                <a:ea typeface="+mn-lt"/>
                <a:cs typeface="+mn-lt"/>
              </a:rPr>
              <a:t>, M., 2021. Industrial internet of things: Investigation of the applications, issues, and challenges. International Journal of Advanced and Applied Sciences, 8(1), pp.104-113. Available at: </a:t>
            </a:r>
            <a:r>
              <a:rPr lang="en-GB" sz="4400" dirty="0">
                <a:ea typeface="+mn-lt"/>
                <a:cs typeface="+mn-lt"/>
                <a:hlinkClick r:id="rId7"/>
              </a:rPr>
              <a:t>https://d1wqtxts1xzle7.cloudfront.net/79127892/1021833ijaas202101013-with-cover-page-v2.pdf?Expires=1659683678&amp;Signature=SBughUajfdmxBo6vxPWHhHqPbA0qjEBBdVBVNpLAS0LNGdf8L03mOM0Zor-GsUHAkGL0zTa5wDxWoAxAikly0IOfPCKE5yaqUJ~tcGT5w5Huy947Wah9D7Dp1DxDBgxS5gXr~RfHwMdsQHjzwq8NVxS~8EXuIpHz8qrsj4i-qq661pdxfF0kkeaHrqFw4J-8FvI90G09aDGHY~HioueeBzhJeacK1GG817FX7a3gqiSmXQw74AObAYn9rdaewNLvIeP95iBCtN94F1CGXrF0aMPIgwzg9SJSrYCBzTqixi6JRvqmqOhoBawiyZ3gJ3C-o~GrLRHQ3tbwSN1Gwoam~Q__&amp;Key-Pair-Id=APKAJLOHF5GGSLRBV4ZA</a:t>
            </a:r>
            <a:endParaRPr lang="en-GB" sz="4400" dirty="0"/>
          </a:p>
          <a:p>
            <a:pPr marL="269875" indent="-269875" algn="just"/>
            <a:r>
              <a:rPr lang="en-GB" sz="4400" dirty="0">
                <a:ea typeface="+mn-lt"/>
                <a:cs typeface="+mn-lt"/>
              </a:rPr>
              <a:t>Teece, D.J., 2018. Profiting from innovation in the digital economy: Enabling technologies, standards, and licensing models in the wireless world. Research policy, 47(8), pp.1367-1387. Available at: </a:t>
            </a:r>
            <a:r>
              <a:rPr lang="en-GB" sz="4400" dirty="0">
                <a:ea typeface="+mn-lt"/>
                <a:cs typeface="+mn-lt"/>
                <a:hlinkClick r:id="rId8"/>
              </a:rPr>
              <a:t>https://escholarship.org/content/qt58h69717/qt58h69717.pdf</a:t>
            </a:r>
            <a:endParaRPr lang="en-GB" sz="4400" dirty="0"/>
          </a:p>
          <a:p>
            <a:pPr marL="269875" indent="-269875" algn="just"/>
            <a:r>
              <a:rPr lang="en-GB" sz="4400" dirty="0">
                <a:ea typeface="+mn-lt"/>
                <a:cs typeface="+mn-lt"/>
              </a:rPr>
              <a:t>van Laar, E., van Deursen, A.J., van Dijk, J.A. and de Haan, J., 2019. Determinants of 21st-century digital skills: A large-scale survey among working professionals. Computers in human </a:t>
            </a:r>
            <a:r>
              <a:rPr lang="en-GB" sz="4400" dirty="0" err="1">
                <a:ea typeface="+mn-lt"/>
                <a:cs typeface="+mn-lt"/>
              </a:rPr>
              <a:t>behavior</a:t>
            </a:r>
            <a:r>
              <a:rPr lang="en-GB" sz="4400" dirty="0">
                <a:ea typeface="+mn-lt"/>
                <a:cs typeface="+mn-lt"/>
              </a:rPr>
              <a:t>, 100, pp.93-104. Available at: </a:t>
            </a:r>
            <a:r>
              <a:rPr lang="en-GB" sz="4400" dirty="0">
                <a:ea typeface="+mn-lt"/>
                <a:cs typeface="+mn-lt"/>
                <a:hlinkClick r:id="rId9"/>
              </a:rPr>
              <a:t>https://www.sciencedirect.com/science/article/abs/pii/S0747563219302432</a:t>
            </a:r>
            <a:endParaRPr lang="en-GB" sz="4400" dirty="0"/>
          </a:p>
          <a:p>
            <a:pPr marL="269875" indent="-269875" algn="just"/>
            <a:r>
              <a:rPr lang="en-GB" sz="4800" dirty="0">
                <a:ea typeface="+mn-lt"/>
                <a:cs typeface="+mn-lt"/>
              </a:rPr>
              <a:t>Wulff, E., Kee, D.M.H., Halttunen, E., Kara, H. and Pakarinen, N., 2019. An analysis on how Samsung can improve their environmental work by adding new ecological transportation method of goods. Asia Pacific Journal of Management and Education (APJME), 2(3), pp.55-66. Available at: https://papers.ssrn.com/sol3/papers.cfm?abstract_id=3176044</a:t>
            </a:r>
            <a:endParaRPr lang="en-GB" sz="4800" dirty="0"/>
          </a:p>
        </p:txBody>
      </p:sp>
    </p:spTree>
    <p:extLst>
      <p:ext uri="{BB962C8B-B14F-4D97-AF65-F5344CB8AC3E}">
        <p14:creationId xmlns:p14="http://schemas.microsoft.com/office/powerpoint/2010/main" val="34553759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3126</Words>
  <Application>Microsoft Office PowerPoint</Application>
  <PresentationFormat>Widescreen</PresentationFormat>
  <Paragraphs>139</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 Digital Skills and Research Methods</vt:lpstr>
      <vt:lpstr>Introduction</vt:lpstr>
      <vt:lpstr>Overview of the Organisation </vt:lpstr>
      <vt:lpstr>Aim objective</vt:lpstr>
      <vt:lpstr>Scope and purpose</vt:lpstr>
      <vt:lpstr>Vision and Mission </vt:lpstr>
      <vt:lpstr>Current status and the service of Samsung</vt:lpstr>
      <vt:lpstr>Challenges before modern technology</vt:lpstr>
      <vt:lpstr>Brief details about the technology</vt:lpstr>
      <vt:lpstr>The components </vt:lpstr>
      <vt:lpstr>How it works</vt:lpstr>
      <vt:lpstr>Interesting features and benefits of the technology </vt:lpstr>
      <vt:lpstr>Positive impacts of modern technology</vt:lpstr>
      <vt:lpstr>Negative impacts of modern technology </vt:lpstr>
      <vt:lpstr>Difference between traditional and modern technology </vt:lpstr>
      <vt:lpstr>Importance of modern technology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and Research Methods</dc:title>
  <dc:creator/>
  <cp:lastModifiedBy>alexutzandrei@ymail.com</cp:lastModifiedBy>
  <cp:revision>7</cp:revision>
  <dcterms:created xsi:type="dcterms:W3CDTF">2022-08-05T07:17:24Z</dcterms:created>
  <dcterms:modified xsi:type="dcterms:W3CDTF">2022-08-19T20:57:53Z</dcterms:modified>
</cp:coreProperties>
</file>