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71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san Ali Raza (2513043)" userId="f8da7538-d62b-4a8f-bb32-6017e3f1c060" providerId="ADAL" clId="{BC41D287-D8A1-445B-A8FC-ED827BC30D5D}"/>
    <pc:docChg chg="modSld">
      <pc:chgData name="Hassan Ali Raza (2513043)" userId="f8da7538-d62b-4a8f-bb32-6017e3f1c060" providerId="ADAL" clId="{BC41D287-D8A1-445B-A8FC-ED827BC30D5D}" dt="2026-03-23T12:48:04.937" v="0" actId="1076"/>
      <pc:docMkLst>
        <pc:docMk/>
      </pc:docMkLst>
      <pc:sldChg chg="modSp mod">
        <pc:chgData name="Hassan Ali Raza (2513043)" userId="f8da7538-d62b-4a8f-bb32-6017e3f1c060" providerId="ADAL" clId="{BC41D287-D8A1-445B-A8FC-ED827BC30D5D}" dt="2026-03-23T12:48:04.937" v="0" actId="1076"/>
        <pc:sldMkLst>
          <pc:docMk/>
          <pc:sldMk cId="0" sldId="271"/>
        </pc:sldMkLst>
        <pc:spChg chg="mod">
          <ac:chgData name="Hassan Ali Raza (2513043)" userId="f8da7538-d62b-4a8f-bb32-6017e3f1c060" providerId="ADAL" clId="{BC41D287-D8A1-445B-A8FC-ED827BC30D5D}" dt="2026-03-23T12:48:04.937" v="0" actId="1076"/>
          <ac:spMkLst>
            <pc:docMk/>
            <pc:sldMk cId="0" sldId="271"/>
            <ac:spMk id="17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000">
              <a:srgbClr val="DFC5ED"/>
            </a:gs>
            <a:gs pos="92000">
              <a:schemeClr val="accent5">
                <a:lumMod val="75000"/>
              </a:schemeClr>
            </a:gs>
            <a:gs pos="76900">
              <a:srgbClr val="9FB3E0"/>
            </a:gs>
            <a:gs pos="0">
              <a:schemeClr val="tx2">
                <a:lumMod val="60000"/>
                <a:lumOff val="40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A0491CC-3BA1-459A-9D34-742C75AA7EB9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7A6DE78-980E-4C2B-B776-57C434E9827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majalla.com/node/323318/infographics/global-ev-sales-550-past-four-years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21650020.2024.2416415" TargetMode="External"/><Relationship Id="rId2" Type="http://schemas.openxmlformats.org/officeDocument/2006/relationships/hyperlink" Target="https://link.springer.com/article/10.1007/s11116-024-10515-3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382500" cy="685800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rcRect t="41915" b="24812"/>
          <a:stretch>
            <a:fillRect/>
          </a:stretch>
        </p:blipFill>
        <p:spPr>
          <a:xfrm>
            <a:off x="0" y="4983376"/>
            <a:ext cx="12356075" cy="1868129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26425" y="6495"/>
            <a:ext cx="12356075" cy="6858000"/>
          </a:xfrm>
          <a:prstGeom prst="rect">
            <a:avLst/>
          </a:prstGeom>
          <a:solidFill>
            <a:schemeClr val="accent5">
              <a:lumMod val="60000"/>
              <a:lumOff val="40000"/>
              <a:alpha val="38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30323" y="945217"/>
            <a:ext cx="9131353" cy="2010695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4400" b="1" dirty="0"/>
              <a:t>Factors Influencing the Adoption of Electric Vehicles in Pakistan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56498" y="4442252"/>
            <a:ext cx="5043078" cy="1069257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>
                    <a:lumMod val="95000"/>
                  </a:schemeClr>
                </a:solidFill>
                <a:highlight>
                  <a:srgbClr val="C0C0C0"/>
                </a:highlight>
              </a:rPr>
              <a:t>Student Name: Hassan ali raza</a:t>
            </a:r>
            <a:br>
              <a:rPr lang="en-US" sz="2400" dirty="0">
                <a:solidFill>
                  <a:schemeClr val="tx1">
                    <a:lumMod val="95000"/>
                  </a:schemeClr>
                </a:solidFill>
                <a:highlight>
                  <a:srgbClr val="C0C0C0"/>
                </a:highlight>
              </a:rPr>
            </a:br>
            <a:r>
              <a:rPr lang="en-US" sz="2400" dirty="0">
                <a:solidFill>
                  <a:schemeClr val="tx1">
                    <a:lumMod val="95000"/>
                  </a:schemeClr>
                </a:solidFill>
                <a:highlight>
                  <a:srgbClr val="C0C0C0"/>
                </a:highlight>
              </a:rPr>
              <a:t>Student ID: 2513043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618518"/>
            <a:ext cx="9969910" cy="1003806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12955" y="1730477"/>
            <a:ext cx="6961239" cy="4542504"/>
          </a:xfrm>
        </p:spPr>
        <p:txBody>
          <a:bodyPr>
            <a:normAutofit/>
          </a:bodyPr>
          <a:lstStyle/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EVs lead to decreasing greenhouse gases, air pollution, and fossil fuel dependence.</a:t>
            </a:r>
          </a:p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Through technology and infrastructure, nations promote electric vehicle adoption.</a:t>
            </a:r>
          </a:p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The global electric vehicle market experienced high growth in recent years.</a:t>
            </a:r>
          </a:p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Yet, developing nations like Pakistan have not progressed enough in switching to electric mobility.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 l="3068" r="4970"/>
          <a:stretch>
            <a:fillRect/>
          </a:stretch>
        </p:blipFill>
        <p:spPr>
          <a:xfrm>
            <a:off x="7305370" y="1946705"/>
            <a:ext cx="4680031" cy="35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733010" y="5456905"/>
            <a:ext cx="3824749" cy="3736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Source: </a:t>
            </a:r>
            <a:r>
              <a:rPr lang="en-US" b="1" dirty="0">
                <a:solidFill>
                  <a:schemeClr val="accent4">
                    <a:lumMod val="40000"/>
                    <a:lumOff val="60000"/>
                  </a:schemeClr>
                </a:solidFill>
                <a:hlinkClick r:id="rId3"/>
              </a:rPr>
              <a:t>Al </a:t>
            </a:r>
            <a:r>
              <a:rPr lang="en-US" b="1" dirty="0" err="1">
                <a:solidFill>
                  <a:schemeClr val="accent4">
                    <a:lumMod val="40000"/>
                    <a:lumOff val="60000"/>
                  </a:schemeClr>
                </a:solidFill>
                <a:hlinkClick r:id="rId3"/>
              </a:rPr>
              <a:t>Majalla</a:t>
            </a:r>
            <a:r>
              <a:rPr lang="en-US" b="1" dirty="0">
                <a:solidFill>
                  <a:schemeClr val="accent4">
                    <a:lumMod val="40000"/>
                    <a:lumOff val="60000"/>
                  </a:schemeClr>
                </a:solidFill>
                <a:hlinkClick r:id="rId3"/>
              </a:rPr>
              <a:t> </a:t>
            </a:r>
            <a:endParaRPr lang="en-US" b="1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9535" y="618518"/>
            <a:ext cx="9969910" cy="1003806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Problem Statement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 t="12965"/>
          <a:stretch>
            <a:fillRect/>
          </a:stretch>
        </p:blipFill>
        <p:spPr>
          <a:xfrm>
            <a:off x="7284643" y="4722433"/>
            <a:ext cx="4907357" cy="213556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84837" y="1829153"/>
            <a:ext cx="8450306" cy="4538500"/>
          </a:xfrm>
          <a:solidFill>
            <a:schemeClr val="accent5">
              <a:lumMod val="20000"/>
              <a:lumOff val="80000"/>
              <a:alpha val="72000"/>
            </a:schemeClr>
          </a:solidFill>
        </p:spPr>
        <p:txBody>
          <a:bodyPr>
            <a:normAutofit/>
          </a:bodyPr>
          <a:lstStyle/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Furthermore, EVs are not very widespread in Pakistan, although there is an increase in electric vehicles worldwide.</a:t>
            </a:r>
          </a:p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Such obstacles can be high cost of purchase, insufficient charging network, and consumer ignorance.</a:t>
            </a:r>
          </a:p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The issue of driving range and weak incentives by the government can also influence adoption.</a:t>
            </a:r>
          </a:p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These factors should be identified to learn more about the problem of EV adoption in Pakistan.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961" y="261609"/>
            <a:ext cx="9960077" cy="1003806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Research Aim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813006" y="1265415"/>
            <a:ext cx="7598931" cy="468015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200" b="1" cap="none" dirty="0"/>
              <a:t>Aim:</a:t>
            </a:r>
          </a:p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Critical analysis of the main issues of consumer adoption of electric vehicles in Pakistan.</a:t>
            </a:r>
          </a:p>
          <a:p>
            <a:pPr marL="0" indent="0">
              <a:buNone/>
            </a:pPr>
            <a:r>
              <a:rPr lang="en-US" sz="2200" b="1" cap="none" dirty="0"/>
              <a:t>Objective:</a:t>
            </a:r>
          </a:p>
          <a:p>
            <a:pPr marL="647700" indent="-431800">
              <a:buSzPct val="90000"/>
              <a:buFont typeface="Wingdings" panose="05000000000000000000" pitchFamily="2" charset="2"/>
              <a:buChar char="Ø"/>
            </a:pPr>
            <a:r>
              <a:rPr lang="en-US" cap="none" dirty="0"/>
              <a:t>To determine the key determinants to consumer intention to purchase electric cars in Pakistan.</a:t>
            </a:r>
          </a:p>
          <a:p>
            <a:pPr marL="647700" indent="-431800">
              <a:buSzPct val="90000"/>
              <a:buFont typeface="Wingdings" panose="05000000000000000000" pitchFamily="2" charset="2"/>
              <a:buChar char="Ø"/>
            </a:pPr>
            <a:r>
              <a:rPr lang="en-US" cap="none" dirty="0"/>
              <a:t>To assess the effect of economic factors such as purchase price and operating costs on EV adoption.</a:t>
            </a:r>
          </a:p>
          <a:p>
            <a:pPr marL="647700" indent="-431800">
              <a:buSzPct val="90000"/>
              <a:buFont typeface="Wingdings" panose="05000000000000000000" pitchFamily="2" charset="2"/>
              <a:buChar char="Ø"/>
            </a:pPr>
            <a:r>
              <a:rPr lang="en-US" cap="none" dirty="0"/>
              <a:t>To examine the influence of charging infrastructure availability on consumer adoption decisions.</a:t>
            </a:r>
          </a:p>
          <a:p>
            <a:pPr marL="647700" indent="-431800">
              <a:buSzPct val="90000"/>
              <a:buFont typeface="Wingdings" panose="05000000000000000000" pitchFamily="2" charset="2"/>
              <a:buChar char="Ø"/>
            </a:pPr>
            <a:r>
              <a:rPr lang="en-US" cap="none" dirty="0"/>
              <a:t>To assess the impact of consumer awareness and government policies on EV adoption.</a:t>
            </a:r>
          </a:p>
        </p:txBody>
      </p:sp>
      <p:pic>
        <p:nvPicPr>
          <p:cNvPr id="1026" name="Picture 2" descr="What is the Difference Between Scope and Objective - Pediaa.Co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1937" y="1360764"/>
            <a:ext cx="3780063" cy="252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9368" y="618520"/>
            <a:ext cx="8054375" cy="1003806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Research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77605" y="1766295"/>
            <a:ext cx="6791282" cy="4678047"/>
          </a:xfrm>
        </p:spPr>
        <p:txBody>
          <a:bodyPr>
            <a:normAutofit/>
          </a:bodyPr>
          <a:lstStyle/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What are the key factors influencing electric vehicle adoption in Pakistan?</a:t>
            </a:r>
          </a:p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How does vehicle cost affect consumer purchase intention for EVs?</a:t>
            </a:r>
          </a:p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Does charging infrastructure availability influence EV adoption?</a:t>
            </a:r>
          </a:p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How do awareness and government policies influence EV adoption decisions?</a:t>
            </a:r>
          </a:p>
        </p:txBody>
      </p:sp>
      <p:pic>
        <p:nvPicPr>
          <p:cNvPr id="2050" name="Picture 2" descr="Research Question Examples &amp; Ideas: The ULTIMATE List - Grad Coac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7486" y="2155371"/>
            <a:ext cx="5094514" cy="254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9536" y="618518"/>
            <a:ext cx="6006808" cy="1003806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55172" y="1700981"/>
            <a:ext cx="7935686" cy="4798141"/>
          </a:xfrm>
        </p:spPr>
        <p:txBody>
          <a:bodyPr>
            <a:normAutofit fontScale="92500"/>
          </a:bodyPr>
          <a:lstStyle/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Recent studies have highlighted the critical role that consumer perceptions play in the adoption of electric vehicles.</a:t>
            </a:r>
          </a:p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Environmental awareness and self-identification expressiveness have a significant influence on the consumer intention to use electric vehicles (Mustafa et al., 2024).</a:t>
            </a:r>
          </a:p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Government incentives and availability of charging infrastructure actually moderate the use of the electric vehicles in Pakistan (Ahmad et al., 2024).</a:t>
            </a:r>
          </a:p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These works show that economic, technological, and policy factors are significant in EVs adoption.</a:t>
            </a:r>
          </a:p>
        </p:txBody>
      </p:sp>
      <p:sp>
        <p:nvSpPr>
          <p:cNvPr id="4" name="AutoShape 2" descr="What is a Literature Review? Tips on ...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en-GB"/>
          </a:p>
        </p:txBody>
      </p:sp>
      <p:pic>
        <p:nvPicPr>
          <p:cNvPr id="3080" name="Picture 8" descr="What is a Literature Review? Tips on Conducting a Review of Literature -  Afribary Blo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7028" y="0"/>
            <a:ext cx="4034972" cy="302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9534" y="618518"/>
            <a:ext cx="9988951" cy="1003806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Research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002890" y="1700982"/>
            <a:ext cx="10274710" cy="4538500"/>
          </a:xfrm>
        </p:spPr>
        <p:txBody>
          <a:bodyPr>
            <a:normAutofit/>
          </a:bodyPr>
          <a:lstStyle/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Quantitative research approach will be used for this study.</a:t>
            </a:r>
          </a:p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Primary data will be collected to get the perception of the consumers on electric vehicles.</a:t>
            </a:r>
          </a:p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Survey method will be used to collect data from participants.</a:t>
            </a:r>
          </a:p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Target respondents include drivers, car owners, and potential vehicle buyers in Pakistan.</a:t>
            </a:r>
          </a:p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The factors to which the study is concentrated are vehicle cost, charging infrastructure, environmental awareness, and governmental policies.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9534" y="618518"/>
            <a:ext cx="9988951" cy="1003806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Sampling and Survey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002890" y="1700982"/>
            <a:ext cx="10274710" cy="4090218"/>
          </a:xfrm>
        </p:spPr>
        <p:txBody>
          <a:bodyPr>
            <a:normAutofit/>
          </a:bodyPr>
          <a:lstStyle/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Sample size expected to be 50–60 respondents.</a:t>
            </a:r>
          </a:p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Convenience sampling technique will be used.</a:t>
            </a:r>
          </a:p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Questions will measure consumer awareness, perceived cost, infrastructure availability, and purchase intention for electric vehicles.</a:t>
            </a:r>
          </a:p>
          <a:p>
            <a:pPr marL="43180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Data will be collected using an online questionnaire (Google Forms).</a:t>
            </a:r>
          </a:p>
        </p:txBody>
      </p:sp>
      <p:pic>
        <p:nvPicPr>
          <p:cNvPr id="4098" name="Picture 2" descr="Finding and Using Health Statistic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51" y="4373790"/>
            <a:ext cx="6094158" cy="262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9368" y="618518"/>
            <a:ext cx="9979118" cy="1003806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002890" y="1700982"/>
            <a:ext cx="8465575" cy="409021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2400" cap="none" dirty="0"/>
              <a:t>The collected data will be analyzed using statistical techniques.</a:t>
            </a:r>
          </a:p>
          <a:p>
            <a:pPr marL="0" indent="0">
              <a:buNone/>
            </a:pPr>
            <a:r>
              <a:rPr lang="en-US" sz="2400" b="1" cap="none" dirty="0"/>
              <a:t>Analysis tools may include:</a:t>
            </a:r>
          </a:p>
          <a:p>
            <a:pPr marL="647700" indent="-431800">
              <a:lnSpc>
                <a:spcPct val="130000"/>
              </a:lnSpc>
              <a:buSzPct val="80000"/>
              <a:buFont typeface="Wingdings" panose="05000000000000000000" pitchFamily="2" charset="2"/>
              <a:buChar char="Ø"/>
            </a:pPr>
            <a:r>
              <a:rPr lang="en-US" sz="2600" b="1" cap="none" dirty="0"/>
              <a:t>Microsoft Excel: </a:t>
            </a:r>
            <a:r>
              <a:rPr lang="en-US" sz="2600" cap="none" dirty="0"/>
              <a:t>Will use for effective doing data cleaning, descriptive statistics and graphical presentation of survey results.</a:t>
            </a:r>
          </a:p>
          <a:p>
            <a:pPr marL="647700" indent="-431800">
              <a:lnSpc>
                <a:spcPct val="130000"/>
              </a:lnSpc>
              <a:buSzPct val="80000"/>
              <a:buFont typeface="Wingdings" panose="05000000000000000000" pitchFamily="2" charset="2"/>
              <a:buChar char="Ø"/>
            </a:pPr>
            <a:r>
              <a:rPr lang="en-US" sz="2600" b="1" cap="none" dirty="0"/>
              <a:t>JASP software: </a:t>
            </a:r>
            <a:r>
              <a:rPr lang="en-US" sz="2600" cap="none" dirty="0"/>
              <a:t>it will be used to conduct statistical tests, i.e., correlation and regression analysis.</a:t>
            </a:r>
          </a:p>
          <a:p>
            <a:r>
              <a:rPr lang="en-US" sz="2400" cap="none" dirty="0"/>
              <a:t>JASP is a free open-source statistical package offering stable statistical analysis and is currently extensively utilized in scholarly studies because of its easily accessible interface and state-of-the-art statistical functions.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33311" y="1700982"/>
            <a:ext cx="2340077" cy="14625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rcRect l="21870" r="23220"/>
          <a:stretch>
            <a:fillRect/>
          </a:stretch>
        </p:blipFill>
        <p:spPr>
          <a:xfrm>
            <a:off x="9165771" y="3429000"/>
            <a:ext cx="2999203" cy="146744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8865" y="618518"/>
            <a:ext cx="9949621" cy="1003806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Expected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04802" y="1740310"/>
            <a:ext cx="6853083" cy="4090218"/>
          </a:xfrm>
        </p:spPr>
        <p:txBody>
          <a:bodyPr>
            <a:normAutofit/>
          </a:bodyPr>
          <a:lstStyle/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300" cap="none" dirty="0"/>
              <a:t>Identification of key factors influencing EV adoption in Pakistan.</a:t>
            </a:r>
          </a:p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300" cap="none" dirty="0"/>
              <a:t>Understanding impact of vehicle cost and charging infrastructure on consumer decisions.</a:t>
            </a:r>
          </a:p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300" cap="none" dirty="0"/>
              <a:t>Insights into how environmental awareness and government incentives affect adoption intentions.</a:t>
            </a:r>
          </a:p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300" cap="none" dirty="0"/>
              <a:t>Findings may provide useful recommendations for policymakers and automotive industry stakeholders.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7885" y="2257732"/>
            <a:ext cx="4768844" cy="268789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618518"/>
            <a:ext cx="9969286" cy="1003806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Research Significance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866469" y="1700981"/>
            <a:ext cx="6395882" cy="4090218"/>
          </a:xfrm>
        </p:spPr>
        <p:txBody>
          <a:bodyPr>
            <a:normAutofit/>
          </a:bodyPr>
          <a:lstStyle/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Provides insights into consumer attitudes towards electric vehicles in Pakistan.</a:t>
            </a:r>
          </a:p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Helps policymakers design effective EV policies and incentives.</a:t>
            </a:r>
          </a:p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Supports the development of sustainable transportation systems.</a:t>
            </a:r>
          </a:p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Contributes to academic research in automotive and transportation studies.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9060" y="2131550"/>
            <a:ext cx="5120766" cy="341384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1" y="618518"/>
            <a:ext cx="9969286" cy="1003806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002890" y="1700982"/>
            <a:ext cx="10274710" cy="4090218"/>
          </a:xfrm>
        </p:spPr>
        <p:txBody>
          <a:bodyPr>
            <a:normAutofit/>
          </a:bodyPr>
          <a:lstStyle/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Electric vehicles support sustainable and low-emission transportation.</a:t>
            </a:r>
          </a:p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EV adoption in Pakistan remains limited due to economic and infrastructure challenges.</a:t>
            </a:r>
          </a:p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This study investigates factors influencing EV adoption using primary survey data.</a:t>
            </a:r>
          </a:p>
          <a:p>
            <a:pPr marL="612140" indent="-431800">
              <a:buSzPct val="90000"/>
              <a:buFont typeface="Wingdings" panose="05000000000000000000" pitchFamily="2" charset="2"/>
              <a:buChar char="Ø"/>
            </a:pPr>
            <a:r>
              <a:rPr lang="en-US" sz="2400" cap="none" dirty="0"/>
              <a:t>Results could be used in policy-making and the automobile industry to encourage electric mobility in Pakistan.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9534" y="618518"/>
            <a:ext cx="9988951" cy="1003806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sz="quarter" idx="13"/>
          </p:nvPr>
        </p:nvSpPr>
        <p:spPr bwMode="auto">
          <a:xfrm>
            <a:off x="1199533" y="2040699"/>
            <a:ext cx="9988951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Mustafa, S., Shi, Y., Adan, D., Luo, W. &amp; Al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Humdan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E. (2024).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Role of environmental awareness and self-identification expressiveness in electric-vehicle adoption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lang="en-US" altLang="en-US" sz="2400" cap="none" dirty="0">
                <a:latin typeface="Arial Unicode MS" panose="020B0604020202020204" pitchFamily="34" charset="-128"/>
                <a:hlinkClick r:id="rId2"/>
              </a:rPr>
              <a:t>https://link.springer.com/article/10.1007/s11116-024-10515-3</a:t>
            </a:r>
            <a:endParaRPr lang="en-US" altLang="en-US" sz="2400" cap="none" dirty="0">
              <a:latin typeface="Arial Unicode MS" panose="020B0604020202020204" pitchFamily="34" charset="-128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Ahmad, S.,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Chaveesuk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S. &amp;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Chaiyasoonthorn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W. (2024).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Actual use of electric vehicles in Pakistan: A moderating role of charging infrastructure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Urban, Planning and Transport </a:t>
            </a:r>
            <a:r>
              <a:rPr kumimoji="0" lang="en-US" altLang="en-US" sz="24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Research.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Available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at: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Unicode MS" panose="020B0604020202020204" pitchFamily="34" charset="-128"/>
                <a:hlinkClick r:id="rId3"/>
              </a:rPr>
              <a:t>https://doi.org/10.1080/21650020.2024.2416415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 Unicode MS" panose="020B0604020202020204" pitchFamily="34" charset="-128"/>
              </a:rPr>
              <a:t>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38" b="12050"/>
          <a:stretch>
            <a:fillRect/>
          </a:stretch>
        </p:blipFill>
        <p:spPr>
          <a:xfrm>
            <a:off x="0" y="722426"/>
            <a:ext cx="12192000" cy="5452232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10419" y="1649350"/>
            <a:ext cx="10364451" cy="1596177"/>
          </a:xfrm>
        </p:spPr>
        <p:txBody>
          <a:bodyPr>
            <a:normAutofit/>
          </a:bodyPr>
          <a:lstStyle/>
          <a:p>
            <a:r>
              <a:rPr lang="en-US" sz="8800" b="1" dirty="0">
                <a:solidFill>
                  <a:schemeClr val="bg1">
                    <a:lumMod val="85000"/>
                  </a:schemeClr>
                </a:solidFill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39</TotalTime>
  <Words>819</Words>
  <Application>Microsoft Office PowerPoint</Application>
  <PresentationFormat>Widescreen</PresentationFormat>
  <Paragraphs>67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 Unicode MS</vt:lpstr>
      <vt:lpstr>Arial</vt:lpstr>
      <vt:lpstr>Tw Cen MT</vt:lpstr>
      <vt:lpstr>Wingdings</vt:lpstr>
      <vt:lpstr>Droplet</vt:lpstr>
      <vt:lpstr>Factors Influencing the Adoption of Electric Vehicles in Pakistan</vt:lpstr>
      <vt:lpstr>Introduction</vt:lpstr>
      <vt:lpstr>Problem Statement</vt:lpstr>
      <vt:lpstr>Research Aim and Objectives</vt:lpstr>
      <vt:lpstr>Research Questions</vt:lpstr>
      <vt:lpstr>Literature Review</vt:lpstr>
      <vt:lpstr>Research Methodology</vt:lpstr>
      <vt:lpstr>Sampling and Survey Design</vt:lpstr>
      <vt:lpstr>Data Analysis</vt:lpstr>
      <vt:lpstr>Expected Outcomes</vt:lpstr>
      <vt:lpstr>Research Significance</vt:lpstr>
      <vt:lpstr>Conclusion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PMLS</dc:creator>
  <cp:lastModifiedBy>Hassan Ali Raza (2513043)</cp:lastModifiedBy>
  <cp:revision>68</cp:revision>
  <dcterms:created xsi:type="dcterms:W3CDTF">2026-03-10T22:24:00Z</dcterms:created>
  <dcterms:modified xsi:type="dcterms:W3CDTF">2026-03-23T12:48:13Z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D09FB90B91384DAF8D7D7C0E28293839_12</vt:lpwstr>
  </property>
  <property fmtid="{D5CDD505-2E9C-101B-9397-08002B2CF9AE}" pid="3" name="KSOProductBuildVer">
    <vt:lpwstr>1033-12.2.0.23196</vt:lpwstr>
  </property>
</Properties>
</file>