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444" r:id="rId2"/>
    <p:sldId id="443" r:id="rId3"/>
    <p:sldId id="552" r:id="rId4"/>
    <p:sldId id="554" r:id="rId5"/>
    <p:sldId id="557" r:id="rId6"/>
    <p:sldId id="558" r:id="rId7"/>
    <p:sldId id="560" r:id="rId8"/>
    <p:sldId id="562" r:id="rId9"/>
    <p:sldId id="564" r:id="rId10"/>
    <p:sldId id="256" r:id="rId11"/>
    <p:sldId id="266" r:id="rId12"/>
    <p:sldId id="267" r:id="rId13"/>
    <p:sldId id="268" r:id="rId14"/>
    <p:sldId id="275" r:id="rId15"/>
    <p:sldId id="283" r:id="rId16"/>
    <p:sldId id="327" r:id="rId17"/>
    <p:sldId id="332" r:id="rId18"/>
    <p:sldId id="329" r:id="rId19"/>
    <p:sldId id="330" r:id="rId20"/>
    <p:sldId id="5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59116"/>
  </p:normalViewPr>
  <p:slideViewPr>
    <p:cSldViewPr snapToGrid="0" snapToObjects="1">
      <p:cViewPr varScale="1">
        <p:scale>
          <a:sx n="72" d="100"/>
          <a:sy n="72" d="100"/>
        </p:scale>
        <p:origin x="165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4"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220ED48-BDCE-4621-8118-68D533B9EAAD}">
      <dgm:prSet/>
      <dgm:spPr/>
      <dgm:t>
        <a:bodyPr/>
        <a:lstStyle/>
        <a:p>
          <a:r>
            <a:rPr lang="en-US"/>
            <a:t>To understand what ASB is </a:t>
          </a:r>
        </a:p>
      </dgm:t>
    </dgm:pt>
    <dgm:pt modelId="{B9A068DB-D99B-479C-BD27-0AE7BD95429B}" type="parTrans" cxnId="{2C28F7DC-F393-4F79-97F1-768AAAC58F86}">
      <dgm:prSet/>
      <dgm:spPr/>
      <dgm:t>
        <a:bodyPr/>
        <a:lstStyle/>
        <a:p>
          <a:endParaRPr lang="en-US"/>
        </a:p>
      </dgm:t>
    </dgm:pt>
    <dgm:pt modelId="{07EDEF42-46FC-49A2-8877-86562BE588A8}" type="sibTrans" cxnId="{2C28F7DC-F393-4F79-97F1-768AAAC58F86}">
      <dgm:prSet/>
      <dgm:spPr/>
      <dgm:t>
        <a:bodyPr/>
        <a:lstStyle/>
        <a:p>
          <a:endParaRPr lang="en-US"/>
        </a:p>
      </dgm:t>
    </dgm:pt>
    <dgm:pt modelId="{72A31003-C6DB-4327-BA38-63877FE4DFCC}">
      <dgm:prSet/>
      <dgm:spPr/>
      <dgm:t>
        <a:bodyPr/>
        <a:lstStyle/>
        <a:p>
          <a:r>
            <a:rPr lang="en-US" dirty="0"/>
            <a:t>To understand the basics of witness interviewing for next week’s workshops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B5840E4C-AF5F-E845-83F7-EB8DB04FFF87}" type="pres">
      <dgm:prSet presAssocID="{6832C1A2-1CAC-44F0-BB8B-AB784136605C}" presName="linear" presStyleCnt="0">
        <dgm:presLayoutVars>
          <dgm:animLvl val="lvl"/>
          <dgm:resizeHandles val="exact"/>
        </dgm:presLayoutVars>
      </dgm:prSet>
      <dgm:spPr/>
    </dgm:pt>
    <dgm:pt modelId="{FBC842FA-4739-B14F-BF31-602311C9D07D}" type="pres">
      <dgm:prSet presAssocID="{0220ED48-BDCE-4621-8118-68D533B9EAAD}" presName="parentText" presStyleLbl="node1" presStyleIdx="0" presStyleCnt="2">
        <dgm:presLayoutVars>
          <dgm:chMax val="0"/>
          <dgm:bulletEnabled val="1"/>
        </dgm:presLayoutVars>
      </dgm:prSet>
      <dgm:spPr/>
    </dgm:pt>
    <dgm:pt modelId="{D24BFC08-64E5-C244-ADC3-0B0D542D56B9}" type="pres">
      <dgm:prSet presAssocID="{07EDEF42-46FC-49A2-8877-86562BE588A8}" presName="spacer" presStyleCnt="0"/>
      <dgm:spPr/>
    </dgm:pt>
    <dgm:pt modelId="{7EF4D27A-3831-BE4A-9F81-F9A5C4CE9FC1}" type="pres">
      <dgm:prSet presAssocID="{72A31003-C6DB-4327-BA38-63877FE4DFCC}" presName="parentText" presStyleLbl="node1" presStyleIdx="1" presStyleCnt="2">
        <dgm:presLayoutVars>
          <dgm:chMax val="0"/>
          <dgm:bulletEnabled val="1"/>
        </dgm:presLayoutVars>
      </dgm:prSet>
      <dgm:spPr/>
    </dgm:pt>
  </dgm:ptLst>
  <dgm:cxnLst>
    <dgm:cxn modelId="{CE2F8A2F-D110-4C8C-94DB-AF7DC14B8A74}" srcId="{6832C1A2-1CAC-44F0-BB8B-AB784136605C}" destId="{72A31003-C6DB-4327-BA38-63877FE4DFCC}" srcOrd="1" destOrd="0" parTransId="{362C2FE4-C9E9-4498-A3B6-C895EA9D2A14}" sibTransId="{7E1AF70A-C283-4E0E-AD79-7B3DBEC9321B}"/>
    <dgm:cxn modelId="{56FC4830-CD4C-AE4F-A90A-41F7A09383D2}" type="presOf" srcId="{0220ED48-BDCE-4621-8118-68D533B9EAAD}" destId="{FBC842FA-4739-B14F-BF31-602311C9D07D}" srcOrd="0" destOrd="0" presId="urn:microsoft.com/office/officeart/2005/8/layout/vList2"/>
    <dgm:cxn modelId="{298789BC-DD5B-EB48-93F0-BF763117DC93}" type="presOf" srcId="{6832C1A2-1CAC-44F0-BB8B-AB784136605C}" destId="{B5840E4C-AF5F-E845-83F7-EB8DB04FFF87}" srcOrd="0" destOrd="0" presId="urn:microsoft.com/office/officeart/2005/8/layout/vList2"/>
    <dgm:cxn modelId="{94879BD1-EE83-A644-A661-1FE9F6C7AF19}" type="presOf" srcId="{72A31003-C6DB-4327-BA38-63877FE4DFCC}" destId="{7EF4D27A-3831-BE4A-9F81-F9A5C4CE9FC1}" srcOrd="0" destOrd="0" presId="urn:microsoft.com/office/officeart/2005/8/layout/vList2"/>
    <dgm:cxn modelId="{2C28F7DC-F393-4F79-97F1-768AAAC58F86}" srcId="{6832C1A2-1CAC-44F0-BB8B-AB784136605C}" destId="{0220ED48-BDCE-4621-8118-68D533B9EAAD}" srcOrd="0" destOrd="0" parTransId="{B9A068DB-D99B-479C-BD27-0AE7BD95429B}" sibTransId="{07EDEF42-46FC-49A2-8877-86562BE588A8}"/>
    <dgm:cxn modelId="{15ECDE58-DEE5-B64A-8149-A3C4D03D9839}" type="presParOf" srcId="{B5840E4C-AF5F-E845-83F7-EB8DB04FFF87}" destId="{FBC842FA-4739-B14F-BF31-602311C9D07D}" srcOrd="0" destOrd="0" presId="urn:microsoft.com/office/officeart/2005/8/layout/vList2"/>
    <dgm:cxn modelId="{E428E166-DE7A-1041-95E7-D39DF01B8D46}" type="presParOf" srcId="{B5840E4C-AF5F-E845-83F7-EB8DB04FFF87}" destId="{D24BFC08-64E5-C244-ADC3-0B0D542D56B9}" srcOrd="1" destOrd="0" presId="urn:microsoft.com/office/officeart/2005/8/layout/vList2"/>
    <dgm:cxn modelId="{87574A79-4EEB-424F-BEDD-02D1420BDE6E}" type="presParOf" srcId="{B5840E4C-AF5F-E845-83F7-EB8DB04FFF87}" destId="{7EF4D27A-3831-BE4A-9F81-F9A5C4CE9FC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pt>
    <dgm:pt modelId="{76C56C5C-BE60-4288-8721-D0AC8692804C}">
      <dgm:prSet phldrT="[Text]" custT="1"/>
      <dgm:spPr/>
      <dgm:t>
        <a:bodyPr/>
        <a:lstStyle/>
        <a:p>
          <a:r>
            <a:rPr lang="en-US" sz="2400"/>
            <a:t>The interviewing of victims, witnesses &amp; suspects is central to the success of any investigation. Why?</a:t>
          </a:r>
          <a:endParaRPr lang="en-US" sz="2400" dirty="0"/>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dgm:t>
        <a:bodyPr/>
        <a:lstStyle/>
        <a:p>
          <a:r>
            <a:rPr lang="en-US" sz="24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dirty="0"/>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US"/>
        </a:p>
      </dgm:t>
    </dgm:pt>
    <dgm:pt modelId="{26108442-0F8C-44AE-B796-63C7FBF750D7}">
      <dgm:prSet phldrT="[Text]" custT="1"/>
      <dgm:spPr/>
      <dgm:t>
        <a:bodyPr/>
        <a:lstStyle/>
        <a:p>
          <a:r>
            <a:rPr lang="en-US" sz="4800" b="1" i="1" u="sng"/>
            <a:t>P</a:t>
          </a:r>
          <a:r>
            <a:rPr lang="en-US" sz="3600"/>
            <a:t>eople</a:t>
          </a:r>
          <a:endParaRPr lang="en-US" sz="3600" dirty="0"/>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dgm:t>
        <a:bodyPr/>
        <a:lstStyle/>
        <a:p>
          <a:r>
            <a:rPr lang="en-US" sz="4800" b="1" i="1" u="sng"/>
            <a:t>L</a:t>
          </a:r>
          <a:r>
            <a:rPr lang="en-US" sz="3600"/>
            <a:t>ocation</a:t>
          </a:r>
          <a:endParaRPr lang="en-US" sz="3600" dirty="0"/>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dgm:t>
        <a:bodyPr/>
        <a:lstStyle/>
        <a:p>
          <a:r>
            <a:rPr lang="en-US" sz="4800" b="1" i="1" u="sng"/>
            <a:t>A</a:t>
          </a:r>
          <a:r>
            <a:rPr lang="en-US" sz="3600" b="0" i="0" u="none"/>
            <a:t>ction</a:t>
          </a:r>
          <a:endParaRPr lang="en-US" sz="3600" b="0" i="0" u="none" dirty="0"/>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dgm:t>
        <a:bodyPr/>
        <a:lstStyle/>
        <a:p>
          <a:r>
            <a:rPr lang="en-US" sz="3600" b="1" i="1" u="sng"/>
            <a:t>T</a:t>
          </a:r>
          <a:r>
            <a:rPr lang="en-US" sz="3600"/>
            <a:t>ime</a:t>
          </a:r>
          <a:endParaRPr lang="en-US" sz="3600" dirty="0"/>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842FA-4739-B14F-BF31-602311C9D07D}">
      <dsp:nvSpPr>
        <dsp:cNvPr id="0" name=""/>
        <dsp:cNvSpPr/>
      </dsp:nvSpPr>
      <dsp:spPr>
        <a:xfrm>
          <a:off x="0" y="419226"/>
          <a:ext cx="6263640" cy="22740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To understand what ASB is </a:t>
          </a:r>
        </a:p>
      </dsp:txBody>
      <dsp:txXfrm>
        <a:off x="111011" y="530237"/>
        <a:ext cx="6041618" cy="2052055"/>
      </dsp:txXfrm>
    </dsp:sp>
    <dsp:sp modelId="{7EF4D27A-3831-BE4A-9F81-F9A5C4CE9FC1}">
      <dsp:nvSpPr>
        <dsp:cNvPr id="0" name=""/>
        <dsp:cNvSpPr/>
      </dsp:nvSpPr>
      <dsp:spPr>
        <a:xfrm>
          <a:off x="0" y="2811383"/>
          <a:ext cx="6263640" cy="227407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To understand the basics of witness interviewing for next week’s workshops </a:t>
          </a:r>
        </a:p>
      </dsp:txBody>
      <dsp:txXfrm>
        <a:off x="111011" y="2922394"/>
        <a:ext cx="6041618" cy="2052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interviewing of victims, witnesses &amp; suspects is central to the success of any investigation. Why?</a:t>
          </a:r>
          <a:endParaRPr lang="en-US" sz="2400" kern="1200" dirty="0"/>
        </a:p>
      </dsp:txBody>
      <dsp:txXfrm>
        <a:off x="761219" y="51745"/>
        <a:ext cx="8480543" cy="1528000"/>
      </dsp:txXfrm>
    </dsp:sp>
    <dsp:sp modelId="{64A241A6-5EFB-45D2-8FAE-B705C44FE746}">
      <dsp:nvSpPr>
        <dsp:cNvPr id="0" name=""/>
        <dsp:cNvSpPr/>
      </dsp:nvSpPr>
      <dsp:spPr>
        <a:xfrm rot="5400000">
          <a:off x="4689686" y="1458539"/>
          <a:ext cx="660967"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4801054" y="1493248"/>
        <a:ext cx="438230" cy="462677"/>
      </dsp:txXfrm>
    </dsp:sp>
    <dsp:sp modelId="{F564125B-6F7B-46EF-AE25-7F0D12B1C1B1}">
      <dsp:nvSpPr>
        <dsp:cNvPr id="0" name=""/>
        <dsp:cNvSpPr/>
      </dsp:nvSpPr>
      <dsp:spPr>
        <a:xfrm>
          <a:off x="340113" y="2438821"/>
          <a:ext cx="9322754" cy="25231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kern="1200" dirty="0"/>
        </a:p>
      </dsp:txBody>
      <dsp:txXfrm>
        <a:off x="414012" y="2512720"/>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P</a:t>
          </a:r>
          <a:r>
            <a:rPr lang="en-US" sz="3600" kern="1200"/>
            <a:t>eople</a:t>
          </a:r>
          <a:endParaRPr lang="en-US" sz="3600" kern="1200" dirty="0"/>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L</a:t>
          </a:r>
          <a:r>
            <a:rPr lang="en-US" sz="3600" kern="1200"/>
            <a:t>ocation</a:t>
          </a:r>
          <a:endParaRPr lang="en-US" sz="3600" kern="1200" dirty="0"/>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A</a:t>
          </a:r>
          <a:r>
            <a:rPr lang="en-US" sz="3600" b="0" i="0" u="none" kern="1200"/>
            <a:t>ction</a:t>
          </a:r>
          <a:endParaRPr lang="en-US" sz="3600" b="0" i="0" u="none" kern="1200" dirty="0"/>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a:t>T</a:t>
          </a:r>
          <a:r>
            <a:rPr lang="en-US" sz="3600" kern="1200"/>
            <a:t>ime</a:t>
          </a:r>
          <a:endParaRPr lang="en-US" sz="3600" kern="1200" dirty="0"/>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2273F8-FE3C-834E-B9CF-45C33B8FFE76}" type="datetimeFigureOut">
              <a:rPr lang="en-US" smtClean="0"/>
              <a:t>3/17/22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6C4E7-1781-7B46-B0D6-78954A25388F}" type="slidenum">
              <a:rPr lang="en-US" smtClean="0"/>
              <a:t>‹#›</a:t>
            </a:fld>
            <a:endParaRPr lang="en-US"/>
          </a:p>
        </p:txBody>
      </p:sp>
    </p:spTree>
    <p:extLst>
      <p:ext uri="{BB962C8B-B14F-4D97-AF65-F5344CB8AC3E}">
        <p14:creationId xmlns:p14="http://schemas.microsoft.com/office/powerpoint/2010/main" val="37789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E6C4E7-1781-7B46-B0D6-78954A25388F}" type="slidenum">
              <a:rPr lang="en-US" smtClean="0"/>
              <a:t>2</a:t>
            </a:fld>
            <a:endParaRPr lang="en-US"/>
          </a:p>
        </p:txBody>
      </p:sp>
    </p:spTree>
    <p:extLst>
      <p:ext uri="{BB962C8B-B14F-4D97-AF65-F5344CB8AC3E}">
        <p14:creationId xmlns:p14="http://schemas.microsoft.com/office/powerpoint/2010/main" val="3329015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270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29423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40922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3158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6305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SWP ONLY </a:t>
            </a:r>
          </a:p>
        </p:txBody>
      </p:sp>
    </p:spTree>
    <p:extLst>
      <p:ext uri="{BB962C8B-B14F-4D97-AF65-F5344CB8AC3E}">
        <p14:creationId xmlns:p14="http://schemas.microsoft.com/office/powerpoint/2010/main" val="988660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59080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Trainer to discuss and expand on this definition,</a:t>
            </a:r>
            <a:r>
              <a:rPr lang="en-GB" sz="1100" b="0" baseline="0" dirty="0">
                <a:latin typeface="Arial" panose="020B0604020202020204" pitchFamily="34" charset="0"/>
                <a:cs typeface="Arial" panose="020B0604020202020204" pitchFamily="34" charset="0"/>
              </a:rPr>
              <a:t> including the 5 senses.</a:t>
            </a:r>
          </a:p>
          <a:p>
            <a:endParaRPr lang="en-GB" sz="1100" b="0" baseline="0" dirty="0">
              <a:latin typeface="Arial" panose="020B0604020202020204" pitchFamily="34" charset="0"/>
              <a:cs typeface="Arial" panose="020B0604020202020204" pitchFamily="34" charset="0"/>
            </a:endParaRPr>
          </a:p>
          <a:p>
            <a:r>
              <a:rPr lang="en-GB" sz="1100" b="0" baseline="0" dirty="0">
                <a:latin typeface="Arial" panose="020B0604020202020204" pitchFamily="34" charset="0"/>
                <a:cs typeface="Arial" panose="020B0604020202020204" pitchFamily="34" charset="0"/>
              </a:rPr>
              <a:t>Simply a witness is a person who has evidential information and is competent to give evidence in court.</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Discuss the model in brief</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supply students ‘PEACE Model’ handout to students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3816743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4160876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38945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6382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09144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91654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66262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96638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03032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359906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620160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25025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3/17/22</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8644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3/17/22</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415132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hyperlink" Target="https://youtu.be/yS6nWXrPDNk" TargetMode="Externa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3.png"/><Relationship Id="rId7" Type="http://schemas.openxmlformats.org/officeDocument/2006/relationships/diagramData" Target="../diagrams/data5.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6.png"/><Relationship Id="rId11" Type="http://schemas.microsoft.com/office/2007/relationships/diagramDrawing" Target="../diagrams/drawing5.xml"/><Relationship Id="rId5" Type="http://schemas.openxmlformats.org/officeDocument/2006/relationships/image" Target="../media/image15.png"/><Relationship Id="rId10" Type="http://schemas.openxmlformats.org/officeDocument/2006/relationships/diagramColors" Target="../diagrams/colors5.xml"/><Relationship Id="rId4" Type="http://schemas.openxmlformats.org/officeDocument/2006/relationships/image" Target="../media/image14.png"/><Relationship Id="rId9"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838199" y="1174819"/>
            <a:ext cx="4826795" cy="2858363"/>
          </a:xfrm>
        </p:spPr>
        <p:txBody>
          <a:bodyPr>
            <a:normAutofit/>
          </a:bodyPr>
          <a:lstStyle/>
          <a:p>
            <a:pPr algn="l"/>
            <a:r>
              <a:rPr lang="en-US" sz="7200" dirty="0">
                <a:solidFill>
                  <a:srgbClr val="00B050"/>
                </a:solidFill>
              </a:rPr>
              <a:t>Digital Policing</a:t>
            </a:r>
            <a:br>
              <a:rPr lang="en-US" sz="7200" dirty="0">
                <a:solidFill>
                  <a:srgbClr val="00B050"/>
                </a:solidFill>
              </a:rPr>
            </a:br>
            <a:r>
              <a:rPr lang="en-US" sz="3600" dirty="0">
                <a:solidFill>
                  <a:srgbClr val="00B050"/>
                </a:solidFill>
              </a:rPr>
              <a:t>Week 8/9</a:t>
            </a:r>
            <a:endParaRPr lang="en-US" sz="7200" dirty="0">
              <a:solidFill>
                <a:srgbClr val="00B050"/>
              </a:solidFill>
            </a:endParaRPr>
          </a:p>
        </p:txBody>
      </p:sp>
      <p:sp>
        <p:nvSpPr>
          <p:cNvPr id="3" name="Subtitle 2">
            <a:extLst>
              <a:ext uri="{FF2B5EF4-FFF2-40B4-BE49-F238E27FC236}">
                <a16:creationId xmlns:a16="http://schemas.microsoft.com/office/drawing/2014/main" id="{19A25A93-3069-7146-BE7E-835042D55727}"/>
              </a:ext>
            </a:extLst>
          </p:cNvPr>
          <p:cNvSpPr>
            <a:spLocks noGrp="1"/>
          </p:cNvSpPr>
          <p:nvPr>
            <p:ph type="subTitle" idx="1"/>
          </p:nvPr>
        </p:nvSpPr>
        <p:spPr>
          <a:xfrm>
            <a:off x="835024" y="4414180"/>
            <a:ext cx="4830283" cy="1594507"/>
          </a:xfrm>
        </p:spPr>
        <p:txBody>
          <a:bodyPr>
            <a:normAutofit/>
          </a:bodyPr>
          <a:lstStyle/>
          <a:p>
            <a:pPr algn="l"/>
            <a:r>
              <a:rPr lang="en-US">
                <a:solidFill>
                  <a:schemeClr val="bg1"/>
                </a:solidFill>
              </a:rPr>
              <a:t>Week 6 </a:t>
            </a: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316542687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47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184232" y="1196752"/>
            <a:ext cx="2124698" cy="4076734"/>
          </a:xfrm>
          <a:prstGeom prst="rect">
            <a:avLst/>
          </a:prstGeom>
          <a:solidFill>
            <a:schemeClr val="bg1"/>
          </a:solidFill>
        </p:spPr>
      </p:pic>
      <p:sp>
        <p:nvSpPr>
          <p:cNvPr id="4" name="Rectangle 3"/>
          <p:cNvSpPr txBox="1">
            <a:spLocks noChangeArrowheads="1"/>
          </p:cNvSpPr>
          <p:nvPr/>
        </p:nvSpPr>
        <p:spPr bwMode="auto">
          <a:xfrm>
            <a:off x="780176" y="998564"/>
            <a:ext cx="7116024" cy="485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that has caused, or is likely to cause,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harassment, alarm or distress</a:t>
            </a:r>
            <a:r>
              <a:rPr lang="en-GB" altLang="en-US" sz="2000" b="1" kern="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to any person</a:t>
            </a:r>
          </a:p>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In a housing-related context it is:</a:t>
            </a:r>
          </a:p>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capable of causing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nuisance</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or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annoyance</a:t>
            </a:r>
            <a:r>
              <a:rPr lang="en-GB" altLang="en-US" sz="2000" kern="0" dirty="0">
                <a:solidFill>
                  <a:srgbClr val="3333FF"/>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to a person in relation to that person’s occupation of residential premises</a:t>
            </a: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or</a:t>
            </a: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capable of causing housing-related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nuisance</a:t>
            </a:r>
            <a:r>
              <a:rPr lang="en-GB" altLang="en-US" sz="2000" kern="0" dirty="0">
                <a:solidFill>
                  <a:srgbClr val="3333FF"/>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or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annoyance</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to any person.</a:t>
            </a:r>
          </a:p>
        </p:txBody>
      </p:sp>
      <p:sp>
        <p:nvSpPr>
          <p:cNvPr id="5" name="TextBox 4"/>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What is Anti-social Behaviour?</a:t>
            </a:r>
          </a:p>
        </p:txBody>
      </p:sp>
    </p:spTree>
    <p:extLst>
      <p:ext uri="{BB962C8B-B14F-4D97-AF65-F5344CB8AC3E}">
        <p14:creationId xmlns:p14="http://schemas.microsoft.com/office/powerpoint/2010/main" val="44774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
        <p:nvSpPr>
          <p:cNvPr id="2" name="TextBox 1"/>
          <p:cNvSpPr txBox="1"/>
          <p:nvPr/>
        </p:nvSpPr>
        <p:spPr>
          <a:xfrm>
            <a:off x="2063552" y="1124744"/>
            <a:ext cx="3665604" cy="3046988"/>
          </a:xfrm>
          <a:prstGeom prst="rect">
            <a:avLst/>
          </a:prstGeom>
          <a:noFill/>
        </p:spPr>
        <p:txBody>
          <a:bodyPr wrap="square" rtlCol="0">
            <a:spAutoFit/>
          </a:bodyPr>
          <a:lstStyle/>
          <a:p>
            <a:pPr algn="l"/>
            <a:r>
              <a:rPr lang="en-GB" sz="2400" dirty="0">
                <a:cs typeface="Arial" panose="020B0604020202020204" pitchFamily="34" charset="0"/>
              </a:rPr>
              <a:t>Misuse of Public Space:</a:t>
            </a:r>
          </a:p>
          <a:p>
            <a:pPr marL="457200" indent="-457200">
              <a:buFont typeface="Arial" panose="020B0604020202020204" pitchFamily="34" charset="0"/>
              <a:buChar char="•"/>
            </a:pPr>
            <a:r>
              <a:rPr lang="en-GB" sz="2400" dirty="0">
                <a:solidFill>
                  <a:srgbClr val="0070C0"/>
                </a:solidFill>
                <a:cs typeface="Arial" panose="020B0604020202020204" pitchFamily="34" charset="0"/>
              </a:rPr>
              <a:t>Drugs &amp; substances</a:t>
            </a:r>
          </a:p>
          <a:p>
            <a:pPr marL="457200" indent="-457200">
              <a:buFont typeface="Arial" panose="020B0604020202020204" pitchFamily="34" charset="0"/>
              <a:buChar char="•"/>
            </a:pPr>
            <a:r>
              <a:rPr lang="en-GB" sz="2400" dirty="0">
                <a:solidFill>
                  <a:srgbClr val="0070C0"/>
                </a:solidFill>
                <a:cs typeface="Arial" panose="020B0604020202020204" pitchFamily="34" charset="0"/>
              </a:rPr>
              <a:t>Street drinking</a:t>
            </a:r>
          </a:p>
          <a:p>
            <a:pPr marL="457200" indent="-457200">
              <a:buFont typeface="Arial" panose="020B0604020202020204" pitchFamily="34" charset="0"/>
              <a:buChar char="•"/>
            </a:pPr>
            <a:r>
              <a:rPr lang="en-GB" sz="2400" dirty="0">
                <a:solidFill>
                  <a:srgbClr val="0070C0"/>
                </a:solidFill>
                <a:cs typeface="Arial" panose="020B0604020202020204" pitchFamily="34" charset="0"/>
              </a:rPr>
              <a:t>Begging</a:t>
            </a:r>
          </a:p>
          <a:p>
            <a:pPr marL="457200" indent="-457200">
              <a:buFont typeface="Arial" panose="020B0604020202020204" pitchFamily="34" charset="0"/>
              <a:buChar char="•"/>
            </a:pPr>
            <a:r>
              <a:rPr lang="en-GB" sz="2400" dirty="0">
                <a:solidFill>
                  <a:srgbClr val="0070C0"/>
                </a:solidFill>
                <a:cs typeface="Arial" panose="020B0604020202020204" pitchFamily="34" charset="0"/>
              </a:rPr>
              <a:t>Prostitution</a:t>
            </a:r>
          </a:p>
          <a:p>
            <a:pPr marL="457200" indent="-457200">
              <a:buFont typeface="Arial" panose="020B0604020202020204" pitchFamily="34" charset="0"/>
              <a:buChar char="•"/>
            </a:pPr>
            <a:r>
              <a:rPr lang="en-GB" sz="2400" dirty="0">
                <a:solidFill>
                  <a:srgbClr val="0070C0"/>
                </a:solidFill>
                <a:cs typeface="Arial" panose="020B0604020202020204" pitchFamily="34" charset="0"/>
              </a:rPr>
              <a:t>Sexual acts</a:t>
            </a:r>
          </a:p>
          <a:p>
            <a:pPr marL="457200" indent="-457200">
              <a:buFont typeface="Arial" panose="020B0604020202020204" pitchFamily="34" charset="0"/>
              <a:buChar char="•"/>
            </a:pPr>
            <a:r>
              <a:rPr lang="en-GB" sz="2400" dirty="0">
                <a:solidFill>
                  <a:srgbClr val="0070C0"/>
                </a:solidFill>
                <a:cs typeface="Arial" panose="020B0604020202020204" pitchFamily="34" charset="0"/>
              </a:rPr>
              <a:t>Vehicle-related nuisance</a:t>
            </a:r>
          </a:p>
        </p:txBody>
      </p:sp>
      <p:sp>
        <p:nvSpPr>
          <p:cNvPr id="8" name="TextBox 7"/>
          <p:cNvSpPr txBox="1"/>
          <p:nvPr/>
        </p:nvSpPr>
        <p:spPr>
          <a:xfrm>
            <a:off x="5729156" y="1124744"/>
            <a:ext cx="4379818" cy="2677656"/>
          </a:xfrm>
          <a:prstGeom prst="rect">
            <a:avLst/>
          </a:prstGeom>
          <a:noFill/>
        </p:spPr>
        <p:txBody>
          <a:bodyPr wrap="square" rtlCol="0">
            <a:spAutoFit/>
          </a:bodyPr>
          <a:lstStyle/>
          <a:p>
            <a:pPr algn="l"/>
            <a:r>
              <a:rPr lang="en-GB" sz="2400" dirty="0">
                <a:ea typeface="Tahoma" panose="020B0604030504040204" pitchFamily="34" charset="0"/>
                <a:cs typeface="Tahoma" panose="020B0604030504040204" pitchFamily="34" charset="0"/>
              </a:rPr>
              <a:t>Disregard for community/personal well-being:</a:t>
            </a:r>
          </a:p>
          <a:p>
            <a:pPr marL="457200" indent="-457200">
              <a:buFont typeface="Arial" panose="020B0604020202020204" pitchFamily="34" charset="0"/>
              <a:buChar char="•"/>
            </a:pPr>
            <a:r>
              <a:rPr lang="en-GB" sz="2400" dirty="0">
                <a:solidFill>
                  <a:srgbClr val="0070C0"/>
                </a:solidFill>
              </a:rPr>
              <a:t>Rowdy behaviour</a:t>
            </a:r>
          </a:p>
          <a:p>
            <a:pPr marL="457200" indent="-457200">
              <a:buFont typeface="Arial" panose="020B0604020202020204" pitchFamily="34" charset="0"/>
              <a:buChar char="•"/>
            </a:pPr>
            <a:r>
              <a:rPr lang="en-GB" sz="2400" dirty="0">
                <a:solidFill>
                  <a:srgbClr val="0070C0"/>
                </a:solidFill>
              </a:rPr>
              <a:t>Noise</a:t>
            </a:r>
          </a:p>
          <a:p>
            <a:pPr marL="457200" indent="-457200">
              <a:buFont typeface="Arial" panose="020B0604020202020204" pitchFamily="34" charset="0"/>
              <a:buChar char="•"/>
            </a:pPr>
            <a:r>
              <a:rPr lang="en-GB" sz="2400" dirty="0">
                <a:solidFill>
                  <a:srgbClr val="0070C0"/>
                </a:solidFill>
              </a:rPr>
              <a:t>Nuisance behaviour</a:t>
            </a:r>
          </a:p>
          <a:p>
            <a:pPr marL="457200" indent="-457200">
              <a:buFont typeface="Arial" panose="020B0604020202020204" pitchFamily="34" charset="0"/>
              <a:buChar char="•"/>
            </a:pPr>
            <a:r>
              <a:rPr lang="en-GB" sz="2400" dirty="0">
                <a:solidFill>
                  <a:srgbClr val="0070C0"/>
                </a:solidFill>
              </a:rPr>
              <a:t>Hoax calls</a:t>
            </a:r>
          </a:p>
          <a:p>
            <a:pPr marL="457200" indent="-457200">
              <a:buFont typeface="Arial" panose="020B0604020202020204" pitchFamily="34" charset="0"/>
              <a:buChar char="•"/>
            </a:pPr>
            <a:r>
              <a:rPr lang="en-GB" sz="2400" dirty="0">
                <a:solidFill>
                  <a:srgbClr val="0070C0"/>
                </a:solidFill>
              </a:rPr>
              <a:t>Animal-related problems</a:t>
            </a:r>
          </a:p>
        </p:txBody>
      </p:sp>
      <p:pic>
        <p:nvPicPr>
          <p:cNvPr id="9" name="Picture 8"/>
          <p:cNvPicPr>
            <a:picLocks noChangeAspect="1"/>
          </p:cNvPicPr>
          <p:nvPr/>
        </p:nvPicPr>
        <p:blipFill>
          <a:blip r:embed="rId3"/>
          <a:stretch>
            <a:fillRect/>
          </a:stretch>
        </p:blipFill>
        <p:spPr>
          <a:xfrm>
            <a:off x="3359696" y="4171732"/>
            <a:ext cx="5822192" cy="1701872"/>
          </a:xfrm>
          <a:prstGeom prst="rect">
            <a:avLst/>
          </a:prstGeom>
        </p:spPr>
      </p:pic>
    </p:spTree>
    <p:extLst>
      <p:ext uri="{BB962C8B-B14F-4D97-AF65-F5344CB8AC3E}">
        <p14:creationId xmlns:p14="http://schemas.microsoft.com/office/powerpoint/2010/main" val="254131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animEffect transition="in" filter="fade">
                                      <p:cBhvr>
                                        <p:cTn id="47" dur="500"/>
                                        <p:tgtEl>
                                          <p:spTgt spid="8">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2" end="2"/>
                                            </p:txEl>
                                          </p:spTgt>
                                        </p:tgtEl>
                                        <p:attrNameLst>
                                          <p:attrName>style.visibility</p:attrName>
                                        </p:attrNameLst>
                                      </p:cBhvr>
                                      <p:to>
                                        <p:strVal val="visible"/>
                                      </p:to>
                                    </p:set>
                                    <p:animEffect transition="in" filter="fade">
                                      <p:cBhvr>
                                        <p:cTn id="52" dur="500"/>
                                        <p:tgtEl>
                                          <p:spTgt spid="8">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3" end="3"/>
                                            </p:txEl>
                                          </p:spTgt>
                                        </p:tgtEl>
                                        <p:attrNameLst>
                                          <p:attrName>style.visibility</p:attrName>
                                        </p:attrNameLst>
                                      </p:cBhvr>
                                      <p:to>
                                        <p:strVal val="visible"/>
                                      </p:to>
                                    </p:set>
                                    <p:animEffect transition="in" filter="fade">
                                      <p:cBhvr>
                                        <p:cTn id="57" dur="500"/>
                                        <p:tgtEl>
                                          <p:spTgt spid="8">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4" end="4"/>
                                            </p:txEl>
                                          </p:spTgt>
                                        </p:tgtEl>
                                        <p:attrNameLst>
                                          <p:attrName>style.visibility</p:attrName>
                                        </p:attrNameLst>
                                      </p:cBhvr>
                                      <p:to>
                                        <p:strVal val="visible"/>
                                      </p:to>
                                    </p:set>
                                    <p:animEffect transition="in" filter="fade">
                                      <p:cBhvr>
                                        <p:cTn id="62" dur="500"/>
                                        <p:tgtEl>
                                          <p:spTgt spid="8">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animEffect transition="in" filter="fade">
                                      <p:cBhvr>
                                        <p:cTn id="6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30911" y="1414539"/>
            <a:ext cx="4320479" cy="4498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Fear of continued crime</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Vulnerability and fear of a repeat attack</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Psychological trauma</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Risk of ill-health</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Sense of powerlessness</a:t>
            </a:r>
          </a:p>
          <a:p>
            <a:pPr>
              <a:lnSpc>
                <a:spcPct val="140000"/>
              </a:lnSpc>
              <a:defRPr/>
            </a:pPr>
            <a:endParaRPr lang="en-GB" altLang="en-US" sz="2000" b="1" kern="0" dirty="0">
              <a:solidFill>
                <a:srgbClr val="333399"/>
              </a:solidFill>
              <a:latin typeface="Verdana"/>
            </a:endParaRPr>
          </a:p>
          <a:p>
            <a:pPr>
              <a:lnSpc>
                <a:spcPct val="140000"/>
              </a:lnSpc>
              <a:buNone/>
              <a:defRPr/>
            </a:pPr>
            <a:endParaRPr lang="en-GB" altLang="en-US" sz="2000" i="1" kern="0" dirty="0">
              <a:solidFill>
                <a:srgbClr val="333399"/>
              </a:solidFill>
              <a:latin typeface="Verdana"/>
            </a:endParaRPr>
          </a:p>
        </p:txBody>
      </p:sp>
      <p:sp>
        <p:nvSpPr>
          <p:cNvPr id="4" name="TextBox 3"/>
          <p:cNvSpPr txBox="1"/>
          <p:nvPr/>
        </p:nvSpPr>
        <p:spPr>
          <a:xfrm>
            <a:off x="2030910" y="627126"/>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Potential Impact of Anti-social Behaviour</a:t>
            </a:r>
          </a:p>
        </p:txBody>
      </p:sp>
      <p:sp>
        <p:nvSpPr>
          <p:cNvPr id="5" name="Rectangle 4"/>
          <p:cNvSpPr/>
          <p:nvPr/>
        </p:nvSpPr>
        <p:spPr>
          <a:xfrm>
            <a:off x="6351389" y="1422471"/>
            <a:ext cx="4572000" cy="3970318"/>
          </a:xfrm>
          <a:prstGeom prst="rect">
            <a:avLst/>
          </a:prstGeom>
        </p:spPr>
        <p:txBody>
          <a:bodyPr>
            <a:spAutoFit/>
          </a:bodyPr>
          <a:lstStyle/>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Self exclusion</a:t>
            </a:r>
          </a:p>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Fear of attending court</a:t>
            </a:r>
          </a:p>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Lack of faith in the police/other responsible authorities;</a:t>
            </a:r>
          </a:p>
          <a:p>
            <a:pPr lvl="0" algn="l" eaLnBrk="0" hangingPunct="0">
              <a:lnSpc>
                <a:spcPct val="140000"/>
              </a:lnSpc>
              <a:spcBef>
                <a:spcPct val="20000"/>
              </a:spcBef>
              <a:defRPr/>
            </a:pPr>
            <a:r>
              <a:rPr lang="en-GB" altLang="en-US" sz="2800" kern="0" dirty="0">
                <a:ea typeface="Tahoma" panose="020B0604030504040204" pitchFamily="34" charset="0"/>
                <a:cs typeface="Tahoma" panose="020B0604030504040204" pitchFamily="34" charset="0"/>
              </a:rPr>
              <a:t>Or possibly much worse…</a:t>
            </a:r>
          </a:p>
        </p:txBody>
      </p:sp>
    </p:spTree>
    <p:extLst>
      <p:ext uri="{BB962C8B-B14F-4D97-AF65-F5344CB8AC3E}">
        <p14:creationId xmlns:p14="http://schemas.microsoft.com/office/powerpoint/2010/main" val="4090502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35560" y="1772816"/>
            <a:ext cx="8045422"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‘An individual that has been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subject of 3 similar occurrences of Anti-Social</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behaviour within the last 3 months and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ASB Unit is required to risk assess the victim’ (SWP)</a:t>
            </a:r>
          </a:p>
          <a:p>
            <a:pPr algn="ctr">
              <a:lnSpc>
                <a:spcPct val="140000"/>
              </a:lnSpc>
              <a:buNone/>
              <a:defRPr/>
            </a:pPr>
            <a:endParaRPr lang="en-GB" altLang="en-US" i="1" kern="0" dirty="0">
              <a:solidFill>
                <a:srgbClr val="333399"/>
              </a:solidFill>
              <a:latin typeface="Verdana"/>
            </a:endParaRPr>
          </a:p>
        </p:txBody>
      </p:sp>
      <p:sp>
        <p:nvSpPr>
          <p:cNvPr id="5" name="TextBox 4"/>
          <p:cNvSpPr txBox="1"/>
          <p:nvPr/>
        </p:nvSpPr>
        <p:spPr>
          <a:xfrm>
            <a:off x="2063552" y="620688"/>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Repeat Victim</a:t>
            </a:r>
          </a:p>
        </p:txBody>
      </p:sp>
    </p:spTree>
    <p:extLst>
      <p:ext uri="{BB962C8B-B14F-4D97-AF65-F5344CB8AC3E}">
        <p14:creationId xmlns:p14="http://schemas.microsoft.com/office/powerpoint/2010/main" val="30388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09019" y="2060848"/>
            <a:ext cx="5554488" cy="3539430"/>
          </a:xfrm>
          <a:prstGeom prst="rect">
            <a:avLst/>
          </a:prstGeom>
          <a:noFill/>
        </p:spPr>
        <p:txBody>
          <a:bodyPr wrap="square" rtlCol="0">
            <a:spAutoFit/>
          </a:bodyPr>
          <a:lstStyle/>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confidence and safety</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Public Perception</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reporting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Information and intelligence</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solving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cohesion</a:t>
            </a:r>
          </a:p>
          <a:p>
            <a:pPr marL="457200" indent="-457200">
              <a:buFont typeface="Arial" panose="020B0604020202020204" pitchFamily="34" charset="0"/>
              <a:buChar char="•"/>
              <a:defRPr/>
            </a:pPr>
            <a:endParaRPr lang="en-GB" sz="2800" kern="0" dirty="0">
              <a:solidFill>
                <a:srgbClr val="002060"/>
              </a:solidFill>
            </a:endParaRPr>
          </a:p>
        </p:txBody>
      </p:sp>
      <p:sp>
        <p:nvSpPr>
          <p:cNvPr id="5" name="TextBox 4"/>
          <p:cNvSpPr txBox="1"/>
          <p:nvPr/>
        </p:nvSpPr>
        <p:spPr>
          <a:xfrm>
            <a:off x="2063552" y="548681"/>
            <a:ext cx="8045422" cy="954107"/>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The Importance of Addressing the Needs of Victims &amp; Witnesses</a:t>
            </a:r>
          </a:p>
        </p:txBody>
      </p:sp>
    </p:spTree>
    <p:extLst>
      <p:ext uri="{BB962C8B-B14F-4D97-AF65-F5344CB8AC3E}">
        <p14:creationId xmlns:p14="http://schemas.microsoft.com/office/powerpoint/2010/main" val="377608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gLiberty" descr="Operation 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764705"/>
            <a:ext cx="7014902" cy="438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030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4" y="1484422"/>
            <a:ext cx="2880320" cy="381678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1846" y="1484422"/>
            <a:ext cx="2880320" cy="3816787"/>
          </a:xfrm>
          <a:prstGeom prst="rect">
            <a:avLst/>
          </a:prstGeom>
        </p:spPr>
      </p:pic>
      <p:sp>
        <p:nvSpPr>
          <p:cNvPr id="6" name="TextBox 5"/>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Fiona Pilkington Case Study  2009</a:t>
            </a:r>
          </a:p>
        </p:txBody>
      </p:sp>
      <p:pic>
        <p:nvPicPr>
          <p:cNvPr id="9" name="Picture 8">
            <a:hlinkClick r:id="rId5"/>
          </p:cNvPr>
          <p:cNvPicPr>
            <a:picLocks noChangeAspect="1"/>
          </p:cNvPicPr>
          <p:nvPr/>
        </p:nvPicPr>
        <p:blipFill rotWithShape="1">
          <a:blip r:embed="rId6"/>
          <a:srcRect l="14190" t="8961" r="13527" b="7880"/>
          <a:stretch/>
        </p:blipFill>
        <p:spPr>
          <a:xfrm>
            <a:off x="9336360" y="4437112"/>
            <a:ext cx="936104" cy="661284"/>
          </a:xfrm>
          <a:prstGeom prst="rect">
            <a:avLst/>
          </a:prstGeom>
        </p:spPr>
      </p:pic>
    </p:spTree>
    <p:extLst>
      <p:ext uri="{BB962C8B-B14F-4D97-AF65-F5344CB8AC3E}">
        <p14:creationId xmlns:p14="http://schemas.microsoft.com/office/powerpoint/2010/main" val="4282655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C4DF4F-A5C4-6843-9525-5836382726E2}"/>
              </a:ext>
            </a:extLst>
          </p:cNvPr>
          <p:cNvSpPr>
            <a:spLocks noGrp="1"/>
          </p:cNvSpPr>
          <p:nvPr>
            <p:ph type="subTitle" idx="1"/>
          </p:nvPr>
        </p:nvSpPr>
        <p:spPr>
          <a:xfrm>
            <a:off x="566345" y="5462570"/>
            <a:ext cx="10906061" cy="458470"/>
          </a:xfrm>
          <a:noFill/>
        </p:spPr>
        <p:txBody>
          <a:bodyPr>
            <a:normAutofit/>
          </a:bodyPr>
          <a:lstStyle/>
          <a:p>
            <a:r>
              <a:rPr lang="en-US" dirty="0"/>
              <a:t>Witness Interviewing </a:t>
            </a:r>
          </a:p>
        </p:txBody>
      </p:sp>
      <p:sp>
        <p:nvSpPr>
          <p:cNvPr id="1029"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RIPA Training, Surveillance Training &amp; Trainer and Assessor Courses | Baron  Training">
            <a:extLst>
              <a:ext uri="{FF2B5EF4-FFF2-40B4-BE49-F238E27FC236}">
                <a16:creationId xmlns:a16="http://schemas.microsoft.com/office/drawing/2014/main" id="{B9D844CF-7C5C-9E4D-893D-A102C34D7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63"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1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6"/>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Witness Interviewing</a:t>
            </a:r>
          </a:p>
        </p:txBody>
      </p:sp>
      <p:graphicFrame>
        <p:nvGraphicFramePr>
          <p:cNvPr id="2" name="Diagram 1"/>
          <p:cNvGraphicFramePr/>
          <p:nvPr>
            <p:extLst>
              <p:ext uri="{D42A27DB-BD31-4B8C-83A1-F6EECF244321}">
                <p14:modId xmlns:p14="http://schemas.microsoft.com/office/powerpoint/2010/main" val="3558123111"/>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6"/>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chemeClr val="accent6"/>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323528"/>
            <a:ext cx="10778836" cy="646331"/>
          </a:xfrm>
          <a:prstGeom prst="rect">
            <a:avLst/>
          </a:prstGeom>
          <a:solidFill>
            <a:srgbClr val="0070C0"/>
          </a:solidFill>
        </p:spPr>
        <p:txBody>
          <a:bodyPr wrap="square" rtlCol="0">
            <a:spAutoFit/>
          </a:bodyPr>
          <a:lstStyle/>
          <a:p>
            <a:pPr algn="ctr"/>
            <a:r>
              <a:rPr lang="en-GB" sz="36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1642133451"/>
              </p:ext>
            </p:extLst>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27956020"/>
              </p:ext>
            </p:extLst>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56006" y="139700"/>
            <a:ext cx="8772904" cy="5974598"/>
          </a:xfrm>
          <a:prstGeom prst="rect">
            <a:avLst/>
          </a:prstGeom>
        </p:spPr>
      </p:pic>
      <p:sp>
        <p:nvSpPr>
          <p:cNvPr id="3" name="TextBox 2"/>
          <p:cNvSpPr txBox="1"/>
          <p:nvPr/>
        </p:nvSpPr>
        <p:spPr>
          <a:xfrm>
            <a:off x="686835" y="3743687"/>
            <a:ext cx="2333767" cy="400110"/>
          </a:xfrm>
          <a:prstGeom prst="rect">
            <a:avLst/>
          </a:prstGeom>
          <a:noFill/>
        </p:spPr>
        <p:txBody>
          <a:bodyPr wrap="square" rtlCol="0">
            <a:spAutoFit/>
          </a:bodyPr>
          <a:lstStyle/>
          <a:p>
            <a:r>
              <a:rPr lang="en-GB" sz="2000" b="1" dirty="0">
                <a:solidFill>
                  <a:srgbClr val="002060"/>
                </a:solidFill>
              </a:rPr>
              <a:t>Free Narrative</a:t>
            </a:r>
            <a:endParaRPr lang="en-GB" sz="2000" dirty="0"/>
          </a:p>
        </p:txBody>
      </p:sp>
    </p:spTree>
    <p:extLst>
      <p:ext uri="{BB962C8B-B14F-4D97-AF65-F5344CB8AC3E}">
        <p14:creationId xmlns:p14="http://schemas.microsoft.com/office/powerpoint/2010/main" val="884262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chemeClr val="accent4"/>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1943556621"/>
              </p:ext>
            </p:extLst>
          </p:nvPr>
        </p:nvGraphicFramePr>
        <p:xfrm>
          <a:off x="2073563" y="1219235"/>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chemeClr val="accent2"/>
          </a:solidFill>
        </p:spPr>
        <p:txBody>
          <a:bodyPr wrap="square" rtlCol="0">
            <a:spAutoFit/>
          </a:bodyPr>
          <a:lstStyle/>
          <a:p>
            <a:pPr algn="ctr"/>
            <a:r>
              <a:rPr lang="en-GB" sz="3200" b="1" dirty="0">
                <a:solidFill>
                  <a:schemeClr val="bg1"/>
                </a:solidFill>
              </a:rPr>
              <a:t>The Incident</a:t>
            </a:r>
          </a:p>
        </p:txBody>
      </p:sp>
      <p:sp>
        <p:nvSpPr>
          <p:cNvPr id="2" name="TextBox 1">
            <a:extLst>
              <a:ext uri="{FF2B5EF4-FFF2-40B4-BE49-F238E27FC236}">
                <a16:creationId xmlns:a16="http://schemas.microsoft.com/office/drawing/2014/main" id="{EE8E15A6-3E56-1346-A87B-3E1DC78BCACD}"/>
              </a:ext>
            </a:extLst>
          </p:cNvPr>
          <p:cNvSpPr txBox="1"/>
          <p:nvPr/>
        </p:nvSpPr>
        <p:spPr>
          <a:xfrm>
            <a:off x="3446584" y="1966718"/>
            <a:ext cx="8745416" cy="1200329"/>
          </a:xfrm>
          <a:prstGeom prst="rect">
            <a:avLst/>
          </a:prstGeom>
          <a:noFill/>
        </p:spPr>
        <p:txBody>
          <a:bodyPr wrap="square" rtlCol="0">
            <a:spAutoFit/>
          </a:bodyPr>
          <a:lstStyle/>
          <a:p>
            <a:r>
              <a:rPr lang="en-US" dirty="0"/>
              <a:t>Listen to the account and write your topics/notes</a:t>
            </a:r>
          </a:p>
          <a:p>
            <a:endParaRPr lang="en-US" dirty="0"/>
          </a:p>
          <a:p>
            <a:endParaRPr lang="en-US" dirty="0"/>
          </a:p>
          <a:p>
            <a:r>
              <a:rPr lang="en-US" dirty="0"/>
              <a:t>       USE ALL YOUR HANDOUTS TO HELP YOU.</a:t>
            </a:r>
          </a:p>
        </p:txBody>
      </p:sp>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369FA8-BB55-3E41-91A8-3FC3B0BB0745}"/>
              </a:ext>
            </a:extLst>
          </p:cNvPr>
          <p:cNvSpPr txBox="1"/>
          <p:nvPr/>
        </p:nvSpPr>
        <p:spPr>
          <a:xfrm>
            <a:off x="2814917" y="2420470"/>
            <a:ext cx="9377083" cy="369332"/>
          </a:xfrm>
          <a:prstGeom prst="rect">
            <a:avLst/>
          </a:prstGeom>
          <a:noFill/>
        </p:spPr>
        <p:txBody>
          <a:bodyPr wrap="square" rtlCol="0">
            <a:spAutoFit/>
          </a:bodyPr>
          <a:lstStyle/>
          <a:p>
            <a:r>
              <a:rPr lang="en-US" dirty="0"/>
              <a:t>Following slides will be added after the workshop </a:t>
            </a:r>
            <a:r>
              <a:rPr lang="en-US"/>
              <a:t>next Thursday. </a:t>
            </a:r>
            <a:endParaRPr lang="en-US" dirty="0"/>
          </a:p>
        </p:txBody>
      </p:sp>
    </p:spTree>
    <p:extLst>
      <p:ext uri="{BB962C8B-B14F-4D97-AF65-F5344CB8AC3E}">
        <p14:creationId xmlns:p14="http://schemas.microsoft.com/office/powerpoint/2010/main" val="6682295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490</Words>
  <Application>Microsoft Macintosh PowerPoint</Application>
  <PresentationFormat>Widescreen</PresentationFormat>
  <Paragraphs>99</Paragraphs>
  <Slides>20</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Tahoma</vt:lpstr>
      <vt:lpstr>Verdana</vt:lpstr>
      <vt:lpstr>Office Theme</vt:lpstr>
      <vt:lpstr>Digital Policing Week 8/9</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Rhiannon Lloyd</dc:creator>
  <cp:lastModifiedBy>Rhiannon Lloyd</cp:lastModifiedBy>
  <cp:revision>5</cp:revision>
  <dcterms:created xsi:type="dcterms:W3CDTF">2022-03-10T21:43:11Z</dcterms:created>
  <dcterms:modified xsi:type="dcterms:W3CDTF">2022-03-17T20:34:46Z</dcterms:modified>
</cp:coreProperties>
</file>