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emf" ContentType="image/x-em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4"/>
  </p:notesMasterIdLst>
  <p:sldIdLst>
    <p:sldId id="256" r:id="rId2"/>
    <p:sldId id="291" r:id="rId3"/>
    <p:sldId id="292" r:id="rId4"/>
    <p:sldId id="293" r:id="rId5"/>
    <p:sldId id="294" r:id="rId6"/>
    <p:sldId id="295" r:id="rId7"/>
    <p:sldId id="296" r:id="rId8"/>
    <p:sldId id="297" r:id="rId9"/>
    <p:sldId id="298" r:id="rId10"/>
    <p:sldId id="299" r:id="rId11"/>
    <p:sldId id="300" r:id="rId12"/>
    <p:sldId id="301" r:id="rId13"/>
    <p:sldId id="302" r:id="rId14"/>
    <p:sldId id="303" r:id="rId15"/>
    <p:sldId id="304" r:id="rId16"/>
    <p:sldId id="305" r:id="rId17"/>
    <p:sldId id="306" r:id="rId18"/>
    <p:sldId id="307" r:id="rId19"/>
    <p:sldId id="308" r:id="rId20"/>
    <p:sldId id="309" r:id="rId21"/>
    <p:sldId id="310" r:id="rId22"/>
    <p:sldId id="33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899" autoAdjust="0"/>
  </p:normalViewPr>
  <p:slideViewPr>
    <p:cSldViewPr snapToGrid="0" snapToObjects="1">
      <p:cViewPr varScale="1">
        <p:scale>
          <a:sx n="88" d="100"/>
          <a:sy n="88" d="100"/>
        </p:scale>
        <p:origin x="-63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29/10/2012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Routers R1 and R2 have both been configured for EIGRP and are advertising their LAN and serial networks accordingly.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is connected to the 10.10.10.0 /24  network while R2 is connected to 10.20.20.0 /24 and that those networks are separated by a network that is not in the 10.0.0.0/8 network.</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Router R1 is configured to advertise the 10.10.10.0 /24 network, automatic summarization is configured (by default), and therefore it summarizes the 10.10.10/24 network to the classful 10.0.0./8 network when sending an update to R2.</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R2 ignores the 10.0.0.0/8 update from R1 because it is already connected to a 10.0.0.0/8 network.</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For example, if the R2 router receives a packet destined to the 10.0.0.0/8 network other than the directly connected 10.20.20.0/24, then the packet is forwarded to the null0 interface (in other words, it is dropped, or sent to the bit bucket), which prevents the router from forwarding the packet to a default route and possibly creating a routing loop.</a:t>
            </a:r>
          </a:p>
          <a:p>
            <a:endParaRPr lang="en-US" dirty="0" smtClean="0"/>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Automatic summarization is disabled on R1 using the </a:t>
            </a:r>
            <a:r>
              <a:rPr lang="en-US" sz="2000" b="1" dirty="0">
                <a:latin typeface="Arial" charset="0"/>
              </a:rPr>
              <a:t>no auto-summary </a:t>
            </a:r>
            <a:r>
              <a:rPr lang="en-US" sz="2000" dirty="0">
                <a:latin typeface="Arial" charset="0"/>
              </a:rPr>
              <a:t> router configuration command.</a:t>
            </a:r>
          </a:p>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 DUAL neighbor change message appears occurs and R1 is no longer summarizing the 10.10.10/24 network to the 10.0.0.0/8 network.</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32115" indent="-232115" defTabSz="799159">
              <a:lnSpc>
                <a:spcPct val="95000"/>
              </a:lnSpc>
              <a:spcBef>
                <a:spcPct val="50000"/>
              </a:spcBef>
              <a:buClr>
                <a:srgbClr val="708CA1"/>
              </a:buClr>
              <a:buFont typeface="Wingdings" pitchFamily="2" charset="2"/>
              <a:buChar char="§"/>
            </a:pPr>
            <a:r>
              <a:rPr lang="en-US" sz="2000" dirty="0">
                <a:latin typeface="Arial" charset="0"/>
              </a:rPr>
              <a:t>The R2 routing table now includes the R1 LAN.</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endParaRPr lang="en-US" sz="20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Routers R1 and R2 are no longer auto summarizing at the major network boundary and all the subnet routes are carried into R3s routing table. </a:t>
            </a:r>
          </a:p>
          <a:p>
            <a:r>
              <a:rPr lang="en-US" dirty="0">
                <a:latin typeface="Arial" charset="0"/>
              </a:rPr>
              <a:t>R3 will not auto summarize the 10.10.10.0  and 10.10.20.0 subnets because it does not own the 10.0.0.0 network and would therefore send routing information about those subnets to the WAN.</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To correct this situation, configure the </a:t>
            </a:r>
            <a:r>
              <a:rPr lang="en-US" b="1" dirty="0">
                <a:latin typeface="Arial" charset="0"/>
              </a:rPr>
              <a:t>ip summary-address eigrp </a:t>
            </a:r>
            <a:r>
              <a:rPr lang="en-US" dirty="0">
                <a:latin typeface="Arial" charset="0"/>
              </a:rPr>
              <a:t>command.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resulting configuration would make R3 advertise only one route (10.10. 0.0/16) to the WAN.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Router R1 is configured to support up to three equal-cost paths.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Router R1 will keep the routes via R2, R3, and R4 in its routing table because the three paths have the same metric (cost) of 40 (as shown in the FD column).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path through router R5 is not used because the metric is bigger than 40 (it is 60).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Even if this metric was the same as the others, only three of the four routes would be used because of the </a:t>
            </a:r>
            <a:r>
              <a:rPr lang="en-US" b="1" dirty="0">
                <a:latin typeface="Arial" charset="0"/>
              </a:rPr>
              <a:t>maximum-paths 3</a:t>
            </a:r>
            <a:r>
              <a:rPr lang="en-US" dirty="0">
                <a:latin typeface="Arial" charset="0"/>
              </a:rPr>
              <a:t> command.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Router R1 uses Router R3 as the successor because its FD is lowest (20).</a:t>
            </a:r>
          </a:p>
          <a:p>
            <a:pPr lvl="1"/>
            <a:r>
              <a:rPr lang="en-US" dirty="0">
                <a:latin typeface="Arial" charset="0"/>
              </a:rPr>
              <a:t>The </a:t>
            </a:r>
            <a:r>
              <a:rPr lang="en-US" b="1" dirty="0">
                <a:latin typeface="Arial" charset="0"/>
              </a:rPr>
              <a:t>variance 2</a:t>
            </a:r>
            <a:r>
              <a:rPr lang="en-US" dirty="0">
                <a:latin typeface="Arial" charset="0"/>
              </a:rPr>
              <a:t> command makes the path through Router R2 meet the criteria for load balancing because the FD through Router R2 (30) is less than twice the FD through the successor Router R3 (2*20 = 40). </a:t>
            </a:r>
          </a:p>
          <a:p>
            <a:r>
              <a:rPr lang="en-US" dirty="0">
                <a:latin typeface="Arial" charset="0"/>
              </a:rPr>
              <a:t>Router R4 is not considered because it was not a feasible successor and only feasible successors are considered. </a:t>
            </a:r>
          </a:p>
          <a:p>
            <a:pPr lvl="1"/>
            <a:r>
              <a:rPr lang="en-US" dirty="0">
                <a:latin typeface="Arial" charset="0"/>
              </a:rPr>
              <a:t>Also the FD through Router R4 (45) is greater than twice the FD for the successor (Router R3) (2*20 = 40). </a:t>
            </a:r>
          </a:p>
          <a:p>
            <a:r>
              <a:rPr lang="en-US" dirty="0">
                <a:latin typeface="Arial" charset="0"/>
              </a:rPr>
              <a:t>Router R5 is not considered for load balancing even though it is a feasible successor because the FD through router R5 (50) is more than twice of the FD for the successor through router R3 (2*20 = 40). </a:t>
            </a:r>
          </a:p>
          <a:p>
            <a:r>
              <a:rPr lang="en-US" dirty="0">
                <a:latin typeface="Arial" charset="0"/>
              </a:rPr>
              <a:t>The load is balanced proportional to the bandwidth. </a:t>
            </a:r>
          </a:p>
          <a:p>
            <a:pPr lvl="1"/>
            <a:r>
              <a:rPr lang="en-US" dirty="0">
                <a:latin typeface="Arial" charset="0"/>
              </a:rPr>
              <a:t>The FD of the route via router R2 is 30, and the FD of the route via router R3 is 20; the ratio of traffic between the two paths (via R2 : via R3) is therefore 3/5 : 2/5.</a:t>
            </a:r>
          </a:p>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Cisco IOS assumes that point-to-point Frame Relay subinterfaces are operating at the default speed of the interface. </a:t>
            </a:r>
          </a:p>
          <a:p>
            <a:pPr lvl="0"/>
            <a:r>
              <a:rPr lang="en-US" dirty="0">
                <a:latin typeface="Arial" charset="0"/>
              </a:rPr>
              <a:t>In many implementations only fractional speeds (such as a fractional T1) are available therefore the bandwidth should be configured to match the contracted CIR.</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When configuring multipoint interfaces (especially for Frame Relay, but also for ATM and ISDN PRI), remember that the bandwidth is shared equally by all neighbors. </a:t>
            </a:r>
          </a:p>
          <a:p>
            <a:r>
              <a:rPr lang="en-US" dirty="0">
                <a:latin typeface="Arial" charset="0"/>
              </a:rPr>
              <a:t>That is, EIGRP uses the </a:t>
            </a:r>
            <a:r>
              <a:rPr lang="en-US" b="1" dirty="0">
                <a:latin typeface="Arial" charset="0"/>
              </a:rPr>
              <a:t>bandwidth</a:t>
            </a:r>
            <a:r>
              <a:rPr lang="en-US" dirty="0">
                <a:latin typeface="Arial" charset="0"/>
              </a:rPr>
              <a:t> command on the physical interface divided by the number of Frame Relay neighbors connected on that physical interface to get the bandwidth attributed to each neighbor. EIGRP configuration should reflect the correct percentage of the actual available bandwidth on the line.</a:t>
            </a:r>
          </a:p>
          <a:p>
            <a:pPr>
              <a:lnSpc>
                <a:spcPct val="100000"/>
              </a:lnSpc>
              <a:spcBef>
                <a:spcPct val="25000"/>
              </a:spcBef>
              <a:buClr>
                <a:schemeClr val="hlink"/>
              </a:buClr>
            </a:pPr>
            <a:r>
              <a:rPr lang="en-CA" sz="1600">
                <a:cs typeface="Arial" pitchFamily="34" charset="0"/>
              </a:rPr>
              <a:t>The </a:t>
            </a:r>
            <a:r>
              <a:rPr lang="en-CA" sz="1600" dirty="0">
                <a:cs typeface="Arial" pitchFamily="34" charset="0"/>
              </a:rPr>
              <a:t>configuration of the</a:t>
            </a:r>
            <a:r>
              <a:rPr lang="en-CA" sz="1800" dirty="0">
                <a:solidFill>
                  <a:srgbClr val="000099"/>
                </a:solidFill>
                <a:latin typeface="Courier New" pitchFamily="49" charset="0"/>
              </a:rPr>
              <a:t> bandwidth </a:t>
            </a:r>
            <a:r>
              <a:rPr lang="en-CA" sz="1600" dirty="0">
                <a:cs typeface="Arial" pitchFamily="34" charset="0"/>
              </a:rPr>
              <a:t>command in an NBMA cloud depends on the design of the VCs. </a:t>
            </a:r>
          </a:p>
          <a:p>
            <a:pPr lvl="1">
              <a:lnSpc>
                <a:spcPct val="100000"/>
              </a:lnSpc>
              <a:spcBef>
                <a:spcPct val="25000"/>
              </a:spcBef>
              <a:buClr>
                <a:schemeClr val="hlink"/>
              </a:buClr>
            </a:pPr>
            <a:r>
              <a:rPr lang="en-CA" sz="1600">
                <a:cs typeface="Arial" pitchFamily="34" charset="0"/>
              </a:rPr>
              <a:t>If </a:t>
            </a:r>
            <a:r>
              <a:rPr lang="en-CA" sz="1600" dirty="0">
                <a:cs typeface="Arial" pitchFamily="34" charset="0"/>
              </a:rPr>
              <a:t>the serial line has many VCs in a multipoint configuration, and all of the VCs share bandwidth evenly, set the bandwidth to the sum of all of the CIRs</a:t>
            </a:r>
            <a:r>
              <a:rPr lang="en-CA" sz="1600">
                <a:cs typeface="Arial" pitchFamily="34" charset="0"/>
              </a:rPr>
              <a:t>. </a:t>
            </a:r>
          </a:p>
          <a:p>
            <a:pPr lvl="1">
              <a:lnSpc>
                <a:spcPct val="100000"/>
              </a:lnSpc>
              <a:spcBef>
                <a:spcPct val="25000"/>
              </a:spcBef>
              <a:buClr>
                <a:schemeClr val="hlink"/>
              </a:buClr>
            </a:pPr>
            <a:r>
              <a:rPr lang="en-CA" sz="1400">
                <a:cs typeface="Arial" pitchFamily="34" charset="0"/>
              </a:rPr>
              <a:t>For </a:t>
            </a:r>
            <a:r>
              <a:rPr lang="en-CA" sz="1400" dirty="0">
                <a:cs typeface="Arial" pitchFamily="34" charset="0"/>
              </a:rPr>
              <a:t>example, each VC's CIR is set to </a:t>
            </a:r>
            <a:r>
              <a:rPr lang="en-CA" sz="1400">
                <a:cs typeface="Arial" pitchFamily="34" charset="0"/>
              </a:rPr>
              <a:t>56 Kbps.</a:t>
            </a:r>
          </a:p>
          <a:p>
            <a:pPr lvl="1">
              <a:lnSpc>
                <a:spcPct val="100000"/>
              </a:lnSpc>
              <a:spcBef>
                <a:spcPct val="25000"/>
              </a:spcBef>
              <a:buClr>
                <a:schemeClr val="hlink"/>
              </a:buClr>
            </a:pPr>
            <a:r>
              <a:rPr lang="en-CA" sz="1400">
                <a:cs typeface="Arial" pitchFamily="34" charset="0"/>
              </a:rPr>
              <a:t>Since </a:t>
            </a:r>
            <a:r>
              <a:rPr lang="en-CA" sz="1400" dirty="0">
                <a:cs typeface="Arial" pitchFamily="34" charset="0"/>
              </a:rPr>
              <a:t>there are 4 VCs, the bandwidth is set to 224 (4 x 56).</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One circuit has been provisioned for a 56-kbps CIR, and the other three circuits have a higher CIR of 256 kbps. </a:t>
            </a:r>
          </a:p>
          <a:p>
            <a:r>
              <a:rPr lang="en-US" dirty="0">
                <a:latin typeface="Arial" charset="0"/>
              </a:rPr>
              <a:t>The interface on R1 has been configured for a bandwidth equal to the lowest CIR multiplied by the number of circuits being supported (56 * 4 = 224), as shown in the example. This configuration protects against overwhelming the slowest-speed circuit in the topology.</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link to R5 is the low-speed circuit so it is configured as point-to-point. </a:t>
            </a:r>
          </a:p>
          <a:p>
            <a:r>
              <a:rPr lang="en-US" dirty="0">
                <a:latin typeface="Arial" charset="0"/>
              </a:rPr>
              <a:t>The remaining circuits are designated as multipoint, and their respective CIRs are added up to set the interface’s bandwidth (256 + 256 + 256 = 768). </a:t>
            </a:r>
          </a:p>
          <a:p>
            <a:r>
              <a:rPr lang="en-US" dirty="0">
                <a:latin typeface="Arial" charset="0"/>
              </a:rPr>
              <a:t>On the multipoint interface, the bandwidth is shared equally among all circuits therefore the bandwidth will be split into 3, with 256 kbps allocated to each circuit.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8" name="Footer Placeholder 7"/>
          <p:cNvSpPr>
            <a:spLocks noGrp="1"/>
          </p:cNvSpPr>
          <p:nvPr>
            <p:ph type="ftr" sz="quarter" idx="11"/>
          </p:nvPr>
        </p:nvSpPr>
        <p:spPr>
          <a:xfrm>
            <a:off x="264458" y="6275668"/>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4" name="Footer Placeholder 3"/>
          <p:cNvSpPr>
            <a:spLocks noGrp="1"/>
          </p:cNvSpPr>
          <p:nvPr>
            <p:ph type="ftr" sz="quarter" idx="11"/>
          </p:nvPr>
        </p:nvSpPr>
        <p:spPr>
          <a:xfrm>
            <a:off x="264458" y="6275668"/>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3" name="Footer Placeholder 2"/>
          <p:cNvSpPr>
            <a:spLocks noGrp="1"/>
          </p:cNvSpPr>
          <p:nvPr>
            <p:ph type="ftr" sz="quarter" idx="11"/>
          </p:nvPr>
        </p:nvSpPr>
        <p:spPr>
          <a:xfrm>
            <a:off x="264458" y="6275668"/>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29/10/2012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smtClean="0"/>
              <a:t>Click to edit Master title style</a:t>
            </a:r>
            <a:endParaRPr lang="en-US"/>
          </a:p>
        </p:txBody>
      </p:sp>
      <p:sp>
        <p:nvSpPr>
          <p:cNvPr id="7" name="Content Placeholder 2"/>
          <p:cNvSpPr>
            <a:spLocks noGrp="1"/>
          </p:cNvSpPr>
          <p:nvPr>
            <p:ph idx="1"/>
          </p:nvPr>
        </p:nvSpPr>
        <p:spPr>
          <a:xfrm>
            <a:off x="279400" y="113956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677605"/>
            <a:ext cx="7745412" cy="377078"/>
          </a:xfrm>
        </p:spPr>
        <p:txBody>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37492"/>
            <a:ext cx="7745412" cy="377078"/>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extLst>
      <p:ext uri="{BB962C8B-B14F-4D97-AF65-F5344CB8AC3E}">
        <p14:creationId xmlns:p14="http://schemas.microsoft.com/office/powerpoint/2010/main" val="1443362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897849"/>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1076325"/>
            <a:ext cx="8531225" cy="273208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13839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25089974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8" name="TextBox 7"/>
          <p:cNvSpPr txBox="1"/>
          <p:nvPr userDrawn="1"/>
        </p:nvSpPr>
        <p:spPr>
          <a:xfrm>
            <a:off x="71355" y="6226692"/>
            <a:ext cx="5028297" cy="523220"/>
          </a:xfrm>
          <a:prstGeom prst="rect">
            <a:avLst/>
          </a:prstGeom>
          <a:noFill/>
        </p:spPr>
        <p:txBody>
          <a:bodyPr wrap="square" rtlCol="0">
            <a:spAutoFit/>
          </a:bodyPr>
          <a:lstStyle/>
          <a:p>
            <a:r>
              <a:rPr lang="en-US" sz="1400" b="0" dirty="0" smtClean="0">
                <a:solidFill>
                  <a:schemeClr val="tx2">
                    <a:lumMod val="90000"/>
                    <a:lumOff val="10000"/>
                  </a:schemeClr>
                </a:solidFill>
                <a:latin typeface="+mn-lt"/>
                <a:cs typeface="Apple Chancery"/>
              </a:rPr>
              <a:t>School of Applied Computing</a:t>
            </a:r>
          </a:p>
          <a:p>
            <a:r>
              <a:rPr lang="en-US" sz="1400" b="0" dirty="0" smtClean="0">
                <a:solidFill>
                  <a:schemeClr val="tx2">
                    <a:lumMod val="90000"/>
                    <a:lumOff val="10000"/>
                  </a:schemeClr>
                </a:solidFill>
                <a:latin typeface="+mn-lt"/>
                <a:cs typeface="Apple Chancery"/>
              </a:rPr>
              <a:t>Faculty of Applied Design and Engineering</a:t>
            </a:r>
            <a:endParaRPr lang="en-US" sz="1400" b="0" dirty="0">
              <a:solidFill>
                <a:schemeClr val="tx2">
                  <a:lumMod val="90000"/>
                  <a:lumOff val="10000"/>
                </a:schemeClr>
              </a:solidFill>
              <a:latin typeface="+mn-lt"/>
              <a:cs typeface="Apple Chancery"/>
            </a:endParaRPr>
          </a:p>
        </p:txBody>
      </p:sp>
      <p:pic>
        <p:nvPicPr>
          <p:cNvPr id="9" name="Picture 17" descr="smu80"/>
          <p:cNvPicPr>
            <a:picLocks noChangeAspect="1" noChangeArrowheads="1"/>
          </p:cNvPicPr>
          <p:nvPr userDrawn="1"/>
        </p:nvPicPr>
        <p:blipFill>
          <a:blip r:embed="rId17">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4265892" y="6215637"/>
            <a:ext cx="4800498" cy="523220"/>
          </a:xfrm>
          <a:prstGeom prst="rect">
            <a:avLst/>
          </a:prstGeom>
          <a:noFill/>
        </p:spPr>
        <p:txBody>
          <a:bodyPr wrap="square" rtlCol="0">
            <a:spAutoFit/>
          </a:bodyPr>
          <a:lstStyle/>
          <a:p>
            <a:pPr algn="r"/>
            <a:r>
              <a:rPr lang="en-US" sz="1400" b="0" dirty="0" smtClean="0">
                <a:solidFill>
                  <a:schemeClr val="tx2">
                    <a:lumMod val="90000"/>
                    <a:lumOff val="10000"/>
                  </a:schemeClr>
                </a:solidFill>
                <a:latin typeface="+mn-lt"/>
                <a:cs typeface="Apple Chancery"/>
              </a:rPr>
              <a:t>EIGRP – Part 3</a:t>
            </a:r>
            <a:endParaRPr lang="en-US" sz="1400" b="0" baseline="0" dirty="0" smtClean="0">
              <a:solidFill>
                <a:schemeClr val="tx2">
                  <a:lumMod val="90000"/>
                  <a:lumOff val="10000"/>
                </a:schemeClr>
              </a:solidFill>
              <a:latin typeface="+mn-lt"/>
              <a:cs typeface="Apple Chancery"/>
            </a:endParaRPr>
          </a:p>
          <a:p>
            <a:pPr algn="r"/>
            <a:r>
              <a:rPr lang="en-US" sz="1400" b="0" baseline="0" dirty="0" smtClean="0">
                <a:solidFill>
                  <a:schemeClr val="tx2">
                    <a:lumMod val="90000"/>
                    <a:lumOff val="10000"/>
                  </a:schemeClr>
                </a:solidFill>
                <a:latin typeface="+mn-lt"/>
                <a:cs typeface="Apple Chancery"/>
              </a:rPr>
              <a:t>Lecture 4</a:t>
            </a:r>
            <a:endParaRPr lang="en-US" sz="1400" b="0" dirty="0">
              <a:solidFill>
                <a:schemeClr val="tx2">
                  <a:lumMod val="90000"/>
                  <a:lumOff val="10000"/>
                </a:schemeClr>
              </a:solidFill>
              <a:latin typeface="+mn-lt"/>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6" r:id="rId14"/>
    <p:sldLayoutId id="2147483699" r:id="rId15"/>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3.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3.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3.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3.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4" Type="http://schemas.openxmlformats.org/officeDocument/2006/relationships/image" Target="../media/image3.wmf"/><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14.xml"/><Relationship Id="rId2"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14.xml"/><Relationship Id="rId2"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14.xml"/><Relationship Id="rId2"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a:latin typeface="Arial"/>
                <a:cs typeface="Arial"/>
              </a:rPr>
              <a:t>Enhanced Interior Gateway Routing </a:t>
            </a:r>
            <a:r>
              <a:rPr lang="en-US" dirty="0" smtClean="0">
                <a:latin typeface="Arial"/>
                <a:cs typeface="Arial"/>
              </a:rPr>
              <a:t>Protocol – Part 3</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1636" name="Rectangle 4"/>
          <p:cNvSpPr>
            <a:spLocks noGrp="1" noChangeArrowheads="1"/>
          </p:cNvSpPr>
          <p:nvPr>
            <p:ph type="title"/>
          </p:nvPr>
        </p:nvSpPr>
        <p:spPr/>
        <p:txBody>
          <a:bodyPr/>
          <a:lstStyle/>
          <a:p>
            <a:r>
              <a:rPr lang="en-US" sz="3200" dirty="0" smtClean="0"/>
              <a:t>EIGRP Route Summarization </a:t>
            </a:r>
            <a:endParaRPr lang="en-US" sz="3200" dirty="0"/>
          </a:p>
        </p:txBody>
      </p:sp>
      <p:sp>
        <p:nvSpPr>
          <p:cNvPr id="1221637" name="Rectangle 5"/>
          <p:cNvSpPr>
            <a:spLocks noGrp="1" noChangeArrowheads="1"/>
          </p:cNvSpPr>
          <p:nvPr>
            <p:ph type="body" idx="1"/>
          </p:nvPr>
        </p:nvSpPr>
        <p:spPr>
          <a:xfrm>
            <a:off x="549275" y="1615030"/>
            <a:ext cx="8042276" cy="3779774"/>
          </a:xfrm>
        </p:spPr>
        <p:txBody>
          <a:bodyPr>
            <a:normAutofit fontScale="92500" lnSpcReduction="10000"/>
          </a:bodyPr>
          <a:lstStyle/>
          <a:p>
            <a:r>
              <a:rPr lang="en-US" dirty="0" smtClean="0">
                <a:solidFill>
                  <a:schemeClr val="tx1">
                    <a:lumMod val="95000"/>
                    <a:lumOff val="5000"/>
                  </a:schemeClr>
                </a:solidFill>
              </a:rPr>
              <a:t>EIGRP automatically summarizes routes at a major network boundary by default.</a:t>
            </a:r>
          </a:p>
          <a:p>
            <a:pPr lvl="1"/>
            <a:r>
              <a:rPr lang="en-US" dirty="0" smtClean="0">
                <a:solidFill>
                  <a:schemeClr val="tx1">
                    <a:lumMod val="95000"/>
                    <a:lumOff val="5000"/>
                  </a:schemeClr>
                </a:solidFill>
              </a:rPr>
              <a:t>Due to the pre-configured</a:t>
            </a:r>
            <a:r>
              <a:rPr lang="en-US" b="1" dirty="0" smtClean="0">
                <a:solidFill>
                  <a:schemeClr val="tx1">
                    <a:lumMod val="95000"/>
                    <a:lumOff val="5000"/>
                  </a:schemeClr>
                </a:solidFill>
                <a:latin typeface="Courier New" pitchFamily="49" charset="0"/>
                <a:cs typeface="Courier New" pitchFamily="49" charset="0"/>
              </a:rPr>
              <a:t> auto-summary </a:t>
            </a:r>
            <a:r>
              <a:rPr lang="en-US" dirty="0" smtClean="0">
                <a:solidFill>
                  <a:schemeClr val="tx1">
                    <a:lumMod val="95000"/>
                    <a:lumOff val="5000"/>
                  </a:schemeClr>
                </a:solidFill>
              </a:rPr>
              <a:t>router configuration command.</a:t>
            </a:r>
          </a:p>
          <a:p>
            <a:pPr lvl="1"/>
            <a:r>
              <a:rPr lang="en-US" dirty="0" smtClean="0">
                <a:solidFill>
                  <a:schemeClr val="tx1">
                    <a:lumMod val="95000"/>
                    <a:lumOff val="5000"/>
                  </a:schemeClr>
                </a:solidFill>
              </a:rPr>
              <a:t>In most cases, auto summarization is a good thing as it keeps routing tables as compact as possible.</a:t>
            </a:r>
          </a:p>
          <a:p>
            <a:pPr lvl="1"/>
            <a:r>
              <a:rPr lang="en-US" dirty="0" smtClean="0">
                <a:solidFill>
                  <a:schemeClr val="tx1">
                    <a:lumMod val="95000"/>
                    <a:lumOff val="5000"/>
                  </a:schemeClr>
                </a:solidFill>
              </a:rPr>
              <a:t>Sometimes it’s not a good thing such as when there is a discontiguous subnetwork.</a:t>
            </a:r>
          </a:p>
          <a:p>
            <a:r>
              <a:rPr lang="en-US" dirty="0" smtClean="0">
                <a:solidFill>
                  <a:schemeClr val="tx1">
                    <a:lumMod val="95000"/>
                    <a:lumOff val="5000"/>
                  </a:schemeClr>
                </a:solidFill>
              </a:rPr>
              <a:t>Typically for routing to work properly, auto-summarization should be disabled using the</a:t>
            </a:r>
            <a:r>
              <a:rPr lang="en-US" b="1" dirty="0" smtClean="0">
                <a:solidFill>
                  <a:schemeClr val="tx1">
                    <a:lumMod val="95000"/>
                    <a:lumOff val="5000"/>
                  </a:schemeClr>
                </a:solidFill>
                <a:latin typeface="Courier New" pitchFamily="49" charset="0"/>
                <a:cs typeface="Courier New" pitchFamily="49" charset="0"/>
              </a:rPr>
              <a:t> no auto-summary </a:t>
            </a:r>
            <a:r>
              <a:rPr lang="en-US" dirty="0" smtClean="0">
                <a:solidFill>
                  <a:schemeClr val="tx1">
                    <a:lumMod val="95000"/>
                    <a:lumOff val="5000"/>
                  </a:schemeClr>
                </a:solidFill>
              </a:rPr>
              <a:t>router configuration command.</a:t>
            </a:r>
          </a:p>
          <a:p>
            <a:endParaRPr lang="en-US" dirty="0">
              <a:solidFill>
                <a:schemeClr val="tx1">
                  <a:lumMod val="95000"/>
                  <a:lumOff val="5000"/>
                </a:schemeClr>
              </a:solidFill>
            </a:endParaRPr>
          </a:p>
        </p:txBody>
      </p:sp>
    </p:spTree>
    <p:extLst>
      <p:ext uri="{BB962C8B-B14F-4D97-AF65-F5344CB8AC3E}">
        <p14:creationId xmlns:p14="http://schemas.microsoft.com/office/powerpoint/2010/main" val="48369238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Rectangle 100"/>
          <p:cNvSpPr/>
          <p:nvPr/>
        </p:nvSpPr>
        <p:spPr bwMode="auto">
          <a:xfrm>
            <a:off x="513027" y="5296309"/>
            <a:ext cx="2003472" cy="56499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394080" y="3270504"/>
            <a:ext cx="2746901" cy="17098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60536"/>
            <a:ext cx="4908620" cy="1097143"/>
          </a:xfrm>
        </p:spPr>
        <p:txBody>
          <a:bodyPr>
            <a:normAutofit/>
          </a:bodyPr>
          <a:lstStyle/>
          <a:p>
            <a:r>
              <a:rPr lang="en-US" sz="3200" dirty="0" smtClean="0"/>
              <a:t>Summarization in Discontiguous Networks </a:t>
            </a:r>
            <a:endParaRPr lang="en-US" sz="3200" dirty="0"/>
          </a:p>
        </p:txBody>
      </p:sp>
      <p:grpSp>
        <p:nvGrpSpPr>
          <p:cNvPr id="24" name="Group 23"/>
          <p:cNvGrpSpPr/>
          <p:nvPr/>
        </p:nvGrpSpPr>
        <p:grpSpPr>
          <a:xfrm>
            <a:off x="1259062" y="1204719"/>
            <a:ext cx="6606161" cy="1471959"/>
            <a:chOff x="1065877" y="1003612"/>
            <a:chExt cx="6606161" cy="1471959"/>
          </a:xfrm>
        </p:grpSpPr>
        <p:cxnSp>
          <p:nvCxnSpPr>
            <p:cNvPr id="102" name="Straight Connector 101"/>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159408" y="1264675"/>
              <a:ext cx="3235181" cy="338554"/>
            </a:xfrm>
            <a:prstGeom prst="rect">
              <a:avLst/>
            </a:prstGeom>
            <a:noFill/>
          </p:spPr>
          <p:txBody>
            <a:bodyPr wrap="square" rtlCol="0">
              <a:spAutoFit/>
            </a:bodyPr>
            <a:lstStyle/>
            <a:p>
              <a:r>
                <a:rPr lang="en-US" sz="1600" b="1" dirty="0" smtClean="0">
                  <a:sym typeface="Wingdings"/>
                </a:rPr>
                <a:t> </a:t>
              </a:r>
              <a:r>
                <a:rPr lang="en-US" sz="1050" b="1" dirty="0" smtClean="0">
                  <a:sym typeface="Wingdings"/>
                </a:rPr>
                <a:t>EIGRP Update: Connected to 10.0.0.0 /8</a:t>
              </a:r>
              <a:endParaRPr lang="en-US" sz="1050" b="1" dirty="0"/>
            </a:p>
          </p:txBody>
        </p:sp>
      </p:grpSp>
      <p:sp>
        <p:nvSpPr>
          <p:cNvPr id="99" name="Rectangle 98"/>
          <p:cNvSpPr/>
          <p:nvPr/>
        </p:nvSpPr>
        <p:spPr bwMode="auto">
          <a:xfrm>
            <a:off x="423819" y="4381890"/>
            <a:ext cx="4177958" cy="17471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0" name="Rectangle 99"/>
          <p:cNvSpPr/>
          <p:nvPr/>
        </p:nvSpPr>
        <p:spPr bwMode="auto">
          <a:xfrm>
            <a:off x="431256" y="4601196"/>
            <a:ext cx="3211516" cy="55757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4" name="Text Placeholder 5"/>
          <p:cNvSpPr>
            <a:spLocks/>
          </p:cNvSpPr>
          <p:nvPr/>
        </p:nvSpPr>
        <p:spPr bwMode="auto">
          <a:xfrm>
            <a:off x="293688" y="2701789"/>
            <a:ext cx="8439597" cy="367325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passive-interface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network 10.10.10.0 0.0.0.255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Automatic network summarization is in effect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10.0.0.0/8 for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10.10.10.0/24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Passive Interface(s):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&lt;output omitted&gt;</a:t>
            </a:r>
          </a:p>
        </p:txBody>
      </p:sp>
    </p:spTree>
    <p:extLst>
      <p:ext uri="{BB962C8B-B14F-4D97-AF65-F5344CB8AC3E}">
        <p14:creationId xmlns:p14="http://schemas.microsoft.com/office/powerpoint/2010/main" val="1678132184"/>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38" y="47040"/>
            <a:ext cx="5559080" cy="1429055"/>
          </a:xfrm>
        </p:spPr>
        <p:txBody>
          <a:bodyPr/>
          <a:lstStyle/>
          <a:p>
            <a:r>
              <a:rPr lang="en-US" sz="3200" dirty="0" smtClean="0"/>
              <a:t>Summarization in Discontiguous Networks </a:t>
            </a:r>
            <a:endParaRPr lang="en-US" sz="3200" dirty="0"/>
          </a:p>
        </p:txBody>
      </p:sp>
      <p:sp>
        <p:nvSpPr>
          <p:cNvPr id="90" name="Rectangle 89"/>
          <p:cNvSpPr/>
          <p:nvPr/>
        </p:nvSpPr>
        <p:spPr bwMode="auto">
          <a:xfrm>
            <a:off x="342009" y="4583247"/>
            <a:ext cx="5716842" cy="56499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7" y="3621945"/>
            <a:ext cx="8515461" cy="254247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10.0.0.0/8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10.20.20.0/24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10.0.0.0/8 is a summary, 00:13:35,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[1/0] via 192.168.1.2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p>
        </p:txBody>
      </p:sp>
      <p:grpSp>
        <p:nvGrpSpPr>
          <p:cNvPr id="24" name="Group 23"/>
          <p:cNvGrpSpPr/>
          <p:nvPr/>
        </p:nvGrpSpPr>
        <p:grpSpPr>
          <a:xfrm>
            <a:off x="1130272" y="1873838"/>
            <a:ext cx="6873788" cy="2397510"/>
            <a:chOff x="1065877" y="1003612"/>
            <a:chExt cx="6873788" cy="2397510"/>
          </a:xfrm>
        </p:grpSpPr>
        <p:cxnSp>
          <p:nvCxnSpPr>
            <p:cNvPr id="23" name="Straight Connector 22"/>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154431" y="1293535"/>
              <a:ext cx="3235181" cy="276999"/>
            </a:xfrm>
            <a:prstGeom prst="rect">
              <a:avLst/>
            </a:prstGeom>
            <a:noFill/>
          </p:spPr>
          <p:txBody>
            <a:bodyPr wrap="square" rtlCol="0">
              <a:spAutoFit/>
            </a:bodyPr>
            <a:lstStyle/>
            <a:p>
              <a:r>
                <a:rPr lang="en-US" sz="1200" b="1" dirty="0">
                  <a:sym typeface="Wingdings"/>
                </a:rPr>
                <a:t> </a:t>
              </a:r>
              <a:r>
                <a:rPr lang="en-US" sz="1200" b="1" dirty="0" smtClean="0">
                  <a:sym typeface="Wingdings"/>
                </a:rPr>
                <a:t> </a:t>
              </a:r>
              <a:r>
                <a:rPr lang="en-US" sz="1050" b="1" dirty="0" smtClean="0">
                  <a:sym typeface="Wingdings"/>
                </a:rPr>
                <a:t>EIGRP Update: Connected to 10.0.0.0 /8</a:t>
              </a:r>
              <a:endParaRPr lang="en-US" sz="1050" b="1" dirty="0"/>
            </a:p>
          </p:txBody>
        </p:sp>
        <p:sp>
          <p:nvSpPr>
            <p:cNvPr id="22" name="Rounded Rectangular Callout 21"/>
            <p:cNvSpPr/>
            <p:nvPr/>
          </p:nvSpPr>
          <p:spPr bwMode="auto">
            <a:xfrm>
              <a:off x="5879201" y="2587084"/>
              <a:ext cx="2060464" cy="814038"/>
            </a:xfrm>
            <a:prstGeom prst="wedgeRoundRectCallout">
              <a:avLst>
                <a:gd name="adj1" fmla="val -22205"/>
                <a:gd name="adj2" fmla="val -94915"/>
                <a:gd name="adj3" fmla="val 16667"/>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R2 ignores</a:t>
              </a:r>
              <a:r>
                <a:rPr kumimoji="0" lang="en-US" sz="1200" b="0" i="0" u="none" strike="noStrike" cap="none" normalizeH="0" dirty="0" smtClean="0">
                  <a:ln>
                    <a:noFill/>
                  </a:ln>
                  <a:solidFill>
                    <a:schemeClr val="tx1"/>
                  </a:solidFill>
                  <a:effectLst/>
                  <a:latin typeface="Arial" charset="0"/>
                </a:rPr>
                <a:t> the R1 update because it is already connected to the classful 10.0.0.0/8 network.</a:t>
              </a:r>
              <a:endParaRPr kumimoji="0" lang="en-US" sz="12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3149047990"/>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3260555" cy="804111"/>
          </a:xfrm>
        </p:spPr>
        <p:txBody>
          <a:bodyPr/>
          <a:lstStyle/>
          <a:p>
            <a:r>
              <a:rPr lang="en-US" dirty="0" smtClean="0"/>
              <a:t>Null 0</a:t>
            </a:r>
            <a:endParaRPr lang="en-US" dirty="0"/>
          </a:p>
        </p:txBody>
      </p:sp>
      <p:sp>
        <p:nvSpPr>
          <p:cNvPr id="24" name="Content Placeholder 23"/>
          <p:cNvSpPr>
            <a:spLocks noGrp="1"/>
          </p:cNvSpPr>
          <p:nvPr>
            <p:ph idx="1"/>
          </p:nvPr>
        </p:nvSpPr>
        <p:spPr>
          <a:xfrm>
            <a:off x="471704" y="974681"/>
            <a:ext cx="8042276" cy="4343400"/>
          </a:xfrm>
        </p:spPr>
        <p:txBody>
          <a:bodyPr>
            <a:normAutofit/>
          </a:bodyPr>
          <a:lstStyle/>
          <a:p>
            <a:r>
              <a:rPr lang="en-US" sz="2000" dirty="0" smtClean="0">
                <a:solidFill>
                  <a:srgbClr val="12252C"/>
                </a:solidFill>
                <a:latin typeface="Arial"/>
                <a:cs typeface="Arial"/>
              </a:rPr>
              <a:t>Notice that the summarized route (10.0.0.0/8) has an entry pointing to null0.</a:t>
            </a:r>
          </a:p>
          <a:p>
            <a:pPr lvl="1"/>
            <a:r>
              <a:rPr lang="en-US" sz="2000" dirty="0" smtClean="0">
                <a:solidFill>
                  <a:srgbClr val="12252C"/>
                </a:solidFill>
                <a:latin typeface="Arial"/>
                <a:cs typeface="Arial"/>
              </a:rPr>
              <a:t>Null0 </a:t>
            </a:r>
            <a:r>
              <a:rPr lang="en-US" sz="2000" dirty="0" smtClean="0">
                <a:solidFill>
                  <a:srgbClr val="12252C"/>
                </a:solidFill>
                <a:latin typeface="Arial"/>
                <a:cs typeface="Arial"/>
              </a:rPr>
              <a:t>is automatically added to the table and are called summary routes.</a:t>
            </a:r>
          </a:p>
          <a:p>
            <a:pPr lvl="1"/>
            <a:r>
              <a:rPr lang="en-US" sz="2000" dirty="0" smtClean="0">
                <a:solidFill>
                  <a:srgbClr val="12252C"/>
                </a:solidFill>
                <a:latin typeface="Arial"/>
                <a:cs typeface="Arial"/>
              </a:rPr>
              <a:t> </a:t>
            </a:r>
            <a:r>
              <a:rPr lang="en-US" sz="2000" dirty="0" smtClean="0">
                <a:solidFill>
                  <a:srgbClr val="12252C"/>
                </a:solidFill>
                <a:latin typeface="Arial"/>
                <a:cs typeface="Arial"/>
              </a:rPr>
              <a:t>Null0 </a:t>
            </a:r>
            <a:r>
              <a:rPr lang="en-US" sz="2000" dirty="0" smtClean="0">
                <a:solidFill>
                  <a:srgbClr val="12252C"/>
                </a:solidFill>
                <a:latin typeface="Arial"/>
                <a:cs typeface="Arial"/>
              </a:rPr>
              <a:t>is a directly connected, software-only interface. </a:t>
            </a:r>
          </a:p>
          <a:p>
            <a:pPr lvl="1"/>
            <a:r>
              <a:rPr lang="en-US" sz="2000" dirty="0" smtClean="0">
                <a:solidFill>
                  <a:srgbClr val="12252C"/>
                </a:solidFill>
                <a:latin typeface="Arial"/>
                <a:cs typeface="Arial"/>
              </a:rPr>
              <a:t>The use of the null0 interface prevents the router from trying to forward traffic to other routers in search of a more precise, longer match. </a:t>
            </a:r>
            <a:endParaRPr lang="en-US" sz="2000" dirty="0">
              <a:solidFill>
                <a:srgbClr val="12252C"/>
              </a:solidFill>
              <a:latin typeface="Arial"/>
              <a:cs typeface="Arial"/>
            </a:endParaRPr>
          </a:p>
        </p:txBody>
      </p:sp>
      <p:sp>
        <p:nvSpPr>
          <p:cNvPr id="90" name="Rectangle 89"/>
          <p:cNvSpPr/>
          <p:nvPr/>
        </p:nvSpPr>
        <p:spPr bwMode="auto">
          <a:xfrm>
            <a:off x="4248272" y="4895840"/>
            <a:ext cx="512956" cy="18957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61123" y="3750705"/>
            <a:ext cx="8515461" cy="230736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10.0.0.0/8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10.20.20.0/24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10.0.0.0/8 is a summary, 00:13:35,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[1/0] via 192.168.1.2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p>
        </p:txBody>
      </p:sp>
    </p:spTree>
    <p:extLst>
      <p:ext uri="{BB962C8B-B14F-4D97-AF65-F5344CB8AC3E}">
        <p14:creationId xmlns:p14="http://schemas.microsoft.com/office/powerpoint/2010/main" val="253131747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Rectangle 100"/>
          <p:cNvSpPr/>
          <p:nvPr/>
        </p:nvSpPr>
        <p:spPr bwMode="auto">
          <a:xfrm>
            <a:off x="334606" y="5141995"/>
            <a:ext cx="4523629" cy="23043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p:txBody>
          <a:bodyPr>
            <a:normAutofit/>
          </a:bodyPr>
          <a:lstStyle/>
          <a:p>
            <a:r>
              <a:rPr lang="en-US" sz="3200" dirty="0" smtClean="0"/>
              <a:t>Disabling Automatic Summarization</a:t>
            </a:r>
            <a:endParaRPr lang="en-US" sz="3200" dirty="0"/>
          </a:p>
        </p:txBody>
      </p:sp>
      <p:grpSp>
        <p:nvGrpSpPr>
          <p:cNvPr id="23" name="Group 22"/>
          <p:cNvGrpSpPr/>
          <p:nvPr/>
        </p:nvGrpSpPr>
        <p:grpSpPr>
          <a:xfrm>
            <a:off x="1175209" y="1742480"/>
            <a:ext cx="6606161" cy="1471959"/>
            <a:chOff x="1065877" y="1003612"/>
            <a:chExt cx="6606161" cy="1471959"/>
          </a:xfrm>
        </p:grpSpPr>
        <p:cxnSp>
          <p:nvCxnSpPr>
            <p:cNvPr id="27" name="Straight Connector 26"/>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196065" y="1251893"/>
              <a:ext cx="3235181" cy="338554"/>
            </a:xfrm>
            <a:prstGeom prst="rect">
              <a:avLst/>
            </a:prstGeom>
            <a:noFill/>
          </p:spPr>
          <p:txBody>
            <a:bodyPr wrap="square" rtlCol="0">
              <a:spAutoFit/>
            </a:bodyPr>
            <a:lstStyle/>
            <a:p>
              <a:r>
                <a:rPr lang="en-US" sz="1600" b="1" dirty="0" smtClean="0">
                  <a:sym typeface="Wingdings"/>
                </a:rPr>
                <a:t> </a:t>
              </a:r>
              <a:r>
                <a:rPr lang="en-US" sz="1050" b="1" dirty="0" smtClean="0">
                  <a:sym typeface="Wingdings"/>
                </a:rPr>
                <a:t>EIGRP Update: Connected to 10.0.0.0 /8</a:t>
              </a:r>
              <a:endParaRPr lang="en-US" sz="1050" b="1" dirty="0"/>
            </a:p>
          </p:txBody>
        </p:sp>
      </p:grpSp>
      <p:sp>
        <p:nvSpPr>
          <p:cNvPr id="99" name="Rectangle 98"/>
          <p:cNvSpPr/>
          <p:nvPr/>
        </p:nvSpPr>
        <p:spPr bwMode="auto">
          <a:xfrm>
            <a:off x="364294" y="4011982"/>
            <a:ext cx="7437863" cy="39029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5" name="Rectangle 24"/>
          <p:cNvSpPr/>
          <p:nvPr/>
        </p:nvSpPr>
        <p:spPr bwMode="auto">
          <a:xfrm>
            <a:off x="2063004" y="3670037"/>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4" name="Text Placeholder 5"/>
          <p:cNvSpPr>
            <a:spLocks/>
          </p:cNvSpPr>
          <p:nvPr/>
        </p:nvSpPr>
        <p:spPr bwMode="auto">
          <a:xfrm>
            <a:off x="293688" y="3443288"/>
            <a:ext cx="8515461" cy="289929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no auto-summary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*Jul 26 22:14:07.183: %DUAL-5-NBRCHANGE: IP-EIGRP(0) 100: Neighbor 192.168.1.102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(Serial0/0/0) is resync: summary configured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Automatic network summarization is not in effect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10.10.10.0/24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p:txBody>
      </p:sp>
    </p:spTree>
    <p:extLst>
      <p:ext uri="{BB962C8B-B14F-4D97-AF65-F5344CB8AC3E}">
        <p14:creationId xmlns:p14="http://schemas.microsoft.com/office/powerpoint/2010/main" val="322758855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bwMode="auto">
          <a:xfrm>
            <a:off x="349445" y="4496141"/>
            <a:ext cx="6802243" cy="61331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7" name="Rectangle 26"/>
          <p:cNvSpPr/>
          <p:nvPr/>
        </p:nvSpPr>
        <p:spPr bwMode="auto">
          <a:xfrm>
            <a:off x="1390213" y="3429366"/>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107576"/>
            <a:ext cx="8042276" cy="1225216"/>
          </a:xfrm>
        </p:spPr>
        <p:txBody>
          <a:bodyPr>
            <a:normAutofit/>
          </a:bodyPr>
          <a:lstStyle/>
          <a:p>
            <a:r>
              <a:rPr lang="en-US" sz="3200" dirty="0" smtClean="0"/>
              <a:t>Disable Automatic Summarization</a:t>
            </a:r>
            <a:endParaRPr lang="en-US" sz="3200" dirty="0"/>
          </a:p>
        </p:txBody>
      </p:sp>
      <p:grpSp>
        <p:nvGrpSpPr>
          <p:cNvPr id="22" name="Group 21"/>
          <p:cNvGrpSpPr/>
          <p:nvPr/>
        </p:nvGrpSpPr>
        <p:grpSpPr>
          <a:xfrm>
            <a:off x="1259062" y="1559112"/>
            <a:ext cx="6606161" cy="1471959"/>
            <a:chOff x="1065877" y="1003612"/>
            <a:chExt cx="6606161" cy="1471959"/>
          </a:xfrm>
        </p:grpSpPr>
        <p:cxnSp>
          <p:nvCxnSpPr>
            <p:cNvPr id="28" name="Straight Connector 27"/>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3" name="TextBox 52"/>
            <p:cNvSpPr txBox="1"/>
            <p:nvPr/>
          </p:nvSpPr>
          <p:spPr>
            <a:xfrm>
              <a:off x="625115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56" name="TextBox 55"/>
            <p:cNvSpPr txBox="1"/>
            <p:nvPr/>
          </p:nvSpPr>
          <p:spPr>
            <a:xfrm>
              <a:off x="3861216" y="1659735"/>
              <a:ext cx="1013551" cy="165253"/>
            </a:xfrm>
            <a:prstGeom prst="rect">
              <a:avLst/>
            </a:prstGeom>
            <a:noFill/>
          </p:spPr>
          <p:txBody>
            <a:bodyPr wrap="square" lIns="0" tIns="0" rIns="0" bIns="0" rtlCol="0" anchor="ctr" anchorCtr="0">
              <a:noAutofit/>
            </a:bodyPr>
            <a:lstStyle/>
            <a:p>
              <a:r>
                <a:rPr lang="en-US" sz="1050" dirty="0" smtClean="0"/>
                <a:t>192.168.1.96 /30</a:t>
              </a:r>
              <a:endParaRPr lang="en-US" sz="1050" dirty="0"/>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smtClean="0"/>
                <a:t>10.20.20.0 /24</a:t>
              </a:r>
              <a:endParaRPr lang="en-US" sz="1050" dirty="0"/>
            </a:p>
          </p:txBody>
        </p:sp>
        <p:sp>
          <p:nvSpPr>
            <p:cNvPr id="97" name="Right Arrow 96"/>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8" name="TextBox 97"/>
            <p:cNvSpPr txBox="1"/>
            <p:nvPr/>
          </p:nvSpPr>
          <p:spPr>
            <a:xfrm>
              <a:off x="2196065" y="1251893"/>
              <a:ext cx="3235181" cy="338554"/>
            </a:xfrm>
            <a:prstGeom prst="rect">
              <a:avLst/>
            </a:prstGeom>
            <a:noFill/>
          </p:spPr>
          <p:txBody>
            <a:bodyPr wrap="square" rtlCol="0">
              <a:spAutoFit/>
            </a:bodyPr>
            <a:lstStyle/>
            <a:p>
              <a:r>
                <a:rPr lang="en-US" sz="1600" b="1" dirty="0" smtClean="0">
                  <a:sym typeface="Wingdings"/>
                </a:rPr>
                <a:t> </a:t>
              </a:r>
              <a:r>
                <a:rPr lang="en-US" sz="1050" b="1" dirty="0" smtClean="0">
                  <a:sym typeface="Wingdings"/>
                </a:rPr>
                <a:t>EIGRP Update: Connected to 10.0.0.0 /8</a:t>
              </a:r>
              <a:endParaRPr lang="en-US" sz="1050" b="1" dirty="0"/>
            </a:p>
          </p:txBody>
        </p:sp>
      </p:grpSp>
      <p:sp>
        <p:nvSpPr>
          <p:cNvPr id="24" name="Text Placeholder 5"/>
          <p:cNvSpPr>
            <a:spLocks/>
          </p:cNvSpPr>
          <p:nvPr/>
        </p:nvSpPr>
        <p:spPr bwMode="auto">
          <a:xfrm>
            <a:off x="293687" y="3227273"/>
            <a:ext cx="8515461" cy="277428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no auto-summary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10.0.0.0/24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10.20.20.0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10.10.10.0 [90/40514560] via 192.168.1.101, 00:05:21,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[1/0] via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spTree>
    <p:extLst>
      <p:ext uri="{BB962C8B-B14F-4D97-AF65-F5344CB8AC3E}">
        <p14:creationId xmlns:p14="http://schemas.microsoft.com/office/powerpoint/2010/main" val="210717244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Summarizing on an Interface</a:t>
            </a:r>
            <a:endParaRPr lang="en-US" sz="3200" dirty="0"/>
          </a:p>
        </p:txBody>
      </p:sp>
      <p:sp>
        <p:nvSpPr>
          <p:cNvPr id="3" name="Content Placeholder 2"/>
          <p:cNvSpPr>
            <a:spLocks noGrp="1"/>
          </p:cNvSpPr>
          <p:nvPr>
            <p:ph idx="1"/>
          </p:nvPr>
        </p:nvSpPr>
        <p:spPr/>
        <p:txBody>
          <a:bodyPr>
            <a:normAutofit fontScale="85000" lnSpcReduction="20000"/>
          </a:bodyPr>
          <a:lstStyle/>
          <a:p>
            <a:r>
              <a:rPr lang="en-US" dirty="0" smtClean="0">
                <a:solidFill>
                  <a:srgbClr val="0D0D0D"/>
                </a:solidFill>
              </a:rPr>
              <a:t>Earlier distance vector protocols were unable to create summary routes other than the classful boundaries or /8, /16/ or /24.</a:t>
            </a:r>
          </a:p>
          <a:p>
            <a:r>
              <a:rPr lang="en-US" dirty="0" smtClean="0">
                <a:solidFill>
                  <a:srgbClr val="0D0D0D"/>
                </a:solidFill>
              </a:rPr>
              <a:t>To address this shortcoming, EIGRP added the</a:t>
            </a:r>
            <a:r>
              <a:rPr lang="en-US" dirty="0" smtClean="0">
                <a:solidFill>
                  <a:srgbClr val="0D0D0D"/>
                </a:solidFill>
                <a:latin typeface="Courier New" pitchFamily="49" charset="0"/>
                <a:cs typeface="Courier New" pitchFamily="49" charset="0"/>
              </a:rPr>
              <a:t> </a:t>
            </a:r>
            <a:r>
              <a:rPr lang="en-US" b="1" dirty="0" smtClean="0">
                <a:solidFill>
                  <a:srgbClr val="0D0D0D"/>
                </a:solidFill>
                <a:latin typeface="Courier New" pitchFamily="49" charset="0"/>
                <a:cs typeface="Courier New" pitchFamily="49" charset="0"/>
              </a:rPr>
              <a:t>ip summary-address eigrp </a:t>
            </a:r>
            <a:r>
              <a:rPr lang="en-US" dirty="0" smtClean="0">
                <a:solidFill>
                  <a:srgbClr val="0D0D0D"/>
                </a:solidFill>
              </a:rPr>
              <a:t>interface configuration command.</a:t>
            </a:r>
          </a:p>
          <a:p>
            <a:pPr lvl="1"/>
            <a:r>
              <a:rPr lang="en-US" dirty="0" smtClean="0">
                <a:solidFill>
                  <a:srgbClr val="0D0D0D"/>
                </a:solidFill>
              </a:rPr>
              <a:t>The command is used to create one or more summary routes within a network on any bit boundary (as long as a more specific route exists in the routing table). </a:t>
            </a:r>
          </a:p>
          <a:p>
            <a:r>
              <a:rPr lang="en-US" dirty="0" smtClean="0">
                <a:solidFill>
                  <a:srgbClr val="0D0D0D"/>
                </a:solidFill>
              </a:rPr>
              <a:t> IP EIGRP summary routes are given an administrative distance value of 5.</a:t>
            </a:r>
          </a:p>
          <a:p>
            <a:pPr lvl="1"/>
            <a:r>
              <a:rPr lang="en-US" dirty="0" smtClean="0">
                <a:solidFill>
                  <a:srgbClr val="0D0D0D"/>
                </a:solidFill>
              </a:rPr>
              <a:t>Standard EIGRP routes receive an administrative distance of 90</a:t>
            </a:r>
          </a:p>
          <a:p>
            <a:pPr lvl="1"/>
            <a:r>
              <a:rPr lang="en-US" dirty="0" smtClean="0">
                <a:solidFill>
                  <a:srgbClr val="0D0D0D"/>
                </a:solidFill>
              </a:rPr>
              <a:t>External EIGRP routes receive an administrative distance of 170.</a:t>
            </a:r>
          </a:p>
          <a:p>
            <a:pPr marL="236538" lvl="1">
              <a:spcBef>
                <a:spcPct val="50000"/>
              </a:spcBef>
              <a:buFont typeface="Wingdings" pitchFamily="2" charset="2"/>
              <a:buChar char="§"/>
            </a:pPr>
            <a:endParaRPr lang="en-US" sz="2400" dirty="0" smtClean="0">
              <a:solidFill>
                <a:srgbClr val="0D0D0D"/>
              </a:solidFill>
              <a:ea typeface="+mn-ea"/>
              <a:cs typeface="+mn-cs"/>
            </a:endParaRPr>
          </a:p>
        </p:txBody>
      </p:sp>
    </p:spTree>
    <p:extLst>
      <p:ext uri="{BB962C8B-B14F-4D97-AF65-F5344CB8AC3E}">
        <p14:creationId xmlns:p14="http://schemas.microsoft.com/office/powerpoint/2010/main" val="70089990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06230" y="565976"/>
            <a:ext cx="5280954" cy="620712"/>
          </a:xfrm>
        </p:spPr>
        <p:txBody>
          <a:bodyPr/>
          <a:lstStyle/>
          <a:p>
            <a:r>
              <a:rPr lang="en-US" sz="3200" dirty="0" smtClean="0"/>
              <a:t>ip summary-address eigrp</a:t>
            </a:r>
            <a:endParaRPr lang="en-US" sz="3200" b="0" i="1" dirty="0"/>
          </a:p>
        </p:txBody>
      </p:sp>
      <p:sp>
        <p:nvSpPr>
          <p:cNvPr id="13" name="Content Placeholder 12"/>
          <p:cNvSpPr>
            <a:spLocks noGrp="1"/>
          </p:cNvSpPr>
          <p:nvPr>
            <p:ph idx="1"/>
          </p:nvPr>
        </p:nvSpPr>
        <p:spPr>
          <a:xfrm>
            <a:off x="279400" y="1467456"/>
            <a:ext cx="8316913" cy="655780"/>
          </a:xfrm>
        </p:spPr>
        <p:txBody>
          <a:bodyPr>
            <a:normAutofit fontScale="92500" lnSpcReduction="20000"/>
          </a:bodyPr>
          <a:lstStyle/>
          <a:p>
            <a:r>
              <a:rPr lang="en-US" dirty="0" smtClean="0">
                <a:solidFill>
                  <a:srgbClr val="0D0D0D"/>
                </a:solidFill>
              </a:rPr>
              <a:t>Manually create a summary route at an arbitrary bit boundary.</a:t>
            </a:r>
          </a:p>
          <a:p>
            <a:pPr>
              <a:buNone/>
            </a:pPr>
            <a:endParaRPr lang="en-US" dirty="0">
              <a:solidFill>
                <a:srgbClr val="0D0D0D"/>
              </a:solidFill>
            </a:endParaRPr>
          </a:p>
        </p:txBody>
      </p:sp>
      <p:sp>
        <p:nvSpPr>
          <p:cNvPr id="14" name="Text Placeholder 13"/>
          <p:cNvSpPr>
            <a:spLocks noGrp="1"/>
          </p:cNvSpPr>
          <p:nvPr>
            <p:ph type="body" sz="quarter" idx="10"/>
          </p:nvPr>
        </p:nvSpPr>
        <p:spPr>
          <a:xfrm>
            <a:off x="613533" y="2131296"/>
            <a:ext cx="7745412" cy="377078"/>
          </a:xfrm>
        </p:spPr>
        <p:txBody>
          <a:bodyPr/>
          <a:lstStyle/>
          <a:p>
            <a:r>
              <a:rPr lang="en-US" dirty="0" smtClean="0"/>
              <a:t>Router(config-if)#</a:t>
            </a:r>
            <a:endParaRPr lang="en-US" dirty="0"/>
          </a:p>
        </p:txBody>
      </p:sp>
      <p:sp>
        <p:nvSpPr>
          <p:cNvPr id="15" name="Text Placeholder 14"/>
          <p:cNvSpPr>
            <a:spLocks noGrp="1"/>
          </p:cNvSpPr>
          <p:nvPr>
            <p:ph type="body" sz="quarter" idx="11"/>
          </p:nvPr>
        </p:nvSpPr>
        <p:spPr>
          <a:xfrm>
            <a:off x="615326" y="2544143"/>
            <a:ext cx="7745412" cy="377078"/>
          </a:xfrm>
        </p:spPr>
        <p:txBody>
          <a:bodyPr>
            <a:normAutofit fontScale="85000" lnSpcReduction="10000"/>
          </a:bodyPr>
          <a:lstStyle/>
          <a:p>
            <a:r>
              <a:rPr lang="en-US" dirty="0" smtClean="0"/>
              <a:t>ip summary-address eigrp </a:t>
            </a:r>
            <a:r>
              <a:rPr lang="en-US" b="0" i="1" dirty="0" smtClean="0"/>
              <a:t>as-number address mask </a:t>
            </a:r>
            <a:r>
              <a:rPr lang="en-US" dirty="0" smtClean="0"/>
              <a:t>[</a:t>
            </a:r>
            <a:r>
              <a:rPr lang="en-US" b="0" i="1" dirty="0" smtClean="0"/>
              <a:t>admin-distance</a:t>
            </a:r>
            <a:r>
              <a:rPr lang="en-US" dirty="0" smtClean="0"/>
              <a:t>]</a:t>
            </a:r>
            <a:endParaRPr lang="en-US" b="0" i="1" dirty="0"/>
          </a:p>
        </p:txBody>
      </p:sp>
      <p:graphicFrame>
        <p:nvGraphicFramePr>
          <p:cNvPr id="8" name="Table 7"/>
          <p:cNvGraphicFramePr>
            <a:graphicFrameLocks noGrp="1"/>
          </p:cNvGraphicFramePr>
          <p:nvPr>
            <p:extLst>
              <p:ext uri="{D42A27DB-BD31-4B8C-83A1-F6EECF244321}">
                <p14:modId xmlns:p14="http://schemas.microsoft.com/office/powerpoint/2010/main" val="1256964512"/>
              </p:ext>
            </p:extLst>
          </p:nvPr>
        </p:nvGraphicFramePr>
        <p:xfrm>
          <a:off x="609598" y="3071254"/>
          <a:ext cx="7800306" cy="2784186"/>
        </p:xfrm>
        <a:graphic>
          <a:graphicData uri="http://schemas.openxmlformats.org/drawingml/2006/table">
            <a:tbl>
              <a:tblPr firstRow="1" bandRow="1">
                <a:tableStyleId>{5C22544A-7EE6-4342-B048-85BDC9FD1C3A}</a:tableStyleId>
              </a:tblPr>
              <a:tblGrid>
                <a:gridCol w="2236633"/>
                <a:gridCol w="5563673"/>
              </a:tblGrid>
              <a:tr h="424635">
                <a:tc>
                  <a:txBody>
                    <a:bodyPr/>
                    <a:lstStyle/>
                    <a:p>
                      <a:pPr marL="0" marR="0" algn="l">
                        <a:lnSpc>
                          <a:spcPts val="1100"/>
                        </a:lnSpc>
                        <a:spcBef>
                          <a:spcPts val="0"/>
                        </a:spcBef>
                        <a:spcAft>
                          <a:spcPts val="0"/>
                        </a:spcAft>
                      </a:pPr>
                      <a:r>
                        <a:rPr lang="en-US" sz="1800" b="1" dirty="0"/>
                        <a:t>Parameter</a:t>
                      </a:r>
                      <a:endParaRPr lang="en-US" sz="1800" b="1" dirty="0">
                        <a:solidFill>
                          <a:srgbClr val="000000"/>
                        </a:solidFill>
                        <a:latin typeface="Arial"/>
                        <a:ea typeface="SimSun"/>
                      </a:endParaRPr>
                    </a:p>
                  </a:txBody>
                  <a:tcPr marL="68580" marR="68580" marT="0" marB="0" anchor="ctr"/>
                </a:tc>
                <a:tc>
                  <a:txBody>
                    <a:bodyPr/>
                    <a:lstStyle/>
                    <a:p>
                      <a:pPr marL="0" marR="0">
                        <a:lnSpc>
                          <a:spcPts val="1100"/>
                        </a:lnSpc>
                        <a:spcBef>
                          <a:spcPts val="0"/>
                        </a:spcBef>
                        <a:spcAft>
                          <a:spcPts val="0"/>
                        </a:spcAft>
                      </a:pPr>
                      <a:r>
                        <a:rPr lang="en-US" sz="1800" b="1" dirty="0"/>
                        <a:t>Description</a:t>
                      </a:r>
                      <a:endParaRPr lang="en-US" sz="1800" b="1" dirty="0">
                        <a:solidFill>
                          <a:srgbClr val="000000"/>
                        </a:solidFill>
                        <a:latin typeface="Arial"/>
                        <a:ea typeface="SimSun"/>
                      </a:endParaRPr>
                    </a:p>
                  </a:txBody>
                  <a:tcPr marL="68580" marR="68580" marT="0" marB="0" anchor="ctr"/>
                </a:tc>
              </a:tr>
              <a:tr h="424635">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as-number</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smtClean="0"/>
                        <a:t>The number of the EIGRP AS is identified.</a:t>
                      </a:r>
                      <a:endParaRPr lang="en-US" sz="1800" dirty="0">
                        <a:solidFill>
                          <a:srgbClr val="000000"/>
                        </a:solidFill>
                        <a:latin typeface="Arial"/>
                        <a:ea typeface="SimSun"/>
                        <a:cs typeface="Arial"/>
                      </a:endParaRPr>
                    </a:p>
                  </a:txBody>
                  <a:tcPr marL="68580" marR="68580" marT="0" marB="0" anchor="ctr"/>
                </a:tc>
              </a:tr>
              <a:tr h="837636">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address</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a:t>The IP address being advertised as the summary address. This address does not need to be aligned on Class A, B, or C boundaries.</a:t>
                      </a:r>
                      <a:endParaRPr lang="en-US" sz="1800" dirty="0">
                        <a:solidFill>
                          <a:srgbClr val="000000"/>
                        </a:solidFill>
                        <a:latin typeface="Times New Roman"/>
                        <a:ea typeface="SimSun"/>
                        <a:cs typeface="Arial"/>
                      </a:endParaRPr>
                    </a:p>
                  </a:txBody>
                  <a:tcPr marL="68580" marR="68580" marT="0" marB="0" anchor="ctr"/>
                </a:tc>
              </a:tr>
              <a:tr h="482503">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mask</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a:t>The IP subnet mask used to create the summary address.</a:t>
                      </a:r>
                      <a:endParaRPr lang="en-US" sz="1800" dirty="0">
                        <a:solidFill>
                          <a:srgbClr val="000000"/>
                        </a:solidFill>
                        <a:latin typeface="Times New Roman"/>
                        <a:ea typeface="SimSun"/>
                        <a:cs typeface="Arial"/>
                      </a:endParaRPr>
                    </a:p>
                  </a:txBody>
                  <a:tcPr marL="68580" marR="68580" marT="0" marB="0" anchor="ctr"/>
                </a:tc>
              </a:tr>
              <a:tr h="482503">
                <a:tc>
                  <a:txBody>
                    <a:bodyPr/>
                    <a:lstStyle/>
                    <a:p>
                      <a:pPr marL="0" marR="0" algn="l">
                        <a:lnSpc>
                          <a:spcPts val="1200"/>
                        </a:lnSpc>
                        <a:spcBef>
                          <a:spcPts val="300"/>
                        </a:spcBef>
                        <a:spcAft>
                          <a:spcPts val="0"/>
                        </a:spcAft>
                      </a:pPr>
                      <a:r>
                        <a:rPr lang="en-US" sz="1800" i="1" dirty="0">
                          <a:latin typeface="Courier New" pitchFamily="49" charset="0"/>
                          <a:cs typeface="Courier New" pitchFamily="49" charset="0"/>
                        </a:rPr>
                        <a:t>admin-distance</a:t>
                      </a:r>
                      <a:endParaRPr lang="en-US" sz="18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800" dirty="0"/>
                        <a:t>(Optional) Administrative distance. A value from 0 to 255.</a:t>
                      </a:r>
                      <a:endParaRPr lang="en-US" sz="1800" dirty="0">
                        <a:solidFill>
                          <a:srgbClr val="000000"/>
                        </a:solidFill>
                        <a:latin typeface="Times New Roman"/>
                        <a:ea typeface="SimSun"/>
                        <a:cs typeface="Arial"/>
                      </a:endParaRPr>
                    </a:p>
                  </a:txBody>
                  <a:tcPr marL="68580" marR="68580" marT="0" marB="0" anchor="ctr"/>
                </a:tc>
              </a:tr>
            </a:tbl>
          </a:graphicData>
        </a:graphic>
      </p:graphicFrame>
    </p:spTree>
    <p:extLst>
      <p:ext uri="{BB962C8B-B14F-4D97-AF65-F5344CB8AC3E}">
        <p14:creationId xmlns:p14="http://schemas.microsoft.com/office/powerpoint/2010/main" val="267171675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1665300" y="4624457"/>
            <a:ext cx="4627743" cy="18957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19949" y="142769"/>
            <a:ext cx="3755026" cy="1161519"/>
          </a:xfrm>
        </p:spPr>
        <p:txBody>
          <a:bodyPr/>
          <a:lstStyle/>
          <a:p>
            <a:r>
              <a:rPr lang="en-US" sz="3200" dirty="0" smtClean="0"/>
              <a:t>EIGRP Route Summarization </a:t>
            </a:r>
            <a:endParaRPr lang="en-US" sz="3200" dirty="0"/>
          </a:p>
        </p:txBody>
      </p:sp>
      <p:sp>
        <p:nvSpPr>
          <p:cNvPr id="50" name="Text Placeholder 5"/>
          <p:cNvSpPr>
            <a:spLocks/>
          </p:cNvSpPr>
          <p:nvPr/>
        </p:nvSpPr>
        <p:spPr bwMode="auto">
          <a:xfrm>
            <a:off x="293688" y="3068306"/>
            <a:ext cx="8515461" cy="45225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smtClean="0">
                <a:latin typeface="Courier New" pitchFamily="49" charset="0"/>
              </a:rPr>
              <a:t>no auto-summary</a:t>
            </a:r>
            <a:endParaRPr lang="en-US" sz="1200" b="1" kern="0" dirty="0" smtClean="0">
              <a:latin typeface="Courier New" pitchFamily="49" charset="0"/>
            </a:endParaRPr>
          </a:p>
        </p:txBody>
      </p:sp>
      <p:sp>
        <p:nvSpPr>
          <p:cNvPr id="51" name="Text Placeholder 5"/>
          <p:cNvSpPr>
            <a:spLocks/>
          </p:cNvSpPr>
          <p:nvPr/>
        </p:nvSpPr>
        <p:spPr bwMode="auto">
          <a:xfrm>
            <a:off x="293688" y="3654244"/>
            <a:ext cx="8515461" cy="45225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smtClean="0">
                <a:latin typeface="Courier New" pitchFamily="49" charset="0"/>
              </a:rPr>
              <a:t>no auto-summary</a:t>
            </a:r>
            <a:endParaRPr lang="en-US" sz="1200" b="1" kern="0" dirty="0" smtClean="0">
              <a:latin typeface="Courier New" pitchFamily="49" charset="0"/>
            </a:endParaRPr>
          </a:p>
        </p:txBody>
      </p:sp>
      <p:grpSp>
        <p:nvGrpSpPr>
          <p:cNvPr id="32" name="Group 31"/>
          <p:cNvGrpSpPr/>
          <p:nvPr/>
        </p:nvGrpSpPr>
        <p:grpSpPr>
          <a:xfrm>
            <a:off x="3568427" y="907135"/>
            <a:ext cx="4962302" cy="1940315"/>
            <a:chOff x="2319444" y="847493"/>
            <a:chExt cx="4962302" cy="1940315"/>
          </a:xfrm>
        </p:grpSpPr>
        <p:sp>
          <p:nvSpPr>
            <p:cNvPr id="38" name="Freeform 9"/>
            <p:cNvSpPr>
              <a:spLocks/>
            </p:cNvSpPr>
            <p:nvPr/>
          </p:nvSpPr>
          <p:spPr bwMode="auto">
            <a:xfrm>
              <a:off x="4249313" y="1183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3" name="Picture 88"/>
            <p:cNvPicPr>
              <a:picLocks noChangeAspect="1" noChangeArrowheads="1"/>
            </p:cNvPicPr>
            <p:nvPr/>
          </p:nvPicPr>
          <p:blipFill>
            <a:blip r:embed="rId3"/>
            <a:srcRect/>
            <a:stretch>
              <a:fillRect/>
            </a:stretch>
          </p:blipFill>
          <p:spPr bwMode="auto">
            <a:xfrm>
              <a:off x="3289600" y="1244646"/>
              <a:ext cx="1828800" cy="1114359"/>
            </a:xfrm>
            <a:prstGeom prst="rect">
              <a:avLst/>
            </a:prstGeom>
            <a:noFill/>
            <a:ln w="9525" algn="ctr">
              <a:noFill/>
              <a:miter lim="800000"/>
              <a:headEnd/>
              <a:tailEnd/>
            </a:ln>
          </p:spPr>
        </p:pic>
        <p:pic>
          <p:nvPicPr>
            <p:cNvPr id="7" name="Picture 37"/>
            <p:cNvPicPr>
              <a:picLocks noChangeArrowheads="1"/>
            </p:cNvPicPr>
            <p:nvPr/>
          </p:nvPicPr>
          <p:blipFill>
            <a:blip r:embed="rId4"/>
            <a:srcRect/>
            <a:stretch>
              <a:fillRect/>
            </a:stretch>
          </p:blipFill>
          <p:spPr bwMode="auto">
            <a:xfrm>
              <a:off x="2451483" y="1679257"/>
              <a:ext cx="870351" cy="451691"/>
            </a:xfrm>
            <a:prstGeom prst="rect">
              <a:avLst/>
            </a:prstGeom>
            <a:noFill/>
            <a:ln w="9525">
              <a:noFill/>
              <a:miter lim="800000"/>
              <a:headEnd/>
              <a:tailEnd/>
            </a:ln>
          </p:spPr>
        </p:pic>
        <p:pic>
          <p:nvPicPr>
            <p:cNvPr id="8" name="Picture 37"/>
            <p:cNvPicPr>
              <a:picLocks noChangeArrowheads="1"/>
            </p:cNvPicPr>
            <p:nvPr/>
          </p:nvPicPr>
          <p:blipFill>
            <a:blip r:embed="rId4"/>
            <a:srcRect/>
            <a:stretch>
              <a:fillRect/>
            </a:stretch>
          </p:blipFill>
          <p:spPr bwMode="auto">
            <a:xfrm>
              <a:off x="4985367" y="1690274"/>
              <a:ext cx="870351" cy="451691"/>
            </a:xfrm>
            <a:prstGeom prst="rect">
              <a:avLst/>
            </a:prstGeom>
            <a:noFill/>
            <a:ln w="9525">
              <a:noFill/>
              <a:miter lim="800000"/>
              <a:headEnd/>
              <a:tailEnd/>
            </a:ln>
          </p:spPr>
        </p:pic>
        <p:sp>
          <p:nvSpPr>
            <p:cNvPr id="13" name="TextBox 12"/>
            <p:cNvSpPr txBox="1"/>
            <p:nvPr/>
          </p:nvSpPr>
          <p:spPr>
            <a:xfrm>
              <a:off x="5510541" y="2182356"/>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932601" y="2160321"/>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713144" y="227692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636942" y="24486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5289255" y="228610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5213053" y="245778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726916" y="189959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5281022" y="190877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2381710" y="2512872"/>
              <a:ext cx="1013551" cy="165253"/>
            </a:xfrm>
            <a:prstGeom prst="rect">
              <a:avLst/>
            </a:prstGeom>
            <a:noFill/>
          </p:spPr>
          <p:txBody>
            <a:bodyPr wrap="square" lIns="0" tIns="0" rIns="0" bIns="0" rtlCol="0" anchor="ctr" anchorCtr="0">
              <a:noAutofit/>
            </a:bodyPr>
            <a:lstStyle/>
            <a:p>
              <a:r>
                <a:rPr lang="en-US" sz="1050" dirty="0" smtClean="0"/>
                <a:t>10.10.10.0 /24</a:t>
              </a:r>
              <a:endParaRPr lang="en-US" sz="1050" dirty="0"/>
            </a:p>
          </p:txBody>
        </p:sp>
        <p:sp>
          <p:nvSpPr>
            <p:cNvPr id="30" name="TextBox 29"/>
            <p:cNvSpPr txBox="1"/>
            <p:nvPr/>
          </p:nvSpPr>
          <p:spPr>
            <a:xfrm>
              <a:off x="2443957" y="1009996"/>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3"/>
            <a:srcRect/>
            <a:stretch>
              <a:fillRect/>
            </a:stretch>
          </p:blipFill>
          <p:spPr bwMode="auto">
            <a:xfrm>
              <a:off x="5740387" y="932412"/>
              <a:ext cx="1132922" cy="690333"/>
            </a:xfrm>
            <a:prstGeom prst="rect">
              <a:avLst/>
            </a:prstGeom>
            <a:noFill/>
            <a:ln w="9525" algn="ctr">
              <a:noFill/>
              <a:miter lim="800000"/>
              <a:headEnd/>
              <a:tailEnd/>
            </a:ln>
          </p:spPr>
        </p:pic>
        <p:sp>
          <p:nvSpPr>
            <p:cNvPr id="40" name="TextBox 39"/>
            <p:cNvSpPr txBox="1"/>
            <p:nvPr/>
          </p:nvSpPr>
          <p:spPr>
            <a:xfrm>
              <a:off x="6076615" y="1163765"/>
              <a:ext cx="522900" cy="244682"/>
            </a:xfrm>
            <a:prstGeom prst="rect">
              <a:avLst/>
            </a:prstGeom>
            <a:noFill/>
          </p:spPr>
          <p:txBody>
            <a:bodyPr wrap="none" rtlCol="0">
              <a:spAutoFit/>
            </a:bodyPr>
            <a:lstStyle/>
            <a:p>
              <a:r>
                <a:rPr lang="en-US" sz="1100" b="1" dirty="0" smtClean="0"/>
                <a:t>WAN</a:t>
              </a:r>
              <a:endParaRPr lang="en-US" sz="1100" b="1" dirty="0"/>
            </a:p>
          </p:txBody>
        </p:sp>
        <p:sp>
          <p:nvSpPr>
            <p:cNvPr id="41" name="TextBox 40"/>
            <p:cNvSpPr txBox="1"/>
            <p:nvPr/>
          </p:nvSpPr>
          <p:spPr>
            <a:xfrm>
              <a:off x="4388348" y="956592"/>
              <a:ext cx="1013551" cy="165253"/>
            </a:xfrm>
            <a:prstGeom prst="rect">
              <a:avLst/>
            </a:prstGeom>
            <a:noFill/>
          </p:spPr>
          <p:txBody>
            <a:bodyPr wrap="square" lIns="0" tIns="0" rIns="0" bIns="0" rtlCol="0" anchor="ctr" anchorCtr="0">
              <a:noAutofit/>
            </a:bodyPr>
            <a:lstStyle/>
            <a:p>
              <a:r>
                <a:rPr lang="en-US" sz="1050" dirty="0" smtClean="0"/>
                <a:t>192.168.3.1</a:t>
              </a:r>
              <a:endParaRPr lang="en-US" sz="1050" dirty="0"/>
            </a:p>
          </p:txBody>
        </p:sp>
        <p:sp>
          <p:nvSpPr>
            <p:cNvPr id="43" name="TextBox 42"/>
            <p:cNvSpPr txBox="1"/>
            <p:nvPr/>
          </p:nvSpPr>
          <p:spPr>
            <a:xfrm>
              <a:off x="4580285" y="1195150"/>
              <a:ext cx="455336" cy="157915"/>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47" name="TextBox 46"/>
            <p:cNvSpPr txBox="1"/>
            <p:nvPr/>
          </p:nvSpPr>
          <p:spPr>
            <a:xfrm>
              <a:off x="4953619" y="2516584"/>
              <a:ext cx="1013551" cy="165253"/>
            </a:xfrm>
            <a:prstGeom prst="rect">
              <a:avLst/>
            </a:prstGeom>
            <a:noFill/>
          </p:spPr>
          <p:txBody>
            <a:bodyPr wrap="square" lIns="0" tIns="0" rIns="0" bIns="0" rtlCol="0" anchor="ctr" anchorCtr="0">
              <a:noAutofit/>
            </a:bodyPr>
            <a:lstStyle/>
            <a:p>
              <a:r>
                <a:rPr lang="en-US" sz="1050" dirty="0" smtClean="0"/>
                <a:t>10.10.20.0 /24</a:t>
              </a:r>
              <a:endParaRPr lang="en-US" sz="1050" dirty="0"/>
            </a:p>
          </p:txBody>
        </p:sp>
        <p:sp>
          <p:nvSpPr>
            <p:cNvPr id="48" name="TextBox 47"/>
            <p:cNvSpPr txBox="1"/>
            <p:nvPr/>
          </p:nvSpPr>
          <p:spPr>
            <a:xfrm>
              <a:off x="3749592" y="1683965"/>
              <a:ext cx="1013551" cy="165253"/>
            </a:xfrm>
            <a:prstGeom prst="rect">
              <a:avLst/>
            </a:prstGeom>
            <a:noFill/>
          </p:spPr>
          <p:txBody>
            <a:bodyPr wrap="square" lIns="0" tIns="0" rIns="0" bIns="0" rtlCol="0" anchor="ctr" anchorCtr="0">
              <a:noAutofit/>
            </a:bodyPr>
            <a:lstStyle/>
            <a:p>
              <a:r>
                <a:rPr lang="en-US" sz="1050" dirty="0" smtClean="0"/>
                <a:t>10.0.0.0 /8</a:t>
              </a:r>
              <a:endParaRPr lang="en-US" sz="1050" dirty="0"/>
            </a:p>
          </p:txBody>
        </p:sp>
        <p:sp>
          <p:nvSpPr>
            <p:cNvPr id="52" name="Rounded Rectangle 51"/>
            <p:cNvSpPr/>
            <p:nvPr/>
          </p:nvSpPr>
          <p:spPr bwMode="auto">
            <a:xfrm>
              <a:off x="2319444" y="847493"/>
              <a:ext cx="4962302" cy="1940315"/>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39" name="Picture 37"/>
            <p:cNvPicPr>
              <a:picLocks noChangeArrowheads="1"/>
            </p:cNvPicPr>
            <p:nvPr/>
          </p:nvPicPr>
          <p:blipFill>
            <a:blip r:embed="rId4"/>
            <a:srcRect/>
            <a:stretch>
              <a:fillRect/>
            </a:stretch>
          </p:blipFill>
          <p:spPr bwMode="auto">
            <a:xfrm>
              <a:off x="3658263" y="976077"/>
              <a:ext cx="870351" cy="451691"/>
            </a:xfrm>
            <a:prstGeom prst="rect">
              <a:avLst/>
            </a:prstGeom>
            <a:noFill/>
            <a:ln w="9525">
              <a:noFill/>
              <a:miter lim="800000"/>
              <a:headEnd/>
              <a:tailEnd/>
            </a:ln>
          </p:spPr>
        </p:pic>
        <p:sp>
          <p:nvSpPr>
            <p:cNvPr id="49" name="TextBox 48"/>
            <p:cNvSpPr txBox="1"/>
            <p:nvPr/>
          </p:nvSpPr>
          <p:spPr>
            <a:xfrm>
              <a:off x="3909422" y="119509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grpSp>
      <p:sp>
        <p:nvSpPr>
          <p:cNvPr id="53" name="Rectangle 52"/>
          <p:cNvSpPr/>
          <p:nvPr/>
        </p:nvSpPr>
        <p:spPr bwMode="auto">
          <a:xfrm>
            <a:off x="316003" y="5717276"/>
            <a:ext cx="4627743" cy="18957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4" name="Rectangle 53"/>
          <p:cNvSpPr/>
          <p:nvPr/>
        </p:nvSpPr>
        <p:spPr bwMode="auto">
          <a:xfrm>
            <a:off x="683993" y="6107569"/>
            <a:ext cx="2776603" cy="13381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8" y="4225389"/>
            <a:ext cx="8515461" cy="229891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 </a:t>
            </a:r>
            <a:r>
              <a:rPr lang="en-US" sz="1200" b="1" kern="0" dirty="0" smtClean="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a:t>
            </a:r>
            <a:r>
              <a:rPr lang="en-US" sz="1200" b="1" kern="0" dirty="0" smtClean="0">
                <a:latin typeface="Courier New" pitchFamily="49" charset="0"/>
              </a:rPr>
              <a:t> ip address 192.168.3.1 255.255.255.0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 </a:t>
            </a:r>
            <a:r>
              <a:rPr lang="en-US" sz="1200" b="1" kern="0" dirty="0" smtClean="0">
                <a:latin typeface="Courier New" pitchFamily="49" charset="0"/>
              </a:rPr>
              <a:t>ip summary-address eigrp 1 10.10.0.0 255.255.0.0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 </a:t>
            </a:r>
            <a:r>
              <a:rPr lang="en-US" sz="12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R3(config-if)# 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 </a:t>
            </a:r>
            <a:r>
              <a:rPr lang="en-US" sz="12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Automatic network summarization is not in effect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Address Summarization:</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10.10.0.0/16 for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p:txBody>
      </p:sp>
    </p:spTree>
    <p:extLst>
      <p:ext uri="{BB962C8B-B14F-4D97-AF65-F5344CB8AC3E}">
        <p14:creationId xmlns:p14="http://schemas.microsoft.com/office/powerpoint/2010/main" val="369059990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3922" name="Rectangle 2"/>
          <p:cNvSpPr>
            <a:spLocks noGrp="1" noChangeArrowheads="1"/>
          </p:cNvSpPr>
          <p:nvPr>
            <p:ph type="title"/>
          </p:nvPr>
        </p:nvSpPr>
        <p:spPr/>
        <p:txBody>
          <a:bodyPr/>
          <a:lstStyle/>
          <a:p>
            <a:r>
              <a:rPr lang="en-US" dirty="0" smtClean="0"/>
              <a:t>EIGRP Load Balancing</a:t>
            </a:r>
            <a:endParaRPr lang="en-US" dirty="0"/>
          </a:p>
        </p:txBody>
      </p:sp>
      <p:sp>
        <p:nvSpPr>
          <p:cNvPr id="1233925" name="Rectangle 5"/>
          <p:cNvSpPr>
            <a:spLocks noGrp="1" noChangeArrowheads="1"/>
          </p:cNvSpPr>
          <p:nvPr>
            <p:ph type="body" idx="1"/>
          </p:nvPr>
        </p:nvSpPr>
        <p:spPr/>
        <p:txBody>
          <a:bodyPr>
            <a:normAutofit/>
          </a:bodyPr>
          <a:lstStyle/>
          <a:p>
            <a:r>
              <a:rPr lang="en-US" dirty="0" smtClean="0">
                <a:solidFill>
                  <a:srgbClr val="0D0D0D"/>
                </a:solidFill>
              </a:rPr>
              <a:t>Routes with a metric equal to the minimum metric are installed in the routing table.</a:t>
            </a:r>
          </a:p>
          <a:p>
            <a:pPr lvl="1"/>
            <a:r>
              <a:rPr lang="en-US" dirty="0" smtClean="0">
                <a:solidFill>
                  <a:srgbClr val="0D0D0D"/>
                </a:solidFill>
              </a:rPr>
              <a:t>Referred to as “equal-cost load balancing”.</a:t>
            </a:r>
          </a:p>
          <a:p>
            <a:pPr lvl="1"/>
            <a:r>
              <a:rPr lang="en-US" dirty="0" smtClean="0">
                <a:solidFill>
                  <a:srgbClr val="0D0D0D"/>
                </a:solidFill>
              </a:rPr>
              <a:t> All IP routing protocols on Cisco routers can perform equal-cost load balancing. </a:t>
            </a:r>
          </a:p>
          <a:p>
            <a:r>
              <a:rPr lang="en-US" dirty="0" smtClean="0">
                <a:solidFill>
                  <a:srgbClr val="0D0D0D"/>
                </a:solidFill>
              </a:rPr>
              <a:t>The</a:t>
            </a:r>
            <a:r>
              <a:rPr lang="en-US" b="1" dirty="0" smtClean="0">
                <a:solidFill>
                  <a:srgbClr val="0D0D0D"/>
                </a:solidFill>
                <a:latin typeface="Courier New" pitchFamily="49" charset="0"/>
                <a:cs typeface="Courier New" pitchFamily="49" charset="0"/>
              </a:rPr>
              <a:t> maximum-paths </a:t>
            </a:r>
            <a:r>
              <a:rPr lang="en-US" i="1" dirty="0" smtClean="0">
                <a:solidFill>
                  <a:srgbClr val="0D0D0D"/>
                </a:solidFill>
                <a:latin typeface="Courier New" pitchFamily="49" charset="0"/>
                <a:cs typeface="Courier New" pitchFamily="49" charset="0"/>
              </a:rPr>
              <a:t>maximum-path</a:t>
            </a:r>
            <a:r>
              <a:rPr lang="en-US" b="1" dirty="0" smtClean="0">
                <a:solidFill>
                  <a:srgbClr val="0D0D0D"/>
                </a:solidFill>
                <a:latin typeface="Courier New" pitchFamily="49" charset="0"/>
                <a:cs typeface="Courier New" pitchFamily="49" charset="0"/>
              </a:rPr>
              <a:t> </a:t>
            </a:r>
            <a:r>
              <a:rPr lang="en-US" dirty="0" smtClean="0">
                <a:solidFill>
                  <a:srgbClr val="0D0D0D"/>
                </a:solidFill>
              </a:rPr>
              <a:t>command can be used to allow up to 6 equal-cost paths. </a:t>
            </a:r>
          </a:p>
          <a:p>
            <a:pPr lvl="1"/>
            <a:r>
              <a:rPr lang="en-US" dirty="0" smtClean="0">
                <a:solidFill>
                  <a:srgbClr val="0D0D0D"/>
                </a:solidFill>
              </a:rPr>
              <a:t>Default is 4.</a:t>
            </a:r>
          </a:p>
          <a:p>
            <a:pPr lvl="1"/>
            <a:r>
              <a:rPr lang="en-US" dirty="0" smtClean="0">
                <a:solidFill>
                  <a:srgbClr val="0D0D0D"/>
                </a:solidFill>
              </a:rPr>
              <a:t>Setting the</a:t>
            </a:r>
            <a:r>
              <a:rPr lang="en-US" i="1" dirty="0" smtClean="0">
                <a:solidFill>
                  <a:srgbClr val="0D0D0D"/>
                </a:solidFill>
                <a:latin typeface="Courier New" pitchFamily="49" charset="0"/>
                <a:cs typeface="Courier New" pitchFamily="49" charset="0"/>
              </a:rPr>
              <a:t> maximum-path </a:t>
            </a:r>
            <a:r>
              <a:rPr lang="en-US" dirty="0" smtClean="0">
                <a:solidFill>
                  <a:srgbClr val="0D0D0D"/>
                </a:solidFill>
              </a:rPr>
              <a:t>option to 1 disables load balancing. </a:t>
            </a:r>
            <a:endParaRPr lang="en-US" dirty="0">
              <a:solidFill>
                <a:srgbClr val="0D0D0D"/>
              </a:solidFill>
            </a:endParaRPr>
          </a:p>
        </p:txBody>
      </p:sp>
    </p:spTree>
    <p:extLst>
      <p:ext uri="{BB962C8B-B14F-4D97-AF65-F5344CB8AC3E}">
        <p14:creationId xmlns:p14="http://schemas.microsoft.com/office/powerpoint/2010/main" val="1361225585"/>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000187" cy="1110078"/>
          </a:xfrm>
        </p:spPr>
        <p:txBody>
          <a:bodyPr/>
          <a:lstStyle/>
          <a:p>
            <a:r>
              <a:rPr lang="en-US" sz="3200" dirty="0" smtClean="0"/>
              <a:t>EIGRP Equal-Cost Load Balancing</a:t>
            </a:r>
            <a:endParaRPr lang="en-US" sz="3200" dirty="0"/>
          </a:p>
        </p:txBody>
      </p:sp>
      <p:pic>
        <p:nvPicPr>
          <p:cNvPr id="369666" name="Picture 2"/>
          <p:cNvPicPr>
            <a:picLocks noChangeAspect="1" noChangeArrowheads="1"/>
          </p:cNvPicPr>
          <p:nvPr/>
        </p:nvPicPr>
        <p:blipFill>
          <a:blip r:embed="rId3"/>
          <a:srcRect/>
          <a:stretch>
            <a:fillRect/>
          </a:stretch>
        </p:blipFill>
        <p:spPr bwMode="auto">
          <a:xfrm>
            <a:off x="1004694" y="1287235"/>
            <a:ext cx="7021513" cy="2909998"/>
          </a:xfrm>
          <a:prstGeom prst="rect">
            <a:avLst/>
          </a:prstGeom>
          <a:noFill/>
          <a:ln w="9525">
            <a:noFill/>
            <a:miter lim="800000"/>
            <a:headEnd/>
            <a:tailEnd/>
          </a:ln>
        </p:spPr>
      </p:pic>
      <p:sp>
        <p:nvSpPr>
          <p:cNvPr id="5" name="Text Placeholder 5"/>
          <p:cNvSpPr>
            <a:spLocks/>
          </p:cNvSpPr>
          <p:nvPr/>
        </p:nvSpPr>
        <p:spPr bwMode="auto">
          <a:xfrm>
            <a:off x="123222" y="4286605"/>
            <a:ext cx="4727561" cy="152143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172.16.1.0 0.0.0.255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192.168.1.0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192.168.2.0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192.168.3.0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network 192.168.4.0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maximum–paths 3</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p:txBody>
      </p:sp>
      <p:sp>
        <p:nvSpPr>
          <p:cNvPr id="7" name="TextBox 6"/>
          <p:cNvSpPr txBox="1"/>
          <p:nvPr/>
        </p:nvSpPr>
        <p:spPr>
          <a:xfrm>
            <a:off x="6382440" y="3883301"/>
            <a:ext cx="1861342" cy="313932"/>
          </a:xfrm>
          <a:prstGeom prst="rect">
            <a:avLst/>
          </a:prstGeom>
          <a:noFill/>
        </p:spPr>
        <p:txBody>
          <a:bodyPr wrap="none" rtlCol="0">
            <a:spAutoFit/>
          </a:bodyPr>
          <a:lstStyle/>
          <a:p>
            <a:r>
              <a:rPr lang="en-US" sz="1600" dirty="0" smtClean="0"/>
              <a:t>R1 Topology Table</a:t>
            </a:r>
            <a:endParaRPr lang="en-US" sz="1600" dirty="0"/>
          </a:p>
        </p:txBody>
      </p:sp>
      <p:sp>
        <p:nvSpPr>
          <p:cNvPr id="8" name="Left-Right Arrow 7"/>
          <p:cNvSpPr/>
          <p:nvPr/>
        </p:nvSpPr>
        <p:spPr bwMode="auto">
          <a:xfrm>
            <a:off x="4850783" y="2988547"/>
            <a:ext cx="2821258" cy="423746"/>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Advertised Distance (AD)</a:t>
            </a:r>
          </a:p>
        </p:txBody>
      </p:sp>
      <p:graphicFrame>
        <p:nvGraphicFramePr>
          <p:cNvPr id="9" name="Table 8"/>
          <p:cNvGraphicFramePr>
            <a:graphicFrameLocks noGrp="1"/>
          </p:cNvGraphicFramePr>
          <p:nvPr>
            <p:extLst>
              <p:ext uri="{D42A27DB-BD31-4B8C-83A1-F6EECF244321}">
                <p14:modId xmlns:p14="http://schemas.microsoft.com/office/powerpoint/2010/main" val="183260290"/>
              </p:ext>
            </p:extLst>
          </p:nvPr>
        </p:nvGraphicFramePr>
        <p:xfrm>
          <a:off x="5285742" y="4327640"/>
          <a:ext cx="3670481" cy="1538310"/>
        </p:xfrm>
        <a:graphic>
          <a:graphicData uri="http://schemas.openxmlformats.org/drawingml/2006/table">
            <a:tbl>
              <a:tblPr firstRow="1" bandRow="1">
                <a:tableStyleId>{5C22544A-7EE6-4342-B048-85BDC9FD1C3A}</a:tableStyleId>
              </a:tblPr>
              <a:tblGrid>
                <a:gridCol w="1313646"/>
                <a:gridCol w="953037"/>
                <a:gridCol w="734096"/>
                <a:gridCol w="669702"/>
              </a:tblGrid>
              <a:tr h="307662">
                <a:tc>
                  <a:txBody>
                    <a:bodyPr/>
                    <a:lstStyle/>
                    <a:p>
                      <a:pPr marL="0" marR="0" algn="ctr">
                        <a:lnSpc>
                          <a:spcPts val="1100"/>
                        </a:lnSpc>
                        <a:spcBef>
                          <a:spcPts val="0"/>
                        </a:spcBef>
                        <a:spcAft>
                          <a:spcPts val="0"/>
                        </a:spcAft>
                      </a:pPr>
                      <a:r>
                        <a:rPr lang="en-US" sz="1400" b="1" dirty="0"/>
                        <a:t>Network</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Neighbor</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AD</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FD</a:t>
                      </a:r>
                      <a:endParaRPr lang="en-US" sz="1400" b="1" dirty="0">
                        <a:solidFill>
                          <a:srgbClr val="000000"/>
                        </a:solidFill>
                        <a:latin typeface="Arial"/>
                        <a:ea typeface="SimSun"/>
                      </a:endParaRPr>
                    </a:p>
                  </a:txBody>
                  <a:tcPr marL="68580" marR="68580" marT="0" marB="0" anchor="ctr"/>
                </a:tc>
              </a:tr>
              <a:tr h="307662">
                <a:tc rowSpan="4">
                  <a:txBody>
                    <a:bodyPr/>
                    <a:lstStyle/>
                    <a:p>
                      <a:r>
                        <a:rPr lang="en-US" sz="1400" smtClean="0"/>
                        <a:t>172.16.2.0/24</a:t>
                      </a:r>
                      <a:endParaRPr lang="en-US" sz="1400"/>
                    </a:p>
                  </a:txBody>
                  <a:tcPr/>
                </a:tc>
                <a:tc>
                  <a:txBody>
                    <a:bodyPr/>
                    <a:lstStyle/>
                    <a:p>
                      <a:pPr marL="0" marR="0" algn="ctr">
                        <a:lnSpc>
                          <a:spcPts val="1200"/>
                        </a:lnSpc>
                        <a:spcBef>
                          <a:spcPts val="300"/>
                        </a:spcBef>
                        <a:spcAft>
                          <a:spcPts val="0"/>
                        </a:spcAft>
                      </a:pPr>
                      <a:r>
                        <a:rPr lang="en-US" sz="1400" dirty="0"/>
                        <a:t>R2</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a:t>
                      </a:r>
                      <a:r>
                        <a:rPr lang="en-US" sz="1400" kern="1200" smtClean="0">
                          <a:solidFill>
                            <a:schemeClr val="dk1"/>
                          </a:solidFill>
                          <a:latin typeface="+mn-lt"/>
                          <a:ea typeface="+mn-ea"/>
                          <a:cs typeface="+mn-cs"/>
                        </a:rPr>
                        <a:t>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R3</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a:t>
                      </a:r>
                      <a:r>
                        <a:rPr lang="en-US" sz="1400" kern="1200" smtClean="0">
                          <a:solidFill>
                            <a:schemeClr val="dk1"/>
                          </a:solidFill>
                          <a:latin typeface="+mn-lt"/>
                          <a:ea typeface="+mn-ea"/>
                          <a:cs typeface="+mn-cs"/>
                        </a:rPr>
                        <a:t>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R4</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20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R5</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40</a:t>
                      </a:r>
                      <a:endParaRPr lang="en-US" sz="1400" kern="1200" dirty="0">
                        <a:solidFill>
                          <a:schemeClr val="dk1"/>
                        </a:solidFill>
                        <a:latin typeface="+mn-lt"/>
                        <a:ea typeface="+mn-ea"/>
                        <a:cs typeface="+mn-cs"/>
                      </a:endParaRPr>
                    </a:p>
                  </a:txBody>
                  <a:tcPr marL="68580" marR="68580" marT="0" marB="0" anchor="ctr"/>
                </a:tc>
              </a:tr>
            </a:tbl>
          </a:graphicData>
        </a:graphic>
      </p:graphicFrame>
    </p:spTree>
    <p:extLst>
      <p:ext uri="{BB962C8B-B14F-4D97-AF65-F5344CB8AC3E}">
        <p14:creationId xmlns:p14="http://schemas.microsoft.com/office/powerpoint/2010/main" val="3622603556"/>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4949" name="Rectangle 5"/>
          <p:cNvSpPr>
            <a:spLocks noGrp="1" noChangeArrowheads="1"/>
          </p:cNvSpPr>
          <p:nvPr>
            <p:ph type="title"/>
          </p:nvPr>
        </p:nvSpPr>
        <p:spPr>
          <a:xfrm>
            <a:off x="549275" y="107576"/>
            <a:ext cx="5017584" cy="1336956"/>
          </a:xfrm>
        </p:spPr>
        <p:txBody>
          <a:bodyPr/>
          <a:lstStyle/>
          <a:p>
            <a:pPr algn="l"/>
            <a:r>
              <a:rPr lang="en-US" sz="3600" dirty="0" smtClean="0"/>
              <a:t>Unequal Cost Load Balancing</a:t>
            </a:r>
            <a:endParaRPr lang="en-US" sz="3600" dirty="0"/>
          </a:p>
        </p:txBody>
      </p:sp>
      <p:sp>
        <p:nvSpPr>
          <p:cNvPr id="1234950" name="Rectangle 6"/>
          <p:cNvSpPr>
            <a:spLocks noGrp="1" noChangeArrowheads="1"/>
          </p:cNvSpPr>
          <p:nvPr>
            <p:ph idx="1"/>
          </p:nvPr>
        </p:nvSpPr>
        <p:spPr/>
        <p:txBody>
          <a:bodyPr>
            <a:normAutofit fontScale="77500" lnSpcReduction="20000"/>
          </a:bodyPr>
          <a:lstStyle/>
          <a:p>
            <a:r>
              <a:rPr lang="en-US" dirty="0" smtClean="0">
                <a:solidFill>
                  <a:srgbClr val="0D0D0D"/>
                </a:solidFill>
              </a:rPr>
              <a:t>EIGRP can also balance traffic across multiple routes that have different metrics.</a:t>
            </a:r>
          </a:p>
          <a:p>
            <a:pPr lvl="1"/>
            <a:r>
              <a:rPr lang="en-US" dirty="0" smtClean="0">
                <a:solidFill>
                  <a:srgbClr val="0D0D0D"/>
                </a:solidFill>
              </a:rPr>
              <a:t>Referred to as unequal-cost load balancing. </a:t>
            </a:r>
          </a:p>
          <a:p>
            <a:r>
              <a:rPr lang="en-US" dirty="0" smtClean="0">
                <a:solidFill>
                  <a:srgbClr val="0D0D0D"/>
                </a:solidFill>
              </a:rPr>
              <a:t>The degree to which EIGRP performs load balancing is controlled with the</a:t>
            </a:r>
            <a:r>
              <a:rPr lang="en-US" b="1" dirty="0" smtClean="0">
                <a:solidFill>
                  <a:srgbClr val="0D0D0D"/>
                </a:solidFill>
                <a:latin typeface="Courier New" pitchFamily="49" charset="0"/>
                <a:cs typeface="Courier New" pitchFamily="49" charset="0"/>
              </a:rPr>
              <a:t> variance </a:t>
            </a:r>
            <a:r>
              <a:rPr lang="en-US" i="1" dirty="0" smtClean="0">
                <a:solidFill>
                  <a:srgbClr val="0D0D0D"/>
                </a:solidFill>
                <a:latin typeface="Courier New" pitchFamily="49" charset="0"/>
                <a:cs typeface="Courier New" pitchFamily="49" charset="0"/>
              </a:rPr>
              <a:t>multiplier</a:t>
            </a:r>
            <a:r>
              <a:rPr lang="en-US" b="1" dirty="0" smtClean="0">
                <a:solidFill>
                  <a:srgbClr val="0D0D0D"/>
                </a:solidFill>
                <a:latin typeface="Courier New" pitchFamily="49" charset="0"/>
                <a:cs typeface="Courier New" pitchFamily="49" charset="0"/>
              </a:rPr>
              <a:t> </a:t>
            </a:r>
            <a:r>
              <a:rPr lang="en-US" dirty="0" smtClean="0">
                <a:solidFill>
                  <a:srgbClr val="0D0D0D"/>
                </a:solidFill>
              </a:rPr>
              <a:t>command.</a:t>
            </a:r>
          </a:p>
          <a:p>
            <a:pPr lvl="1"/>
            <a:r>
              <a:rPr lang="en-US" dirty="0" smtClean="0">
                <a:solidFill>
                  <a:srgbClr val="0D0D0D"/>
                </a:solidFill>
              </a:rPr>
              <a:t>The multiplier is a value, between 1 and 128, used for load balancing. </a:t>
            </a:r>
          </a:p>
          <a:p>
            <a:pPr lvl="1"/>
            <a:r>
              <a:rPr lang="en-US" dirty="0" smtClean="0">
                <a:solidFill>
                  <a:srgbClr val="0D0D0D"/>
                </a:solidFill>
              </a:rPr>
              <a:t>The default is 1, which means equal-cost load balancing. </a:t>
            </a:r>
          </a:p>
          <a:p>
            <a:pPr lvl="1"/>
            <a:r>
              <a:rPr lang="en-US" dirty="0" smtClean="0">
                <a:solidFill>
                  <a:srgbClr val="0D0D0D"/>
                </a:solidFill>
              </a:rPr>
              <a:t>Setting a variance value greater than 1 allows EIGRP to install multiple loop-free routes with unequal cost in the routing table. </a:t>
            </a:r>
          </a:p>
          <a:p>
            <a:pPr lvl="1"/>
            <a:r>
              <a:rPr lang="en-US" dirty="0" smtClean="0">
                <a:solidFill>
                  <a:srgbClr val="0D0D0D"/>
                </a:solidFill>
              </a:rPr>
              <a:t>EIGRP will always install successors (the best routes) in the routing table.</a:t>
            </a:r>
          </a:p>
          <a:p>
            <a:pPr lvl="2"/>
            <a:r>
              <a:rPr lang="en-US" dirty="0" smtClean="0">
                <a:solidFill>
                  <a:srgbClr val="0D0D0D"/>
                </a:solidFill>
              </a:rPr>
              <a:t>The variance allows </a:t>
            </a:r>
            <a:r>
              <a:rPr lang="en-US" u="sng" dirty="0" smtClean="0">
                <a:solidFill>
                  <a:srgbClr val="0D0D0D"/>
                </a:solidFill>
              </a:rPr>
              <a:t>feasible successors</a:t>
            </a:r>
            <a:r>
              <a:rPr lang="en-US" dirty="0" smtClean="0">
                <a:solidFill>
                  <a:srgbClr val="0D0D0D"/>
                </a:solidFill>
              </a:rPr>
              <a:t> (and only feasible successor routes) as candidate routes to potentially be installed in the routing table.</a:t>
            </a:r>
          </a:p>
          <a:p>
            <a:pPr lvl="1"/>
            <a:endParaRPr lang="en-US" dirty="0">
              <a:solidFill>
                <a:srgbClr val="0D0D0D"/>
              </a:solidFill>
            </a:endParaRPr>
          </a:p>
        </p:txBody>
      </p:sp>
    </p:spTree>
    <p:extLst>
      <p:ext uri="{BB962C8B-B14F-4D97-AF65-F5344CB8AC3E}">
        <p14:creationId xmlns:p14="http://schemas.microsoft.com/office/powerpoint/2010/main" val="671178309"/>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8818" name="Picture 2"/>
          <p:cNvPicPr>
            <a:picLocks noChangeAspect="1" noChangeArrowheads="1"/>
          </p:cNvPicPr>
          <p:nvPr/>
        </p:nvPicPr>
        <p:blipFill>
          <a:blip r:embed="rId3"/>
          <a:srcRect/>
          <a:stretch>
            <a:fillRect/>
          </a:stretch>
        </p:blipFill>
        <p:spPr bwMode="auto">
          <a:xfrm>
            <a:off x="902772" y="1252444"/>
            <a:ext cx="7199313" cy="2715567"/>
          </a:xfrm>
          <a:prstGeom prst="rect">
            <a:avLst/>
          </a:prstGeom>
          <a:noFill/>
          <a:ln w="9525">
            <a:noFill/>
            <a:miter lim="800000"/>
            <a:headEnd/>
            <a:tailEnd/>
          </a:ln>
        </p:spPr>
      </p:pic>
      <p:sp>
        <p:nvSpPr>
          <p:cNvPr id="2" name="Title 1"/>
          <p:cNvSpPr>
            <a:spLocks noGrp="1"/>
          </p:cNvSpPr>
          <p:nvPr>
            <p:ph type="title"/>
          </p:nvPr>
        </p:nvSpPr>
        <p:spPr>
          <a:xfrm>
            <a:off x="549275" y="107576"/>
            <a:ext cx="4843619" cy="1092683"/>
          </a:xfrm>
        </p:spPr>
        <p:txBody>
          <a:bodyPr/>
          <a:lstStyle/>
          <a:p>
            <a:r>
              <a:rPr lang="en-US" sz="3200" dirty="0" smtClean="0"/>
              <a:t>EIGRP Unequal-Cost Load Balancing</a:t>
            </a:r>
            <a:endParaRPr lang="en-US" sz="3200" dirty="0"/>
          </a:p>
        </p:txBody>
      </p:sp>
      <p:grpSp>
        <p:nvGrpSpPr>
          <p:cNvPr id="3" name="Group 2"/>
          <p:cNvGrpSpPr/>
          <p:nvPr/>
        </p:nvGrpSpPr>
        <p:grpSpPr>
          <a:xfrm>
            <a:off x="1198600" y="4454364"/>
            <a:ext cx="3217283" cy="680226"/>
            <a:chOff x="279400" y="4454364"/>
            <a:chExt cx="3217283" cy="680226"/>
          </a:xfrm>
        </p:grpSpPr>
        <p:sp>
          <p:nvSpPr>
            <p:cNvPr id="8" name="Rectangle 7"/>
            <p:cNvSpPr/>
            <p:nvPr/>
          </p:nvSpPr>
          <p:spPr bwMode="auto">
            <a:xfrm>
              <a:off x="2029150" y="4699496"/>
              <a:ext cx="1092820" cy="167268"/>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Text Placeholder 5"/>
            <p:cNvSpPr>
              <a:spLocks/>
            </p:cNvSpPr>
            <p:nvPr/>
          </p:nvSpPr>
          <p:spPr bwMode="auto">
            <a:xfrm>
              <a:off x="279400" y="4454364"/>
              <a:ext cx="3217283" cy="6802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variance 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a:t>
              </a:r>
            </a:p>
          </p:txBody>
        </p:sp>
      </p:grpSp>
      <p:sp>
        <p:nvSpPr>
          <p:cNvPr id="7" name="TextBox 6"/>
          <p:cNvSpPr txBox="1"/>
          <p:nvPr/>
        </p:nvSpPr>
        <p:spPr>
          <a:xfrm>
            <a:off x="6240743" y="3811045"/>
            <a:ext cx="1861342" cy="313932"/>
          </a:xfrm>
          <a:prstGeom prst="rect">
            <a:avLst/>
          </a:prstGeom>
          <a:noFill/>
        </p:spPr>
        <p:txBody>
          <a:bodyPr wrap="none" rtlCol="0">
            <a:spAutoFit/>
          </a:bodyPr>
          <a:lstStyle/>
          <a:p>
            <a:pPr algn="l"/>
            <a:r>
              <a:rPr lang="en-US" sz="1600" dirty="0" smtClean="0"/>
              <a:t>R1 Topology Table</a:t>
            </a:r>
            <a:endParaRPr lang="en-US" sz="1600" dirty="0"/>
          </a:p>
        </p:txBody>
      </p:sp>
      <p:sp>
        <p:nvSpPr>
          <p:cNvPr id="9" name="Left-Right Arrow 8"/>
          <p:cNvSpPr/>
          <p:nvPr/>
        </p:nvSpPr>
        <p:spPr bwMode="auto">
          <a:xfrm>
            <a:off x="4850783" y="2988547"/>
            <a:ext cx="2821258" cy="423746"/>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Advertised Distance (AD)</a:t>
            </a:r>
          </a:p>
        </p:txBody>
      </p:sp>
      <p:graphicFrame>
        <p:nvGraphicFramePr>
          <p:cNvPr id="10" name="Table 9"/>
          <p:cNvGraphicFramePr>
            <a:graphicFrameLocks noGrp="1"/>
          </p:cNvGraphicFramePr>
          <p:nvPr>
            <p:extLst>
              <p:ext uri="{D42A27DB-BD31-4B8C-83A1-F6EECF244321}">
                <p14:modId xmlns:p14="http://schemas.microsoft.com/office/powerpoint/2010/main" val="302759286"/>
              </p:ext>
            </p:extLst>
          </p:nvPr>
        </p:nvGraphicFramePr>
        <p:xfrm>
          <a:off x="5151548" y="4207715"/>
          <a:ext cx="3670481" cy="1538310"/>
        </p:xfrm>
        <a:graphic>
          <a:graphicData uri="http://schemas.openxmlformats.org/drawingml/2006/table">
            <a:tbl>
              <a:tblPr firstRow="1" bandRow="1">
                <a:tableStyleId>{5C22544A-7EE6-4342-B048-85BDC9FD1C3A}</a:tableStyleId>
              </a:tblPr>
              <a:tblGrid>
                <a:gridCol w="1313646"/>
                <a:gridCol w="953037"/>
                <a:gridCol w="734096"/>
                <a:gridCol w="669702"/>
              </a:tblGrid>
              <a:tr h="307662">
                <a:tc>
                  <a:txBody>
                    <a:bodyPr/>
                    <a:lstStyle/>
                    <a:p>
                      <a:pPr marL="0" marR="0" algn="ctr">
                        <a:lnSpc>
                          <a:spcPts val="1100"/>
                        </a:lnSpc>
                        <a:spcBef>
                          <a:spcPts val="0"/>
                        </a:spcBef>
                        <a:spcAft>
                          <a:spcPts val="0"/>
                        </a:spcAft>
                      </a:pPr>
                      <a:r>
                        <a:rPr lang="en-US" sz="1400" b="1" dirty="0"/>
                        <a:t>Network</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Neighbor</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AD</a:t>
                      </a:r>
                      <a:endParaRPr lang="en-US" sz="1400" b="1" dirty="0">
                        <a:solidFill>
                          <a:srgbClr val="000000"/>
                        </a:solidFill>
                        <a:latin typeface="Arial"/>
                        <a:ea typeface="SimSun"/>
                      </a:endParaRPr>
                    </a:p>
                  </a:txBody>
                  <a:tcPr marL="68580" marR="68580" marT="0" marB="0" anchor="ctr"/>
                </a:tc>
                <a:tc>
                  <a:txBody>
                    <a:bodyPr/>
                    <a:lstStyle/>
                    <a:p>
                      <a:pPr marL="0" marR="0" algn="ctr">
                        <a:lnSpc>
                          <a:spcPts val="1100"/>
                        </a:lnSpc>
                        <a:spcBef>
                          <a:spcPts val="0"/>
                        </a:spcBef>
                        <a:spcAft>
                          <a:spcPts val="0"/>
                        </a:spcAft>
                      </a:pPr>
                      <a:r>
                        <a:rPr lang="en-US" sz="1400" b="1" dirty="0"/>
                        <a:t>FD</a:t>
                      </a:r>
                      <a:endParaRPr lang="en-US" sz="1400" b="1" dirty="0">
                        <a:solidFill>
                          <a:srgbClr val="000000"/>
                        </a:solidFill>
                        <a:latin typeface="Arial"/>
                        <a:ea typeface="SimSun"/>
                      </a:endParaRPr>
                    </a:p>
                  </a:txBody>
                  <a:tcPr marL="68580" marR="68580" marT="0" marB="0" anchor="ctr"/>
                </a:tc>
              </a:tr>
              <a:tr h="307662">
                <a:tc rowSpan="4">
                  <a:txBody>
                    <a:bodyPr/>
                    <a:lstStyle/>
                    <a:p>
                      <a:r>
                        <a:rPr lang="en-US" sz="1400" smtClean="0"/>
                        <a:t>172.16.2.0/24</a:t>
                      </a:r>
                      <a:endParaRPr lang="en-US" sz="1400"/>
                    </a:p>
                  </a:txBody>
                  <a:tcPr/>
                </a:tc>
                <a:tc>
                  <a:txBody>
                    <a:bodyPr/>
                    <a:lstStyle/>
                    <a:p>
                      <a:pPr marL="0" marR="0" algn="ctr">
                        <a:lnSpc>
                          <a:spcPts val="1200"/>
                        </a:lnSpc>
                        <a:spcBef>
                          <a:spcPts val="300"/>
                        </a:spcBef>
                        <a:spcAft>
                          <a:spcPts val="0"/>
                        </a:spcAft>
                      </a:pPr>
                      <a:r>
                        <a:rPr lang="en-US" sz="1400" dirty="0"/>
                        <a:t>R2</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10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30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R3</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10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20</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R4</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25</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45</a:t>
                      </a:r>
                      <a:endParaRPr lang="en-US" sz="1400" kern="1200" dirty="0">
                        <a:solidFill>
                          <a:schemeClr val="dk1"/>
                        </a:solidFill>
                        <a:latin typeface="+mn-lt"/>
                        <a:ea typeface="+mn-ea"/>
                        <a:cs typeface="+mn-cs"/>
                      </a:endParaRPr>
                    </a:p>
                  </a:txBody>
                  <a:tcPr marL="68580" marR="68580" marT="0" marB="0" anchor="ctr"/>
                </a:tc>
              </a:tr>
              <a:tr h="307662">
                <a:tc vMerge="1">
                  <a:txBody>
                    <a:bodyPr/>
                    <a:lstStyle/>
                    <a:p>
                      <a:endParaRPr lang="en-US"/>
                    </a:p>
                  </a:txBody>
                  <a:tcPr/>
                </a:tc>
                <a:tc>
                  <a:txBody>
                    <a:bodyPr/>
                    <a:lstStyle/>
                    <a:p>
                      <a:pPr marL="0" marR="0" algn="ctr">
                        <a:lnSpc>
                          <a:spcPts val="1200"/>
                        </a:lnSpc>
                        <a:spcBef>
                          <a:spcPts val="300"/>
                        </a:spcBef>
                        <a:spcAft>
                          <a:spcPts val="0"/>
                        </a:spcAft>
                      </a:pPr>
                      <a:r>
                        <a:rPr lang="en-US" sz="1400" dirty="0"/>
                        <a:t>R5</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10</a:t>
                      </a:r>
                      <a:endParaRPr lang="en-US" sz="1400" kern="1200" dirty="0">
                        <a:solidFill>
                          <a:schemeClr val="dk1"/>
                        </a:solidFill>
                        <a:latin typeface="+mn-lt"/>
                        <a:ea typeface="+mn-ea"/>
                        <a:cs typeface="+mn-cs"/>
                      </a:endParaRPr>
                    </a:p>
                  </a:txBody>
                  <a:tcPr marL="68580" marR="68580" marT="0" marB="0" anchor="ctr"/>
                </a:tc>
                <a:tc>
                  <a:txBody>
                    <a:bodyPr/>
                    <a:lstStyle/>
                    <a:p>
                      <a:pPr marL="0" marR="0" algn="ctr" defTabSz="914400" rtl="0" eaLnBrk="1" latinLnBrk="0" hangingPunct="1">
                        <a:lnSpc>
                          <a:spcPts val="1200"/>
                        </a:lnSpc>
                        <a:spcBef>
                          <a:spcPts val="300"/>
                        </a:spcBef>
                        <a:spcAft>
                          <a:spcPts val="0"/>
                        </a:spcAft>
                      </a:pPr>
                      <a:r>
                        <a:rPr lang="en-US" sz="1400" kern="1200" dirty="0" smtClean="0">
                          <a:solidFill>
                            <a:schemeClr val="dk1"/>
                          </a:solidFill>
                          <a:latin typeface="+mn-lt"/>
                          <a:ea typeface="+mn-ea"/>
                          <a:cs typeface="+mn-cs"/>
                        </a:rPr>
                        <a:t>50</a:t>
                      </a:r>
                      <a:endParaRPr lang="en-US" sz="1400" kern="1200" dirty="0">
                        <a:solidFill>
                          <a:schemeClr val="dk1"/>
                        </a:solidFill>
                        <a:latin typeface="+mn-lt"/>
                        <a:ea typeface="+mn-ea"/>
                        <a:cs typeface="+mn-cs"/>
                      </a:endParaRPr>
                    </a:p>
                  </a:txBody>
                  <a:tcPr marL="68580" marR="68580" marT="0" marB="0" anchor="ctr"/>
                </a:tc>
              </a:tr>
            </a:tbl>
          </a:graphicData>
        </a:graphic>
      </p:graphicFrame>
    </p:spTree>
    <p:extLst>
      <p:ext uri="{BB962C8B-B14F-4D97-AF65-F5344CB8AC3E}">
        <p14:creationId xmlns:p14="http://schemas.microsoft.com/office/powerpoint/2010/main" val="2010583633"/>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30601" cy="1162263"/>
          </a:xfrm>
        </p:spPr>
        <p:txBody>
          <a:bodyPr/>
          <a:lstStyle/>
          <a:p>
            <a:r>
              <a:rPr lang="en-US" sz="3200" dirty="0" smtClean="0"/>
              <a:t>EIGRP Bandwidth Use Across WAN Links</a:t>
            </a:r>
            <a:endParaRPr lang="en-US" sz="3200" dirty="0"/>
          </a:p>
        </p:txBody>
      </p:sp>
      <p:sp>
        <p:nvSpPr>
          <p:cNvPr id="3" name="Content Placeholder 2"/>
          <p:cNvSpPr>
            <a:spLocks noGrp="1"/>
          </p:cNvSpPr>
          <p:nvPr>
            <p:ph idx="1"/>
          </p:nvPr>
        </p:nvSpPr>
        <p:spPr>
          <a:xfrm>
            <a:off x="549275" y="1374065"/>
            <a:ext cx="8042276" cy="4343400"/>
          </a:xfrm>
        </p:spPr>
        <p:txBody>
          <a:bodyPr>
            <a:normAutofit fontScale="92500" lnSpcReduction="10000"/>
          </a:bodyPr>
          <a:lstStyle/>
          <a:p>
            <a:r>
              <a:rPr lang="en-US" dirty="0" smtClean="0">
                <a:solidFill>
                  <a:srgbClr val="0D0D0D"/>
                </a:solidFill>
              </a:rPr>
              <a:t>EIGRP operates efficiently in WAN environments and is scalable on both point-to-point links and NBMA multipoint and point-to-point links. </a:t>
            </a:r>
          </a:p>
          <a:p>
            <a:r>
              <a:rPr lang="en-US" dirty="0" smtClean="0">
                <a:solidFill>
                  <a:srgbClr val="0D0D0D"/>
                </a:solidFill>
              </a:rPr>
              <a:t>However, default configuration of WAN connections may not be optimal therefore a solid understanding of EIGRP operation coupled with knowledge of link speeds can yield an efficient, reliable, scalable router configuration.</a:t>
            </a:r>
          </a:p>
          <a:p>
            <a:r>
              <a:rPr lang="en-US" dirty="0" smtClean="0">
                <a:solidFill>
                  <a:srgbClr val="0D0D0D"/>
                </a:solidFill>
              </a:rPr>
              <a:t>There are two commands which could be configured to improve EIGRP operation:</a:t>
            </a:r>
          </a:p>
          <a:p>
            <a:pPr lvl="1"/>
            <a:r>
              <a:rPr lang="en-US" b="1" dirty="0" smtClean="0">
                <a:solidFill>
                  <a:srgbClr val="0D0D0D"/>
                </a:solidFill>
                <a:latin typeface="Courier New" pitchFamily="49" charset="0"/>
                <a:cs typeface="Courier New" pitchFamily="49" charset="0"/>
              </a:rPr>
              <a:t>bandwidth</a:t>
            </a:r>
          </a:p>
          <a:p>
            <a:pPr lvl="1"/>
            <a:r>
              <a:rPr lang="en-US" b="1" dirty="0" smtClean="0">
                <a:solidFill>
                  <a:srgbClr val="0D0D0D"/>
                </a:solidFill>
                <a:latin typeface="Courier New" pitchFamily="49" charset="0"/>
                <a:cs typeface="Courier New" pitchFamily="49" charset="0"/>
              </a:rPr>
              <a:t>ip percent-bandwidth</a:t>
            </a:r>
            <a:endParaRPr lang="en-US" b="1" dirty="0">
              <a:solidFill>
                <a:srgbClr val="0D0D0D"/>
              </a:solidFill>
              <a:latin typeface="Courier New" pitchFamily="49" charset="0"/>
              <a:cs typeface="Courier New" pitchFamily="49" charset="0"/>
            </a:endParaRPr>
          </a:p>
        </p:txBody>
      </p:sp>
    </p:spTree>
    <p:extLst>
      <p:ext uri="{BB962C8B-B14F-4D97-AF65-F5344CB8AC3E}">
        <p14:creationId xmlns:p14="http://schemas.microsoft.com/office/powerpoint/2010/main" val="331727104"/>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4436" name="Rectangle 4"/>
          <p:cNvSpPr>
            <a:spLocks noGrp="1" noChangeArrowheads="1"/>
          </p:cNvSpPr>
          <p:nvPr>
            <p:ph type="title"/>
          </p:nvPr>
        </p:nvSpPr>
        <p:spPr>
          <a:xfrm>
            <a:off x="549275" y="-52185"/>
            <a:ext cx="4843619" cy="1197053"/>
          </a:xfrm>
        </p:spPr>
        <p:txBody>
          <a:bodyPr/>
          <a:lstStyle/>
          <a:p>
            <a:r>
              <a:rPr lang="en-CA" sz="3200" dirty="0" smtClean="0"/>
              <a:t>Setting EIGRP Bandwidth on a WAN</a:t>
            </a:r>
            <a:endParaRPr lang="en-CA" sz="3200" dirty="0"/>
          </a:p>
        </p:txBody>
      </p:sp>
      <p:sp>
        <p:nvSpPr>
          <p:cNvPr id="914437" name="Rectangle 5"/>
          <p:cNvSpPr>
            <a:spLocks noGrp="1" noChangeArrowheads="1"/>
          </p:cNvSpPr>
          <p:nvPr>
            <p:ph type="body" idx="1"/>
          </p:nvPr>
        </p:nvSpPr>
        <p:spPr>
          <a:xfrm>
            <a:off x="549275" y="1374065"/>
            <a:ext cx="8042276" cy="4035796"/>
          </a:xfrm>
        </p:spPr>
        <p:txBody>
          <a:bodyPr>
            <a:noAutofit/>
          </a:bodyPr>
          <a:lstStyle/>
          <a:p>
            <a:r>
              <a:rPr lang="en-US" sz="1600" dirty="0" smtClean="0">
                <a:solidFill>
                  <a:srgbClr val="0D0D0D"/>
                </a:solidFill>
              </a:rPr>
              <a:t>EIGRP assumes the default bandwidth on the link instead of the true bandwidth, therefore suboptimal path selection may result. </a:t>
            </a:r>
          </a:p>
          <a:p>
            <a:pPr lvl="1"/>
            <a:r>
              <a:rPr lang="en-US" sz="1600" dirty="0" smtClean="0">
                <a:solidFill>
                  <a:srgbClr val="0D0D0D"/>
                </a:solidFill>
              </a:rPr>
              <a:t>For example, Serial links commonly default to 1.5 Mbps however the actual  Committed information rate (CIR) may be 128 Kbps. </a:t>
            </a:r>
          </a:p>
          <a:p>
            <a:pPr lvl="1"/>
            <a:r>
              <a:rPr lang="en-US" sz="1600" dirty="0" smtClean="0">
                <a:solidFill>
                  <a:srgbClr val="0D0D0D"/>
                </a:solidFill>
              </a:rPr>
              <a:t>DUAL would use the 1.5 Mbps value instead of the actual slower 128 Kbps value in its metric calculation.</a:t>
            </a:r>
          </a:p>
          <a:p>
            <a:r>
              <a:rPr lang="en-US" sz="1600" dirty="0" smtClean="0">
                <a:solidFill>
                  <a:srgbClr val="0D0D0D"/>
                </a:solidFill>
              </a:rPr>
              <a:t>It is recommended to configure the bandwidth setting using the</a:t>
            </a:r>
            <a:r>
              <a:rPr lang="en-US" sz="1600" dirty="0" smtClean="0">
                <a:solidFill>
                  <a:srgbClr val="0D0D0D"/>
                </a:solidFill>
                <a:latin typeface="Courier New" pitchFamily="49" charset="0"/>
                <a:cs typeface="Courier New" pitchFamily="49" charset="0"/>
              </a:rPr>
              <a:t> </a:t>
            </a:r>
            <a:r>
              <a:rPr lang="en-CA" sz="1600" b="1" dirty="0" smtClean="0">
                <a:solidFill>
                  <a:srgbClr val="0D0D0D"/>
                </a:solidFill>
                <a:latin typeface="Courier New" pitchFamily="49" charset="0"/>
                <a:cs typeface="Courier New" pitchFamily="49" charset="0"/>
              </a:rPr>
              <a:t>bandwidth </a:t>
            </a:r>
            <a:r>
              <a:rPr lang="en-CA" sz="1600" i="1" dirty="0" smtClean="0">
                <a:solidFill>
                  <a:srgbClr val="0D0D0D"/>
                </a:solidFill>
                <a:latin typeface="Courier New" pitchFamily="49" charset="0"/>
                <a:cs typeface="Courier New" pitchFamily="49" charset="0"/>
              </a:rPr>
              <a:t>kilobits </a:t>
            </a:r>
            <a:r>
              <a:rPr lang="en-US" sz="1600" dirty="0" smtClean="0">
                <a:solidFill>
                  <a:srgbClr val="0D0D0D"/>
                </a:solidFill>
              </a:rPr>
              <a:t>on serial interfaces.</a:t>
            </a:r>
          </a:p>
          <a:p>
            <a:r>
              <a:rPr lang="en-US" sz="1600" dirty="0" smtClean="0">
                <a:solidFill>
                  <a:srgbClr val="0D0D0D"/>
                </a:solidFill>
              </a:rPr>
              <a:t>An important WAN consideration is the fact that multipoint interfaces physical bandwidth setting is shared equally by all neighbors. </a:t>
            </a:r>
          </a:p>
          <a:p>
            <a:pPr lvl="1"/>
            <a:r>
              <a:rPr lang="en-US" sz="1600" dirty="0" smtClean="0">
                <a:solidFill>
                  <a:srgbClr val="0D0D0D"/>
                </a:solidFill>
              </a:rPr>
              <a:t>EIGRP uses the </a:t>
            </a:r>
            <a:r>
              <a:rPr lang="en-US" sz="1600" b="1" dirty="0" smtClean="0">
                <a:solidFill>
                  <a:srgbClr val="0D0D0D"/>
                </a:solidFill>
                <a:latin typeface="Courier New" pitchFamily="49" charset="0"/>
                <a:cs typeface="Courier New" pitchFamily="49" charset="0"/>
              </a:rPr>
              <a:t>bandwidth</a:t>
            </a:r>
            <a:r>
              <a:rPr lang="en-US" sz="1600" dirty="0" smtClean="0">
                <a:solidFill>
                  <a:srgbClr val="0D0D0D"/>
                </a:solidFill>
              </a:rPr>
              <a:t> setting of the physical interface divided by the number of Frame Relay neighbors connected on that physical interface to get the bandwidth attributed to each neighbor. </a:t>
            </a:r>
          </a:p>
          <a:p>
            <a:pPr lvl="1"/>
            <a:r>
              <a:rPr lang="en-US" sz="1600" dirty="0" smtClean="0">
                <a:solidFill>
                  <a:srgbClr val="0D0D0D"/>
                </a:solidFill>
              </a:rPr>
              <a:t>The EIGRP configuration should reflect the correct percentage of the actual available bandwidth on the line.</a:t>
            </a:r>
          </a:p>
        </p:txBody>
      </p:sp>
    </p:spTree>
    <p:extLst>
      <p:ext uri="{BB962C8B-B14F-4D97-AF65-F5344CB8AC3E}">
        <p14:creationId xmlns:p14="http://schemas.microsoft.com/office/powerpoint/2010/main" val="37301489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9"/>
            <a:ext cx="5118261" cy="740664"/>
          </a:xfrm>
        </p:spPr>
        <p:txBody>
          <a:bodyPr>
            <a:normAutofit fontScale="90000"/>
          </a:bodyPr>
          <a:lstStyle/>
          <a:p>
            <a:r>
              <a:rPr lang="en-US" sz="3200" dirty="0" smtClean="0"/>
              <a:t>EIGRP WAN Configuration – Example #1</a:t>
            </a:r>
            <a:endParaRPr lang="en-US" sz="3200" dirty="0"/>
          </a:p>
        </p:txBody>
      </p:sp>
      <p:sp>
        <p:nvSpPr>
          <p:cNvPr id="41" name="Content Placeholder 40"/>
          <p:cNvSpPr>
            <a:spLocks noGrp="1"/>
          </p:cNvSpPr>
          <p:nvPr>
            <p:ph idx="11"/>
          </p:nvPr>
        </p:nvSpPr>
        <p:spPr>
          <a:xfrm>
            <a:off x="144312" y="4798075"/>
            <a:ext cx="8886393" cy="1336949"/>
          </a:xfrm>
        </p:spPr>
        <p:txBody>
          <a:bodyPr>
            <a:normAutofit/>
          </a:bodyPr>
          <a:lstStyle/>
          <a:p>
            <a:r>
              <a:rPr lang="en-US" sz="2000" dirty="0" smtClean="0">
                <a:solidFill>
                  <a:srgbClr val="0D0D0D"/>
                </a:solidFill>
              </a:rPr>
              <a:t>All VCs share the bandwidth evenly: </a:t>
            </a:r>
            <a:r>
              <a:rPr lang="en-US" sz="2000" dirty="0" smtClean="0">
                <a:solidFill>
                  <a:srgbClr val="0D0D0D"/>
                </a:solidFill>
              </a:rPr>
              <a:t> </a:t>
            </a:r>
            <a:r>
              <a:rPr lang="en-US" dirty="0" smtClean="0">
                <a:solidFill>
                  <a:srgbClr val="0D0D0D"/>
                </a:solidFill>
              </a:rPr>
              <a:t>4 </a:t>
            </a:r>
            <a:r>
              <a:rPr lang="en-US" dirty="0" smtClean="0">
                <a:solidFill>
                  <a:srgbClr val="0D0D0D"/>
                </a:solidFill>
              </a:rPr>
              <a:t>(VC) x 56 (CIR) = 224</a:t>
            </a:r>
          </a:p>
          <a:p>
            <a:endParaRPr lang="en-US" sz="2000" dirty="0">
              <a:solidFill>
                <a:srgbClr val="0D0D0D"/>
              </a:solidFill>
            </a:endParaRPr>
          </a:p>
        </p:txBody>
      </p:sp>
      <p:grpSp>
        <p:nvGrpSpPr>
          <p:cNvPr id="38" name="Group 37"/>
          <p:cNvGrpSpPr/>
          <p:nvPr/>
        </p:nvGrpSpPr>
        <p:grpSpPr>
          <a:xfrm>
            <a:off x="1236370" y="1495526"/>
            <a:ext cx="6382669" cy="2296596"/>
            <a:chOff x="1378039" y="1123486"/>
            <a:chExt cx="6658378" cy="3062148"/>
          </a:xfrm>
        </p:grpSpPr>
        <p:sp>
          <p:nvSpPr>
            <p:cNvPr id="52" name="Rounded Rectangle 51"/>
            <p:cNvSpPr/>
            <p:nvPr/>
          </p:nvSpPr>
          <p:spPr bwMode="auto">
            <a:xfrm>
              <a:off x="1378039" y="1123486"/>
              <a:ext cx="6658378" cy="3062148"/>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cxnSp>
          <p:nvCxnSpPr>
            <p:cNvPr id="80" name="Straight Connector 79"/>
            <p:cNvCxnSpPr/>
            <p:nvPr/>
          </p:nvCxnSpPr>
          <p:spPr bwMode="auto">
            <a:xfrm rot="10860000" flipV="1">
              <a:off x="1569958" y="2752678"/>
              <a:ext cx="431120" cy="5992"/>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6" name="Freeform 9"/>
            <p:cNvSpPr>
              <a:spLocks/>
            </p:cNvSpPr>
            <p:nvPr/>
          </p:nvSpPr>
          <p:spPr bwMode="auto">
            <a:xfrm rot="5400000" flipV="1">
              <a:off x="4720079" y="3426816"/>
              <a:ext cx="1079810" cy="10993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73" name="Freeform 9"/>
            <p:cNvSpPr>
              <a:spLocks/>
            </p:cNvSpPr>
            <p:nvPr/>
          </p:nvSpPr>
          <p:spPr bwMode="auto">
            <a:xfrm rot="5400000">
              <a:off x="4732016" y="1982775"/>
              <a:ext cx="1079810" cy="1100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61" name="Freeform 9"/>
            <p:cNvSpPr>
              <a:spLocks/>
            </p:cNvSpPr>
            <p:nvPr/>
          </p:nvSpPr>
          <p:spPr bwMode="auto">
            <a:xfrm rot="9900000">
              <a:off x="5523435" y="2465582"/>
              <a:ext cx="1927296" cy="13090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2" name="Freeform 9"/>
            <p:cNvSpPr>
              <a:spLocks/>
            </p:cNvSpPr>
            <p:nvPr/>
          </p:nvSpPr>
          <p:spPr bwMode="auto">
            <a:xfrm>
              <a:off x="2228850" y="2686050"/>
              <a:ext cx="2388590" cy="13492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4" name="Freeform 9"/>
            <p:cNvSpPr>
              <a:spLocks/>
            </p:cNvSpPr>
            <p:nvPr/>
          </p:nvSpPr>
          <p:spPr bwMode="auto">
            <a:xfrm rot="11700000" flipV="1">
              <a:off x="5517117" y="2966923"/>
              <a:ext cx="1927296" cy="10897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24590" y="2504163"/>
              <a:ext cx="870351" cy="451691"/>
            </a:xfrm>
            <a:prstGeom prst="rect">
              <a:avLst/>
            </a:prstGeom>
            <a:noFill/>
            <a:ln w="9525">
              <a:noFill/>
              <a:miter lim="800000"/>
              <a:headEnd/>
              <a:tailEnd/>
            </a:ln>
          </p:spPr>
        </p:pic>
        <p:sp>
          <p:nvSpPr>
            <p:cNvPr id="14" name="TextBox 13"/>
            <p:cNvSpPr txBox="1"/>
            <p:nvPr/>
          </p:nvSpPr>
          <p:spPr>
            <a:xfrm>
              <a:off x="4594023" y="1911085"/>
              <a:ext cx="597158" cy="238312"/>
            </a:xfrm>
            <a:prstGeom prst="rect">
              <a:avLst/>
            </a:prstGeom>
            <a:noFill/>
          </p:spPr>
          <p:txBody>
            <a:bodyPr wrap="square" lIns="0" tIns="0" rIns="0" bIns="0" rtlCol="0" anchor="ctr" anchorCtr="0">
              <a:noAutofit/>
            </a:bodyPr>
            <a:lstStyle/>
            <a:p>
              <a:r>
                <a:rPr lang="en-US" sz="1050" dirty="0" smtClean="0"/>
                <a:t>CIR 56</a:t>
              </a:r>
              <a:endParaRPr lang="en-US" sz="1050" dirty="0"/>
            </a:p>
          </p:txBody>
        </p:sp>
        <p:cxnSp>
          <p:nvCxnSpPr>
            <p:cNvPr id="20" name="Straight Connector 19"/>
            <p:cNvCxnSpPr/>
            <p:nvPr/>
          </p:nvCxnSpPr>
          <p:spPr bwMode="auto">
            <a:xfrm rot="5400000">
              <a:off x="1383363" y="2733839"/>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00023" y="2724500"/>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0" name="TextBox 29"/>
            <p:cNvSpPr txBox="1"/>
            <p:nvPr/>
          </p:nvSpPr>
          <p:spPr>
            <a:xfrm>
              <a:off x="1741703" y="1331980"/>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4525905" y="2352626"/>
              <a:ext cx="1400378" cy="853304"/>
            </a:xfrm>
            <a:prstGeom prst="rect">
              <a:avLst/>
            </a:prstGeom>
            <a:noFill/>
            <a:ln w="9525" algn="ctr">
              <a:noFill/>
              <a:miter lim="800000"/>
              <a:headEnd/>
              <a:tailEnd/>
            </a:ln>
          </p:spPr>
        </p:pic>
        <p:sp>
          <p:nvSpPr>
            <p:cNvPr id="40" name="TextBox 39"/>
            <p:cNvSpPr txBox="1"/>
            <p:nvPr/>
          </p:nvSpPr>
          <p:spPr>
            <a:xfrm>
              <a:off x="4740141" y="2626241"/>
              <a:ext cx="1023037" cy="244682"/>
            </a:xfrm>
            <a:prstGeom prst="rect">
              <a:avLst/>
            </a:prstGeom>
            <a:noFill/>
          </p:spPr>
          <p:txBody>
            <a:bodyPr wrap="none" rtlCol="0">
              <a:spAutoFit/>
            </a:bodyPr>
            <a:lstStyle/>
            <a:p>
              <a:r>
                <a:rPr lang="en-US" sz="1100" b="1" dirty="0" smtClean="0"/>
                <a:t>Frame Relay</a:t>
              </a:r>
              <a:endParaRPr lang="en-US" sz="1100" b="1" dirty="0"/>
            </a:p>
          </p:txBody>
        </p:sp>
        <p:pic>
          <p:nvPicPr>
            <p:cNvPr id="39" name="Picture 37"/>
            <p:cNvPicPr>
              <a:picLocks noChangeArrowheads="1"/>
            </p:cNvPicPr>
            <p:nvPr/>
          </p:nvPicPr>
          <p:blipFill>
            <a:blip r:embed="rId3"/>
            <a:srcRect/>
            <a:stretch>
              <a:fillRect/>
            </a:stretch>
          </p:blipFill>
          <p:spPr bwMode="auto">
            <a:xfrm>
              <a:off x="7026754" y="2068609"/>
              <a:ext cx="870351" cy="451691"/>
            </a:xfrm>
            <a:prstGeom prst="rect">
              <a:avLst/>
            </a:prstGeom>
            <a:noFill/>
            <a:ln w="9525">
              <a:noFill/>
              <a:miter lim="800000"/>
              <a:headEnd/>
              <a:tailEnd/>
            </a:ln>
          </p:spPr>
        </p:pic>
        <p:sp>
          <p:nvSpPr>
            <p:cNvPr id="49" name="TextBox 48"/>
            <p:cNvSpPr txBox="1"/>
            <p:nvPr/>
          </p:nvSpPr>
          <p:spPr>
            <a:xfrm>
              <a:off x="7255611" y="2298777"/>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35" name="Picture 37"/>
            <p:cNvPicPr>
              <a:picLocks noChangeArrowheads="1"/>
            </p:cNvPicPr>
            <p:nvPr/>
          </p:nvPicPr>
          <p:blipFill>
            <a:blip r:embed="rId3"/>
            <a:srcRect/>
            <a:stretch>
              <a:fillRect/>
            </a:stretch>
          </p:blipFill>
          <p:spPr bwMode="auto">
            <a:xfrm>
              <a:off x="7056487" y="3090803"/>
              <a:ext cx="870351" cy="451691"/>
            </a:xfrm>
            <a:prstGeom prst="rect">
              <a:avLst/>
            </a:prstGeom>
            <a:noFill/>
            <a:ln w="9525">
              <a:noFill/>
              <a:miter lim="800000"/>
              <a:headEnd/>
              <a:tailEnd/>
            </a:ln>
          </p:spPr>
        </p:pic>
        <p:sp>
          <p:nvSpPr>
            <p:cNvPr id="36" name="TextBox 35"/>
            <p:cNvSpPr txBox="1"/>
            <p:nvPr/>
          </p:nvSpPr>
          <p:spPr>
            <a:xfrm>
              <a:off x="7341100" y="3320970"/>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pic>
          <p:nvPicPr>
            <p:cNvPr id="51" name="Picture 37"/>
            <p:cNvPicPr>
              <a:picLocks noChangeArrowheads="1"/>
            </p:cNvPicPr>
            <p:nvPr/>
          </p:nvPicPr>
          <p:blipFill>
            <a:blip r:embed="rId3"/>
            <a:srcRect/>
            <a:stretch>
              <a:fillRect/>
            </a:stretch>
          </p:blipFill>
          <p:spPr bwMode="auto">
            <a:xfrm>
              <a:off x="4836004" y="1180879"/>
              <a:ext cx="870351" cy="451691"/>
            </a:xfrm>
            <a:prstGeom prst="rect">
              <a:avLst/>
            </a:prstGeom>
            <a:noFill/>
            <a:ln w="9525">
              <a:noFill/>
              <a:miter lim="800000"/>
              <a:headEnd/>
              <a:tailEnd/>
            </a:ln>
          </p:spPr>
        </p:pic>
        <p:sp>
          <p:nvSpPr>
            <p:cNvPr id="54" name="TextBox 53"/>
            <p:cNvSpPr txBox="1"/>
            <p:nvPr/>
          </p:nvSpPr>
          <p:spPr>
            <a:xfrm>
              <a:off x="5064861" y="1411047"/>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7" name="Picture 37"/>
            <p:cNvPicPr>
              <a:picLocks noChangeArrowheads="1"/>
            </p:cNvPicPr>
            <p:nvPr/>
          </p:nvPicPr>
          <p:blipFill>
            <a:blip r:embed="rId3"/>
            <a:srcRect/>
            <a:stretch>
              <a:fillRect/>
            </a:stretch>
          </p:blipFill>
          <p:spPr bwMode="auto">
            <a:xfrm>
              <a:off x="4881724" y="3684049"/>
              <a:ext cx="870351" cy="451691"/>
            </a:xfrm>
            <a:prstGeom prst="rect">
              <a:avLst/>
            </a:prstGeom>
            <a:noFill/>
            <a:ln w="9525">
              <a:noFill/>
              <a:miter lim="800000"/>
              <a:headEnd/>
              <a:tailEnd/>
            </a:ln>
          </p:spPr>
        </p:pic>
        <p:sp>
          <p:nvSpPr>
            <p:cNvPr id="58" name="TextBox 57"/>
            <p:cNvSpPr txBox="1"/>
            <p:nvPr/>
          </p:nvSpPr>
          <p:spPr>
            <a:xfrm>
              <a:off x="5110581" y="3914217"/>
              <a:ext cx="380232" cy="258532"/>
            </a:xfrm>
            <a:prstGeom prst="rect">
              <a:avLst/>
            </a:prstGeom>
            <a:noFill/>
          </p:spPr>
          <p:txBody>
            <a:bodyPr wrap="none" rtlCol="0">
              <a:spAutoFit/>
            </a:bodyPr>
            <a:lstStyle/>
            <a:p>
              <a:r>
                <a:rPr lang="en-US" sz="1200" b="1" dirty="0" smtClean="0">
                  <a:solidFill>
                    <a:schemeClr val="bg1"/>
                  </a:solidFill>
                </a:rPr>
                <a:t>R5</a:t>
              </a:r>
              <a:endParaRPr lang="en-US" sz="1200" b="1" dirty="0">
                <a:solidFill>
                  <a:schemeClr val="bg1"/>
                </a:solidFill>
              </a:endParaRPr>
            </a:p>
          </p:txBody>
        </p:sp>
        <p:sp>
          <p:nvSpPr>
            <p:cNvPr id="77" name="TextBox 76"/>
            <p:cNvSpPr txBox="1"/>
            <p:nvPr/>
          </p:nvSpPr>
          <p:spPr>
            <a:xfrm>
              <a:off x="6153708" y="2109205"/>
              <a:ext cx="597158" cy="238312"/>
            </a:xfrm>
            <a:prstGeom prst="rect">
              <a:avLst/>
            </a:prstGeom>
            <a:noFill/>
          </p:spPr>
          <p:txBody>
            <a:bodyPr wrap="square" lIns="0" tIns="0" rIns="0" bIns="0" rtlCol="0" anchor="ctr" anchorCtr="0">
              <a:noAutofit/>
            </a:bodyPr>
            <a:lstStyle/>
            <a:p>
              <a:r>
                <a:rPr lang="en-US" sz="1050" dirty="0" smtClean="0"/>
                <a:t>CIR 56</a:t>
              </a:r>
              <a:endParaRPr lang="en-US" sz="1050" dirty="0"/>
            </a:p>
          </p:txBody>
        </p:sp>
        <p:sp>
          <p:nvSpPr>
            <p:cNvPr id="78" name="TextBox 77"/>
            <p:cNvSpPr txBox="1"/>
            <p:nvPr/>
          </p:nvSpPr>
          <p:spPr>
            <a:xfrm>
              <a:off x="6165138" y="3206485"/>
              <a:ext cx="597158" cy="238312"/>
            </a:xfrm>
            <a:prstGeom prst="rect">
              <a:avLst/>
            </a:prstGeom>
            <a:noFill/>
          </p:spPr>
          <p:txBody>
            <a:bodyPr wrap="square" lIns="0" tIns="0" rIns="0" bIns="0" rtlCol="0" anchor="ctr" anchorCtr="0">
              <a:noAutofit/>
            </a:bodyPr>
            <a:lstStyle/>
            <a:p>
              <a:r>
                <a:rPr lang="en-US" sz="1050" dirty="0" smtClean="0"/>
                <a:t>CIR 56</a:t>
              </a:r>
              <a:endParaRPr lang="en-US" sz="1050" dirty="0"/>
            </a:p>
          </p:txBody>
        </p:sp>
        <p:sp>
          <p:nvSpPr>
            <p:cNvPr id="79" name="TextBox 78"/>
            <p:cNvSpPr txBox="1"/>
            <p:nvPr/>
          </p:nvSpPr>
          <p:spPr>
            <a:xfrm>
              <a:off x="4599228" y="3309355"/>
              <a:ext cx="597158" cy="238312"/>
            </a:xfrm>
            <a:prstGeom prst="rect">
              <a:avLst/>
            </a:prstGeom>
            <a:noFill/>
          </p:spPr>
          <p:txBody>
            <a:bodyPr wrap="square" lIns="0" tIns="0" rIns="0" bIns="0" rtlCol="0" anchor="ctr" anchorCtr="0">
              <a:noAutofit/>
            </a:bodyPr>
            <a:lstStyle/>
            <a:p>
              <a:r>
                <a:rPr lang="en-US" sz="1050" dirty="0" smtClean="0"/>
                <a:t>CIR 56</a:t>
              </a:r>
              <a:endParaRPr lang="en-US" sz="1050" dirty="0"/>
            </a:p>
          </p:txBody>
        </p:sp>
        <p:sp>
          <p:nvSpPr>
            <p:cNvPr id="91" name="TextBox 90"/>
            <p:cNvSpPr txBox="1"/>
            <p:nvPr/>
          </p:nvSpPr>
          <p:spPr>
            <a:xfrm>
              <a:off x="3234513" y="2437795"/>
              <a:ext cx="966988" cy="158766"/>
            </a:xfrm>
            <a:prstGeom prst="rect">
              <a:avLst/>
            </a:prstGeom>
            <a:noFill/>
          </p:spPr>
          <p:txBody>
            <a:bodyPr wrap="square" lIns="0" tIns="0" rIns="0" bIns="0" rtlCol="0" anchor="ctr" anchorCtr="0">
              <a:noAutofit/>
            </a:bodyPr>
            <a:lstStyle/>
            <a:p>
              <a:r>
                <a:rPr lang="en-US" sz="1050" dirty="0" smtClean="0"/>
                <a:t>T1 (1.5 Mbps)</a:t>
              </a:r>
              <a:endParaRPr lang="en-US" sz="1050" dirty="0"/>
            </a:p>
          </p:txBody>
        </p:sp>
        <p:sp>
          <p:nvSpPr>
            <p:cNvPr id="92" name="TextBox 91"/>
            <p:cNvSpPr txBox="1"/>
            <p:nvPr/>
          </p:nvSpPr>
          <p:spPr>
            <a:xfrm>
              <a:off x="2550577" y="2735160"/>
              <a:ext cx="966988" cy="158766"/>
            </a:xfrm>
            <a:prstGeom prst="rect">
              <a:avLst/>
            </a:prstGeom>
            <a:noFill/>
          </p:spPr>
          <p:txBody>
            <a:bodyPr wrap="square" lIns="0" tIns="0" rIns="0" bIns="0" rtlCol="0" anchor="ctr" anchorCtr="0">
              <a:noAutofit/>
            </a:bodyPr>
            <a:lstStyle/>
            <a:p>
              <a:r>
                <a:rPr lang="en-US" sz="1050" dirty="0" smtClean="0"/>
                <a:t>S0/0/0</a:t>
              </a:r>
              <a:endParaRPr lang="en-US" sz="1050" dirty="0"/>
            </a:p>
          </p:txBody>
        </p:sp>
      </p:grpSp>
      <p:grpSp>
        <p:nvGrpSpPr>
          <p:cNvPr id="3" name="Group 2"/>
          <p:cNvGrpSpPr/>
          <p:nvPr/>
        </p:nvGrpSpPr>
        <p:grpSpPr>
          <a:xfrm>
            <a:off x="1807109" y="4085504"/>
            <a:ext cx="4855617" cy="668654"/>
            <a:chOff x="-543371" y="4340935"/>
            <a:chExt cx="4855617" cy="668654"/>
          </a:xfrm>
        </p:grpSpPr>
        <p:sp>
          <p:nvSpPr>
            <p:cNvPr id="55" name="Rectangle 54"/>
            <p:cNvSpPr/>
            <p:nvPr/>
          </p:nvSpPr>
          <p:spPr bwMode="auto">
            <a:xfrm>
              <a:off x="1667295" y="4753320"/>
              <a:ext cx="1379345" cy="17563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0" name="Text Placeholder 5"/>
            <p:cNvSpPr>
              <a:spLocks/>
            </p:cNvSpPr>
            <p:nvPr/>
          </p:nvSpPr>
          <p:spPr bwMode="auto">
            <a:xfrm>
              <a:off x="-543371" y="4340935"/>
              <a:ext cx="4855617" cy="66865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 interface S0/0/0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R1(config-if)# </a:t>
              </a:r>
              <a:r>
                <a:rPr lang="en-US" sz="1200" b="1" kern="0" dirty="0" smtClean="0">
                  <a:latin typeface="Courier New" pitchFamily="49" charset="0"/>
                </a:rPr>
                <a:t>encapsulation frame-relay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R1(config-if)# </a:t>
              </a:r>
              <a:r>
                <a:rPr lang="en-US" sz="1200" b="1" kern="0" dirty="0" smtClean="0">
                  <a:latin typeface="Courier New" pitchFamily="49" charset="0"/>
                </a:rPr>
                <a:t>bandwidth 224</a:t>
              </a:r>
            </a:p>
          </p:txBody>
        </p:sp>
      </p:grpSp>
    </p:spTree>
    <p:extLst>
      <p:ext uri="{BB962C8B-B14F-4D97-AF65-F5344CB8AC3E}">
        <p14:creationId xmlns:p14="http://schemas.microsoft.com/office/powerpoint/2010/main" val="129136718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480819"/>
            <a:ext cx="5076143" cy="539164"/>
          </a:xfrm>
        </p:spPr>
        <p:txBody>
          <a:bodyPr>
            <a:normAutofit fontScale="90000"/>
          </a:bodyPr>
          <a:lstStyle/>
          <a:p>
            <a:r>
              <a:rPr lang="en-US" sz="3200" dirty="0" smtClean="0"/>
              <a:t>EIGRP WAN Configuration – Example #2a</a:t>
            </a:r>
            <a:endParaRPr lang="en-US" sz="3200" dirty="0"/>
          </a:p>
        </p:txBody>
      </p:sp>
      <p:sp>
        <p:nvSpPr>
          <p:cNvPr id="45" name="Content Placeholder 44"/>
          <p:cNvSpPr>
            <a:spLocks noGrp="1"/>
          </p:cNvSpPr>
          <p:nvPr>
            <p:ph idx="11"/>
          </p:nvPr>
        </p:nvSpPr>
        <p:spPr>
          <a:xfrm>
            <a:off x="348984" y="4608017"/>
            <a:ext cx="8520354" cy="1233918"/>
          </a:xfrm>
        </p:spPr>
        <p:txBody>
          <a:bodyPr>
            <a:normAutofit fontScale="77500" lnSpcReduction="20000"/>
          </a:bodyPr>
          <a:lstStyle/>
          <a:p>
            <a:r>
              <a:rPr lang="en-US" dirty="0" smtClean="0">
                <a:solidFill>
                  <a:srgbClr val="0D0D0D"/>
                </a:solidFill>
              </a:rPr>
              <a:t>R2, R3, and R4 share the same CIR. To protect against overwhelming the slowest-speed circuit (to R5) the bandwidth should be configured to the lowest CIR multiplied by the number of circuits.</a:t>
            </a:r>
          </a:p>
          <a:p>
            <a:pPr lvl="1">
              <a:buNone/>
            </a:pPr>
            <a:r>
              <a:rPr lang="en-US" dirty="0" smtClean="0">
                <a:solidFill>
                  <a:srgbClr val="0D0D0D"/>
                </a:solidFill>
              </a:rPr>
              <a:t>4 (VC) x 56 (CIR) = 224</a:t>
            </a:r>
          </a:p>
        </p:txBody>
      </p:sp>
      <p:grpSp>
        <p:nvGrpSpPr>
          <p:cNvPr id="3" name="Group 2"/>
          <p:cNvGrpSpPr/>
          <p:nvPr/>
        </p:nvGrpSpPr>
        <p:grpSpPr>
          <a:xfrm>
            <a:off x="1868468" y="3734674"/>
            <a:ext cx="5694003" cy="668654"/>
            <a:chOff x="279399" y="4301461"/>
            <a:chExt cx="5694003" cy="668654"/>
          </a:xfrm>
        </p:grpSpPr>
        <p:sp>
          <p:nvSpPr>
            <p:cNvPr id="55" name="Rectangle 54"/>
            <p:cNvSpPr/>
            <p:nvPr/>
          </p:nvSpPr>
          <p:spPr bwMode="auto">
            <a:xfrm>
              <a:off x="1654416" y="4701803"/>
              <a:ext cx="1379345" cy="17563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0" name="Text Placeholder 5"/>
            <p:cNvSpPr>
              <a:spLocks/>
            </p:cNvSpPr>
            <p:nvPr/>
          </p:nvSpPr>
          <p:spPr bwMode="auto">
            <a:xfrm>
              <a:off x="279399" y="4301461"/>
              <a:ext cx="5694003" cy="66865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 interface S0/0/0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R1(config-if)# </a:t>
              </a:r>
              <a:r>
                <a:rPr lang="en-US" sz="1200" b="1" kern="0" dirty="0" smtClean="0">
                  <a:latin typeface="Courier New" pitchFamily="49" charset="0"/>
                </a:rPr>
                <a:t>encapsulation frame-relay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R1(config-if)# </a:t>
              </a:r>
              <a:r>
                <a:rPr lang="en-US" sz="1200" b="1" kern="0" dirty="0" smtClean="0">
                  <a:latin typeface="Courier New" pitchFamily="49" charset="0"/>
                </a:rPr>
                <a:t>bandwidth 224</a:t>
              </a:r>
            </a:p>
          </p:txBody>
        </p:sp>
      </p:grpSp>
      <p:grpSp>
        <p:nvGrpSpPr>
          <p:cNvPr id="44" name="Group 43"/>
          <p:cNvGrpSpPr/>
          <p:nvPr/>
        </p:nvGrpSpPr>
        <p:grpSpPr>
          <a:xfrm>
            <a:off x="1262128" y="1169089"/>
            <a:ext cx="6593983" cy="2274549"/>
            <a:chOff x="1442434" y="1123486"/>
            <a:chExt cx="6593983" cy="3062148"/>
          </a:xfrm>
        </p:grpSpPr>
        <p:sp>
          <p:nvSpPr>
            <p:cNvPr id="52" name="Rounded Rectangle 51"/>
            <p:cNvSpPr/>
            <p:nvPr/>
          </p:nvSpPr>
          <p:spPr bwMode="auto">
            <a:xfrm>
              <a:off x="1442434" y="1123486"/>
              <a:ext cx="6593983" cy="3062148"/>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cxnSp>
          <p:nvCxnSpPr>
            <p:cNvPr id="80" name="Straight Connector 79"/>
            <p:cNvCxnSpPr/>
            <p:nvPr/>
          </p:nvCxnSpPr>
          <p:spPr bwMode="auto">
            <a:xfrm rot="10860000" flipV="1">
              <a:off x="1569958" y="2752678"/>
              <a:ext cx="431120" cy="5992"/>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6" name="Freeform 9"/>
            <p:cNvSpPr>
              <a:spLocks/>
            </p:cNvSpPr>
            <p:nvPr/>
          </p:nvSpPr>
          <p:spPr bwMode="auto">
            <a:xfrm rot="5400000" flipV="1">
              <a:off x="4720079" y="3426816"/>
              <a:ext cx="1079810" cy="10993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73" name="Freeform 9"/>
            <p:cNvSpPr>
              <a:spLocks/>
            </p:cNvSpPr>
            <p:nvPr/>
          </p:nvSpPr>
          <p:spPr bwMode="auto">
            <a:xfrm rot="5400000">
              <a:off x="4732016" y="1982775"/>
              <a:ext cx="1079810" cy="1100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61" name="Freeform 9"/>
            <p:cNvSpPr>
              <a:spLocks/>
            </p:cNvSpPr>
            <p:nvPr/>
          </p:nvSpPr>
          <p:spPr bwMode="auto">
            <a:xfrm rot="9900000">
              <a:off x="5523435" y="2465582"/>
              <a:ext cx="1927296" cy="13090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2" name="Freeform 9"/>
            <p:cNvSpPr>
              <a:spLocks/>
            </p:cNvSpPr>
            <p:nvPr/>
          </p:nvSpPr>
          <p:spPr bwMode="auto">
            <a:xfrm>
              <a:off x="2228850" y="2686050"/>
              <a:ext cx="2388590" cy="13492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4" name="Freeform 9"/>
            <p:cNvSpPr>
              <a:spLocks/>
            </p:cNvSpPr>
            <p:nvPr/>
          </p:nvSpPr>
          <p:spPr bwMode="auto">
            <a:xfrm rot="11700000" flipV="1">
              <a:off x="5517117" y="2966923"/>
              <a:ext cx="1927296" cy="10897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24590" y="2504163"/>
              <a:ext cx="870351" cy="451691"/>
            </a:xfrm>
            <a:prstGeom prst="rect">
              <a:avLst/>
            </a:prstGeom>
            <a:noFill/>
            <a:ln w="9525">
              <a:noFill/>
              <a:miter lim="800000"/>
              <a:headEnd/>
              <a:tailEnd/>
            </a:ln>
          </p:spPr>
        </p:pic>
        <p:cxnSp>
          <p:nvCxnSpPr>
            <p:cNvPr id="20" name="Straight Connector 19"/>
            <p:cNvCxnSpPr/>
            <p:nvPr/>
          </p:nvCxnSpPr>
          <p:spPr bwMode="auto">
            <a:xfrm rot="5400000">
              <a:off x="1383363" y="2733839"/>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00023" y="2724500"/>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0" name="TextBox 29"/>
            <p:cNvSpPr txBox="1"/>
            <p:nvPr/>
          </p:nvSpPr>
          <p:spPr>
            <a:xfrm>
              <a:off x="1741703" y="1331980"/>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4525905" y="2352626"/>
              <a:ext cx="1400378" cy="853304"/>
            </a:xfrm>
            <a:prstGeom prst="rect">
              <a:avLst/>
            </a:prstGeom>
            <a:noFill/>
            <a:ln w="9525" algn="ctr">
              <a:noFill/>
              <a:miter lim="800000"/>
              <a:headEnd/>
              <a:tailEnd/>
            </a:ln>
          </p:spPr>
        </p:pic>
        <p:sp>
          <p:nvSpPr>
            <p:cNvPr id="40" name="TextBox 39"/>
            <p:cNvSpPr txBox="1"/>
            <p:nvPr/>
          </p:nvSpPr>
          <p:spPr>
            <a:xfrm>
              <a:off x="4740141" y="2626241"/>
              <a:ext cx="1023037" cy="244682"/>
            </a:xfrm>
            <a:prstGeom prst="rect">
              <a:avLst/>
            </a:prstGeom>
            <a:noFill/>
          </p:spPr>
          <p:txBody>
            <a:bodyPr wrap="none" rtlCol="0">
              <a:spAutoFit/>
            </a:bodyPr>
            <a:lstStyle/>
            <a:p>
              <a:r>
                <a:rPr lang="en-US" sz="1100" b="1" dirty="0" smtClean="0"/>
                <a:t>Frame Relay</a:t>
              </a:r>
              <a:endParaRPr lang="en-US" sz="1100" b="1" dirty="0"/>
            </a:p>
          </p:txBody>
        </p:sp>
        <p:pic>
          <p:nvPicPr>
            <p:cNvPr id="39" name="Picture 37"/>
            <p:cNvPicPr>
              <a:picLocks noChangeArrowheads="1"/>
            </p:cNvPicPr>
            <p:nvPr/>
          </p:nvPicPr>
          <p:blipFill>
            <a:blip r:embed="rId3"/>
            <a:srcRect/>
            <a:stretch>
              <a:fillRect/>
            </a:stretch>
          </p:blipFill>
          <p:spPr bwMode="auto">
            <a:xfrm>
              <a:off x="7026754" y="2068609"/>
              <a:ext cx="870351" cy="451691"/>
            </a:xfrm>
            <a:prstGeom prst="rect">
              <a:avLst/>
            </a:prstGeom>
            <a:noFill/>
            <a:ln w="9525">
              <a:noFill/>
              <a:miter lim="800000"/>
              <a:headEnd/>
              <a:tailEnd/>
            </a:ln>
          </p:spPr>
        </p:pic>
        <p:sp>
          <p:nvSpPr>
            <p:cNvPr id="49" name="TextBox 48"/>
            <p:cNvSpPr txBox="1"/>
            <p:nvPr/>
          </p:nvSpPr>
          <p:spPr>
            <a:xfrm>
              <a:off x="7255611" y="2298777"/>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35" name="Picture 37"/>
            <p:cNvPicPr>
              <a:picLocks noChangeArrowheads="1"/>
            </p:cNvPicPr>
            <p:nvPr/>
          </p:nvPicPr>
          <p:blipFill>
            <a:blip r:embed="rId3"/>
            <a:srcRect/>
            <a:stretch>
              <a:fillRect/>
            </a:stretch>
          </p:blipFill>
          <p:spPr bwMode="auto">
            <a:xfrm>
              <a:off x="7056487" y="3090803"/>
              <a:ext cx="870351" cy="451691"/>
            </a:xfrm>
            <a:prstGeom prst="rect">
              <a:avLst/>
            </a:prstGeom>
            <a:noFill/>
            <a:ln w="9525">
              <a:noFill/>
              <a:miter lim="800000"/>
              <a:headEnd/>
              <a:tailEnd/>
            </a:ln>
          </p:spPr>
        </p:pic>
        <p:sp>
          <p:nvSpPr>
            <p:cNvPr id="36" name="TextBox 35"/>
            <p:cNvSpPr txBox="1"/>
            <p:nvPr/>
          </p:nvSpPr>
          <p:spPr>
            <a:xfrm>
              <a:off x="7341100" y="3320970"/>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pic>
          <p:nvPicPr>
            <p:cNvPr id="51" name="Picture 37"/>
            <p:cNvPicPr>
              <a:picLocks noChangeArrowheads="1"/>
            </p:cNvPicPr>
            <p:nvPr/>
          </p:nvPicPr>
          <p:blipFill>
            <a:blip r:embed="rId3"/>
            <a:srcRect/>
            <a:stretch>
              <a:fillRect/>
            </a:stretch>
          </p:blipFill>
          <p:spPr bwMode="auto">
            <a:xfrm>
              <a:off x="4836004" y="1180879"/>
              <a:ext cx="870351" cy="451691"/>
            </a:xfrm>
            <a:prstGeom prst="rect">
              <a:avLst/>
            </a:prstGeom>
            <a:noFill/>
            <a:ln w="9525">
              <a:noFill/>
              <a:miter lim="800000"/>
              <a:headEnd/>
              <a:tailEnd/>
            </a:ln>
          </p:spPr>
        </p:pic>
        <p:sp>
          <p:nvSpPr>
            <p:cNvPr id="54" name="TextBox 53"/>
            <p:cNvSpPr txBox="1"/>
            <p:nvPr/>
          </p:nvSpPr>
          <p:spPr>
            <a:xfrm>
              <a:off x="5064861" y="1411047"/>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7" name="Picture 37"/>
            <p:cNvPicPr>
              <a:picLocks noChangeArrowheads="1"/>
            </p:cNvPicPr>
            <p:nvPr/>
          </p:nvPicPr>
          <p:blipFill>
            <a:blip r:embed="rId3"/>
            <a:srcRect/>
            <a:stretch>
              <a:fillRect/>
            </a:stretch>
          </p:blipFill>
          <p:spPr bwMode="auto">
            <a:xfrm>
              <a:off x="4881724" y="3684049"/>
              <a:ext cx="870351" cy="451691"/>
            </a:xfrm>
            <a:prstGeom prst="rect">
              <a:avLst/>
            </a:prstGeom>
            <a:noFill/>
            <a:ln w="9525">
              <a:noFill/>
              <a:miter lim="800000"/>
              <a:headEnd/>
              <a:tailEnd/>
            </a:ln>
          </p:spPr>
        </p:pic>
        <p:sp>
          <p:nvSpPr>
            <p:cNvPr id="58" name="TextBox 57"/>
            <p:cNvSpPr txBox="1"/>
            <p:nvPr/>
          </p:nvSpPr>
          <p:spPr>
            <a:xfrm>
              <a:off x="5110581" y="3914217"/>
              <a:ext cx="380232" cy="258532"/>
            </a:xfrm>
            <a:prstGeom prst="rect">
              <a:avLst/>
            </a:prstGeom>
            <a:noFill/>
          </p:spPr>
          <p:txBody>
            <a:bodyPr wrap="none" rtlCol="0">
              <a:spAutoFit/>
            </a:bodyPr>
            <a:lstStyle/>
            <a:p>
              <a:r>
                <a:rPr lang="en-US" sz="1200" b="1" dirty="0" smtClean="0">
                  <a:solidFill>
                    <a:schemeClr val="bg1"/>
                  </a:solidFill>
                </a:rPr>
                <a:t>R5</a:t>
              </a:r>
              <a:endParaRPr lang="en-US" sz="1200" b="1" dirty="0">
                <a:solidFill>
                  <a:schemeClr val="bg1"/>
                </a:solidFill>
              </a:endParaRPr>
            </a:p>
          </p:txBody>
        </p:sp>
        <p:sp>
          <p:nvSpPr>
            <p:cNvPr id="91" name="TextBox 90"/>
            <p:cNvSpPr txBox="1"/>
            <p:nvPr/>
          </p:nvSpPr>
          <p:spPr>
            <a:xfrm>
              <a:off x="3234513" y="2437795"/>
              <a:ext cx="966988" cy="158766"/>
            </a:xfrm>
            <a:prstGeom prst="rect">
              <a:avLst/>
            </a:prstGeom>
            <a:noFill/>
          </p:spPr>
          <p:txBody>
            <a:bodyPr wrap="square" lIns="0" tIns="0" rIns="0" bIns="0" rtlCol="0" anchor="ctr" anchorCtr="0">
              <a:noAutofit/>
            </a:bodyPr>
            <a:lstStyle/>
            <a:p>
              <a:r>
                <a:rPr lang="en-US" sz="1050" dirty="0" smtClean="0"/>
                <a:t>T1 (1.5 Mbps)</a:t>
              </a:r>
              <a:endParaRPr lang="en-US" sz="1050" dirty="0"/>
            </a:p>
          </p:txBody>
        </p:sp>
        <p:sp>
          <p:nvSpPr>
            <p:cNvPr id="92" name="TextBox 91"/>
            <p:cNvSpPr txBox="1"/>
            <p:nvPr/>
          </p:nvSpPr>
          <p:spPr>
            <a:xfrm>
              <a:off x="2550577" y="2735160"/>
              <a:ext cx="966988" cy="158766"/>
            </a:xfrm>
            <a:prstGeom prst="rect">
              <a:avLst/>
            </a:prstGeom>
            <a:noFill/>
          </p:spPr>
          <p:txBody>
            <a:bodyPr wrap="square" lIns="0" tIns="0" rIns="0" bIns="0" rtlCol="0" anchor="ctr" anchorCtr="0">
              <a:noAutofit/>
            </a:bodyPr>
            <a:lstStyle/>
            <a:p>
              <a:r>
                <a:rPr lang="en-US" sz="1050" dirty="0" smtClean="0"/>
                <a:t>S0/0/0</a:t>
              </a:r>
              <a:endParaRPr lang="en-US" sz="1050" dirty="0"/>
            </a:p>
          </p:txBody>
        </p:sp>
        <p:sp>
          <p:nvSpPr>
            <p:cNvPr id="38" name="TextBox 37"/>
            <p:cNvSpPr txBox="1"/>
            <p:nvPr/>
          </p:nvSpPr>
          <p:spPr>
            <a:xfrm>
              <a:off x="4594023" y="1911085"/>
              <a:ext cx="597158" cy="238312"/>
            </a:xfrm>
            <a:prstGeom prst="rect">
              <a:avLst/>
            </a:prstGeom>
            <a:noFill/>
          </p:spPr>
          <p:txBody>
            <a:bodyPr wrap="square" lIns="0" tIns="0" rIns="0" bIns="0" rtlCol="0" anchor="ctr" anchorCtr="0">
              <a:noAutofit/>
            </a:bodyPr>
            <a:lstStyle/>
            <a:p>
              <a:r>
                <a:rPr lang="en-US" sz="1050" dirty="0" smtClean="0"/>
                <a:t>CIR 256</a:t>
              </a:r>
            </a:p>
            <a:p>
              <a:r>
                <a:rPr lang="en-US" sz="1050" dirty="0" smtClean="0"/>
                <a:t>BW 224</a:t>
              </a:r>
              <a:endParaRPr lang="en-US" sz="1050" dirty="0"/>
            </a:p>
          </p:txBody>
        </p:sp>
        <p:sp>
          <p:nvSpPr>
            <p:cNvPr id="41" name="TextBox 40"/>
            <p:cNvSpPr txBox="1"/>
            <p:nvPr/>
          </p:nvSpPr>
          <p:spPr>
            <a:xfrm>
              <a:off x="6153708" y="2109205"/>
              <a:ext cx="597158" cy="238312"/>
            </a:xfrm>
            <a:prstGeom prst="rect">
              <a:avLst/>
            </a:prstGeom>
            <a:noFill/>
          </p:spPr>
          <p:txBody>
            <a:bodyPr wrap="square" lIns="0" tIns="0" rIns="0" bIns="0" rtlCol="0" anchor="ctr" anchorCtr="0">
              <a:noAutofit/>
            </a:bodyPr>
            <a:lstStyle/>
            <a:p>
              <a:r>
                <a:rPr lang="en-US" sz="1050" dirty="0" smtClean="0"/>
                <a:t>CIR 256</a:t>
              </a:r>
            </a:p>
            <a:p>
              <a:r>
                <a:rPr lang="en-US" sz="1050" dirty="0" smtClean="0"/>
                <a:t>BW 224</a:t>
              </a:r>
              <a:endParaRPr lang="en-US" sz="1050" dirty="0"/>
            </a:p>
          </p:txBody>
        </p:sp>
        <p:sp>
          <p:nvSpPr>
            <p:cNvPr id="42" name="TextBox 41"/>
            <p:cNvSpPr txBox="1"/>
            <p:nvPr/>
          </p:nvSpPr>
          <p:spPr>
            <a:xfrm>
              <a:off x="6165138" y="3206485"/>
              <a:ext cx="597158" cy="238312"/>
            </a:xfrm>
            <a:prstGeom prst="rect">
              <a:avLst/>
            </a:prstGeom>
            <a:noFill/>
          </p:spPr>
          <p:txBody>
            <a:bodyPr wrap="square" lIns="0" tIns="0" rIns="0" bIns="0" rtlCol="0" anchor="ctr" anchorCtr="0">
              <a:noAutofit/>
            </a:bodyPr>
            <a:lstStyle/>
            <a:p>
              <a:r>
                <a:rPr lang="en-US" sz="1050" dirty="0" smtClean="0"/>
                <a:t>CIR 256</a:t>
              </a:r>
            </a:p>
            <a:p>
              <a:r>
                <a:rPr lang="en-US" sz="1050" dirty="0" smtClean="0"/>
                <a:t>BW 224</a:t>
              </a:r>
              <a:endParaRPr lang="en-US" sz="1050" dirty="0"/>
            </a:p>
          </p:txBody>
        </p:sp>
        <p:sp>
          <p:nvSpPr>
            <p:cNvPr id="43" name="TextBox 42"/>
            <p:cNvSpPr txBox="1"/>
            <p:nvPr/>
          </p:nvSpPr>
          <p:spPr>
            <a:xfrm>
              <a:off x="4599228" y="3309355"/>
              <a:ext cx="597158" cy="238312"/>
            </a:xfrm>
            <a:prstGeom prst="rect">
              <a:avLst/>
            </a:prstGeom>
            <a:noFill/>
          </p:spPr>
          <p:txBody>
            <a:bodyPr wrap="square" lIns="0" tIns="0" rIns="0" bIns="0" rtlCol="0" anchor="ctr" anchorCtr="0">
              <a:noAutofit/>
            </a:bodyPr>
            <a:lstStyle/>
            <a:p>
              <a:r>
                <a:rPr lang="en-US" sz="1050" dirty="0" smtClean="0"/>
                <a:t>CIR 56</a:t>
              </a:r>
            </a:p>
            <a:p>
              <a:r>
                <a:rPr lang="en-US" sz="1050" dirty="0" smtClean="0"/>
                <a:t>BW 56</a:t>
              </a:r>
            </a:p>
            <a:p>
              <a:endParaRPr lang="en-US" sz="1050" dirty="0"/>
            </a:p>
          </p:txBody>
        </p:sp>
      </p:grpSp>
    </p:spTree>
    <p:extLst>
      <p:ext uri="{BB962C8B-B14F-4D97-AF65-F5344CB8AC3E}">
        <p14:creationId xmlns:p14="http://schemas.microsoft.com/office/powerpoint/2010/main" val="895872267"/>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9"/>
            <a:ext cx="5040987" cy="740664"/>
          </a:xfrm>
        </p:spPr>
        <p:txBody>
          <a:bodyPr>
            <a:normAutofit fontScale="90000"/>
          </a:bodyPr>
          <a:lstStyle/>
          <a:p>
            <a:r>
              <a:rPr lang="en-US" sz="3200" dirty="0" smtClean="0"/>
              <a:t>EIGRP WAN Configuration – Example #2b</a:t>
            </a:r>
            <a:endParaRPr lang="en-US" sz="3200" dirty="0"/>
          </a:p>
        </p:txBody>
      </p:sp>
      <p:sp>
        <p:nvSpPr>
          <p:cNvPr id="64" name="Content Placeholder 63"/>
          <p:cNvSpPr>
            <a:spLocks noGrp="1"/>
          </p:cNvSpPr>
          <p:nvPr>
            <p:ph idx="11"/>
          </p:nvPr>
        </p:nvSpPr>
        <p:spPr>
          <a:xfrm>
            <a:off x="356884" y="5389670"/>
            <a:ext cx="8520354" cy="499822"/>
          </a:xfrm>
        </p:spPr>
        <p:txBody>
          <a:bodyPr>
            <a:normAutofit fontScale="62500" lnSpcReduction="20000"/>
          </a:bodyPr>
          <a:lstStyle/>
          <a:p>
            <a:r>
              <a:rPr lang="en-US" dirty="0" smtClean="0">
                <a:solidFill>
                  <a:srgbClr val="0D0D0D"/>
                </a:solidFill>
              </a:rPr>
              <a:t>An alternate solution is to configure a multipoint </a:t>
            </a:r>
            <a:r>
              <a:rPr lang="en-US" dirty="0" err="1" smtClean="0">
                <a:solidFill>
                  <a:srgbClr val="0D0D0D"/>
                </a:solidFill>
              </a:rPr>
              <a:t>subinterface</a:t>
            </a:r>
            <a:r>
              <a:rPr lang="en-US" dirty="0" smtClean="0">
                <a:solidFill>
                  <a:srgbClr val="0D0D0D"/>
                </a:solidFill>
              </a:rPr>
              <a:t> for routers R2, R3, and R4 and configure a point-to-point </a:t>
            </a:r>
            <a:r>
              <a:rPr lang="en-US" dirty="0" err="1" smtClean="0">
                <a:solidFill>
                  <a:srgbClr val="0D0D0D"/>
                </a:solidFill>
              </a:rPr>
              <a:t>subinterface</a:t>
            </a:r>
            <a:r>
              <a:rPr lang="en-US" dirty="0" smtClean="0">
                <a:solidFill>
                  <a:srgbClr val="0D0D0D"/>
                </a:solidFill>
              </a:rPr>
              <a:t> network for R5.</a:t>
            </a:r>
          </a:p>
        </p:txBody>
      </p:sp>
      <p:grpSp>
        <p:nvGrpSpPr>
          <p:cNvPr id="56" name="Group 55"/>
          <p:cNvGrpSpPr/>
          <p:nvPr/>
        </p:nvGrpSpPr>
        <p:grpSpPr>
          <a:xfrm>
            <a:off x="1184854" y="1263682"/>
            <a:ext cx="6761409" cy="2104140"/>
            <a:chOff x="1403797" y="1123486"/>
            <a:chExt cx="6761409" cy="3049263"/>
          </a:xfrm>
        </p:grpSpPr>
        <p:sp>
          <p:nvSpPr>
            <p:cNvPr id="52" name="Rounded Rectangle 51"/>
            <p:cNvSpPr/>
            <p:nvPr/>
          </p:nvSpPr>
          <p:spPr bwMode="auto">
            <a:xfrm>
              <a:off x="1403797" y="1123486"/>
              <a:ext cx="6761409" cy="3036390"/>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cxnSp>
          <p:nvCxnSpPr>
            <p:cNvPr id="80" name="Straight Connector 79"/>
            <p:cNvCxnSpPr/>
            <p:nvPr/>
          </p:nvCxnSpPr>
          <p:spPr bwMode="auto">
            <a:xfrm rot="10860000" flipV="1">
              <a:off x="1569958" y="2752678"/>
              <a:ext cx="431120" cy="5992"/>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6" name="Freeform 9"/>
            <p:cNvSpPr>
              <a:spLocks/>
            </p:cNvSpPr>
            <p:nvPr/>
          </p:nvSpPr>
          <p:spPr bwMode="auto">
            <a:xfrm rot="5400000" flipV="1">
              <a:off x="4720079" y="3426816"/>
              <a:ext cx="1079810" cy="10993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73" name="Freeform 9"/>
            <p:cNvSpPr>
              <a:spLocks/>
            </p:cNvSpPr>
            <p:nvPr/>
          </p:nvSpPr>
          <p:spPr bwMode="auto">
            <a:xfrm rot="5400000">
              <a:off x="4732016" y="1982775"/>
              <a:ext cx="1079810" cy="1100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61" name="Freeform 9"/>
            <p:cNvSpPr>
              <a:spLocks/>
            </p:cNvSpPr>
            <p:nvPr/>
          </p:nvSpPr>
          <p:spPr bwMode="auto">
            <a:xfrm rot="9900000">
              <a:off x="5523435" y="2465582"/>
              <a:ext cx="1927296" cy="13090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2" name="Freeform 9"/>
            <p:cNvSpPr>
              <a:spLocks/>
            </p:cNvSpPr>
            <p:nvPr/>
          </p:nvSpPr>
          <p:spPr bwMode="auto">
            <a:xfrm>
              <a:off x="2228850" y="2686050"/>
              <a:ext cx="2388590" cy="13492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4" name="Freeform 9"/>
            <p:cNvSpPr>
              <a:spLocks/>
            </p:cNvSpPr>
            <p:nvPr/>
          </p:nvSpPr>
          <p:spPr bwMode="auto">
            <a:xfrm rot="11700000" flipV="1">
              <a:off x="5517117" y="2966923"/>
              <a:ext cx="1927296" cy="10897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24590" y="2504163"/>
              <a:ext cx="870351" cy="451691"/>
            </a:xfrm>
            <a:prstGeom prst="rect">
              <a:avLst/>
            </a:prstGeom>
            <a:noFill/>
            <a:ln w="9525">
              <a:noFill/>
              <a:miter lim="800000"/>
              <a:headEnd/>
              <a:tailEnd/>
            </a:ln>
          </p:spPr>
        </p:pic>
        <p:cxnSp>
          <p:nvCxnSpPr>
            <p:cNvPr id="20" name="Straight Connector 19"/>
            <p:cNvCxnSpPr/>
            <p:nvPr/>
          </p:nvCxnSpPr>
          <p:spPr bwMode="auto">
            <a:xfrm rot="5400000">
              <a:off x="1383363" y="2733839"/>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00023" y="2724500"/>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0" name="TextBox 29"/>
            <p:cNvSpPr txBox="1"/>
            <p:nvPr/>
          </p:nvSpPr>
          <p:spPr>
            <a:xfrm>
              <a:off x="1741703" y="1331980"/>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4525905" y="2352626"/>
              <a:ext cx="1400378" cy="853304"/>
            </a:xfrm>
            <a:prstGeom prst="rect">
              <a:avLst/>
            </a:prstGeom>
            <a:noFill/>
            <a:ln w="9525" algn="ctr">
              <a:noFill/>
              <a:miter lim="800000"/>
              <a:headEnd/>
              <a:tailEnd/>
            </a:ln>
          </p:spPr>
        </p:pic>
        <p:sp>
          <p:nvSpPr>
            <p:cNvPr id="40" name="TextBox 39"/>
            <p:cNvSpPr txBox="1"/>
            <p:nvPr/>
          </p:nvSpPr>
          <p:spPr>
            <a:xfrm>
              <a:off x="4740141" y="2626241"/>
              <a:ext cx="1023037" cy="244682"/>
            </a:xfrm>
            <a:prstGeom prst="rect">
              <a:avLst/>
            </a:prstGeom>
            <a:noFill/>
          </p:spPr>
          <p:txBody>
            <a:bodyPr wrap="none" rtlCol="0">
              <a:spAutoFit/>
            </a:bodyPr>
            <a:lstStyle/>
            <a:p>
              <a:r>
                <a:rPr lang="en-US" sz="1100" b="1" dirty="0" smtClean="0"/>
                <a:t>Frame Relay</a:t>
              </a:r>
              <a:endParaRPr lang="en-US" sz="1100" b="1" dirty="0"/>
            </a:p>
          </p:txBody>
        </p:sp>
        <p:pic>
          <p:nvPicPr>
            <p:cNvPr id="39" name="Picture 37"/>
            <p:cNvPicPr>
              <a:picLocks noChangeArrowheads="1"/>
            </p:cNvPicPr>
            <p:nvPr/>
          </p:nvPicPr>
          <p:blipFill>
            <a:blip r:embed="rId3"/>
            <a:srcRect/>
            <a:stretch>
              <a:fillRect/>
            </a:stretch>
          </p:blipFill>
          <p:spPr bwMode="auto">
            <a:xfrm>
              <a:off x="7026754" y="2068609"/>
              <a:ext cx="870351" cy="451691"/>
            </a:xfrm>
            <a:prstGeom prst="rect">
              <a:avLst/>
            </a:prstGeom>
            <a:noFill/>
            <a:ln w="9525">
              <a:noFill/>
              <a:miter lim="800000"/>
              <a:headEnd/>
              <a:tailEnd/>
            </a:ln>
          </p:spPr>
        </p:pic>
        <p:sp>
          <p:nvSpPr>
            <p:cNvPr id="49" name="TextBox 48"/>
            <p:cNvSpPr txBox="1"/>
            <p:nvPr/>
          </p:nvSpPr>
          <p:spPr>
            <a:xfrm>
              <a:off x="7255611" y="2298777"/>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35" name="Picture 37"/>
            <p:cNvPicPr>
              <a:picLocks noChangeArrowheads="1"/>
            </p:cNvPicPr>
            <p:nvPr/>
          </p:nvPicPr>
          <p:blipFill>
            <a:blip r:embed="rId3"/>
            <a:srcRect/>
            <a:stretch>
              <a:fillRect/>
            </a:stretch>
          </p:blipFill>
          <p:spPr bwMode="auto">
            <a:xfrm>
              <a:off x="7056487" y="3090803"/>
              <a:ext cx="870351" cy="451691"/>
            </a:xfrm>
            <a:prstGeom prst="rect">
              <a:avLst/>
            </a:prstGeom>
            <a:noFill/>
            <a:ln w="9525">
              <a:noFill/>
              <a:miter lim="800000"/>
              <a:headEnd/>
              <a:tailEnd/>
            </a:ln>
          </p:spPr>
        </p:pic>
        <p:sp>
          <p:nvSpPr>
            <p:cNvPr id="36" name="TextBox 35"/>
            <p:cNvSpPr txBox="1"/>
            <p:nvPr/>
          </p:nvSpPr>
          <p:spPr>
            <a:xfrm>
              <a:off x="7341100" y="3320970"/>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pic>
          <p:nvPicPr>
            <p:cNvPr id="51" name="Picture 37"/>
            <p:cNvPicPr>
              <a:picLocks noChangeArrowheads="1"/>
            </p:cNvPicPr>
            <p:nvPr/>
          </p:nvPicPr>
          <p:blipFill>
            <a:blip r:embed="rId3"/>
            <a:srcRect/>
            <a:stretch>
              <a:fillRect/>
            </a:stretch>
          </p:blipFill>
          <p:spPr bwMode="auto">
            <a:xfrm>
              <a:off x="4836004" y="1180879"/>
              <a:ext cx="870351" cy="451691"/>
            </a:xfrm>
            <a:prstGeom prst="rect">
              <a:avLst/>
            </a:prstGeom>
            <a:noFill/>
            <a:ln w="9525">
              <a:noFill/>
              <a:miter lim="800000"/>
              <a:headEnd/>
              <a:tailEnd/>
            </a:ln>
          </p:spPr>
        </p:pic>
        <p:sp>
          <p:nvSpPr>
            <p:cNvPr id="54" name="TextBox 53"/>
            <p:cNvSpPr txBox="1"/>
            <p:nvPr/>
          </p:nvSpPr>
          <p:spPr>
            <a:xfrm>
              <a:off x="5064861" y="1411047"/>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7" name="Picture 37"/>
            <p:cNvPicPr>
              <a:picLocks noChangeArrowheads="1"/>
            </p:cNvPicPr>
            <p:nvPr/>
          </p:nvPicPr>
          <p:blipFill>
            <a:blip r:embed="rId3"/>
            <a:srcRect/>
            <a:stretch>
              <a:fillRect/>
            </a:stretch>
          </p:blipFill>
          <p:spPr bwMode="auto">
            <a:xfrm>
              <a:off x="4881724" y="3684049"/>
              <a:ext cx="870351" cy="451691"/>
            </a:xfrm>
            <a:prstGeom prst="rect">
              <a:avLst/>
            </a:prstGeom>
            <a:noFill/>
            <a:ln w="9525">
              <a:noFill/>
              <a:miter lim="800000"/>
              <a:headEnd/>
              <a:tailEnd/>
            </a:ln>
          </p:spPr>
        </p:pic>
        <p:sp>
          <p:nvSpPr>
            <p:cNvPr id="58" name="TextBox 57"/>
            <p:cNvSpPr txBox="1"/>
            <p:nvPr/>
          </p:nvSpPr>
          <p:spPr>
            <a:xfrm>
              <a:off x="5110581" y="3914217"/>
              <a:ext cx="380232" cy="258532"/>
            </a:xfrm>
            <a:prstGeom prst="rect">
              <a:avLst/>
            </a:prstGeom>
            <a:noFill/>
          </p:spPr>
          <p:txBody>
            <a:bodyPr wrap="none" rtlCol="0">
              <a:spAutoFit/>
            </a:bodyPr>
            <a:lstStyle/>
            <a:p>
              <a:r>
                <a:rPr lang="en-US" sz="1200" b="1" dirty="0" smtClean="0">
                  <a:solidFill>
                    <a:schemeClr val="bg1"/>
                  </a:solidFill>
                </a:rPr>
                <a:t>R5</a:t>
              </a:r>
              <a:endParaRPr lang="en-US" sz="1200" b="1" dirty="0">
                <a:solidFill>
                  <a:schemeClr val="bg1"/>
                </a:solidFill>
              </a:endParaRPr>
            </a:p>
          </p:txBody>
        </p:sp>
        <p:sp>
          <p:nvSpPr>
            <p:cNvPr id="91" name="TextBox 90"/>
            <p:cNvSpPr txBox="1"/>
            <p:nvPr/>
          </p:nvSpPr>
          <p:spPr>
            <a:xfrm>
              <a:off x="3234513" y="2437795"/>
              <a:ext cx="966988" cy="158766"/>
            </a:xfrm>
            <a:prstGeom prst="rect">
              <a:avLst/>
            </a:prstGeom>
            <a:noFill/>
          </p:spPr>
          <p:txBody>
            <a:bodyPr wrap="square" lIns="0" tIns="0" rIns="0" bIns="0" rtlCol="0" anchor="ctr" anchorCtr="0">
              <a:noAutofit/>
            </a:bodyPr>
            <a:lstStyle/>
            <a:p>
              <a:r>
                <a:rPr lang="en-US" sz="1050" dirty="0" smtClean="0"/>
                <a:t>T1 (1.5 Mbps)</a:t>
              </a:r>
              <a:endParaRPr lang="en-US" sz="1050" dirty="0"/>
            </a:p>
          </p:txBody>
        </p:sp>
        <p:sp>
          <p:nvSpPr>
            <p:cNvPr id="92" name="TextBox 91"/>
            <p:cNvSpPr txBox="1"/>
            <p:nvPr/>
          </p:nvSpPr>
          <p:spPr>
            <a:xfrm>
              <a:off x="2550577" y="2735160"/>
              <a:ext cx="966988" cy="158766"/>
            </a:xfrm>
            <a:prstGeom prst="rect">
              <a:avLst/>
            </a:prstGeom>
            <a:noFill/>
          </p:spPr>
          <p:txBody>
            <a:bodyPr wrap="square" lIns="0" tIns="0" rIns="0" bIns="0" rtlCol="0" anchor="ctr" anchorCtr="0">
              <a:noAutofit/>
            </a:bodyPr>
            <a:lstStyle/>
            <a:p>
              <a:r>
                <a:rPr lang="en-US" sz="1050" dirty="0" smtClean="0"/>
                <a:t>S0/0/0</a:t>
              </a:r>
              <a:endParaRPr lang="en-US" sz="1050" dirty="0"/>
            </a:p>
          </p:txBody>
        </p:sp>
        <p:sp>
          <p:nvSpPr>
            <p:cNvPr id="38" name="TextBox 37"/>
            <p:cNvSpPr txBox="1"/>
            <p:nvPr/>
          </p:nvSpPr>
          <p:spPr>
            <a:xfrm>
              <a:off x="4594023" y="1911085"/>
              <a:ext cx="597158" cy="238312"/>
            </a:xfrm>
            <a:prstGeom prst="rect">
              <a:avLst/>
            </a:prstGeom>
            <a:noFill/>
          </p:spPr>
          <p:txBody>
            <a:bodyPr wrap="square" lIns="0" tIns="0" rIns="0" bIns="0" rtlCol="0" anchor="ctr" anchorCtr="0">
              <a:noAutofit/>
            </a:bodyPr>
            <a:lstStyle/>
            <a:p>
              <a:r>
                <a:rPr lang="en-US" sz="1050" dirty="0" smtClean="0"/>
                <a:t>CIR 256</a:t>
              </a:r>
            </a:p>
            <a:p>
              <a:r>
                <a:rPr lang="en-US" sz="1050" dirty="0" smtClean="0"/>
                <a:t>BW 224</a:t>
              </a:r>
              <a:endParaRPr lang="en-US" sz="1050" dirty="0"/>
            </a:p>
          </p:txBody>
        </p:sp>
        <p:sp>
          <p:nvSpPr>
            <p:cNvPr id="41" name="TextBox 40"/>
            <p:cNvSpPr txBox="1"/>
            <p:nvPr/>
          </p:nvSpPr>
          <p:spPr>
            <a:xfrm>
              <a:off x="6153708" y="2109205"/>
              <a:ext cx="597158" cy="238312"/>
            </a:xfrm>
            <a:prstGeom prst="rect">
              <a:avLst/>
            </a:prstGeom>
            <a:noFill/>
          </p:spPr>
          <p:txBody>
            <a:bodyPr wrap="square" lIns="0" tIns="0" rIns="0" bIns="0" rtlCol="0" anchor="ctr" anchorCtr="0">
              <a:noAutofit/>
            </a:bodyPr>
            <a:lstStyle/>
            <a:p>
              <a:r>
                <a:rPr lang="en-US" sz="1050" dirty="0" smtClean="0"/>
                <a:t>CIR 256</a:t>
              </a:r>
            </a:p>
            <a:p>
              <a:r>
                <a:rPr lang="en-US" sz="1050" dirty="0" smtClean="0"/>
                <a:t>BW 224</a:t>
              </a:r>
              <a:endParaRPr lang="en-US" sz="1050" dirty="0"/>
            </a:p>
          </p:txBody>
        </p:sp>
        <p:sp>
          <p:nvSpPr>
            <p:cNvPr id="42" name="TextBox 41"/>
            <p:cNvSpPr txBox="1"/>
            <p:nvPr/>
          </p:nvSpPr>
          <p:spPr>
            <a:xfrm>
              <a:off x="6165138" y="3206485"/>
              <a:ext cx="597158" cy="238312"/>
            </a:xfrm>
            <a:prstGeom prst="rect">
              <a:avLst/>
            </a:prstGeom>
            <a:noFill/>
          </p:spPr>
          <p:txBody>
            <a:bodyPr wrap="square" lIns="0" tIns="0" rIns="0" bIns="0" rtlCol="0" anchor="ctr" anchorCtr="0">
              <a:noAutofit/>
            </a:bodyPr>
            <a:lstStyle/>
            <a:p>
              <a:r>
                <a:rPr lang="en-US" sz="1050" dirty="0" smtClean="0"/>
                <a:t>CIR 256</a:t>
              </a:r>
            </a:p>
            <a:p>
              <a:r>
                <a:rPr lang="en-US" sz="1050" dirty="0" smtClean="0"/>
                <a:t>BW 224</a:t>
              </a:r>
              <a:endParaRPr lang="en-US" sz="1050" dirty="0"/>
            </a:p>
          </p:txBody>
        </p:sp>
        <p:sp>
          <p:nvSpPr>
            <p:cNvPr id="43" name="TextBox 42"/>
            <p:cNvSpPr txBox="1"/>
            <p:nvPr/>
          </p:nvSpPr>
          <p:spPr>
            <a:xfrm>
              <a:off x="4599228" y="3309355"/>
              <a:ext cx="597158" cy="238312"/>
            </a:xfrm>
            <a:prstGeom prst="rect">
              <a:avLst/>
            </a:prstGeom>
            <a:noFill/>
          </p:spPr>
          <p:txBody>
            <a:bodyPr wrap="square" lIns="0" tIns="0" rIns="0" bIns="0" rtlCol="0" anchor="ctr" anchorCtr="0">
              <a:noAutofit/>
            </a:bodyPr>
            <a:lstStyle/>
            <a:p>
              <a:r>
                <a:rPr lang="en-US" sz="1050" dirty="0" smtClean="0"/>
                <a:t>CIR 56</a:t>
              </a:r>
            </a:p>
            <a:p>
              <a:r>
                <a:rPr lang="en-US" sz="1050" dirty="0" smtClean="0"/>
                <a:t>BW 56</a:t>
              </a:r>
            </a:p>
            <a:p>
              <a:endParaRPr lang="en-US" sz="1050" dirty="0"/>
            </a:p>
          </p:txBody>
        </p:sp>
      </p:grpSp>
      <p:grpSp>
        <p:nvGrpSpPr>
          <p:cNvPr id="3" name="Group 2"/>
          <p:cNvGrpSpPr/>
          <p:nvPr/>
        </p:nvGrpSpPr>
        <p:grpSpPr>
          <a:xfrm>
            <a:off x="2127150" y="3576051"/>
            <a:ext cx="5253732" cy="1560776"/>
            <a:chOff x="279401" y="4257175"/>
            <a:chExt cx="5253732" cy="1560776"/>
          </a:xfrm>
        </p:grpSpPr>
        <p:sp>
          <p:nvSpPr>
            <p:cNvPr id="55" name="Rectangle 54"/>
            <p:cNvSpPr/>
            <p:nvPr/>
          </p:nvSpPr>
          <p:spPr bwMode="auto">
            <a:xfrm>
              <a:off x="1773438" y="4694421"/>
              <a:ext cx="2840155" cy="17567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0" name="Rectangle 59"/>
            <p:cNvSpPr/>
            <p:nvPr/>
          </p:nvSpPr>
          <p:spPr bwMode="auto">
            <a:xfrm>
              <a:off x="1412881" y="5238086"/>
              <a:ext cx="3234166" cy="14496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2" name="Rectangle 61"/>
            <p:cNvSpPr/>
            <p:nvPr/>
          </p:nvSpPr>
          <p:spPr bwMode="auto">
            <a:xfrm>
              <a:off x="1944415" y="5401637"/>
              <a:ext cx="1197217" cy="18213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3" name="Rectangle 62"/>
            <p:cNvSpPr/>
            <p:nvPr/>
          </p:nvSpPr>
          <p:spPr bwMode="auto">
            <a:xfrm>
              <a:off x="1925838" y="4846821"/>
              <a:ext cx="1260399" cy="16824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0" name="Text Placeholder 5"/>
            <p:cNvSpPr>
              <a:spLocks/>
            </p:cNvSpPr>
            <p:nvPr/>
          </p:nvSpPr>
          <p:spPr bwMode="auto">
            <a:xfrm>
              <a:off x="279401" y="4257175"/>
              <a:ext cx="5253732" cy="156077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R1(config-if)# </a:t>
              </a:r>
              <a:r>
                <a:rPr lang="en-US" sz="1200" b="1" kern="0" dirty="0" smtClean="0">
                  <a:latin typeface="Courier New" pitchFamily="49" charset="0"/>
                </a:rPr>
                <a:t>encapsulation frame-relay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R1(config-if)# </a:t>
              </a:r>
              <a:r>
                <a:rPr lang="en-US" sz="1200" b="1" kern="0" dirty="0" smtClean="0">
                  <a:latin typeface="Courier New" pitchFamily="49" charset="0"/>
                </a:rPr>
                <a:t>interface S0/0/0/0.1 multipoint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R1(config-subif)# </a:t>
              </a:r>
              <a:r>
                <a:rPr lang="en-US" sz="1200" b="1" kern="0" dirty="0" smtClean="0">
                  <a:latin typeface="Courier New" pitchFamily="49" charset="0"/>
                </a:rPr>
                <a:t>bandwidth 768</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R1(config-subif)# </a:t>
              </a:r>
              <a:r>
                <a:rPr lang="en-US" sz="1200" b="1" kern="0" dirty="0" smtClean="0">
                  <a:latin typeface="Courier New" pitchFamily="49" charset="0"/>
                </a:rPr>
                <a:t>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interface S0/0/0/0.2 point-to-point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R1(config-subif)# </a:t>
              </a:r>
              <a:r>
                <a:rPr lang="en-US" sz="1200" b="1" kern="0" dirty="0" smtClean="0">
                  <a:latin typeface="Courier New" pitchFamily="49" charset="0"/>
                </a:rPr>
                <a:t>bandwidth 56</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R1(config-subif)#</a:t>
              </a:r>
            </a:p>
          </p:txBody>
        </p:sp>
      </p:grpSp>
    </p:spTree>
    <p:extLst>
      <p:ext uri="{BB962C8B-B14F-4D97-AF65-F5344CB8AC3E}">
        <p14:creationId xmlns:p14="http://schemas.microsoft.com/office/powerpoint/2010/main" val="304440606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626" name="Rectangle 2"/>
          <p:cNvSpPr>
            <a:spLocks noGrp="1" noChangeArrowheads="1"/>
          </p:cNvSpPr>
          <p:nvPr>
            <p:ph type="title"/>
          </p:nvPr>
        </p:nvSpPr>
        <p:spPr>
          <a:xfrm>
            <a:off x="549275" y="108319"/>
            <a:ext cx="8042276" cy="1336956"/>
          </a:xfrm>
        </p:spPr>
        <p:txBody>
          <a:bodyPr/>
          <a:lstStyle/>
          <a:p>
            <a:r>
              <a:rPr lang="en-CA" dirty="0" smtClean="0"/>
              <a:t>EIGRP ip bandwith-percent</a:t>
            </a:r>
            <a:endParaRPr lang="en-CA" dirty="0"/>
          </a:p>
        </p:txBody>
      </p:sp>
      <p:sp>
        <p:nvSpPr>
          <p:cNvPr id="922627" name="Rectangle 3"/>
          <p:cNvSpPr>
            <a:spLocks noGrp="1" noChangeArrowheads="1"/>
          </p:cNvSpPr>
          <p:nvPr>
            <p:ph type="body" idx="1"/>
          </p:nvPr>
        </p:nvSpPr>
        <p:spPr/>
        <p:txBody>
          <a:bodyPr/>
          <a:lstStyle/>
          <a:p>
            <a:r>
              <a:rPr lang="en-CA" dirty="0" smtClean="0">
                <a:solidFill>
                  <a:srgbClr val="0D0D0D"/>
                </a:solidFill>
              </a:rPr>
              <a:t>By default, EIGRP is set to use up to 50% of the bandwidth of an interface to exchange routing information. </a:t>
            </a:r>
          </a:p>
          <a:p>
            <a:r>
              <a:rPr lang="en-CA" dirty="0" smtClean="0">
                <a:solidFill>
                  <a:srgbClr val="0D0D0D"/>
                </a:solidFill>
              </a:rPr>
              <a:t>The</a:t>
            </a:r>
            <a:r>
              <a:rPr lang="en-CA" b="1" dirty="0" smtClean="0">
                <a:solidFill>
                  <a:srgbClr val="0D0D0D"/>
                </a:solidFill>
                <a:latin typeface="Courier New" pitchFamily="49" charset="0"/>
                <a:cs typeface="Courier New" pitchFamily="49" charset="0"/>
              </a:rPr>
              <a:t> ip bandwidth-percent eigrp </a:t>
            </a:r>
            <a:r>
              <a:rPr lang="en-CA" dirty="0" smtClean="0">
                <a:solidFill>
                  <a:srgbClr val="0D0D0D"/>
                </a:solidFill>
              </a:rPr>
              <a:t>command can be configured to control the amount of bandwidth available to EIGRP. </a:t>
            </a:r>
          </a:p>
          <a:p>
            <a:pPr lvl="1"/>
            <a:r>
              <a:rPr lang="en-CA" dirty="0" smtClean="0">
                <a:solidFill>
                  <a:srgbClr val="0D0D0D"/>
                </a:solidFill>
              </a:rPr>
              <a:t>This is not the same as the</a:t>
            </a:r>
            <a:r>
              <a:rPr lang="en-CA" b="1" dirty="0" smtClean="0">
                <a:solidFill>
                  <a:srgbClr val="0D0D0D"/>
                </a:solidFill>
                <a:latin typeface="Courier New" pitchFamily="49" charset="0"/>
                <a:cs typeface="Courier New" pitchFamily="49" charset="0"/>
              </a:rPr>
              <a:t> bandwidth </a:t>
            </a:r>
            <a:r>
              <a:rPr lang="en-CA" dirty="0" smtClean="0">
                <a:solidFill>
                  <a:srgbClr val="0D0D0D"/>
                </a:solidFill>
              </a:rPr>
              <a:t>command.</a:t>
            </a:r>
          </a:p>
          <a:p>
            <a:pPr lvl="1"/>
            <a:r>
              <a:rPr lang="en-CA" dirty="0" smtClean="0">
                <a:solidFill>
                  <a:srgbClr val="0D0D0D"/>
                </a:solidFill>
              </a:rPr>
              <a:t>However, this command relies on the value set by the bandwidth command. </a:t>
            </a:r>
            <a:endParaRPr lang="en-CA" dirty="0">
              <a:solidFill>
                <a:srgbClr val="0D0D0D"/>
              </a:solidFill>
            </a:endParaRPr>
          </a:p>
        </p:txBody>
      </p:sp>
    </p:spTree>
    <p:extLst>
      <p:ext uri="{BB962C8B-B14F-4D97-AF65-F5344CB8AC3E}">
        <p14:creationId xmlns:p14="http://schemas.microsoft.com/office/powerpoint/2010/main" val="181993098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21548" y="1079524"/>
            <a:ext cx="8532159" cy="620712"/>
          </a:xfrm>
        </p:spPr>
        <p:txBody>
          <a:bodyPr/>
          <a:lstStyle/>
          <a:p>
            <a:r>
              <a:rPr lang="en-CA" dirty="0" smtClean="0"/>
              <a:t>ip bandwidth-percent eigrp</a:t>
            </a:r>
            <a:endParaRPr lang="en-US" dirty="0"/>
          </a:p>
        </p:txBody>
      </p:sp>
      <p:sp>
        <p:nvSpPr>
          <p:cNvPr id="13" name="Content Placeholder 12"/>
          <p:cNvSpPr>
            <a:spLocks noGrp="1"/>
          </p:cNvSpPr>
          <p:nvPr>
            <p:ph idx="1"/>
          </p:nvPr>
        </p:nvSpPr>
        <p:spPr>
          <a:xfrm>
            <a:off x="401172" y="2192628"/>
            <a:ext cx="8316913" cy="655780"/>
          </a:xfrm>
        </p:spPr>
        <p:txBody>
          <a:bodyPr>
            <a:normAutofit fontScale="92500"/>
          </a:bodyPr>
          <a:lstStyle/>
          <a:p>
            <a:r>
              <a:rPr lang="en-CA" dirty="0" smtClean="0">
                <a:solidFill>
                  <a:srgbClr val="0D0D0D"/>
                </a:solidFill>
              </a:rPr>
              <a:t>Configure the amount of bandwidth available to EIGRP.</a:t>
            </a:r>
            <a:endParaRPr lang="en-US" dirty="0">
              <a:solidFill>
                <a:srgbClr val="0D0D0D"/>
              </a:solidFill>
            </a:endParaRPr>
          </a:p>
        </p:txBody>
      </p:sp>
      <p:sp>
        <p:nvSpPr>
          <p:cNvPr id="14" name="Text Placeholder 13"/>
          <p:cNvSpPr>
            <a:spLocks noGrp="1"/>
          </p:cNvSpPr>
          <p:nvPr>
            <p:ph type="body" sz="quarter" idx="10"/>
          </p:nvPr>
        </p:nvSpPr>
        <p:spPr>
          <a:xfrm>
            <a:off x="613533" y="2791631"/>
            <a:ext cx="7745412" cy="377078"/>
          </a:xfrm>
        </p:spPr>
        <p:txBody>
          <a:bodyPr/>
          <a:lstStyle/>
          <a:p>
            <a:r>
              <a:rPr lang="en-US" dirty="0" smtClean="0">
                <a:solidFill>
                  <a:srgbClr val="0D0D0D"/>
                </a:solidFill>
              </a:rPr>
              <a:t>Router(config-if)#</a:t>
            </a:r>
            <a:endParaRPr lang="en-US" dirty="0">
              <a:solidFill>
                <a:srgbClr val="0D0D0D"/>
              </a:solidFill>
            </a:endParaRPr>
          </a:p>
        </p:txBody>
      </p:sp>
      <p:sp>
        <p:nvSpPr>
          <p:cNvPr id="15" name="Text Placeholder 14"/>
          <p:cNvSpPr>
            <a:spLocks noGrp="1"/>
          </p:cNvSpPr>
          <p:nvPr>
            <p:ph type="body" sz="quarter" idx="11"/>
          </p:nvPr>
        </p:nvSpPr>
        <p:spPr>
          <a:xfrm>
            <a:off x="615326" y="3461938"/>
            <a:ext cx="7745412" cy="377078"/>
          </a:xfrm>
        </p:spPr>
        <p:txBody>
          <a:bodyPr/>
          <a:lstStyle/>
          <a:p>
            <a:r>
              <a:rPr lang="en-US" dirty="0" smtClean="0">
                <a:solidFill>
                  <a:srgbClr val="0D0D0D"/>
                </a:solidFill>
              </a:rPr>
              <a:t>ip bandwidth-percent eigrp </a:t>
            </a:r>
            <a:r>
              <a:rPr lang="en-US" b="0" i="1" dirty="0" smtClean="0">
                <a:solidFill>
                  <a:srgbClr val="0D0D0D"/>
                </a:solidFill>
              </a:rPr>
              <a:t>as-number percent</a:t>
            </a:r>
            <a:endParaRPr lang="en-US" b="0" i="1" dirty="0">
              <a:solidFill>
                <a:srgbClr val="0D0D0D"/>
              </a:solidFill>
            </a:endParaRPr>
          </a:p>
        </p:txBody>
      </p:sp>
      <p:sp>
        <p:nvSpPr>
          <p:cNvPr id="16" name="Rectangle 15"/>
          <p:cNvSpPr/>
          <p:nvPr/>
        </p:nvSpPr>
        <p:spPr>
          <a:xfrm>
            <a:off x="266699" y="4141727"/>
            <a:ext cx="8487008" cy="1424236"/>
          </a:xfrm>
          <a:prstGeom prst="rect">
            <a:avLst/>
          </a:prstGeom>
        </p:spPr>
        <p:txBody>
          <a:bodyPr wrap="square">
            <a:spAutoFit/>
          </a:bodyPr>
          <a:lstStyle/>
          <a:p>
            <a:pPr marL="236538" lvl="0"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The</a:t>
            </a:r>
            <a:r>
              <a:rPr lang="en-US" kern="0" dirty="0" smtClean="0">
                <a:solidFill>
                  <a:srgbClr val="0D0D0D"/>
                </a:solidFill>
                <a:latin typeface="Courier New" pitchFamily="49" charset="0"/>
                <a:cs typeface="Courier New" pitchFamily="49" charset="0"/>
              </a:rPr>
              <a:t> </a:t>
            </a:r>
            <a:r>
              <a:rPr lang="en-US" i="1" kern="0" dirty="0" smtClean="0">
                <a:solidFill>
                  <a:srgbClr val="0D0D0D"/>
                </a:solidFill>
                <a:latin typeface="Courier New" pitchFamily="49" charset="0"/>
                <a:cs typeface="Courier New" pitchFamily="49" charset="0"/>
              </a:rPr>
              <a:t>as-number </a:t>
            </a:r>
            <a:r>
              <a:rPr lang="en-US" kern="0" dirty="0" smtClean="0">
                <a:solidFill>
                  <a:srgbClr val="0D0D0D"/>
                </a:solidFill>
              </a:rPr>
              <a:t>is the EIGRP AS number.</a:t>
            </a:r>
          </a:p>
          <a:p>
            <a:pPr marL="236538" lvl="0"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The</a:t>
            </a:r>
            <a:r>
              <a:rPr lang="en-US" i="1" kern="0" dirty="0" smtClean="0">
                <a:solidFill>
                  <a:srgbClr val="0D0D0D"/>
                </a:solidFill>
                <a:latin typeface="Courier New" pitchFamily="49" charset="0"/>
                <a:cs typeface="Courier New" pitchFamily="49" charset="0"/>
              </a:rPr>
              <a:t> percent </a:t>
            </a:r>
            <a:r>
              <a:rPr lang="en-US" kern="0" dirty="0" smtClean="0">
                <a:solidFill>
                  <a:srgbClr val="0D0D0D"/>
                </a:solidFill>
              </a:rPr>
              <a:t>parameter is the percentage of the configured bandwidth that EIGRP can use. </a:t>
            </a:r>
          </a:p>
          <a:p>
            <a:pPr marL="236538" lvl="0"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The percentage value can be set to greater than 100.</a:t>
            </a:r>
            <a:endParaRPr lang="en-US" sz="2000" kern="0" dirty="0" smtClean="0">
              <a:solidFill>
                <a:srgbClr val="0D0D0D"/>
              </a:solidFill>
            </a:endParaRPr>
          </a:p>
        </p:txBody>
      </p:sp>
    </p:spTree>
    <p:extLst>
      <p:ext uri="{BB962C8B-B14F-4D97-AF65-F5344CB8AC3E}">
        <p14:creationId xmlns:p14="http://schemas.microsoft.com/office/powerpoint/2010/main" val="419303691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8"/>
            <a:ext cx="8521700" cy="3664357"/>
          </a:xfrm>
        </p:spPr>
        <p:txBody>
          <a:bodyPr>
            <a:normAutofit/>
          </a:bodyPr>
          <a:lstStyle/>
          <a:p>
            <a:r>
              <a:rPr lang="en-US" dirty="0" smtClean="0"/>
              <a:t>Summary </a:t>
            </a:r>
            <a:br>
              <a:rPr lang="en-US" dirty="0" smtClean="0"/>
            </a:br>
            <a:r>
              <a:rPr lang="en-US" dirty="0" smtClean="0"/>
              <a:t>&amp;</a:t>
            </a:r>
            <a:br>
              <a:rPr lang="en-US" dirty="0" smtClean="0"/>
            </a:br>
            <a:r>
              <a:rPr lang="en-US" dirty="0" smtClean="0"/>
              <a:t>Questions</a:t>
            </a:r>
            <a:endParaRPr lang="en-US" dirty="0"/>
          </a:p>
        </p:txBody>
      </p:sp>
    </p:spTree>
    <p:extLst>
      <p:ext uri="{BB962C8B-B14F-4D97-AF65-F5344CB8AC3E}">
        <p14:creationId xmlns:p14="http://schemas.microsoft.com/office/powerpoint/2010/main" val="11721674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1490</TotalTime>
  <Words>3372</Words>
  <Application>Microsoft Macintosh PowerPoint</Application>
  <PresentationFormat>On-screen Show (4:3)</PresentationFormat>
  <Paragraphs>394</Paragraphs>
  <Slides>22</Slides>
  <Notes>16</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Breeze</vt:lpstr>
      <vt:lpstr>Enhanced Interior Gateway Routing Protocol – Part 3</vt:lpstr>
      <vt:lpstr>EIGRP Route Summarization </vt:lpstr>
      <vt:lpstr>Summarization in Discontiguous Networks </vt:lpstr>
      <vt:lpstr>Summarization in Discontiguous Networks </vt:lpstr>
      <vt:lpstr>Null 0</vt:lpstr>
      <vt:lpstr>Disabling Automatic Summarization</vt:lpstr>
      <vt:lpstr>Disable Automatic Summarization</vt:lpstr>
      <vt:lpstr>Summarizing on an Interface</vt:lpstr>
      <vt:lpstr>ip summary-address eigrp</vt:lpstr>
      <vt:lpstr>EIGRP Route Summarization </vt:lpstr>
      <vt:lpstr>EIGRP Load Balancing</vt:lpstr>
      <vt:lpstr>EIGRP Equal-Cost Load Balancing</vt:lpstr>
      <vt:lpstr>Unequal Cost Load Balancing</vt:lpstr>
      <vt:lpstr>EIGRP Unequal-Cost Load Balancing</vt:lpstr>
      <vt:lpstr>EIGRP Bandwidth Use Across WAN Links</vt:lpstr>
      <vt:lpstr>Setting EIGRP Bandwidth on a WAN</vt:lpstr>
      <vt:lpstr>EIGRP WAN Configuration – Example #1</vt:lpstr>
      <vt:lpstr>EIGRP WAN Configuration – Example #2a</vt:lpstr>
      <vt:lpstr>EIGRP WAN Configuration – Example #2b</vt:lpstr>
      <vt:lpstr>EIGRP ip bandwith-percent</vt:lpstr>
      <vt:lpstr>ip bandwidth-percent eigrp</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127</cp:revision>
  <dcterms:created xsi:type="dcterms:W3CDTF">2011-10-03T10:20:59Z</dcterms:created>
  <dcterms:modified xsi:type="dcterms:W3CDTF">2012-10-29T19:56:12Z</dcterms:modified>
</cp:coreProperties>
</file>