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01E838-09D6-4A51-8C89-C83451D9418A}" v="12" dt="2018-10-31T22:36:41.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inspiresport.com/why-school-sport/" TargetMode="External"/><Relationship Id="rId13" Type="http://schemas.openxmlformats.org/officeDocument/2006/relationships/hyperlink" Target="https://www.unicef.org/" TargetMode="External"/><Relationship Id="rId3" Type="http://schemas.openxmlformats.org/officeDocument/2006/relationships/hyperlink" Target="http://information-for-leaders-eng.pdf/" TargetMode="External"/><Relationship Id="rId7" Type="http://schemas.openxmlformats.org/officeDocument/2006/relationships/hyperlink" Target="https://www.gov.uk/government/news/voice-of-the-child-children-to-be-more-clearly-heard-in-decisions-about-their-future" TargetMode="External"/><Relationship Id="rId12" Type="http://schemas.openxmlformats.org/officeDocument/2006/relationships/hyperlink" Target="https://www.savethechildren.org/us/about-us/why-save-the-children/eglantyne-jebb" TargetMode="External"/><Relationship Id="rId2" Type="http://schemas.openxmlformats.org/officeDocument/2006/relationships/hyperlink" Target="http://www.cms.cardiff.sch.uk/about-us" TargetMode="External"/><Relationship Id="rId16" Type="http://schemas.openxmlformats.org/officeDocument/2006/relationships/hyperlink" Target="https://gov.wales/topics/health/publications/socialcare/guidance1/safeguardingunder2004act/?lang=en" TargetMode="External"/><Relationship Id="rId1" Type="http://schemas.openxmlformats.org/officeDocument/2006/relationships/slideLayout" Target="../slideLayouts/slideLayout7.xml"/><Relationship Id="rId6" Type="http://schemas.openxmlformats.org/officeDocument/2006/relationships/hyperlink" Target="https://www.britannica.com/biography/Urie-Bronfenbrenner" TargetMode="External"/><Relationship Id="rId11" Type="http://schemas.openxmlformats.org/officeDocument/2006/relationships/hyperlink" Target="https://www.westwaleschronicle.co.uk/blog/2018/05/15/nspcc-praises-welsh-government-intention-to-develop-a-child-sexual-abuse-action-plan/" TargetMode="External"/><Relationship Id="rId5" Type="http://schemas.openxmlformats.org/officeDocument/2006/relationships/hyperlink" Target="https://www.estyn.gov.wales/faq/what-local-safeguarding-children-board-lscb" TargetMode="External"/><Relationship Id="rId15" Type="http://schemas.openxmlformats.org/officeDocument/2006/relationships/hyperlink" Target="http://people/rights/implementation-of-childrens-rights/?lang=en" TargetMode="External"/><Relationship Id="rId10" Type="http://schemas.openxmlformats.org/officeDocument/2006/relationships/hyperlink" Target="https://www.nspcc.org.uk/what-we-do/about-us/performance-plans/" TargetMode="External"/><Relationship Id="rId4" Type="http://schemas.openxmlformats.org/officeDocument/2006/relationships/hyperlink" Target="file:///\\home\chronos\u-7bdc1dfeca42d01008fbdc87304352dab1f169c3\Downloads\Donaldson%20Report%20-%20Successful%20Futures%20-%20Independent%20Review%20of%20Curriculum%20and%20Assessment%20Arrangements%20in%20Wales.pdf" TargetMode="External"/><Relationship Id="rId9" Type="http://schemas.openxmlformats.org/officeDocument/2006/relationships/hyperlink" Target="https://www.simplypsychology.org/maslow.html" TargetMode="External"/><Relationship Id="rId14" Type="http://schemas.openxmlformats.org/officeDocument/2006/relationships/hyperlink" Target="http://childrensrights.wales/index.php/right/fil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elsa-support.co.uk/about-elsa-support/" TargetMode="External"/><Relationship Id="rId7" Type="http://schemas.openxmlformats.org/officeDocument/2006/relationships/hyperlink" Target="http://guidance/help/flyingstart/?lang=en" TargetMode="External"/><Relationship Id="rId2" Type="http://schemas.openxmlformats.org/officeDocument/2006/relationships/hyperlink" Target="https://app.croneri.co.uk/feature-articles/supporting-children-adhd" TargetMode="External"/><Relationship Id="rId1" Type="http://schemas.openxmlformats.org/officeDocument/2006/relationships/slideLayout" Target="../slideLayouts/slideLayout7.xml"/><Relationship Id="rId6" Type="http://schemas.openxmlformats.org/officeDocument/2006/relationships/hyperlink" Target="https://pdhtherapy.com/2018/03/8-ways-social-workers-can-help-those-with-adhd/" TargetMode="External"/><Relationship Id="rId5" Type="http://schemas.openxmlformats.org/officeDocument/2006/relationships/hyperlink" Target="https://search3.openobjects.com/mediamanager/cheshirewestandchester/directory/files/se_pack_for_sch_-mar16.pdf" TargetMode="External"/><Relationship Id="rId4" Type="http://schemas.openxmlformats.org/officeDocument/2006/relationships/hyperlink" Target="https://www.gl-assessment.co.uk/news-hub/case-studies/wellcomm-improving-communication-skills-from-the-very-begi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70350C-D84F-44CE-B89F-7CB2A89AAFCE}"/>
              </a:ext>
            </a:extLst>
          </p:cNvPr>
          <p:cNvSpPr txBox="1"/>
          <p:nvPr/>
        </p:nvSpPr>
        <p:spPr>
          <a:xfrm>
            <a:off x="3730745" y="-49603"/>
            <a:ext cx="4853436"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200" u="sng" dirty="0">
                <a:solidFill>
                  <a:schemeClr val="accent5">
                    <a:lumMod val="50000"/>
                  </a:schemeClr>
                </a:solidFill>
                <a:latin typeface="Arial"/>
                <a:cs typeface="Arial"/>
              </a:rPr>
              <a:t>The United Nations Convention on the Rights of the Child (UNCRC)</a:t>
            </a:r>
          </a:p>
        </p:txBody>
      </p:sp>
      <p:sp>
        <p:nvSpPr>
          <p:cNvPr id="3" name="TextBox 2">
            <a:extLst>
              <a:ext uri="{FF2B5EF4-FFF2-40B4-BE49-F238E27FC236}">
                <a16:creationId xmlns:a16="http://schemas.microsoft.com/office/drawing/2014/main" id="{33467CCD-B0B1-41C4-BA4B-A2EB599D8B3C}"/>
              </a:ext>
            </a:extLst>
          </p:cNvPr>
          <p:cNvSpPr txBox="1"/>
          <p:nvPr/>
        </p:nvSpPr>
        <p:spPr>
          <a:xfrm>
            <a:off x="4724400" y="3193211"/>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dirty="0">
              <a:cs typeface="Calibri"/>
            </a:endParaRPr>
          </a:p>
        </p:txBody>
      </p:sp>
      <p:sp>
        <p:nvSpPr>
          <p:cNvPr id="4" name="TextBox 3">
            <a:extLst>
              <a:ext uri="{FF2B5EF4-FFF2-40B4-BE49-F238E27FC236}">
                <a16:creationId xmlns:a16="http://schemas.microsoft.com/office/drawing/2014/main" id="{C76CA2F7-961A-477C-8C0E-981BB3010D0C}"/>
              </a:ext>
            </a:extLst>
          </p:cNvPr>
          <p:cNvSpPr txBox="1"/>
          <p:nvPr/>
        </p:nvSpPr>
        <p:spPr>
          <a:xfrm>
            <a:off x="76200" y="38100"/>
            <a:ext cx="2924175" cy="4848187"/>
          </a:xfrm>
          <a:prstGeom prst="rect">
            <a:avLst/>
          </a:prstGeom>
          <a:ln w="28575">
            <a:solidFill>
              <a:schemeClr val="accent2">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dirty="0" err="1">
                <a:latin typeface="Arial"/>
                <a:cs typeface="Arial"/>
              </a:rPr>
              <a:t>Eglantyne</a:t>
            </a:r>
            <a:r>
              <a:rPr lang="en-US" sz="900" u="sng" dirty="0">
                <a:latin typeface="Arial"/>
                <a:cs typeface="Arial"/>
              </a:rPr>
              <a:t> </a:t>
            </a:r>
            <a:r>
              <a:rPr lang="en-US" sz="900" u="sng" dirty="0" err="1">
                <a:latin typeface="Arial"/>
                <a:cs typeface="Arial"/>
              </a:rPr>
              <a:t>Jebb</a:t>
            </a:r>
          </a:p>
          <a:p>
            <a:pPr marL="171450" indent="-171450" algn="just">
              <a:lnSpc>
                <a:spcPct val="150000"/>
              </a:lnSpc>
              <a:buFont typeface="Arial"/>
              <a:buChar char="•"/>
            </a:pPr>
            <a:r>
              <a:rPr lang="en-US" sz="900" dirty="0" err="1">
                <a:latin typeface="Arial"/>
                <a:cs typeface="Arial"/>
              </a:rPr>
              <a:t>Eglantyne</a:t>
            </a:r>
            <a:r>
              <a:rPr lang="en-US" sz="900" dirty="0">
                <a:latin typeface="Arial"/>
                <a:cs typeface="Arial"/>
              </a:rPr>
              <a:t> </a:t>
            </a:r>
            <a:r>
              <a:rPr lang="en-US" sz="900" dirty="0" err="1">
                <a:latin typeface="Arial"/>
                <a:cs typeface="Arial"/>
              </a:rPr>
              <a:t>Jebb</a:t>
            </a:r>
            <a:r>
              <a:rPr lang="en-US" sz="900" dirty="0">
                <a:latin typeface="Arial"/>
                <a:cs typeface="Arial"/>
              </a:rPr>
              <a:t> was the founder of Save the Children at the beginning of the 20th Century. </a:t>
            </a:r>
          </a:p>
          <a:p>
            <a:pPr marL="171450" indent="-171450" algn="just">
              <a:lnSpc>
                <a:spcPct val="150000"/>
              </a:lnSpc>
              <a:buFont typeface="Arial"/>
              <a:buChar char="•"/>
            </a:pPr>
            <a:r>
              <a:rPr lang="en-US" sz="900" dirty="0">
                <a:latin typeface="Arial"/>
                <a:cs typeface="Arial"/>
              </a:rPr>
              <a:t>In 1919 she was arrested for handing out leaflets in Trafalgar Square and found guilty although the prosecuting council was affected and paid her fine.  </a:t>
            </a:r>
          </a:p>
          <a:p>
            <a:pPr marL="171450" indent="-171450" algn="just">
              <a:lnSpc>
                <a:spcPct val="150000"/>
              </a:lnSpc>
              <a:buFont typeface="Arial"/>
              <a:buChar char="•"/>
            </a:pPr>
            <a:r>
              <a:rPr lang="en-US" sz="900" dirty="0">
                <a:latin typeface="Arial"/>
                <a:cs typeface="Arial"/>
              </a:rPr>
              <a:t>"A few years later at the 1924 League of Nations convention in Geneva, </a:t>
            </a:r>
            <a:r>
              <a:rPr lang="en-US" sz="900" dirty="0" err="1">
                <a:latin typeface="Arial"/>
                <a:cs typeface="Arial"/>
              </a:rPr>
              <a:t>Eglantyne</a:t>
            </a:r>
            <a:r>
              <a:rPr lang="en-US" sz="900" dirty="0">
                <a:latin typeface="Arial"/>
                <a:cs typeface="Arial"/>
              </a:rPr>
              <a:t> presented a Declaration of the Rights of the Child to leaders from around the world."  (Save the Children, 2018) </a:t>
            </a:r>
          </a:p>
          <a:p>
            <a:pPr marL="171450" indent="-171450" algn="just">
              <a:lnSpc>
                <a:spcPct val="150000"/>
              </a:lnSpc>
              <a:buFont typeface="Arial"/>
              <a:buChar char="•"/>
            </a:pPr>
            <a:r>
              <a:rPr lang="en-US" sz="900" dirty="0">
                <a:latin typeface="Arial"/>
                <a:cs typeface="Arial"/>
              </a:rPr>
              <a:t>A document was written by </a:t>
            </a:r>
            <a:r>
              <a:rPr lang="en-US" sz="900" dirty="0" err="1">
                <a:latin typeface="Arial"/>
                <a:cs typeface="Arial"/>
              </a:rPr>
              <a:t>Eglantyne</a:t>
            </a:r>
            <a:r>
              <a:rPr lang="en-US" sz="900" dirty="0">
                <a:latin typeface="Arial"/>
                <a:cs typeface="Arial"/>
              </a:rPr>
              <a:t> who spoke  her opinion on human rights and all children were intitled to these rights also. </a:t>
            </a:r>
          </a:p>
          <a:p>
            <a:pPr marL="171450" indent="-171450" algn="just">
              <a:lnSpc>
                <a:spcPct val="150000"/>
              </a:lnSpc>
              <a:buFont typeface="Arial"/>
              <a:buChar char="•"/>
            </a:pPr>
            <a:r>
              <a:rPr lang="en-US" sz="900" dirty="0">
                <a:latin typeface="Arial"/>
                <a:cs typeface="Arial"/>
              </a:rPr>
              <a:t>Her document is what lead to United Nations Convention On The Rights Of The Child in 1959 to which 120 countries signed the document. </a:t>
            </a:r>
          </a:p>
          <a:p>
            <a:pPr marL="171450" indent="-171450" algn="just">
              <a:lnSpc>
                <a:spcPct val="150000"/>
              </a:lnSpc>
              <a:buFont typeface="Arial"/>
              <a:buChar char="•"/>
            </a:pPr>
            <a:r>
              <a:rPr lang="en-US" sz="900" dirty="0">
                <a:latin typeface="Arial"/>
                <a:cs typeface="Arial"/>
              </a:rPr>
              <a:t>“the child that is hungry must be fed, the child that is sick must be nursed, the child that is backward must be helped, the delinquent child must be reclaimed, and the orphan and the waif must be sheltered and succored.” - Eglantine </a:t>
            </a:r>
            <a:r>
              <a:rPr lang="en-US" sz="900" dirty="0" err="1">
                <a:latin typeface="Arial"/>
                <a:cs typeface="Arial"/>
              </a:rPr>
              <a:t>Jebb</a:t>
            </a:r>
            <a:r>
              <a:rPr lang="en-US" sz="900" dirty="0">
                <a:latin typeface="Arial"/>
                <a:cs typeface="Arial"/>
              </a:rPr>
              <a:t> </a:t>
            </a:r>
            <a:endParaRPr lang="en-US" dirty="0"/>
          </a:p>
        </p:txBody>
      </p:sp>
      <p:pic>
        <p:nvPicPr>
          <p:cNvPr id="7" name="Picture 7" descr="A close up of text on a white background&#10;&#10;Description generated with very high confidence">
            <a:extLst>
              <a:ext uri="{FF2B5EF4-FFF2-40B4-BE49-F238E27FC236}">
                <a16:creationId xmlns:a16="http://schemas.microsoft.com/office/drawing/2014/main" id="{95AD7C4E-7A58-43A2-83DA-11B56292B784}"/>
              </a:ext>
            </a:extLst>
          </p:cNvPr>
          <p:cNvPicPr>
            <a:picLocks noChangeAspect="1"/>
          </p:cNvPicPr>
          <p:nvPr/>
        </p:nvPicPr>
        <p:blipFill>
          <a:blip r:embed="rId2"/>
          <a:stretch>
            <a:fillRect/>
          </a:stretch>
        </p:blipFill>
        <p:spPr>
          <a:xfrm>
            <a:off x="3409950" y="3569970"/>
            <a:ext cx="2114550" cy="1251585"/>
          </a:xfrm>
          <a:prstGeom prst="rect">
            <a:avLst/>
          </a:prstGeom>
        </p:spPr>
      </p:pic>
      <p:sp>
        <p:nvSpPr>
          <p:cNvPr id="9" name="TextBox 8">
            <a:extLst>
              <a:ext uri="{FF2B5EF4-FFF2-40B4-BE49-F238E27FC236}">
                <a16:creationId xmlns:a16="http://schemas.microsoft.com/office/drawing/2014/main" id="{0F9B0F2C-80D5-48BC-BED7-2436B9EE665D}"/>
              </a:ext>
            </a:extLst>
          </p:cNvPr>
          <p:cNvSpPr txBox="1"/>
          <p:nvPr/>
        </p:nvSpPr>
        <p:spPr>
          <a:xfrm>
            <a:off x="4600575" y="4733925"/>
            <a:ext cx="1076325"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latin typeface="Arial"/>
                <a:cs typeface="Arial"/>
              </a:rPr>
              <a:t>(McLeod, 2018)</a:t>
            </a:r>
          </a:p>
        </p:txBody>
      </p:sp>
      <p:sp>
        <p:nvSpPr>
          <p:cNvPr id="11" name="TextBox 10">
            <a:extLst>
              <a:ext uri="{FF2B5EF4-FFF2-40B4-BE49-F238E27FC236}">
                <a16:creationId xmlns:a16="http://schemas.microsoft.com/office/drawing/2014/main" id="{A184E24C-29ED-4D31-8221-26F1ADB9F26E}"/>
              </a:ext>
            </a:extLst>
          </p:cNvPr>
          <p:cNvSpPr txBox="1"/>
          <p:nvPr/>
        </p:nvSpPr>
        <p:spPr>
          <a:xfrm>
            <a:off x="9429750" y="6029325"/>
            <a:ext cx="2657475" cy="689869"/>
          </a:xfrm>
          <a:prstGeom prst="rect">
            <a:avLst/>
          </a:prstGeom>
          <a:ln w="28575">
            <a:solidFill>
              <a:schemeClr val="accent4">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dirty="0">
                <a:latin typeface="Arial"/>
                <a:cs typeface="Arial"/>
              </a:rPr>
              <a:t>Human Rights Act 1998 is a legislation that has been put in place to safeguard our human rights protecting everyone from children to elderly.</a:t>
            </a:r>
            <a:endParaRPr lang="en-US" sz="900">
              <a:latin typeface="Arial"/>
              <a:cs typeface="Arial"/>
            </a:endParaRPr>
          </a:p>
        </p:txBody>
      </p:sp>
      <p:sp>
        <p:nvSpPr>
          <p:cNvPr id="12" name="TextBox 11">
            <a:extLst>
              <a:ext uri="{FF2B5EF4-FFF2-40B4-BE49-F238E27FC236}">
                <a16:creationId xmlns:a16="http://schemas.microsoft.com/office/drawing/2014/main" id="{5A5E9FD9-62CA-4B0D-99FB-D51DEAD6B7EC}"/>
              </a:ext>
            </a:extLst>
          </p:cNvPr>
          <p:cNvSpPr txBox="1"/>
          <p:nvPr/>
        </p:nvSpPr>
        <p:spPr>
          <a:xfrm>
            <a:off x="9382125" y="800100"/>
            <a:ext cx="2743200" cy="5152629"/>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dirty="0">
                <a:latin typeface="Arial"/>
                <a:cs typeface="Arial"/>
              </a:rPr>
              <a:t>NSPCC</a:t>
            </a:r>
            <a:r>
              <a:rPr lang="en-US" sz="900" dirty="0">
                <a:latin typeface="Arial"/>
                <a:cs typeface="Arial"/>
              </a:rPr>
              <a:t> </a:t>
            </a:r>
          </a:p>
          <a:p>
            <a:pPr marL="171450" indent="-171450" algn="just">
              <a:lnSpc>
                <a:spcPct val="150000"/>
              </a:lnSpc>
              <a:buFont typeface="Arial"/>
              <a:buChar char="•"/>
            </a:pPr>
            <a:r>
              <a:rPr lang="en-US" sz="900" dirty="0">
                <a:latin typeface="Arial"/>
                <a:cs typeface="Arial"/>
              </a:rPr>
              <a:t>Nation Society for the Prevention of Cruelty to Children although it known as NSPCC for short. </a:t>
            </a:r>
          </a:p>
          <a:p>
            <a:pPr marL="171450" indent="-171450" algn="just">
              <a:lnSpc>
                <a:spcPct val="150000"/>
              </a:lnSpc>
              <a:buFont typeface="Arial"/>
              <a:buChar char="•"/>
            </a:pPr>
            <a:r>
              <a:rPr lang="en-US" sz="900" dirty="0">
                <a:latin typeface="Arial"/>
                <a:cs typeface="Arial"/>
              </a:rPr>
              <a:t>It was founded in 1884.</a:t>
            </a:r>
            <a:endParaRPr lang="en-US" sz="900">
              <a:latin typeface="Arial"/>
              <a:cs typeface="Arial"/>
            </a:endParaRPr>
          </a:p>
          <a:p>
            <a:pPr marL="171450" indent="-171450" algn="just">
              <a:lnSpc>
                <a:spcPct val="150000"/>
              </a:lnSpc>
              <a:buFont typeface="Arial"/>
              <a:buChar char="•"/>
            </a:pPr>
            <a:r>
              <a:rPr lang="en-US" sz="900" dirty="0">
                <a:latin typeface="Arial"/>
                <a:cs typeface="Arial"/>
              </a:rPr>
              <a:t>Its aim is to end cruelty to children although it cannot do this alone therefore they work closely with the government also raise awareness through visiting schools, advertisement and many other strategies.</a:t>
            </a:r>
          </a:p>
          <a:p>
            <a:pPr marL="171450" indent="-171450" algn="just">
              <a:lnSpc>
                <a:spcPct val="150000"/>
              </a:lnSpc>
              <a:buFont typeface="Arial"/>
              <a:buChar char="•"/>
            </a:pPr>
            <a:r>
              <a:rPr lang="en-US" sz="900" dirty="0">
                <a:latin typeface="Arial"/>
                <a:cs typeface="Arial"/>
              </a:rPr>
              <a:t>There is a 24/7 helpline that anyone can contact if they have a concern about a child and are able to stay anonymous.</a:t>
            </a:r>
          </a:p>
          <a:p>
            <a:pPr marL="171450" indent="-171450" algn="just">
              <a:lnSpc>
                <a:spcPct val="150000"/>
              </a:lnSpc>
              <a:buFont typeface="Arial"/>
              <a:buChar char="•"/>
            </a:pPr>
            <a:r>
              <a:rPr lang="en-US" sz="900" dirty="0">
                <a:latin typeface="Arial"/>
                <a:cs typeface="Arial"/>
              </a:rPr>
              <a:t>Also they have made the 5 goals to make 5 million children safer by 2021.</a:t>
            </a:r>
          </a:p>
          <a:p>
            <a:pPr marL="171450" indent="-171450" algn="just">
              <a:lnSpc>
                <a:spcPct val="150000"/>
              </a:lnSpc>
              <a:buFont typeface="Arial"/>
              <a:buChar char="•"/>
            </a:pPr>
            <a:r>
              <a:rPr lang="en-US" sz="900" dirty="0">
                <a:latin typeface="Arial"/>
                <a:cs typeface="Arial"/>
              </a:rPr>
              <a:t>NSPCC (2018) Five strategies include; </a:t>
            </a:r>
          </a:p>
          <a:p>
            <a:pPr marL="228600" indent="-228600" algn="just">
              <a:lnSpc>
                <a:spcPct val="150000"/>
              </a:lnSpc>
              <a:buAutoNum type="arabicPeriod"/>
            </a:pPr>
            <a:r>
              <a:rPr lang="en-US" sz="900" dirty="0">
                <a:latin typeface="Arial"/>
                <a:cs typeface="Arial"/>
              </a:rPr>
              <a:t>Preventing child abuse in families facing adversity</a:t>
            </a:r>
            <a:endParaRPr lang="en-US" sz="900">
              <a:latin typeface="Arial"/>
              <a:cs typeface="Arial"/>
            </a:endParaRPr>
          </a:p>
          <a:p>
            <a:pPr marL="228600" indent="-228600" algn="just">
              <a:lnSpc>
                <a:spcPct val="150000"/>
              </a:lnSpc>
              <a:buAutoNum type="arabicPeriod"/>
            </a:pPr>
            <a:r>
              <a:rPr lang="en-US" sz="900" dirty="0">
                <a:latin typeface="Arial"/>
                <a:cs typeface="Arial"/>
              </a:rPr>
              <a:t>Prevent child sexual abuse</a:t>
            </a:r>
            <a:endParaRPr lang="en-US" sz="900">
              <a:latin typeface="Arial"/>
              <a:cs typeface="Arial"/>
            </a:endParaRPr>
          </a:p>
          <a:p>
            <a:pPr marL="228600" indent="-228600" algn="just">
              <a:lnSpc>
                <a:spcPct val="150000"/>
              </a:lnSpc>
              <a:buAutoNum type="arabicPeriod"/>
            </a:pPr>
            <a:r>
              <a:rPr lang="en-US" sz="900" dirty="0">
                <a:latin typeface="Arial"/>
                <a:cs typeface="Arial"/>
              </a:rPr>
              <a:t>Help children speak out and adults take action about abuse </a:t>
            </a:r>
            <a:endParaRPr lang="en-US" sz="900">
              <a:latin typeface="Arial"/>
              <a:cs typeface="Arial"/>
            </a:endParaRPr>
          </a:p>
          <a:p>
            <a:pPr marL="228600" indent="-228600" algn="just">
              <a:lnSpc>
                <a:spcPct val="150000"/>
              </a:lnSpc>
              <a:buAutoNum type="arabicPeriod"/>
            </a:pPr>
            <a:r>
              <a:rPr lang="en-US" sz="900" dirty="0">
                <a:latin typeface="Arial"/>
                <a:cs typeface="Arial"/>
              </a:rPr>
              <a:t>Help children who've experienced abuse get back on track</a:t>
            </a:r>
            <a:endParaRPr lang="en-US" sz="900">
              <a:latin typeface="Arial"/>
              <a:cs typeface="Arial"/>
            </a:endParaRPr>
          </a:p>
          <a:p>
            <a:pPr marL="228600" indent="-228600" algn="just">
              <a:lnSpc>
                <a:spcPct val="150000"/>
              </a:lnSpc>
              <a:buAutoNum type="arabicPeriod"/>
            </a:pPr>
            <a:r>
              <a:rPr lang="en-US" sz="900" dirty="0">
                <a:latin typeface="Arial"/>
                <a:cs typeface="Arial"/>
              </a:rPr>
              <a:t>Make children safe from abuse online. </a:t>
            </a:r>
          </a:p>
        </p:txBody>
      </p:sp>
      <p:sp>
        <p:nvSpPr>
          <p:cNvPr id="15" name="TextBox 14">
            <a:extLst>
              <a:ext uri="{FF2B5EF4-FFF2-40B4-BE49-F238E27FC236}">
                <a16:creationId xmlns:a16="http://schemas.microsoft.com/office/drawing/2014/main" id="{AC305E76-BD56-43AB-8DC6-0EF903A91103}"/>
              </a:ext>
            </a:extLst>
          </p:cNvPr>
          <p:cNvSpPr txBox="1"/>
          <p:nvPr/>
        </p:nvSpPr>
        <p:spPr>
          <a:xfrm>
            <a:off x="4724400" y="32004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dirty="0">
              <a:cs typeface="Calibri"/>
            </a:endParaRPr>
          </a:p>
        </p:txBody>
      </p:sp>
      <p:pic>
        <p:nvPicPr>
          <p:cNvPr id="16" name="Picture 16" descr="A close up of a logo&#10;&#10;Description generated with very high confidence">
            <a:extLst>
              <a:ext uri="{FF2B5EF4-FFF2-40B4-BE49-F238E27FC236}">
                <a16:creationId xmlns:a16="http://schemas.microsoft.com/office/drawing/2014/main" id="{57098713-7927-48B4-8001-8AB041D3A0C6}"/>
              </a:ext>
            </a:extLst>
          </p:cNvPr>
          <p:cNvPicPr>
            <a:picLocks noChangeAspect="1"/>
          </p:cNvPicPr>
          <p:nvPr/>
        </p:nvPicPr>
        <p:blipFill>
          <a:blip r:embed="rId3"/>
          <a:stretch>
            <a:fillRect/>
          </a:stretch>
        </p:blipFill>
        <p:spPr>
          <a:xfrm>
            <a:off x="9324975" y="92622"/>
            <a:ext cx="1895475" cy="624380"/>
          </a:xfrm>
          <a:prstGeom prst="rect">
            <a:avLst/>
          </a:prstGeom>
        </p:spPr>
      </p:pic>
      <p:sp>
        <p:nvSpPr>
          <p:cNvPr id="18" name="TextBox 17">
            <a:extLst>
              <a:ext uri="{FF2B5EF4-FFF2-40B4-BE49-F238E27FC236}">
                <a16:creationId xmlns:a16="http://schemas.microsoft.com/office/drawing/2014/main" id="{EFC9BFF6-6287-4F3E-AFBC-00944D2AE6DE}"/>
              </a:ext>
            </a:extLst>
          </p:cNvPr>
          <p:cNvSpPr txBox="1"/>
          <p:nvPr/>
        </p:nvSpPr>
        <p:spPr>
          <a:xfrm>
            <a:off x="11106150" y="571500"/>
            <a:ext cx="1019175"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dirty="0">
                <a:latin typeface="Arial"/>
                <a:cs typeface="Arial"/>
              </a:rPr>
              <a:t>(Rowe, 2018)</a:t>
            </a:r>
          </a:p>
        </p:txBody>
      </p:sp>
      <p:sp>
        <p:nvSpPr>
          <p:cNvPr id="19" name="TextBox 18">
            <a:extLst>
              <a:ext uri="{FF2B5EF4-FFF2-40B4-BE49-F238E27FC236}">
                <a16:creationId xmlns:a16="http://schemas.microsoft.com/office/drawing/2014/main" id="{8AD0AF2C-D583-449B-A09C-293DC977C236}"/>
              </a:ext>
            </a:extLst>
          </p:cNvPr>
          <p:cNvSpPr txBox="1"/>
          <p:nvPr/>
        </p:nvSpPr>
        <p:spPr>
          <a:xfrm>
            <a:off x="3067050" y="200025"/>
            <a:ext cx="2981325" cy="3321358"/>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dirty="0">
                <a:latin typeface="Arial"/>
                <a:cs typeface="Arial"/>
              </a:rPr>
              <a:t>Children's Commissioner for Wales Act 2001</a:t>
            </a:r>
            <a:endParaRPr lang="en-US" sz="900" dirty="0">
              <a:latin typeface="Arial"/>
              <a:cs typeface="Arial"/>
            </a:endParaRPr>
          </a:p>
          <a:p>
            <a:pPr marL="171450" indent="-171450" algn="just">
              <a:lnSpc>
                <a:spcPct val="150000"/>
              </a:lnSpc>
              <a:buFont typeface="Arial"/>
              <a:buChar char="•"/>
            </a:pPr>
            <a:r>
              <a:rPr lang="en-US" sz="900" dirty="0">
                <a:latin typeface="Arial"/>
                <a:cs typeface="Arial"/>
              </a:rPr>
              <a:t>2001 The Welsh Government appointed their first Commissioner.</a:t>
            </a:r>
          </a:p>
          <a:p>
            <a:pPr marL="171450" indent="-171450" algn="just">
              <a:lnSpc>
                <a:spcPct val="150000"/>
              </a:lnSpc>
              <a:buFont typeface="Arial"/>
              <a:buChar char="•"/>
            </a:pPr>
            <a:r>
              <a:rPr lang="en-US" sz="900" dirty="0">
                <a:latin typeface="Arial"/>
                <a:cs typeface="Arial"/>
              </a:rPr>
              <a:t>In 2004 the Welsh Assembly Government adopted the UNCRC to underpin all policies concerning children and young adults.</a:t>
            </a:r>
          </a:p>
          <a:p>
            <a:pPr marL="171450" indent="-171450" algn="just">
              <a:lnSpc>
                <a:spcPct val="150000"/>
              </a:lnSpc>
              <a:buFont typeface="Arial"/>
              <a:buChar char="•"/>
            </a:pPr>
            <a:r>
              <a:rPr lang="en-US" sz="900" dirty="0">
                <a:latin typeface="Arial"/>
                <a:cs typeface="Arial"/>
              </a:rPr>
              <a:t>Primarily they work with children under 18 years of age although occasionally  young adults that may have been looked after by the local authority.  </a:t>
            </a:r>
            <a:endParaRPr lang="en-US">
              <a:cs typeface="Calibri"/>
            </a:endParaRPr>
          </a:p>
          <a:p>
            <a:pPr marL="171450" indent="-171450" algn="just">
              <a:lnSpc>
                <a:spcPct val="150000"/>
              </a:lnSpc>
              <a:buFont typeface="Arial"/>
              <a:buChar char="•"/>
            </a:pPr>
            <a:r>
              <a:rPr lang="en-US" sz="900" dirty="0">
                <a:latin typeface="Arial"/>
                <a:cs typeface="Arial"/>
              </a:rPr>
              <a:t>Children's Commissioner For Wales state their aim ‘To safeguard and promote the rights and welfare of children in Wales’. </a:t>
            </a:r>
          </a:p>
          <a:p>
            <a:pPr marL="171450" indent="-171450" algn="just">
              <a:lnSpc>
                <a:spcPct val="150000"/>
              </a:lnSpc>
              <a:buFont typeface="Arial"/>
              <a:buChar char="•"/>
            </a:pPr>
            <a:r>
              <a:rPr lang="en-US" sz="900" dirty="0">
                <a:latin typeface="Arial"/>
                <a:cs typeface="Arial"/>
              </a:rPr>
              <a:t>The Act is underpinned by the UNCRC.</a:t>
            </a:r>
          </a:p>
          <a:p>
            <a:pPr marL="171450" indent="-171450" algn="just">
              <a:lnSpc>
                <a:spcPct val="150000"/>
              </a:lnSpc>
              <a:buFont typeface="Arial"/>
              <a:buChar char="•"/>
            </a:pPr>
            <a:r>
              <a:rPr lang="en-US" sz="900" dirty="0">
                <a:latin typeface="Arial"/>
                <a:cs typeface="Arial"/>
              </a:rPr>
              <a:t>Also it is their role to ensure they safeguard and promote children's rights.</a:t>
            </a:r>
          </a:p>
        </p:txBody>
      </p:sp>
      <p:sp>
        <p:nvSpPr>
          <p:cNvPr id="20" name="TextBox 19">
            <a:extLst>
              <a:ext uri="{FF2B5EF4-FFF2-40B4-BE49-F238E27FC236}">
                <a16:creationId xmlns:a16="http://schemas.microsoft.com/office/drawing/2014/main" id="{3F9C6E7F-4C5E-4AB3-A832-FCE89E9359A5}"/>
              </a:ext>
            </a:extLst>
          </p:cNvPr>
          <p:cNvSpPr txBox="1"/>
          <p:nvPr/>
        </p:nvSpPr>
        <p:spPr>
          <a:xfrm>
            <a:off x="6096000" y="276225"/>
            <a:ext cx="3152775" cy="2074863"/>
          </a:xfrm>
          <a:prstGeom prst="rect">
            <a:avLst/>
          </a:prstGeom>
          <a:ln w="28575">
            <a:solidFill>
              <a:schemeClr val="accent2">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dirty="0" err="1">
                <a:latin typeface="Arial"/>
                <a:cs typeface="Arial"/>
              </a:rPr>
              <a:t>Urie</a:t>
            </a:r>
            <a:r>
              <a:rPr lang="en-US" sz="900" u="sng" dirty="0">
                <a:latin typeface="Arial"/>
                <a:cs typeface="Arial"/>
              </a:rPr>
              <a:t> Bronfenbrenner</a:t>
            </a:r>
          </a:p>
          <a:p>
            <a:pPr marL="171450" indent="-171450" algn="just">
              <a:lnSpc>
                <a:spcPct val="150000"/>
              </a:lnSpc>
              <a:buFont typeface="Arial"/>
              <a:buChar char="•"/>
            </a:pPr>
            <a:r>
              <a:rPr lang="en-US" sz="900" dirty="0" err="1">
                <a:latin typeface="Arial"/>
                <a:cs typeface="Arial"/>
              </a:rPr>
              <a:t>Urie</a:t>
            </a:r>
            <a:r>
              <a:rPr lang="en-US" sz="900" dirty="0">
                <a:latin typeface="Arial"/>
                <a:cs typeface="Arial"/>
              </a:rPr>
              <a:t> Bronfenbrenner was a Russian-born psychologist who developed the human ecology theory. </a:t>
            </a:r>
          </a:p>
          <a:p>
            <a:pPr marL="171450" indent="-171450" algn="just">
              <a:lnSpc>
                <a:spcPct val="150000"/>
              </a:lnSpc>
              <a:buFont typeface="Arial"/>
              <a:buChar char="•"/>
            </a:pPr>
            <a:r>
              <a:rPr lang="en-US" sz="900" dirty="0">
                <a:latin typeface="Arial"/>
                <a:cs typeface="Arial"/>
              </a:rPr>
              <a:t>Gilstrap and </a:t>
            </a:r>
            <a:r>
              <a:rPr lang="en-US" sz="900" dirty="0" err="1">
                <a:latin typeface="Arial"/>
                <a:cs typeface="Arial"/>
              </a:rPr>
              <a:t>Zierten</a:t>
            </a:r>
            <a:r>
              <a:rPr lang="en-US" sz="900" dirty="0">
                <a:latin typeface="Arial"/>
                <a:cs typeface="Arial"/>
              </a:rPr>
              <a:t> state "Bronfenbrenner divided the entire ecological system in which human growth occurs into five subsystems that are organized socially: the microsystem, mesosystem, </a:t>
            </a:r>
            <a:r>
              <a:rPr lang="en-US" sz="900" dirty="0" err="1">
                <a:latin typeface="Arial"/>
                <a:cs typeface="Arial"/>
              </a:rPr>
              <a:t>exosystem</a:t>
            </a:r>
            <a:r>
              <a:rPr lang="en-US" sz="900" dirty="0">
                <a:latin typeface="Arial"/>
                <a:cs typeface="Arial"/>
              </a:rPr>
              <a:t>, macrosystem, and chronosystem."</a:t>
            </a:r>
          </a:p>
          <a:p>
            <a:pPr marL="171450" indent="-171450" algn="just">
              <a:lnSpc>
                <a:spcPct val="150000"/>
              </a:lnSpc>
              <a:buFont typeface="Arial"/>
              <a:buChar char="•"/>
            </a:pPr>
            <a:r>
              <a:rPr lang="en-US" sz="900" dirty="0">
                <a:latin typeface="Arial"/>
                <a:cs typeface="Arial"/>
              </a:rPr>
              <a:t>Bronfenbrenner's theory explains how different environments may impact children's development.</a:t>
            </a:r>
          </a:p>
        </p:txBody>
      </p:sp>
      <p:sp>
        <p:nvSpPr>
          <p:cNvPr id="21" name="TextBox 20">
            <a:extLst>
              <a:ext uri="{FF2B5EF4-FFF2-40B4-BE49-F238E27FC236}">
                <a16:creationId xmlns:a16="http://schemas.microsoft.com/office/drawing/2014/main" id="{C6E5C027-8E67-4B8C-939A-76721F900197}"/>
              </a:ext>
            </a:extLst>
          </p:cNvPr>
          <p:cNvSpPr txBox="1"/>
          <p:nvPr/>
        </p:nvSpPr>
        <p:spPr>
          <a:xfrm>
            <a:off x="6096000" y="2419350"/>
            <a:ext cx="3228975" cy="2144113"/>
          </a:xfrm>
          <a:prstGeom prst="rect">
            <a:avLst/>
          </a:prstGeom>
          <a:ln w="28575">
            <a:solidFill>
              <a:schemeClr val="accent2">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dirty="0">
                <a:latin typeface="Arial"/>
                <a:cs typeface="Arial"/>
              </a:rPr>
              <a:t>UNCRC</a:t>
            </a:r>
            <a:endParaRPr lang="en-US" sz="900"/>
          </a:p>
          <a:p>
            <a:pPr marL="171450" indent="-171450" algn="just">
              <a:lnSpc>
                <a:spcPct val="150000"/>
              </a:lnSpc>
              <a:buFont typeface="Arial"/>
              <a:buChar char="•"/>
            </a:pPr>
            <a:r>
              <a:rPr lang="en-US" sz="900" dirty="0">
                <a:latin typeface="Arial"/>
                <a:cs typeface="Arial"/>
              </a:rPr>
              <a:t>The United Nations on the Right of the Child (UNCRC) is an agreement that children under 18 years old are entitled to basic human rights, also to protect them from harm.</a:t>
            </a:r>
            <a:endParaRPr lang="en-US" sz="900" u="sng" dirty="0">
              <a:latin typeface="Arial"/>
              <a:cs typeface="Arial"/>
            </a:endParaRPr>
          </a:p>
          <a:p>
            <a:pPr marL="171450" indent="-171450" algn="just">
              <a:lnSpc>
                <a:spcPct val="150000"/>
              </a:lnSpc>
              <a:buFont typeface="Arial"/>
              <a:buChar char="•"/>
            </a:pPr>
            <a:r>
              <a:rPr lang="en-US" sz="900" dirty="0">
                <a:latin typeface="Arial"/>
                <a:cs typeface="Arial"/>
              </a:rPr>
              <a:t>In 2011 the UNCRC was made law in Wales.</a:t>
            </a:r>
          </a:p>
          <a:p>
            <a:pPr marL="171450" indent="-171450" algn="just">
              <a:lnSpc>
                <a:spcPct val="150000"/>
              </a:lnSpc>
              <a:buFont typeface="Arial"/>
              <a:buChar char="•"/>
            </a:pPr>
            <a:r>
              <a:rPr lang="en-US" sz="900" dirty="0">
                <a:latin typeface="Arial"/>
                <a:cs typeface="Arial"/>
              </a:rPr>
              <a:t>There are 54 articles, 1-42 are focused on how children should be treated and 43-54 are how adults and governments should cooperate to ensure they are implemented in all settings. </a:t>
            </a:r>
          </a:p>
        </p:txBody>
      </p:sp>
      <p:sp>
        <p:nvSpPr>
          <p:cNvPr id="22" name="TextBox 21">
            <a:extLst>
              <a:ext uri="{FF2B5EF4-FFF2-40B4-BE49-F238E27FC236}">
                <a16:creationId xmlns:a16="http://schemas.microsoft.com/office/drawing/2014/main" id="{16ADACCB-D904-47B4-9CAC-F8C663274D86}"/>
              </a:ext>
            </a:extLst>
          </p:cNvPr>
          <p:cNvSpPr txBox="1"/>
          <p:nvPr/>
        </p:nvSpPr>
        <p:spPr>
          <a:xfrm>
            <a:off x="5734050" y="4848225"/>
            <a:ext cx="3590925" cy="1936364"/>
          </a:xfrm>
          <a:prstGeom prst="rect">
            <a:avLst/>
          </a:prstGeom>
          <a:ln w="28575">
            <a:solidFill>
              <a:schemeClr val="accent4">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sz="900" u="sng" dirty="0">
                <a:latin typeface="Arial"/>
                <a:cs typeface="Arial"/>
              </a:rPr>
              <a:t>Reggio Emilia</a:t>
            </a:r>
          </a:p>
          <a:p>
            <a:pPr marL="171450" indent="-171450">
              <a:lnSpc>
                <a:spcPct val="150000"/>
              </a:lnSpc>
              <a:buFont typeface="Arial"/>
              <a:buChar char="•"/>
            </a:pPr>
            <a:r>
              <a:rPr lang="en-US" sz="900" dirty="0">
                <a:latin typeface="Arial"/>
                <a:cs typeface="Arial"/>
              </a:rPr>
              <a:t>Loris Malaguzzi was the founder of Reggio Emilia.</a:t>
            </a:r>
          </a:p>
          <a:p>
            <a:pPr marL="171450" indent="-171450">
              <a:lnSpc>
                <a:spcPct val="150000"/>
              </a:lnSpc>
              <a:buFont typeface="Arial"/>
              <a:buChar char="•"/>
            </a:pPr>
            <a:r>
              <a:rPr lang="en-US" sz="900" dirty="0">
                <a:latin typeface="Arial"/>
                <a:cs typeface="Arial"/>
              </a:rPr>
              <a:t>Reggio Emilia is an approach that can be altered for needs of individual settings.</a:t>
            </a:r>
          </a:p>
          <a:p>
            <a:pPr marL="171450" indent="-171450" algn="just">
              <a:lnSpc>
                <a:spcPct val="150000"/>
              </a:lnSpc>
              <a:buFont typeface="Arial"/>
              <a:buChar char="•"/>
            </a:pPr>
            <a:r>
              <a:rPr lang="en-US" sz="900" dirty="0">
                <a:latin typeface="Arial"/>
                <a:cs typeface="Arial"/>
              </a:rPr>
              <a:t>Started in a small town named Villa </a:t>
            </a:r>
            <a:r>
              <a:rPr lang="en-US" sz="900" dirty="0" err="1">
                <a:latin typeface="Arial"/>
                <a:cs typeface="Arial"/>
              </a:rPr>
              <a:t>Cella</a:t>
            </a:r>
            <a:r>
              <a:rPr lang="en-US" sz="900" dirty="0">
                <a:latin typeface="Arial"/>
                <a:cs typeface="Arial"/>
              </a:rPr>
              <a:t>. </a:t>
            </a:r>
          </a:p>
          <a:p>
            <a:pPr marL="171450" indent="-171450" algn="just">
              <a:lnSpc>
                <a:spcPct val="150000"/>
              </a:lnSpc>
              <a:buFont typeface="Arial"/>
              <a:buChar char="•"/>
            </a:pPr>
            <a:r>
              <a:rPr lang="en-US" sz="900" dirty="0">
                <a:latin typeface="Arial"/>
                <a:cs typeface="Arial"/>
              </a:rPr>
              <a:t>A key factor of the program is observation and documentation.</a:t>
            </a:r>
          </a:p>
          <a:p>
            <a:pPr marL="171450" indent="-171450" algn="just">
              <a:lnSpc>
                <a:spcPct val="150000"/>
              </a:lnSpc>
              <a:buFont typeface="Arial"/>
              <a:buChar char="•"/>
            </a:pPr>
            <a:r>
              <a:rPr lang="en-US" sz="900" dirty="0">
                <a:latin typeface="Arial"/>
                <a:cs typeface="Arial"/>
              </a:rPr>
              <a:t>Teachers use the observation they have carried out and implement them in activities that children will develop holistically. </a:t>
            </a:r>
          </a:p>
        </p:txBody>
      </p:sp>
      <p:sp>
        <p:nvSpPr>
          <p:cNvPr id="23" name="TextBox 22">
            <a:extLst>
              <a:ext uri="{FF2B5EF4-FFF2-40B4-BE49-F238E27FC236}">
                <a16:creationId xmlns:a16="http://schemas.microsoft.com/office/drawing/2014/main" id="{DAFFC848-C2BD-4DAC-B0A4-ABCD79C41546}"/>
              </a:ext>
            </a:extLst>
          </p:cNvPr>
          <p:cNvSpPr txBox="1"/>
          <p:nvPr/>
        </p:nvSpPr>
        <p:spPr>
          <a:xfrm>
            <a:off x="123825" y="5000625"/>
            <a:ext cx="5467350" cy="1754326"/>
          </a:xfrm>
          <a:prstGeom prst="rect">
            <a:avLst/>
          </a:prstGeom>
          <a:ln w="28575">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u="sng" dirty="0">
                <a:latin typeface="Arial"/>
                <a:cs typeface="Arial"/>
              </a:rPr>
              <a:t>Children Act 2004</a:t>
            </a:r>
          </a:p>
          <a:p>
            <a:pPr marL="171450" indent="-171450" algn="just">
              <a:buFont typeface="Arial"/>
              <a:buChar char="•"/>
            </a:pPr>
            <a:r>
              <a:rPr lang="en-US" sz="900" dirty="0">
                <a:latin typeface="Arial"/>
                <a:cs typeface="Arial"/>
              </a:rPr>
              <a:t>Children Act 2004 is aimed at all bodies named under section 28 and 31.</a:t>
            </a:r>
          </a:p>
          <a:p>
            <a:pPr marL="171450" indent="-171450" algn="just">
              <a:buFont typeface="Arial"/>
              <a:buChar char="•"/>
            </a:pPr>
            <a:r>
              <a:rPr lang="en-US" sz="900" dirty="0">
                <a:latin typeface="Arial"/>
                <a:cs typeface="Arial"/>
              </a:rPr>
              <a:t>It was made to ensure all professionals working with children should work together to ensure children are safeguarded and promote welfare.</a:t>
            </a:r>
          </a:p>
          <a:p>
            <a:pPr marL="171450" indent="-171450" algn="just">
              <a:buFont typeface="Arial"/>
              <a:buChar char="•"/>
            </a:pPr>
            <a:r>
              <a:rPr lang="en-US" sz="900" dirty="0">
                <a:latin typeface="Arial"/>
                <a:cs typeface="Arial"/>
              </a:rPr>
              <a:t>All settings working with children must produce a Children Act 2004 overview document.</a:t>
            </a:r>
          </a:p>
          <a:p>
            <a:pPr marL="171450" indent="-171450" algn="just">
              <a:buFont typeface="Arial"/>
              <a:buChar char="•"/>
            </a:pPr>
            <a:r>
              <a:rPr lang="en-US" sz="900" dirty="0">
                <a:latin typeface="Arial"/>
                <a:cs typeface="Arial"/>
              </a:rPr>
              <a:t>Welsh Government (2007) state "The Children Act 2004 requires each local authority in Wales to establish an LSCB, which brings together representatives of each of the main agencies and professionals responsible for helping to protect children from abuse and neglect." </a:t>
            </a:r>
          </a:p>
          <a:p>
            <a:pPr marL="171450" indent="-171450" algn="just">
              <a:buFont typeface="Arial"/>
              <a:buChar char="•"/>
            </a:pPr>
            <a:r>
              <a:rPr lang="en-US" sz="900" dirty="0" err="1">
                <a:latin typeface="Arial"/>
                <a:cs typeface="Arial"/>
              </a:rPr>
              <a:t>Estyn</a:t>
            </a:r>
            <a:r>
              <a:rPr lang="en-US" sz="900" dirty="0">
                <a:latin typeface="Arial"/>
                <a:cs typeface="Arial"/>
              </a:rPr>
              <a:t> state "The core business of the LSCB is to ensure there is collective accountability for those children and young people that are the subject of child protection processes under Section 47 of the Children Act 1989."</a:t>
            </a:r>
          </a:p>
          <a:p>
            <a:pPr marL="171450" indent="-171450" algn="just">
              <a:buFont typeface="Arial"/>
              <a:buChar char="•"/>
            </a:pPr>
            <a:endParaRPr lang="en-US" sz="900" dirty="0">
              <a:latin typeface="Arial"/>
              <a:cs typeface="Arial"/>
            </a:endParaRPr>
          </a:p>
        </p:txBody>
      </p:sp>
    </p:spTree>
    <p:extLst>
      <p:ext uri="{BB962C8B-B14F-4D97-AF65-F5344CB8AC3E}">
        <p14:creationId xmlns:p14="http://schemas.microsoft.com/office/powerpoint/2010/main" val="3770416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381809-76FF-47D5-9BF7-F25203A01C4F}"/>
              </a:ext>
            </a:extLst>
          </p:cNvPr>
          <p:cNvSpPr txBox="1"/>
          <p:nvPr/>
        </p:nvSpPr>
        <p:spPr>
          <a:xfrm>
            <a:off x="113760" y="2016424"/>
            <a:ext cx="3022479" cy="4844852"/>
          </a:xfrm>
          <a:prstGeom prst="rect">
            <a:avLst/>
          </a:prstGeom>
          <a:noFill/>
          <a:ln w="28575">
            <a:solidFill>
              <a:schemeClr val="accent1">
                <a:lumMod val="75000"/>
              </a:schemeClr>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dirty="0">
                <a:latin typeface="Arial"/>
                <a:cs typeface="Arial"/>
              </a:rPr>
              <a:t>Article 2/3 </a:t>
            </a:r>
          </a:p>
          <a:p>
            <a:pPr algn="just">
              <a:lnSpc>
                <a:spcPct val="150000"/>
              </a:lnSpc>
            </a:pPr>
            <a:r>
              <a:rPr lang="en-US" sz="900" dirty="0">
                <a:latin typeface="Arial"/>
                <a:cs typeface="Arial"/>
              </a:rPr>
              <a:t>"The convention applies to everyone whatever their race, religion, abilities, whatever they think or say and whatever type of family they come from."</a:t>
            </a:r>
          </a:p>
          <a:p>
            <a:pPr algn="just">
              <a:lnSpc>
                <a:spcPct val="150000"/>
              </a:lnSpc>
            </a:pPr>
            <a:r>
              <a:rPr lang="en-US" sz="900" dirty="0">
                <a:latin typeface="Arial"/>
                <a:cs typeface="Arial"/>
              </a:rPr>
              <a:t>"All </a:t>
            </a:r>
            <a:r>
              <a:rPr lang="en-US" sz="900" err="1">
                <a:latin typeface="Arial"/>
                <a:cs typeface="Arial"/>
              </a:rPr>
              <a:t>organisations</a:t>
            </a:r>
            <a:r>
              <a:rPr lang="en-US" sz="900" dirty="0">
                <a:latin typeface="Arial"/>
                <a:cs typeface="Arial"/>
              </a:rPr>
              <a:t> concerned with children should work towards what is best for each child."</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The convention applies to everyone and is not discriminative against any child. Settings that work with children</a:t>
            </a:r>
            <a:r>
              <a:rPr lang="en-GB" sz="900" dirty="0">
                <a:latin typeface="Arial"/>
                <a:cs typeface="Arial"/>
              </a:rPr>
              <a:t> must ensure that they include all children in all activities. Staff must identify children's needs and </a:t>
            </a:r>
            <a:r>
              <a:rPr lang="en-GB" sz="900">
                <a:latin typeface="Arial"/>
                <a:cs typeface="Arial"/>
              </a:rPr>
              <a:t>ensure that any challenges that arise equip children to </a:t>
            </a:r>
            <a:r>
              <a:rPr lang="en-GB" sz="900" dirty="0">
                <a:latin typeface="Arial"/>
                <a:cs typeface="Arial"/>
              </a:rPr>
              <a:t>be able to overcome them. Also ensuring all activities provide positive experiences for children. All children are different and it is important that we are able to identify individual needs and ensure that they are addressed for each child. </a:t>
            </a:r>
            <a:r>
              <a:rPr lang="en-US" sz="900" dirty="0">
                <a:latin typeface="Arial"/>
                <a:cs typeface="Arial"/>
              </a:rPr>
              <a:t>All children should be treated as equals and ensure they are respected and listened to.  </a:t>
            </a:r>
          </a:p>
          <a:p>
            <a:pPr algn="just">
              <a:lnSpc>
                <a:spcPct val="150000"/>
              </a:lnSpc>
            </a:pPr>
            <a:r>
              <a:rPr lang="en-US" sz="900">
                <a:latin typeface="Arial"/>
                <a:cs typeface="Arial"/>
              </a:rPr>
              <a:t>Cardiff Montessori School and Nursery state "By </a:t>
            </a:r>
            <a:r>
              <a:rPr lang="en-US" sz="900" dirty="0">
                <a:latin typeface="Arial"/>
                <a:cs typeface="Arial"/>
              </a:rPr>
              <a:t>understanding the needs of our children we can more readily meet them.  The children here grow and flourish because we pay attention to the details that matter."</a:t>
            </a:r>
          </a:p>
        </p:txBody>
      </p:sp>
      <p:sp>
        <p:nvSpPr>
          <p:cNvPr id="5" name="TextBox 4">
            <a:extLst>
              <a:ext uri="{FF2B5EF4-FFF2-40B4-BE49-F238E27FC236}">
                <a16:creationId xmlns:a16="http://schemas.microsoft.com/office/drawing/2014/main" id="{1055F0CF-FBDD-42B0-BCC9-98D71DCA19B6}"/>
              </a:ext>
            </a:extLst>
          </p:cNvPr>
          <p:cNvSpPr txBox="1"/>
          <p:nvPr/>
        </p:nvSpPr>
        <p:spPr>
          <a:xfrm>
            <a:off x="6454356" y="35224"/>
            <a:ext cx="2801608" cy="6714595"/>
          </a:xfrm>
          <a:prstGeom prst="rect">
            <a:avLst/>
          </a:prstGeom>
          <a:noFill/>
          <a:ln w="28575">
            <a:solidFill>
              <a:schemeClr val="accent1">
                <a:lumMod val="75000"/>
              </a:schemeClr>
            </a:solid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dirty="0">
                <a:latin typeface="Arial"/>
                <a:cs typeface="Arial"/>
              </a:rPr>
              <a:t>Articles 12/23</a:t>
            </a:r>
            <a:endParaRPr lang="en-US" sz="900" dirty="0">
              <a:cs typeface="Calibri"/>
            </a:endParaRPr>
          </a:p>
          <a:p>
            <a:pPr algn="just">
              <a:lnSpc>
                <a:spcPct val="150000"/>
              </a:lnSpc>
            </a:pPr>
            <a:r>
              <a:rPr lang="en-US" sz="900" dirty="0">
                <a:latin typeface="Arial"/>
                <a:cs typeface="Arial"/>
              </a:rPr>
              <a:t>"Children have the right to say what they think should happen, when adults are making decisions that affect them, and to have their opinions taken into account."</a:t>
            </a:r>
          </a:p>
          <a:p>
            <a:pPr algn="just">
              <a:lnSpc>
                <a:spcPct val="150000"/>
              </a:lnSpc>
            </a:pPr>
            <a:r>
              <a:rPr lang="en-US" sz="900" dirty="0">
                <a:latin typeface="Arial"/>
                <a:cs typeface="Arial"/>
              </a:rPr>
              <a:t>"Children who have any kind of disability should have special care and support so that they can lead full and </a:t>
            </a:r>
            <a:r>
              <a:rPr lang="en-US" sz="900">
                <a:latin typeface="Arial"/>
                <a:cs typeface="Arial"/>
              </a:rPr>
              <a:t>independent lives."</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When making decisions regarding a child it is important to incude the child.  Children should express their opinion although age and maturity must also play a part in this.  For example if it is recommended to create a reward chart for a child </a:t>
            </a:r>
            <a:r>
              <a:rPr lang="en-US" sz="900">
                <a:latin typeface="Arial"/>
                <a:cs typeface="Arial"/>
              </a:rPr>
              <a:t>who struggle with behaviour.  The child should be </a:t>
            </a:r>
            <a:r>
              <a:rPr lang="en-US" sz="900" dirty="0">
                <a:latin typeface="Arial"/>
                <a:cs typeface="Arial"/>
              </a:rPr>
              <a:t>involved in this process to ensure it is a positive experience and decide how it looks or any pictures or ideas they may have. </a:t>
            </a:r>
          </a:p>
          <a:p>
            <a:pPr algn="just">
              <a:lnSpc>
                <a:spcPct val="150000"/>
              </a:lnSpc>
            </a:pPr>
            <a:endParaRPr lang="en-US" sz="900" dirty="0">
              <a:latin typeface="Arial"/>
              <a:cs typeface="Arial"/>
            </a:endParaRPr>
          </a:p>
          <a:p>
            <a:pPr algn="just">
              <a:lnSpc>
                <a:spcPct val="150000"/>
              </a:lnSpc>
            </a:pPr>
            <a:r>
              <a:rPr lang="en-US" sz="900">
                <a:latin typeface="Arial"/>
                <a:cs typeface="Arial"/>
              </a:rPr>
              <a:t>GOV.UK state "The government believes that the </a:t>
            </a:r>
            <a:r>
              <a:rPr lang="en-US" sz="900" dirty="0">
                <a:latin typeface="Arial"/>
                <a:cs typeface="Arial"/>
              </a:rPr>
              <a:t>voices of children and young people should be heard when decisions are made that affect them." </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Also it is important that children with any disability should receive the right standard of care whether the setting can provide this or if applicable outside agencies.  There are many support systems that schools in paticular can offer such as; ELSA, SENCO,  interventions for numeracy and </a:t>
            </a:r>
            <a:r>
              <a:rPr lang="en-US" sz="900">
                <a:latin typeface="Arial"/>
                <a:cs typeface="Arial"/>
              </a:rPr>
              <a:t>literacy and support for children with additional learning needs.  </a:t>
            </a:r>
          </a:p>
          <a:p>
            <a:pPr algn="just">
              <a:lnSpc>
                <a:spcPct val="150000"/>
              </a:lnSpc>
            </a:pPr>
            <a:endParaRPr lang="en-US" sz="900" dirty="0">
              <a:latin typeface="Arial"/>
              <a:cs typeface="Arial"/>
            </a:endParaRPr>
          </a:p>
        </p:txBody>
      </p:sp>
      <p:sp>
        <p:nvSpPr>
          <p:cNvPr id="6" name="TextBox 5">
            <a:extLst>
              <a:ext uri="{FF2B5EF4-FFF2-40B4-BE49-F238E27FC236}">
                <a16:creationId xmlns:a16="http://schemas.microsoft.com/office/drawing/2014/main" id="{D0D0CB31-D8BF-4349-91D9-8C8A3B70639D}"/>
              </a:ext>
            </a:extLst>
          </p:cNvPr>
          <p:cNvSpPr txBox="1"/>
          <p:nvPr/>
        </p:nvSpPr>
        <p:spPr>
          <a:xfrm>
            <a:off x="3249102" y="-2875"/>
            <a:ext cx="3163020" cy="5675849"/>
          </a:xfrm>
          <a:prstGeom prst="rect">
            <a:avLst/>
          </a:prstGeom>
          <a:noFill/>
          <a:ln w="28575">
            <a:solidFill>
              <a:schemeClr val="accent1">
                <a:lumMod val="75000"/>
              </a:schemeClr>
            </a:solidFill>
          </a:ln>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dirty="0">
                <a:latin typeface="Arial"/>
                <a:cs typeface="Arial"/>
              </a:rPr>
              <a:t>Article 19 </a:t>
            </a:r>
            <a:endParaRPr lang="en-US" sz="900" dirty="0"/>
          </a:p>
          <a:p>
            <a:pPr algn="just">
              <a:lnSpc>
                <a:spcPct val="150000"/>
              </a:lnSpc>
            </a:pPr>
            <a:r>
              <a:rPr lang="en-US" sz="900" dirty="0">
                <a:latin typeface="Arial"/>
                <a:cs typeface="Arial"/>
              </a:rPr>
              <a:t>"Governments should ensure that children are properly cared for, and protect them from violence, abuse and neglect by their parents or anyone else who looks after them."</a:t>
            </a:r>
            <a:endParaRPr lang="en-US" sz="900">
              <a:latin typeface="Arial"/>
              <a:cs typeface="Arial"/>
            </a:endParaRPr>
          </a:p>
          <a:p>
            <a:pPr algn="just">
              <a:lnSpc>
                <a:spcPct val="150000"/>
              </a:lnSpc>
            </a:pPr>
            <a:endParaRPr lang="en-US" sz="900" dirty="0">
              <a:latin typeface="Arial"/>
              <a:cs typeface="Arial"/>
            </a:endParaRPr>
          </a:p>
          <a:p>
            <a:pPr algn="just">
              <a:lnSpc>
                <a:spcPct val="150000"/>
              </a:lnSpc>
            </a:pPr>
            <a:r>
              <a:rPr lang="en-US" sz="900" dirty="0">
                <a:latin typeface="Arial"/>
                <a:cs typeface="Arial"/>
              </a:rPr>
              <a:t>All organisations working with children must ensure that they are looked after and kept safe.  Children must feel secure at the setting this should include placing added importance on the voice of the child.  It is important to listen to what a child may say as they may disclose important information to you.  A child may feel comfortable and trust you with this information.  Therefore, it is vitally important to keep them safe and pass on this information to the correct staff and agencies.  Staff must ensure that their child protection training is up to date so that they are equipped with dealing with these situations accordingly.  </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The UNCRC have </a:t>
            </a:r>
            <a:r>
              <a:rPr lang="en-US" sz="900" dirty="0" err="1">
                <a:latin typeface="Arial"/>
                <a:cs typeface="Arial"/>
              </a:rPr>
              <a:t>summarised</a:t>
            </a:r>
            <a:r>
              <a:rPr lang="en-US" sz="900" dirty="0">
                <a:latin typeface="Arial"/>
                <a:cs typeface="Arial"/>
              </a:rPr>
              <a:t> all article into the seven core aims. The Welsh Government state "have a safe home and a community which supports physical and emotional wellbeing."</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All staff in child focus settings must ensure they consider the childs best interests.  Also that they offer holistic support to all children within their setting.</a:t>
            </a:r>
          </a:p>
        </p:txBody>
      </p:sp>
      <p:sp>
        <p:nvSpPr>
          <p:cNvPr id="7" name="TextBox 6">
            <a:extLst>
              <a:ext uri="{FF2B5EF4-FFF2-40B4-BE49-F238E27FC236}">
                <a16:creationId xmlns:a16="http://schemas.microsoft.com/office/drawing/2014/main" id="{933ACEDC-8BA6-4DC1-9DC1-2BA2B9700ED8}"/>
              </a:ext>
            </a:extLst>
          </p:cNvPr>
          <p:cNvSpPr txBox="1"/>
          <p:nvPr/>
        </p:nvSpPr>
        <p:spPr>
          <a:xfrm>
            <a:off x="9311135" y="35225"/>
            <a:ext cx="2809876" cy="5698932"/>
          </a:xfrm>
          <a:prstGeom prst="rect">
            <a:avLst/>
          </a:prstGeom>
          <a:noFill/>
          <a:ln w="28575">
            <a:solidFill>
              <a:schemeClr val="accent1">
                <a:lumMod val="75000"/>
              </a:schemeClr>
            </a:solid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dirty="0">
                <a:latin typeface="Arial"/>
                <a:cs typeface="Arial"/>
              </a:rPr>
              <a:t>Article 31</a:t>
            </a:r>
            <a:endParaRPr lang="en-US" sz="900" u="sng" dirty="0">
              <a:latin typeface="Calibri"/>
              <a:cs typeface="Calibri"/>
            </a:endParaRPr>
          </a:p>
          <a:p>
            <a:pPr algn="just">
              <a:lnSpc>
                <a:spcPct val="150000"/>
              </a:lnSpc>
            </a:pPr>
            <a:r>
              <a:rPr lang="en-US" sz="900" dirty="0">
                <a:latin typeface="Arial"/>
                <a:cs typeface="Arial"/>
              </a:rPr>
              <a:t>"All children have a right to relax and play, and to join in a wide range of activities."</a:t>
            </a:r>
          </a:p>
          <a:p>
            <a:pPr algn="just">
              <a:lnSpc>
                <a:spcPct val="150000"/>
              </a:lnSpc>
            </a:pPr>
            <a:endParaRPr lang="en-US" sz="900" dirty="0">
              <a:latin typeface="Arial"/>
              <a:cs typeface="Arial"/>
            </a:endParaRPr>
          </a:p>
          <a:p>
            <a:pPr algn="just">
              <a:lnSpc>
                <a:spcPct val="150000"/>
              </a:lnSpc>
            </a:pPr>
            <a:r>
              <a:rPr lang="en-US" sz="900" dirty="0">
                <a:latin typeface="Arial"/>
                <a:cs typeface="Arial"/>
              </a:rPr>
              <a:t>Children develop a wide range of understanding through play.  This includes; social skills, communication, confidence, knowledge, </a:t>
            </a:r>
            <a:r>
              <a:rPr lang="en-US" sz="900">
                <a:latin typeface="Arial"/>
                <a:cs typeface="Arial"/>
              </a:rPr>
              <a:t>understanding of the world and much more.  Also </a:t>
            </a:r>
            <a:r>
              <a:rPr lang="en-US" sz="900" dirty="0">
                <a:latin typeface="Arial"/>
                <a:cs typeface="Arial"/>
              </a:rPr>
              <a:t>children are developing their personalities through </a:t>
            </a:r>
            <a:r>
              <a:rPr lang="en-US" sz="900">
                <a:latin typeface="Arial"/>
                <a:cs typeface="Arial"/>
              </a:rPr>
              <a:t>play, therefore it is important to impliment this in all </a:t>
            </a:r>
            <a:r>
              <a:rPr lang="en-US" sz="900" dirty="0">
                <a:latin typeface="Arial"/>
                <a:cs typeface="Arial"/>
              </a:rPr>
              <a:t>settings.  </a:t>
            </a:r>
          </a:p>
          <a:p>
            <a:pPr algn="just">
              <a:lnSpc>
                <a:spcPct val="150000"/>
              </a:lnSpc>
            </a:pPr>
            <a:r>
              <a:rPr lang="en-US" sz="900" dirty="0">
                <a:latin typeface="Arial"/>
                <a:cs typeface="Arial"/>
              </a:rPr>
              <a:t>Professor Graham Donaldson wrote an Independent Review of Curriculum and Assessment Arrangements in </a:t>
            </a:r>
            <a:r>
              <a:rPr lang="en-US" sz="900">
                <a:latin typeface="Arial"/>
                <a:cs typeface="Arial"/>
              </a:rPr>
              <a:t>Wales (2015) stating </a:t>
            </a:r>
            <a:endParaRPr lang="en-US" sz="900" dirty="0">
              <a:latin typeface="Arial"/>
              <a:cs typeface="Arial"/>
            </a:endParaRPr>
          </a:p>
          <a:p>
            <a:pPr algn="just">
              <a:lnSpc>
                <a:spcPct val="150000"/>
              </a:lnSpc>
            </a:pPr>
            <a:r>
              <a:rPr lang="en-US" sz="900">
                <a:latin typeface="Arial"/>
                <a:cs typeface="Arial"/>
              </a:rPr>
              <a:t>"the Welsh Government’s commitment to the UNCRC in 2004, adopted as the basis of all Welsh Government policy making for children and young people, articulated through the seven core aims."</a:t>
            </a:r>
            <a:endParaRPr lang="en-US" sz="900" dirty="0">
              <a:latin typeface="Arial"/>
              <a:cs typeface="Arial"/>
            </a:endParaRPr>
          </a:p>
          <a:p>
            <a:pPr algn="just">
              <a:lnSpc>
                <a:spcPct val="150000"/>
              </a:lnSpc>
            </a:pPr>
            <a:endParaRPr lang="en-US" sz="900" dirty="0">
              <a:latin typeface="Arial"/>
              <a:cs typeface="Arial"/>
            </a:endParaRPr>
          </a:p>
          <a:p>
            <a:pPr algn="just">
              <a:lnSpc>
                <a:spcPct val="150000"/>
              </a:lnSpc>
            </a:pPr>
            <a:r>
              <a:rPr lang="en-US" sz="900" dirty="0">
                <a:latin typeface="Arial"/>
                <a:cs typeface="Arial"/>
              </a:rPr>
              <a:t>It is import to encourage children to participate in indoor and outdoor play as they can experience the different </a:t>
            </a:r>
            <a:r>
              <a:rPr lang="en-US" sz="900">
                <a:latin typeface="Arial"/>
                <a:cs typeface="Arial"/>
              </a:rPr>
              <a:t>environments, and also a wider range of activities. InspireSport (n.d) state </a:t>
            </a:r>
            <a:r>
              <a:rPr lang="en-US" sz="900" dirty="0">
                <a:latin typeface="Arial"/>
                <a:cs typeface="Arial"/>
              </a:rPr>
              <a:t>“Participation in exercise for teens was associated with decreased anxiety and depression and improved academic performance; improved parental relationships, increased self-esteem, and </a:t>
            </a:r>
            <a:r>
              <a:rPr lang="en-US" sz="900">
                <a:latin typeface="Arial"/>
                <a:cs typeface="Arial"/>
              </a:rPr>
              <a:t>decreased anger."</a:t>
            </a:r>
          </a:p>
        </p:txBody>
      </p:sp>
      <p:sp>
        <p:nvSpPr>
          <p:cNvPr id="2" name="TextBox 1">
            <a:extLst>
              <a:ext uri="{FF2B5EF4-FFF2-40B4-BE49-F238E27FC236}">
                <a16:creationId xmlns:a16="http://schemas.microsoft.com/office/drawing/2014/main" id="{084C7962-22A0-4F8C-8F4D-22C7415D6829}"/>
              </a:ext>
            </a:extLst>
          </p:cNvPr>
          <p:cNvSpPr txBox="1"/>
          <p:nvPr/>
        </p:nvSpPr>
        <p:spPr>
          <a:xfrm>
            <a:off x="47625" y="28575"/>
            <a:ext cx="3143250" cy="1936364"/>
          </a:xfrm>
          <a:prstGeom prst="rect">
            <a:avLst/>
          </a:prstGeom>
          <a:ln w="28575">
            <a:solidFill>
              <a:schemeClr val="accent1">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900" u="sng" dirty="0">
                <a:latin typeface="Arial"/>
                <a:cs typeface="Arial"/>
              </a:rPr>
              <a:t>The United Nations Convention on the Rights of the Child (UNCRC)</a:t>
            </a:r>
          </a:p>
          <a:p>
            <a:pPr algn="just">
              <a:lnSpc>
                <a:spcPct val="150000"/>
              </a:lnSpc>
            </a:pPr>
            <a:r>
              <a:rPr lang="en-US" sz="900" dirty="0">
                <a:latin typeface="Arial"/>
                <a:cs typeface="Arial"/>
              </a:rPr>
              <a:t>In 1989 a treaty was signed regarding the UNCRC to which 192 coutries signed.  It is a decleration that children younger than 18 years old have basic human rights and </a:t>
            </a:r>
            <a:r>
              <a:rPr lang="en-US" sz="900">
                <a:latin typeface="Arial"/>
                <a:cs typeface="Arial"/>
              </a:rPr>
              <a:t>should always be respected and promoted.  There are 54 </a:t>
            </a:r>
            <a:r>
              <a:rPr lang="en-US" sz="900" dirty="0">
                <a:latin typeface="Arial"/>
                <a:cs typeface="Arial"/>
              </a:rPr>
              <a:t>articles in the convention.  Articles 1-42 are based solely </a:t>
            </a:r>
            <a:r>
              <a:rPr lang="en-US" sz="900">
                <a:latin typeface="Arial"/>
                <a:cs typeface="Arial"/>
              </a:rPr>
              <a:t>on the child, while 43-54 are how governments and adults </a:t>
            </a:r>
            <a:r>
              <a:rPr lang="en-US" sz="900" dirty="0">
                <a:latin typeface="Arial"/>
                <a:cs typeface="Arial"/>
              </a:rPr>
              <a:t>implement them. </a:t>
            </a:r>
          </a:p>
        </p:txBody>
      </p:sp>
      <p:sp>
        <p:nvSpPr>
          <p:cNvPr id="8" name="Rectangle: Rounded Corners 7">
            <a:extLst>
              <a:ext uri="{FF2B5EF4-FFF2-40B4-BE49-F238E27FC236}">
                <a16:creationId xmlns:a16="http://schemas.microsoft.com/office/drawing/2014/main" id="{7EF31FC5-90A5-40DB-9704-CE6CA7C36719}"/>
              </a:ext>
            </a:extLst>
          </p:cNvPr>
          <p:cNvSpPr/>
          <p:nvPr/>
        </p:nvSpPr>
        <p:spPr>
          <a:xfrm>
            <a:off x="3219450" y="5695950"/>
            <a:ext cx="3219450" cy="1181100"/>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F2A5BF2-171D-44D8-BEBC-F7CE4ECD945A}"/>
              </a:ext>
            </a:extLst>
          </p:cNvPr>
          <p:cNvSpPr txBox="1"/>
          <p:nvPr/>
        </p:nvSpPr>
        <p:spPr>
          <a:xfrm>
            <a:off x="3219450" y="5676900"/>
            <a:ext cx="3352800" cy="1177502"/>
          </a:xfrm>
          <a:prstGeom prst="rect">
            <a:avLst/>
          </a:prstGeom>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800" dirty="0">
                <a:latin typeface="Arial"/>
                <a:cs typeface="Arial"/>
              </a:rPr>
              <a:t>Agencies, charities and </a:t>
            </a:r>
            <a:r>
              <a:rPr lang="en-US" sz="800" dirty="0" err="1">
                <a:latin typeface="Arial"/>
                <a:cs typeface="Arial"/>
              </a:rPr>
              <a:t>organisations</a:t>
            </a:r>
            <a:r>
              <a:rPr lang="en-US" sz="800" dirty="0">
                <a:latin typeface="Arial"/>
                <a:cs typeface="Arial"/>
              </a:rPr>
              <a:t> that support </a:t>
            </a:r>
            <a:r>
              <a:rPr lang="en-US" sz="800" dirty="0" err="1">
                <a:latin typeface="Arial"/>
                <a:cs typeface="Arial"/>
              </a:rPr>
              <a:t>childrens</a:t>
            </a:r>
            <a:r>
              <a:rPr lang="en-US" sz="800" dirty="0">
                <a:latin typeface="Arial"/>
                <a:cs typeface="Arial"/>
              </a:rPr>
              <a:t> rights;</a:t>
            </a:r>
          </a:p>
          <a:p>
            <a:pPr marL="171450" indent="-171450" algn="just">
              <a:lnSpc>
                <a:spcPct val="150000"/>
              </a:lnSpc>
              <a:buFont typeface="Arial"/>
              <a:buChar char="•"/>
            </a:pPr>
            <a:r>
              <a:rPr lang="en-US" sz="800" dirty="0">
                <a:latin typeface="Arial"/>
                <a:cs typeface="Arial"/>
              </a:rPr>
              <a:t>NSPCC</a:t>
            </a:r>
          </a:p>
          <a:p>
            <a:pPr marL="171450" indent="-171450" algn="just">
              <a:lnSpc>
                <a:spcPct val="150000"/>
              </a:lnSpc>
              <a:buFont typeface="Arial"/>
              <a:buChar char="•"/>
            </a:pPr>
            <a:r>
              <a:rPr lang="en-US" sz="800" dirty="0">
                <a:latin typeface="Arial"/>
                <a:cs typeface="Arial"/>
              </a:rPr>
              <a:t>Action for children</a:t>
            </a:r>
          </a:p>
          <a:p>
            <a:pPr marL="171450" indent="-171450" algn="just">
              <a:lnSpc>
                <a:spcPct val="150000"/>
              </a:lnSpc>
              <a:buFont typeface="Arial"/>
              <a:buChar char="•"/>
            </a:pPr>
            <a:r>
              <a:rPr lang="en-US" sz="800" dirty="0">
                <a:latin typeface="Arial"/>
                <a:cs typeface="Arial"/>
              </a:rPr>
              <a:t>Flying start</a:t>
            </a:r>
          </a:p>
          <a:p>
            <a:pPr marL="171450" indent="-171450" algn="just">
              <a:lnSpc>
                <a:spcPct val="150000"/>
              </a:lnSpc>
              <a:buFont typeface="Arial"/>
              <a:buChar char="•"/>
            </a:pPr>
            <a:r>
              <a:rPr lang="en-US" sz="800" dirty="0">
                <a:latin typeface="Arial"/>
                <a:cs typeface="Arial"/>
              </a:rPr>
              <a:t>Shelter Cymru</a:t>
            </a:r>
          </a:p>
          <a:p>
            <a:pPr marL="171450" indent="-171450" algn="just">
              <a:lnSpc>
                <a:spcPct val="150000"/>
              </a:lnSpc>
              <a:buFont typeface="Arial"/>
              <a:buChar char="•"/>
            </a:pPr>
            <a:r>
              <a:rPr lang="en-US" sz="800" dirty="0">
                <a:latin typeface="Arial"/>
                <a:cs typeface="Arial"/>
              </a:rPr>
              <a:t>Family first</a:t>
            </a:r>
          </a:p>
        </p:txBody>
      </p:sp>
      <p:pic>
        <p:nvPicPr>
          <p:cNvPr id="9" name="Picture 9" descr="A close up of a logo&#10;&#10;Description generated with very high confidence">
            <a:extLst>
              <a:ext uri="{FF2B5EF4-FFF2-40B4-BE49-F238E27FC236}">
                <a16:creationId xmlns:a16="http://schemas.microsoft.com/office/drawing/2014/main" id="{796C0D6B-4F64-49A3-8B9B-1D5BDDA104A1}"/>
              </a:ext>
            </a:extLst>
          </p:cNvPr>
          <p:cNvPicPr>
            <a:picLocks noChangeAspect="1"/>
          </p:cNvPicPr>
          <p:nvPr/>
        </p:nvPicPr>
        <p:blipFill rotWithShape="1">
          <a:blip r:embed="rId2"/>
          <a:srcRect l="23611" t="840" r="27083"/>
          <a:stretch/>
        </p:blipFill>
        <p:spPr>
          <a:xfrm>
            <a:off x="10191750" y="5793486"/>
            <a:ext cx="1123952" cy="985988"/>
          </a:xfrm>
          <a:prstGeom prst="rect">
            <a:avLst/>
          </a:prstGeom>
        </p:spPr>
      </p:pic>
      <p:sp>
        <p:nvSpPr>
          <p:cNvPr id="11" name="TextBox 10">
            <a:extLst>
              <a:ext uri="{FF2B5EF4-FFF2-40B4-BE49-F238E27FC236}">
                <a16:creationId xmlns:a16="http://schemas.microsoft.com/office/drawing/2014/main" id="{E6D63CB8-C9C7-49B0-8F50-64682821C546}"/>
              </a:ext>
            </a:extLst>
          </p:cNvPr>
          <p:cNvSpPr txBox="1"/>
          <p:nvPr/>
        </p:nvSpPr>
        <p:spPr>
          <a:xfrm>
            <a:off x="11268075" y="6629400"/>
            <a:ext cx="819150" cy="2308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cs typeface="Calibri"/>
              </a:rPr>
              <a:t>(UNICEF, n.d)</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915C7D-E191-4DFA-8F96-4D0CF9485A44}"/>
              </a:ext>
            </a:extLst>
          </p:cNvPr>
          <p:cNvSpPr txBox="1"/>
          <p:nvPr/>
        </p:nvSpPr>
        <p:spPr>
          <a:xfrm>
            <a:off x="-619125" y="85725"/>
            <a:ext cx="3629025" cy="2769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Reference list for briefing paper</a:t>
            </a:r>
          </a:p>
        </p:txBody>
      </p:sp>
      <p:sp>
        <p:nvSpPr>
          <p:cNvPr id="3" name="TextBox 2">
            <a:extLst>
              <a:ext uri="{FF2B5EF4-FFF2-40B4-BE49-F238E27FC236}">
                <a16:creationId xmlns:a16="http://schemas.microsoft.com/office/drawing/2014/main" id="{2DA9B0A1-335D-423E-BF6E-9EB078DCABFE}"/>
              </a:ext>
            </a:extLst>
          </p:cNvPr>
          <p:cNvSpPr txBox="1"/>
          <p:nvPr/>
        </p:nvSpPr>
        <p:spPr>
          <a:xfrm>
            <a:off x="52478" y="274069"/>
            <a:ext cx="11972925" cy="647125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800" dirty="0">
                <a:latin typeface="Arial"/>
                <a:cs typeface="Arial"/>
              </a:rPr>
              <a:t>Cardiff Montessori School and Nursery (2018) ABOUT CARDIFF MONTESSORI [Online] Available at: </a:t>
            </a:r>
            <a:r>
              <a:rPr lang="en-US" sz="800" dirty="0">
                <a:latin typeface="Arial"/>
                <a:cs typeface="Arial"/>
                <a:hlinkClick r:id="rId2"/>
              </a:rPr>
              <a:t>http://www.cms.cardiff.sch.uk/about-us</a:t>
            </a:r>
            <a:r>
              <a:rPr lang="en-US" sz="800" dirty="0">
                <a:latin typeface="Arial"/>
                <a:cs typeface="Arial"/>
              </a:rPr>
              <a:t> (Accessed 31st of October 2018). </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Children's Commissioner For Wales (</a:t>
            </a:r>
            <a:r>
              <a:rPr lang="en-US" sz="800" dirty="0" err="1">
                <a:latin typeface="Arial"/>
                <a:cs typeface="Arial"/>
              </a:rPr>
              <a:t>n.d</a:t>
            </a:r>
            <a:r>
              <a:rPr lang="en-US" sz="800" dirty="0">
                <a:latin typeface="Arial"/>
                <a:cs typeface="Arial"/>
              </a:rPr>
              <a:t>) RIGHTS CHALLENGE SUPPORTING INFORMATION FOR SCOUT/GUIDE LEADERS. Available at: </a:t>
            </a:r>
            <a:r>
              <a:rPr lang="en-US" sz="800" u="sng" dirty="0">
                <a:latin typeface="Arial"/>
                <a:cs typeface="Arial"/>
                <a:hlinkClick r:id="rId3"/>
              </a:rPr>
              <a:t>file:///home/chronos/u-7bdc1dfeca42d01008fbdc87304352dab1f169c3/Downloads/information-for-leaders-eng.pdf</a:t>
            </a:r>
            <a:r>
              <a:rPr lang="en-US" sz="800" u="sng" dirty="0">
                <a:latin typeface="Arial"/>
                <a:cs typeface="Arial"/>
              </a:rPr>
              <a:t> (Accessed: 1st of November 2018).</a:t>
            </a:r>
            <a:endParaRPr lang="en-US" sz="800" dirty="0">
              <a:latin typeface="Arial"/>
              <a:cs typeface="Arial"/>
            </a:endParaRPr>
          </a:p>
          <a:p>
            <a:pPr algn="just">
              <a:lnSpc>
                <a:spcPct val="150000"/>
              </a:lnSpc>
            </a:pPr>
            <a:endParaRPr lang="en-US" sz="800" dirty="0">
              <a:latin typeface="Arial"/>
              <a:cs typeface="Arial"/>
            </a:endParaRPr>
          </a:p>
          <a:p>
            <a:pPr algn="just">
              <a:lnSpc>
                <a:spcPct val="150000"/>
              </a:lnSpc>
            </a:pPr>
            <a:r>
              <a:rPr lang="en-US" sz="800" dirty="0">
                <a:latin typeface="Arial"/>
                <a:cs typeface="Arial"/>
              </a:rPr>
              <a:t>Donaldson, G. (2015) </a:t>
            </a:r>
            <a:r>
              <a:rPr lang="en-US" sz="800" i="1" dirty="0">
                <a:latin typeface="Arial"/>
                <a:cs typeface="Arial"/>
              </a:rPr>
              <a:t>Successful Futures </a:t>
            </a:r>
            <a:r>
              <a:rPr lang="en-US" sz="800" dirty="0">
                <a:latin typeface="Arial"/>
                <a:cs typeface="Arial"/>
              </a:rPr>
              <a:t>Independent Review of Curriculum and Assessment Arrangements in Wales. Available at: </a:t>
            </a:r>
            <a:r>
              <a:rPr lang="en-US" sz="800" dirty="0">
                <a:latin typeface="Arial"/>
                <a:cs typeface="Arial"/>
                <a:hlinkClick r:id="rId4"/>
              </a:rPr>
              <a:t>file:///home/chronos/u-7bdc1dfeca42d01008fbdc87304352dab1f169c3/Downloads/Donaldson%20Report%20-%20Successful%20Futures%20-%20Independent%20Review%20of%20Curriculum%20and%20Assessment%20Arrangements%20in%20Wales.pdf</a:t>
            </a:r>
            <a:r>
              <a:rPr lang="en-US" sz="800" dirty="0">
                <a:latin typeface="Arial"/>
                <a:cs typeface="Arial"/>
              </a:rPr>
              <a:t> (Accessed: 30th of October 2018).</a:t>
            </a:r>
          </a:p>
          <a:p>
            <a:pPr algn="just">
              <a:lnSpc>
                <a:spcPct val="150000"/>
              </a:lnSpc>
            </a:pPr>
            <a:endParaRPr lang="en-US" sz="800" dirty="0">
              <a:latin typeface="Arial"/>
              <a:cs typeface="Arial"/>
            </a:endParaRPr>
          </a:p>
          <a:p>
            <a:pPr algn="just">
              <a:lnSpc>
                <a:spcPct val="150000"/>
              </a:lnSpc>
            </a:pPr>
            <a:r>
              <a:rPr lang="en-US" sz="800" dirty="0" err="1">
                <a:latin typeface="Arial"/>
                <a:cs typeface="Arial"/>
              </a:rPr>
              <a:t>Estyn</a:t>
            </a:r>
            <a:r>
              <a:rPr lang="en-US" sz="800" dirty="0">
                <a:latin typeface="Arial"/>
                <a:cs typeface="Arial"/>
              </a:rPr>
              <a:t> (</a:t>
            </a:r>
            <a:r>
              <a:rPr lang="en-US" sz="800" dirty="0" err="1">
                <a:latin typeface="Arial"/>
                <a:cs typeface="Arial"/>
              </a:rPr>
              <a:t>n.d</a:t>
            </a:r>
            <a:r>
              <a:rPr lang="en-US" sz="800" dirty="0">
                <a:latin typeface="Arial"/>
                <a:cs typeface="Arial"/>
              </a:rPr>
              <a:t>) </a:t>
            </a:r>
            <a:r>
              <a:rPr lang="en-US" sz="800" i="1" dirty="0">
                <a:latin typeface="Arial"/>
                <a:cs typeface="Arial"/>
              </a:rPr>
              <a:t>What is a Local Safeguarding Children Board (LSCB)?. </a:t>
            </a:r>
            <a:r>
              <a:rPr lang="en-US" sz="800" dirty="0">
                <a:latin typeface="Arial"/>
                <a:cs typeface="Arial"/>
              </a:rPr>
              <a:t>Available at: </a:t>
            </a:r>
            <a:r>
              <a:rPr lang="en-US" sz="800" dirty="0">
                <a:latin typeface="Arial"/>
                <a:cs typeface="Arial"/>
                <a:hlinkClick r:id="rId5"/>
              </a:rPr>
              <a:t>https://www.estyn.gov.wales/faq/what-local-safeguarding-children-board-lscb</a:t>
            </a:r>
            <a:r>
              <a:rPr lang="en-US" sz="800" dirty="0">
                <a:latin typeface="Arial"/>
                <a:cs typeface="Arial"/>
              </a:rPr>
              <a:t> (Accessed: 2nd of November 2018).</a:t>
            </a:r>
            <a:endParaRPr lang="en-US" sz="800" i="1" dirty="0">
              <a:latin typeface="Arial"/>
              <a:cs typeface="Arial"/>
            </a:endParaRPr>
          </a:p>
          <a:p>
            <a:pPr algn="just">
              <a:lnSpc>
                <a:spcPct val="150000"/>
              </a:lnSpc>
            </a:pPr>
            <a:endParaRPr lang="en-US" sz="800" i="1" dirty="0">
              <a:latin typeface="Arial"/>
              <a:cs typeface="Arial"/>
            </a:endParaRPr>
          </a:p>
          <a:p>
            <a:pPr algn="just">
              <a:lnSpc>
                <a:spcPct val="150000"/>
              </a:lnSpc>
            </a:pPr>
            <a:r>
              <a:rPr lang="en-US" sz="800" dirty="0">
                <a:latin typeface="Arial"/>
                <a:cs typeface="Arial"/>
              </a:rPr>
              <a:t>Gilstrap, L. and </a:t>
            </a:r>
            <a:r>
              <a:rPr lang="en-US" sz="800" dirty="0" err="1">
                <a:latin typeface="Arial"/>
                <a:cs typeface="Arial"/>
              </a:rPr>
              <a:t>Zierten</a:t>
            </a:r>
            <a:r>
              <a:rPr lang="en-US" sz="800" dirty="0">
                <a:latin typeface="Arial"/>
                <a:cs typeface="Arial"/>
              </a:rPr>
              <a:t>, E (2018) </a:t>
            </a:r>
            <a:r>
              <a:rPr lang="en-US" sz="800" i="1" dirty="0" err="1">
                <a:latin typeface="Arial"/>
                <a:cs typeface="Arial"/>
              </a:rPr>
              <a:t>Urie</a:t>
            </a:r>
            <a:r>
              <a:rPr lang="en-US" sz="800" i="1" dirty="0">
                <a:latin typeface="Arial"/>
                <a:cs typeface="Arial"/>
              </a:rPr>
              <a:t> Bronfenbrenner Russian-Born American Psychologist. </a:t>
            </a:r>
            <a:r>
              <a:rPr lang="en-US" sz="800" dirty="0">
                <a:latin typeface="Arial"/>
                <a:cs typeface="Arial"/>
              </a:rPr>
              <a:t>Available at: </a:t>
            </a:r>
            <a:r>
              <a:rPr lang="en-US" sz="800" dirty="0">
                <a:latin typeface="Arial"/>
                <a:cs typeface="Arial"/>
                <a:hlinkClick r:id="rId6"/>
              </a:rPr>
              <a:t>https://www.britannica.com/biography/Urie-Bronfenbrenner</a:t>
            </a:r>
            <a:r>
              <a:rPr lang="en-US" sz="800" dirty="0">
                <a:latin typeface="Arial"/>
                <a:cs typeface="Arial"/>
              </a:rPr>
              <a:t> (Accessed 1st of November 2018).</a:t>
            </a:r>
            <a:endParaRPr lang="en-US" sz="800" i="1" dirty="0">
              <a:latin typeface="Arial"/>
              <a:cs typeface="Arial"/>
            </a:endParaRPr>
          </a:p>
          <a:p>
            <a:pPr algn="just">
              <a:lnSpc>
                <a:spcPct val="150000"/>
              </a:lnSpc>
            </a:pPr>
            <a:r>
              <a:rPr lang="en-US" sz="800" dirty="0">
                <a:latin typeface="Arial"/>
                <a:cs typeface="Arial"/>
              </a:rPr>
              <a:t>GOV.UK (2015) </a:t>
            </a:r>
            <a:r>
              <a:rPr lang="en-US" sz="800" i="1" dirty="0">
                <a:latin typeface="Arial"/>
                <a:cs typeface="Arial"/>
              </a:rPr>
              <a:t>Voice of the Child: children to be more clearly heard in decisions about their future. </a:t>
            </a:r>
            <a:r>
              <a:rPr lang="en-US" sz="800" dirty="0">
                <a:latin typeface="Arial"/>
                <a:cs typeface="Arial"/>
              </a:rPr>
              <a:t>[Online] Available at: </a:t>
            </a:r>
            <a:r>
              <a:rPr lang="en-US" sz="800" dirty="0">
                <a:latin typeface="Arial"/>
                <a:cs typeface="Arial"/>
                <a:hlinkClick r:id="rId7"/>
              </a:rPr>
              <a:t>https://www.gov.uk/government/news/voice-of-the-child-children-to-be-more-clearly-heard-in-decisions-about-their-future</a:t>
            </a:r>
            <a:r>
              <a:rPr lang="en-US" sz="800" dirty="0">
                <a:latin typeface="Arial"/>
                <a:cs typeface="Arial"/>
              </a:rPr>
              <a:t> (Accessed: 31st of October 2018). </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Inspiresport (n.d) </a:t>
            </a:r>
            <a:r>
              <a:rPr lang="en-US" sz="800" i="1" dirty="0">
                <a:latin typeface="Arial"/>
                <a:cs typeface="Arial"/>
              </a:rPr>
              <a:t>How Important is Sport and Physical Education in School?</a:t>
            </a:r>
            <a:r>
              <a:rPr lang="en-US" sz="800" dirty="0">
                <a:latin typeface="Arial"/>
                <a:cs typeface="Arial"/>
              </a:rPr>
              <a:t> [Online] Available at: </a:t>
            </a:r>
            <a:r>
              <a:rPr lang="en-US" sz="800" dirty="0">
                <a:latin typeface="Arial"/>
                <a:cs typeface="Arial"/>
                <a:hlinkClick r:id="rId8"/>
              </a:rPr>
              <a:t>https://www.inspiresport.com/why-school-sport/</a:t>
            </a:r>
            <a:r>
              <a:rPr lang="en-US" sz="800" dirty="0">
                <a:latin typeface="Arial"/>
                <a:cs typeface="Arial"/>
              </a:rPr>
              <a:t> (Accessed: 30th of October 2018).</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McLeod, S. (2018) </a:t>
            </a:r>
            <a:r>
              <a:rPr lang="en-US" sz="800" i="1" dirty="0">
                <a:latin typeface="Arial"/>
                <a:cs typeface="Arial"/>
              </a:rPr>
              <a:t>Maslow's Hierarchy of Needs. </a:t>
            </a:r>
            <a:r>
              <a:rPr lang="en-US" sz="800" dirty="0">
                <a:latin typeface="Arial"/>
                <a:cs typeface="Arial"/>
              </a:rPr>
              <a:t>[Diagram]. Available at: </a:t>
            </a:r>
            <a:r>
              <a:rPr lang="en-US" sz="800" dirty="0">
                <a:latin typeface="Arial"/>
                <a:cs typeface="Arial"/>
                <a:hlinkClick r:id="rId9"/>
              </a:rPr>
              <a:t>https://www.simplypsychology.org/maslow.html</a:t>
            </a:r>
            <a:r>
              <a:rPr lang="en-US" sz="800" dirty="0">
                <a:latin typeface="Arial"/>
                <a:cs typeface="Arial"/>
              </a:rPr>
              <a:t> (Accessed 31st of October 2018). </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NSPCC (2018) </a:t>
            </a:r>
            <a:r>
              <a:rPr lang="en-US" sz="800" i="1" dirty="0">
                <a:latin typeface="Arial"/>
                <a:cs typeface="Arial"/>
              </a:rPr>
              <a:t>5 goals to make 5 million children safer. Available at: </a:t>
            </a:r>
            <a:r>
              <a:rPr lang="en-US" sz="800" dirty="0">
                <a:latin typeface="Arial"/>
                <a:cs typeface="Arial"/>
                <a:hlinkClick r:id="rId10"/>
              </a:rPr>
              <a:t>https://www.nspcc.org.uk/what-we-do/about-us/performance-plans/</a:t>
            </a:r>
            <a:r>
              <a:rPr lang="en-US" sz="800" dirty="0">
                <a:latin typeface="Arial"/>
                <a:cs typeface="Arial"/>
              </a:rPr>
              <a:t> (Accessed 1st November 2018).</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Rowe, K. (2018) </a:t>
            </a:r>
            <a:r>
              <a:rPr lang="en-US" sz="800" i="1" dirty="0">
                <a:latin typeface="Arial"/>
                <a:cs typeface="Arial"/>
              </a:rPr>
              <a:t>NSPCC PRAISES WELSH GOVERNMENT INTENTION TO DEVELOP A CHILD SEXUAL ABUSE ACTION PLAN</a:t>
            </a:r>
            <a:r>
              <a:rPr lang="en-US" sz="800" dirty="0">
                <a:latin typeface="Arial"/>
                <a:cs typeface="Arial"/>
              </a:rPr>
              <a:t> [Logo] Available at: </a:t>
            </a:r>
            <a:r>
              <a:rPr lang="en-US" sz="800" dirty="0">
                <a:latin typeface="Arial"/>
                <a:cs typeface="Arial"/>
                <a:hlinkClick r:id="rId11"/>
              </a:rPr>
              <a:t>https://www.westwaleschronicle.co.uk/blog/2018/05/15/nspcc-praises-welsh-government-intention-to-develop-a-child-sexual-abuse-action-plan/</a:t>
            </a:r>
            <a:r>
              <a:rPr lang="en-US" sz="800" dirty="0">
                <a:latin typeface="Arial"/>
                <a:cs typeface="Arial"/>
              </a:rPr>
              <a:t> (Accessed 1st of November 2018).</a:t>
            </a:r>
            <a:endParaRPr lang="en-US" sz="800" i="1" dirty="0">
              <a:latin typeface="Arial"/>
              <a:cs typeface="Arial"/>
            </a:endParaRPr>
          </a:p>
          <a:p>
            <a:pPr algn="just">
              <a:lnSpc>
                <a:spcPct val="150000"/>
              </a:lnSpc>
            </a:pPr>
            <a:endParaRPr lang="en-US" sz="800" dirty="0">
              <a:latin typeface="Arial"/>
              <a:cs typeface="Arial"/>
            </a:endParaRPr>
          </a:p>
          <a:p>
            <a:pPr algn="just">
              <a:lnSpc>
                <a:spcPct val="150000"/>
              </a:lnSpc>
            </a:pPr>
            <a:r>
              <a:rPr lang="en-US" sz="800" dirty="0">
                <a:latin typeface="Arial"/>
                <a:cs typeface="Arial"/>
              </a:rPr>
              <a:t>Save the Children (2018) </a:t>
            </a:r>
            <a:r>
              <a:rPr lang="en-US" sz="800" i="1" dirty="0">
                <a:latin typeface="Arial"/>
                <a:cs typeface="Arial"/>
              </a:rPr>
              <a:t>Our Founder: </a:t>
            </a:r>
            <a:r>
              <a:rPr lang="en-US" sz="800" i="1" err="1">
                <a:latin typeface="Arial"/>
                <a:cs typeface="Arial"/>
              </a:rPr>
              <a:t>Eglantyne</a:t>
            </a:r>
            <a:r>
              <a:rPr lang="en-US" sz="800" i="1" dirty="0">
                <a:latin typeface="Arial"/>
                <a:cs typeface="Arial"/>
              </a:rPr>
              <a:t> </a:t>
            </a:r>
            <a:r>
              <a:rPr lang="en-US" sz="800" i="1" err="1">
                <a:latin typeface="Arial"/>
                <a:cs typeface="Arial"/>
              </a:rPr>
              <a:t>Jebb</a:t>
            </a:r>
            <a:r>
              <a:rPr lang="en-US" sz="800" dirty="0">
                <a:latin typeface="Arial"/>
                <a:cs typeface="Arial"/>
              </a:rPr>
              <a:t>. Available at: </a:t>
            </a:r>
            <a:r>
              <a:rPr lang="en-US" sz="800" dirty="0">
                <a:latin typeface="Arial"/>
                <a:cs typeface="Arial"/>
                <a:hlinkClick r:id="rId12"/>
              </a:rPr>
              <a:t>https://www.savethechildren.org/us/about-us/why-save-the-children/eglantyne-jebb</a:t>
            </a:r>
            <a:r>
              <a:rPr lang="en-US" sz="800" dirty="0">
                <a:latin typeface="Arial"/>
                <a:cs typeface="Arial"/>
              </a:rPr>
              <a:t> (Accessed: 31st of October 2018).</a:t>
            </a:r>
            <a:endParaRPr lang="en-US" sz="800" i="1" dirty="0">
              <a:latin typeface="Arial"/>
              <a:cs typeface="Arial"/>
            </a:endParaRPr>
          </a:p>
          <a:p>
            <a:pPr algn="just">
              <a:lnSpc>
                <a:spcPct val="150000"/>
              </a:lnSpc>
            </a:pPr>
            <a:endParaRPr lang="en-US" sz="800" dirty="0">
              <a:latin typeface="Arial"/>
              <a:cs typeface="Arial"/>
            </a:endParaRPr>
          </a:p>
          <a:p>
            <a:pPr algn="just">
              <a:lnSpc>
                <a:spcPct val="150000"/>
              </a:lnSpc>
            </a:pPr>
            <a:r>
              <a:rPr lang="en-US" sz="800" dirty="0">
                <a:latin typeface="Arial"/>
                <a:cs typeface="Arial"/>
              </a:rPr>
              <a:t>UNICEF (</a:t>
            </a:r>
            <a:r>
              <a:rPr lang="en-US" sz="800" err="1">
                <a:latin typeface="Arial"/>
                <a:cs typeface="Arial"/>
              </a:rPr>
              <a:t>n.d</a:t>
            </a:r>
            <a:r>
              <a:rPr lang="en-US" sz="800" dirty="0">
                <a:latin typeface="Arial"/>
                <a:cs typeface="Arial"/>
              </a:rPr>
              <a:t>) </a:t>
            </a:r>
            <a:r>
              <a:rPr lang="en-US" sz="800" i="1" dirty="0">
                <a:latin typeface="Arial"/>
                <a:cs typeface="Arial"/>
              </a:rPr>
              <a:t>Child Protection [Online]. Available at: </a:t>
            </a:r>
            <a:r>
              <a:rPr lang="en-US" sz="800" dirty="0">
                <a:latin typeface="Arial"/>
                <a:cs typeface="Arial"/>
                <a:hlinkClick r:id="rId13"/>
              </a:rPr>
              <a:t>https://www.unicef.org/</a:t>
            </a:r>
            <a:r>
              <a:rPr lang="en-US" sz="800" dirty="0">
                <a:latin typeface="Arial"/>
                <a:cs typeface="Arial"/>
              </a:rPr>
              <a:t> (Accessed 31st of October 2018). </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Welsh Government (2015) </a:t>
            </a:r>
            <a:r>
              <a:rPr lang="en-US" sz="800" i="1" dirty="0">
                <a:latin typeface="Arial"/>
                <a:cs typeface="Arial"/>
              </a:rPr>
              <a:t>A Summary of The United Nations Convention On The Rights Of The Child. </a:t>
            </a:r>
            <a:r>
              <a:rPr lang="en-US" sz="800" dirty="0">
                <a:latin typeface="Arial"/>
                <a:cs typeface="Arial"/>
              </a:rPr>
              <a:t>Available at</a:t>
            </a:r>
            <a:r>
              <a:rPr lang="en-US" sz="800" i="1" dirty="0">
                <a:latin typeface="Arial"/>
                <a:cs typeface="Arial"/>
              </a:rPr>
              <a:t>: </a:t>
            </a:r>
            <a:r>
              <a:rPr lang="en-US" sz="800" dirty="0">
                <a:latin typeface="Arial"/>
                <a:cs typeface="Arial"/>
                <a:hlinkClick r:id="rId14"/>
              </a:rPr>
              <a:t>http://childrensrights.wales/index.php/right/file</a:t>
            </a:r>
            <a:r>
              <a:rPr lang="en-US" sz="800" dirty="0">
                <a:latin typeface="Arial"/>
                <a:cs typeface="Arial"/>
              </a:rPr>
              <a:t> (Accessed 27th of October 2018).</a:t>
            </a:r>
          </a:p>
          <a:p>
            <a:pPr algn="just">
              <a:lnSpc>
                <a:spcPct val="150000"/>
              </a:lnSpc>
            </a:pPr>
            <a:endParaRPr lang="en-US" sz="800" dirty="0">
              <a:latin typeface="Arial"/>
              <a:cs typeface="Arial"/>
            </a:endParaRPr>
          </a:p>
          <a:p>
            <a:pPr algn="just">
              <a:lnSpc>
                <a:spcPct val="150000"/>
              </a:lnSpc>
            </a:pPr>
            <a:r>
              <a:rPr lang="en-US" sz="800" dirty="0">
                <a:latin typeface="Arial"/>
                <a:cs typeface="Arial"/>
              </a:rPr>
              <a:t>Welsh Government (2015) </a:t>
            </a:r>
            <a:r>
              <a:rPr lang="en-US" sz="800" i="1" dirty="0">
                <a:latin typeface="Arial"/>
                <a:cs typeface="Arial"/>
              </a:rPr>
              <a:t>Implementation of children's rights in Wales </a:t>
            </a:r>
            <a:r>
              <a:rPr lang="en-US" sz="800" dirty="0">
                <a:latin typeface="Arial"/>
                <a:cs typeface="Arial"/>
              </a:rPr>
              <a:t>[Online] Available at: </a:t>
            </a:r>
            <a:r>
              <a:rPr lang="en-US" sz="800" dirty="0">
                <a:latin typeface="Arial"/>
                <a:cs typeface="Arial"/>
                <a:hlinkClick r:id="rId15"/>
              </a:rPr>
              <a:t>https://gov.wales/topics/people-and-communities/people/children-and-young-people/rights/implementation-of-childrens-rights/?lang=en</a:t>
            </a:r>
            <a:r>
              <a:rPr lang="en-US" sz="800" dirty="0">
                <a:latin typeface="Arial"/>
                <a:cs typeface="Arial"/>
              </a:rPr>
              <a:t> (Accessed: 31st of October 2018).</a:t>
            </a:r>
          </a:p>
          <a:p>
            <a:pPr algn="just">
              <a:lnSpc>
                <a:spcPct val="150000"/>
              </a:lnSpc>
            </a:pPr>
            <a:endParaRPr lang="en-US" sz="800" dirty="0">
              <a:latin typeface="Arial"/>
              <a:cs typeface="Arial"/>
            </a:endParaRPr>
          </a:p>
          <a:p>
            <a:pPr algn="just"/>
            <a:r>
              <a:rPr lang="en-US" sz="800" dirty="0">
                <a:latin typeface="Arial"/>
                <a:cs typeface="Arial"/>
              </a:rPr>
              <a:t>Welsh Government (2007) </a:t>
            </a:r>
            <a:r>
              <a:rPr lang="en-US" sz="800" i="1" dirty="0">
                <a:latin typeface="Arial"/>
                <a:cs typeface="Arial"/>
              </a:rPr>
              <a:t>Safeguarding children: Working together under the Children Act 2004. </a:t>
            </a:r>
            <a:r>
              <a:rPr lang="en-US" sz="800" dirty="0">
                <a:latin typeface="Arial"/>
                <a:cs typeface="Arial"/>
              </a:rPr>
              <a:t>Available at: </a:t>
            </a:r>
            <a:r>
              <a:rPr lang="en-US" sz="800" dirty="0">
                <a:latin typeface="Arial"/>
                <a:cs typeface="Arial"/>
                <a:hlinkClick r:id="rId16"/>
              </a:rPr>
              <a:t>https://gov.wales/topics/health/publications/socialcare/guidance1/safeguardingunder2004act/?lang=en</a:t>
            </a:r>
            <a:r>
              <a:rPr lang="en-US" sz="800" dirty="0">
                <a:latin typeface="Arial"/>
                <a:cs typeface="Arial"/>
              </a:rPr>
              <a:t> (Accessed: 2nd of November 2018).</a:t>
            </a:r>
          </a:p>
          <a:p>
            <a:pPr algn="just">
              <a:lnSpc>
                <a:spcPct val="150000"/>
              </a:lnSpc>
            </a:pPr>
            <a:endParaRPr lang="en-US" sz="800" i="1" dirty="0">
              <a:latin typeface="Arial"/>
              <a:cs typeface="Arial"/>
            </a:endParaRPr>
          </a:p>
          <a:p>
            <a:pPr algn="just">
              <a:lnSpc>
                <a:spcPct val="150000"/>
              </a:lnSpc>
            </a:pPr>
            <a:endParaRPr lang="en-US" sz="800" dirty="0">
              <a:latin typeface="Arial"/>
              <a:cs typeface="Arial"/>
            </a:endParaRPr>
          </a:p>
        </p:txBody>
      </p:sp>
    </p:spTree>
    <p:extLst>
      <p:ext uri="{BB962C8B-B14F-4D97-AF65-F5344CB8AC3E}">
        <p14:creationId xmlns:p14="http://schemas.microsoft.com/office/powerpoint/2010/main" val="4181841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F7D686-2F93-41D6-B99B-8B623F6A0C37}"/>
              </a:ext>
            </a:extLst>
          </p:cNvPr>
          <p:cNvSpPr txBox="1"/>
          <p:nvPr/>
        </p:nvSpPr>
        <p:spPr>
          <a:xfrm>
            <a:off x="676275" y="190500"/>
            <a:ext cx="390525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Reference list for pairs presentation</a:t>
            </a:r>
            <a:endParaRPr lang="en-US" dirty="0">
              <a:cs typeface="Calibri"/>
            </a:endParaRPr>
          </a:p>
        </p:txBody>
      </p:sp>
      <p:sp>
        <p:nvSpPr>
          <p:cNvPr id="3" name="TextBox 2">
            <a:extLst>
              <a:ext uri="{FF2B5EF4-FFF2-40B4-BE49-F238E27FC236}">
                <a16:creationId xmlns:a16="http://schemas.microsoft.com/office/drawing/2014/main" id="{B1CE152A-7796-44EC-85D3-5978A0FEBCBF}"/>
              </a:ext>
            </a:extLst>
          </p:cNvPr>
          <p:cNvSpPr txBox="1"/>
          <p:nvPr/>
        </p:nvSpPr>
        <p:spPr>
          <a:xfrm>
            <a:off x="0" y="1123950"/>
            <a:ext cx="11459834" cy="56092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algn="just">
              <a:lnSpc>
                <a:spcPct val="150000"/>
              </a:lnSpc>
            </a:pPr>
            <a:r>
              <a:rPr lang="en-US" sz="1100" dirty="0">
                <a:latin typeface="Arial"/>
                <a:cs typeface="Arial"/>
              </a:rPr>
              <a:t>Croneri.co.uk (</a:t>
            </a:r>
            <a:r>
              <a:rPr lang="en-US" sz="1100" dirty="0" err="1">
                <a:latin typeface="Arial"/>
                <a:cs typeface="Arial"/>
              </a:rPr>
              <a:t>n.d</a:t>
            </a:r>
            <a:r>
              <a:rPr lang="en-US" sz="1100" dirty="0">
                <a:latin typeface="Arial"/>
                <a:cs typeface="Arial"/>
              </a:rPr>
              <a:t>) </a:t>
            </a:r>
            <a:r>
              <a:rPr lang="en-US" sz="1100" i="1" dirty="0">
                <a:latin typeface="Arial"/>
                <a:cs typeface="Arial"/>
              </a:rPr>
              <a:t>‘Supporting children with ADHD.’ </a:t>
            </a:r>
            <a:r>
              <a:rPr lang="en-US" sz="1100" dirty="0">
                <a:latin typeface="Arial"/>
                <a:cs typeface="Arial"/>
              </a:rPr>
              <a:t>[Online] Available at: </a:t>
            </a:r>
            <a:r>
              <a:rPr lang="en-US" sz="1100" u="sng" dirty="0">
                <a:latin typeface="Arial"/>
                <a:cs typeface="Arial"/>
                <a:hlinkClick r:id="rId2"/>
              </a:rPr>
              <a:t>https://app.croneri.co.uk/feature-articles/supporting-children-adhd</a:t>
            </a:r>
            <a:r>
              <a:rPr lang="en-US" sz="1100" u="sng" dirty="0">
                <a:latin typeface="Arial"/>
                <a:cs typeface="Arial"/>
              </a:rPr>
              <a:t> </a:t>
            </a:r>
            <a:r>
              <a:rPr lang="en-US" sz="1100" dirty="0">
                <a:latin typeface="Arial"/>
                <a:cs typeface="Arial"/>
              </a:rPr>
              <a:t>(Accessed October 17th 2018)</a:t>
            </a:r>
          </a:p>
          <a:p>
            <a:pPr marL="347345" algn="just">
              <a:lnSpc>
                <a:spcPct val="150000"/>
              </a:lnSpc>
            </a:pPr>
            <a:endParaRPr lang="en-US" sz="1100" dirty="0">
              <a:latin typeface="Arial"/>
              <a:cs typeface="Arial"/>
            </a:endParaRPr>
          </a:p>
          <a:p>
            <a:pPr marL="347345" algn="just">
              <a:lnSpc>
                <a:spcPct val="150000"/>
              </a:lnSpc>
            </a:pPr>
            <a:r>
              <a:rPr lang="en-US" sz="1100" dirty="0">
                <a:latin typeface="Arial"/>
                <a:cs typeface="Arial"/>
              </a:rPr>
              <a:t>ELSA Support (2013) ‘</a:t>
            </a:r>
            <a:r>
              <a:rPr lang="en-US" sz="1100" i="1" dirty="0">
                <a:latin typeface="Arial"/>
                <a:cs typeface="Arial"/>
              </a:rPr>
              <a:t>About Elsa Support.’ </a:t>
            </a:r>
            <a:r>
              <a:rPr lang="en-US" sz="1100" dirty="0">
                <a:latin typeface="Arial"/>
                <a:cs typeface="Arial"/>
              </a:rPr>
              <a:t>[Online] Available at: </a:t>
            </a:r>
            <a:r>
              <a:rPr lang="en-US" sz="1100" u="sng" dirty="0">
                <a:latin typeface="Arial"/>
                <a:cs typeface="Arial"/>
                <a:hlinkClick r:id="rId3"/>
              </a:rPr>
              <a:t>http://www.elsa-support.co.uk/about-elsa-support/</a:t>
            </a:r>
            <a:r>
              <a:rPr lang="en-US" sz="1100" u="sng" dirty="0">
                <a:latin typeface="Arial"/>
                <a:cs typeface="Arial"/>
              </a:rPr>
              <a:t> </a:t>
            </a:r>
            <a:r>
              <a:rPr lang="en-US" sz="1100" dirty="0">
                <a:latin typeface="Arial"/>
                <a:cs typeface="Arial"/>
              </a:rPr>
              <a:t>(Accessed October 21st 2018)</a:t>
            </a:r>
          </a:p>
          <a:p>
            <a:pPr marL="347345" algn="just">
              <a:lnSpc>
                <a:spcPct val="150000"/>
              </a:lnSpc>
            </a:pPr>
            <a:endParaRPr lang="en-US" sz="1100" dirty="0">
              <a:latin typeface="Arial"/>
              <a:cs typeface="Arial"/>
            </a:endParaRPr>
          </a:p>
          <a:p>
            <a:pPr marL="347345" algn="just">
              <a:lnSpc>
                <a:spcPct val="150000"/>
              </a:lnSpc>
            </a:pPr>
            <a:r>
              <a:rPr lang="en-US" sz="1100" dirty="0">
                <a:latin typeface="Arial"/>
                <a:cs typeface="Arial"/>
              </a:rPr>
              <a:t>GL Assessment (2017) </a:t>
            </a:r>
            <a:r>
              <a:rPr lang="en-US" sz="1100" i="1" dirty="0" err="1">
                <a:latin typeface="Arial"/>
                <a:cs typeface="Arial"/>
              </a:rPr>
              <a:t>WellComm</a:t>
            </a:r>
            <a:r>
              <a:rPr lang="en-US" sz="1100" i="1" dirty="0">
                <a:latin typeface="Arial"/>
                <a:cs typeface="Arial"/>
              </a:rPr>
              <a:t>: Improving communication skills from the very beginning </a:t>
            </a:r>
            <a:r>
              <a:rPr lang="en-US" sz="1100" dirty="0">
                <a:latin typeface="Arial"/>
                <a:cs typeface="Arial"/>
              </a:rPr>
              <a:t>[Online] Available at:</a:t>
            </a:r>
            <a:r>
              <a:rPr lang="en-US" sz="1100" u="sng" dirty="0">
                <a:latin typeface="Arial"/>
                <a:cs typeface="Arial"/>
                <a:hlinkClick r:id="rId4"/>
              </a:rPr>
              <a:t>https://www.gl-assessment.co.uk/news-hub/case-studies/wellcomm-improving-communication-skills-from-the-very-beginning/</a:t>
            </a:r>
            <a:r>
              <a:rPr lang="en-US" sz="1100" u="sng" dirty="0">
                <a:latin typeface="Arial"/>
                <a:cs typeface="Arial"/>
              </a:rPr>
              <a:t> </a:t>
            </a:r>
            <a:r>
              <a:rPr lang="en-US" sz="1100" dirty="0">
                <a:latin typeface="Arial"/>
                <a:cs typeface="Arial"/>
              </a:rPr>
              <a:t>(Accessed October 19th 2018)</a:t>
            </a:r>
          </a:p>
          <a:p>
            <a:pPr marL="347345" algn="just">
              <a:lnSpc>
                <a:spcPct val="150000"/>
              </a:lnSpc>
            </a:pPr>
            <a:endParaRPr lang="en-US" sz="1100" dirty="0">
              <a:latin typeface="Arial"/>
              <a:cs typeface="Arial"/>
            </a:endParaRPr>
          </a:p>
          <a:p>
            <a:pPr marL="347345" algn="just">
              <a:lnSpc>
                <a:spcPct val="150000"/>
              </a:lnSpc>
            </a:pPr>
            <a:r>
              <a:rPr lang="en-US" sz="1100" i="1" dirty="0" err="1">
                <a:latin typeface="Arial"/>
                <a:cs typeface="Arial"/>
              </a:rPr>
              <a:t>Issac</a:t>
            </a:r>
            <a:r>
              <a:rPr lang="en-US" sz="1100" i="1" dirty="0">
                <a:latin typeface="Arial"/>
                <a:cs typeface="Arial"/>
              </a:rPr>
              <a:t>, H. et al. (2015) ‘Social and Emotional Needs Resource Pack for Schools’ </a:t>
            </a:r>
            <a:r>
              <a:rPr lang="en-US" sz="1100" dirty="0">
                <a:latin typeface="Arial"/>
                <a:cs typeface="Arial"/>
              </a:rPr>
              <a:t>[Online]Available at:</a:t>
            </a:r>
            <a:r>
              <a:rPr lang="en-US" sz="1100" u="sng" dirty="0">
                <a:latin typeface="Arial"/>
                <a:cs typeface="Arial"/>
                <a:hlinkClick r:id="rId5"/>
              </a:rPr>
              <a:t>https://search3.openobjects.com/mediamanager/cheshirewestandchester/directory/files/se_pack_for_sch_-mar16.pdf</a:t>
            </a:r>
            <a:r>
              <a:rPr lang="en-US" sz="1100" u="sng" dirty="0">
                <a:latin typeface="Arial"/>
                <a:cs typeface="Arial"/>
              </a:rPr>
              <a:t> </a:t>
            </a:r>
            <a:r>
              <a:rPr lang="en-US" sz="1100" dirty="0">
                <a:latin typeface="Arial"/>
                <a:cs typeface="Arial"/>
              </a:rPr>
              <a:t>(Accessed October 21st 2018)</a:t>
            </a:r>
          </a:p>
          <a:p>
            <a:pPr marL="347345" algn="just">
              <a:lnSpc>
                <a:spcPct val="150000"/>
              </a:lnSpc>
            </a:pPr>
            <a:endParaRPr lang="en-US" sz="1100" dirty="0">
              <a:latin typeface="Arial"/>
              <a:cs typeface="Arial"/>
            </a:endParaRPr>
          </a:p>
          <a:p>
            <a:pPr marL="347345" algn="just">
              <a:lnSpc>
                <a:spcPct val="150000"/>
              </a:lnSpc>
            </a:pPr>
            <a:r>
              <a:rPr lang="en-US" sz="1100" dirty="0" err="1">
                <a:latin typeface="Arial"/>
                <a:cs typeface="Arial"/>
              </a:rPr>
              <a:t>O’Regan</a:t>
            </a:r>
            <a:r>
              <a:rPr lang="en-US" sz="1100" dirty="0">
                <a:latin typeface="Arial"/>
                <a:cs typeface="Arial"/>
              </a:rPr>
              <a:t>, F (2012) ‘</a:t>
            </a:r>
            <a:r>
              <a:rPr lang="en-US" sz="1100" i="1" dirty="0">
                <a:latin typeface="Arial"/>
                <a:cs typeface="Arial"/>
              </a:rPr>
              <a:t>How to teach and manage children with ADHD.’ </a:t>
            </a:r>
            <a:r>
              <a:rPr lang="en-US" sz="1100" dirty="0">
                <a:latin typeface="Arial"/>
                <a:cs typeface="Arial"/>
              </a:rPr>
              <a:t>Nottingham: LDA.</a:t>
            </a:r>
          </a:p>
          <a:p>
            <a:pPr marL="347345" algn="just">
              <a:lnSpc>
                <a:spcPct val="150000"/>
              </a:lnSpc>
            </a:pPr>
            <a:endParaRPr lang="en-US" sz="1100" dirty="0">
              <a:latin typeface="Arial"/>
              <a:cs typeface="Arial"/>
            </a:endParaRPr>
          </a:p>
          <a:p>
            <a:pPr marL="347345" algn="just">
              <a:lnSpc>
                <a:spcPct val="150000"/>
              </a:lnSpc>
            </a:pPr>
            <a:r>
              <a:rPr lang="en-US" sz="1100" dirty="0">
                <a:latin typeface="Arial"/>
                <a:cs typeface="Arial"/>
              </a:rPr>
              <a:t>PDH Therapy. (2018) </a:t>
            </a:r>
            <a:r>
              <a:rPr lang="en-US" sz="1100" i="1" dirty="0">
                <a:latin typeface="Arial"/>
                <a:cs typeface="Arial"/>
              </a:rPr>
              <a:t>‘8 ways social workers can help those with ADHD.’ </a:t>
            </a:r>
            <a:r>
              <a:rPr lang="en-US" sz="1100" dirty="0">
                <a:latin typeface="Arial"/>
                <a:cs typeface="Arial"/>
              </a:rPr>
              <a:t>[Online] Available at:</a:t>
            </a:r>
            <a:r>
              <a:rPr lang="en-US" sz="1100" u="sng" dirty="0">
                <a:latin typeface="Arial"/>
                <a:cs typeface="Arial"/>
                <a:hlinkClick r:id="rId6"/>
              </a:rPr>
              <a:t>https://pdhtherapy.com/2018/03/8-ways-social-workers-can-help-those-with-adhd/</a:t>
            </a:r>
            <a:r>
              <a:rPr lang="en-US" sz="1100" u="sng" dirty="0">
                <a:latin typeface="Arial"/>
                <a:cs typeface="Arial"/>
              </a:rPr>
              <a:t> </a:t>
            </a:r>
            <a:r>
              <a:rPr lang="en-US" sz="1100" dirty="0">
                <a:latin typeface="Arial"/>
                <a:cs typeface="Arial"/>
              </a:rPr>
              <a:t>(Accessed October 18th 2018)</a:t>
            </a:r>
          </a:p>
          <a:p>
            <a:pPr marL="347345" algn="just">
              <a:lnSpc>
                <a:spcPct val="150000"/>
              </a:lnSpc>
            </a:pPr>
            <a:endParaRPr lang="en-US" sz="1100" dirty="0">
              <a:latin typeface="Arial"/>
              <a:cs typeface="Arial"/>
            </a:endParaRPr>
          </a:p>
          <a:p>
            <a:pPr marL="347345" algn="just">
              <a:lnSpc>
                <a:spcPct val="150000"/>
              </a:lnSpc>
            </a:pPr>
            <a:r>
              <a:rPr lang="en-US" sz="1100" dirty="0">
                <a:latin typeface="Arial"/>
                <a:cs typeface="Arial"/>
              </a:rPr>
              <a:t>Welsh Government (2017) ‘</a:t>
            </a:r>
            <a:r>
              <a:rPr lang="en-US" sz="1100" i="1" dirty="0">
                <a:latin typeface="Arial"/>
                <a:cs typeface="Arial"/>
              </a:rPr>
              <a:t>Flying Start.’ </a:t>
            </a:r>
            <a:r>
              <a:rPr lang="en-US" sz="1100" dirty="0">
                <a:latin typeface="Arial"/>
                <a:cs typeface="Arial"/>
              </a:rPr>
              <a:t>[Online] Available at: </a:t>
            </a:r>
            <a:r>
              <a:rPr lang="en-US" sz="1100" u="sng" dirty="0">
                <a:latin typeface="Arial"/>
                <a:cs typeface="Arial"/>
                <a:hlinkClick r:id="rId7"/>
              </a:rPr>
              <a:t>https://gov.wales/topics/people-and-communities/people/children-and-young-people/parenting-support-guidance/help/flyingstart/?lang=en</a:t>
            </a:r>
            <a:r>
              <a:rPr lang="en-US" sz="1100" u="sng" dirty="0">
                <a:latin typeface="Arial"/>
                <a:cs typeface="Arial"/>
              </a:rPr>
              <a:t> </a:t>
            </a:r>
            <a:r>
              <a:rPr lang="en-US" sz="1100" dirty="0">
                <a:latin typeface="Arial"/>
                <a:cs typeface="Arial"/>
              </a:rPr>
              <a:t>(Accessed October 20th 2018)</a:t>
            </a:r>
          </a:p>
          <a:p>
            <a:pPr algn="just">
              <a:lnSpc>
                <a:spcPct val="150000"/>
              </a:lnSpc>
            </a:pPr>
            <a:br>
              <a:rPr lang="en-US" dirty="0"/>
            </a:br>
            <a:endParaRPr lang="en-US" sz="1100" dirty="0">
              <a:latin typeface="Arial"/>
              <a:cs typeface="Arial"/>
            </a:endParaRPr>
          </a:p>
          <a:p>
            <a:pPr algn="ctr"/>
            <a:endParaRPr lang="en-US" dirty="0">
              <a:cs typeface="Calibri"/>
            </a:endParaRPr>
          </a:p>
        </p:txBody>
      </p:sp>
    </p:spTree>
    <p:extLst>
      <p:ext uri="{BB962C8B-B14F-4D97-AF65-F5344CB8AC3E}">
        <p14:creationId xmlns:p14="http://schemas.microsoft.com/office/powerpoint/2010/main" val="37100589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2991</cp:revision>
  <dcterms:created xsi:type="dcterms:W3CDTF">2013-07-15T20:26:40Z</dcterms:created>
  <dcterms:modified xsi:type="dcterms:W3CDTF">2018-11-02T17:28:58Z</dcterms:modified>
</cp:coreProperties>
</file>