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2" r:id="rId3"/>
    <p:sldId id="258" r:id="rId4"/>
    <p:sldId id="257" r:id="rId5"/>
    <p:sldId id="264" r:id="rId6"/>
    <p:sldId id="260" r:id="rId7"/>
    <p:sldId id="261" r:id="rId8"/>
    <p:sldId id="265" r:id="rId9"/>
    <p:sldId id="266" r:id="rId10"/>
    <p:sldId id="268" r:id="rId11"/>
    <p:sldId id="267" r:id="rId12"/>
    <p:sldId id="269" r:id="rId13"/>
    <p:sldId id="263"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94"/>
    <p:restoredTop sz="82390"/>
  </p:normalViewPr>
  <p:slideViewPr>
    <p:cSldViewPr snapToGrid="0" snapToObjects="1">
      <p:cViewPr varScale="1">
        <p:scale>
          <a:sx n="89" d="100"/>
          <a:sy n="89" d="100"/>
        </p:scale>
        <p:origin x="11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1BC878-CD60-284B-8A2A-B81D018C6768}" type="datetimeFigureOut">
              <a:rPr lang="en-US" smtClean="0"/>
              <a:t>3/30/19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02FF7B-1182-414E-AA64-6F1131FEA405}" type="slidenum">
              <a:rPr lang="en-US" smtClean="0"/>
              <a:t>‹#›</a:t>
            </a:fld>
            <a:endParaRPr lang="en-US"/>
          </a:p>
        </p:txBody>
      </p:sp>
    </p:spTree>
    <p:extLst>
      <p:ext uri="{BB962C8B-B14F-4D97-AF65-F5344CB8AC3E}">
        <p14:creationId xmlns:p14="http://schemas.microsoft.com/office/powerpoint/2010/main" val="1205379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the topic which I have decided to focus in on for this presentation is home schooling.</a:t>
            </a:r>
          </a:p>
        </p:txBody>
      </p:sp>
      <p:sp>
        <p:nvSpPr>
          <p:cNvPr id="4" name="Slide Number Placeholder 3"/>
          <p:cNvSpPr>
            <a:spLocks noGrp="1"/>
          </p:cNvSpPr>
          <p:nvPr>
            <p:ph type="sldNum" sz="quarter" idx="5"/>
          </p:nvPr>
        </p:nvSpPr>
        <p:spPr/>
        <p:txBody>
          <a:bodyPr/>
          <a:lstStyle/>
          <a:p>
            <a:fld id="{6002FF7B-1182-414E-AA64-6F1131FEA405}" type="slidenum">
              <a:rPr lang="en-US" smtClean="0"/>
              <a:t>1</a:t>
            </a:fld>
            <a:endParaRPr lang="en-US" dirty="0"/>
          </a:p>
        </p:txBody>
      </p:sp>
    </p:spTree>
    <p:extLst>
      <p:ext uri="{BB962C8B-B14F-4D97-AF65-F5344CB8AC3E}">
        <p14:creationId xmlns:p14="http://schemas.microsoft.com/office/powerpoint/2010/main" val="695373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slide)…..Home education in some other European countries however has not continued to grow. Beck stated that ”</a:t>
            </a:r>
            <a:r>
              <a:rPr lang="en-GB" sz="1200" b="0" i="0" u="none" strike="noStrike" kern="1200" dirty="0">
                <a:solidFill>
                  <a:schemeClr val="tx1"/>
                </a:solidFill>
                <a:effectLst/>
                <a:latin typeface="+mn-lt"/>
                <a:ea typeface="+mn-ea"/>
                <a:cs typeface="+mn-cs"/>
              </a:rPr>
              <a:t>In the year 2000 there were 300 home-educated children in </a:t>
            </a:r>
            <a:r>
              <a:rPr lang="en-GB" sz="1200" kern="1200" dirty="0">
                <a:solidFill>
                  <a:schemeClr val="tx1"/>
                </a:solidFill>
                <a:effectLst/>
                <a:latin typeface="+mn-lt"/>
                <a:ea typeface="+mn-ea"/>
                <a:cs typeface="+mn-cs"/>
              </a:rPr>
              <a:t>Finland, no increase in </a:t>
            </a:r>
            <a:r>
              <a:rPr lang="en-GB" sz="1200" b="0" i="0" u="none" strike="noStrike" kern="1200" dirty="0">
                <a:solidFill>
                  <a:schemeClr val="tx1"/>
                </a:solidFill>
                <a:effectLst/>
                <a:latin typeface="+mn-lt"/>
                <a:ea typeface="+mn-ea"/>
                <a:cs typeface="+mn-cs"/>
              </a:rPr>
              <a:t>home education has been registered during the past few years” (Beck, 2002). </a:t>
            </a:r>
            <a:r>
              <a:rPr lang="en-GB" sz="1200" b="0" i="0" u="none" strike="noStrike" kern="1200" dirty="0" err="1">
                <a:solidFill>
                  <a:schemeClr val="tx1"/>
                </a:solidFill>
                <a:effectLst/>
                <a:latin typeface="+mn-lt"/>
                <a:ea typeface="+mn-ea"/>
                <a:cs typeface="+mn-cs"/>
              </a:rPr>
              <a:t>Gaultney</a:t>
            </a:r>
            <a:r>
              <a:rPr lang="en-GB" sz="1200" b="0" i="0" u="none" strike="noStrike" kern="1200" dirty="0">
                <a:solidFill>
                  <a:schemeClr val="tx1"/>
                </a:solidFill>
                <a:effectLst/>
                <a:latin typeface="+mn-lt"/>
                <a:ea typeface="+mn-ea"/>
                <a:cs typeface="+mn-cs"/>
              </a:rPr>
              <a:t> (2016) however disputes this though as she states “despite many European countries’ statist policies making home education difficult or even illegal, home schooling appears to be on the rise in Europe”. Exact figures of the number of children home educated within various countries will seldom be 100% accurate due to the looseness of the legislation and regulations surrounding home education and registration. (Read slide). It is the “otherwise” that is subjective and where many parents choose to home educate their children for reasons I will mention further on. </a:t>
            </a:r>
            <a:endParaRPr lang="en-US" dirty="0"/>
          </a:p>
        </p:txBody>
      </p:sp>
      <p:sp>
        <p:nvSpPr>
          <p:cNvPr id="4" name="Slide Number Placeholder 3"/>
          <p:cNvSpPr>
            <a:spLocks noGrp="1"/>
          </p:cNvSpPr>
          <p:nvPr>
            <p:ph type="sldNum" sz="quarter" idx="5"/>
          </p:nvPr>
        </p:nvSpPr>
        <p:spPr/>
        <p:txBody>
          <a:bodyPr/>
          <a:lstStyle/>
          <a:p>
            <a:fld id="{6002FF7B-1182-414E-AA64-6F1131FEA405}" type="slidenum">
              <a:rPr lang="en-US" smtClean="0"/>
              <a:t>2</a:t>
            </a:fld>
            <a:endParaRPr lang="en-US"/>
          </a:p>
        </p:txBody>
      </p:sp>
    </p:spTree>
    <p:extLst>
      <p:ext uri="{BB962C8B-B14F-4D97-AF65-F5344CB8AC3E}">
        <p14:creationId xmlns:p14="http://schemas.microsoft.com/office/powerpoint/2010/main" val="2696032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famous quote from Winston Churchill cited in Fiona Carnie’s book ‘Alternative Approaches to Education’ is …….(above quote)…….I love this and think it is quite apt in the perception I have on todays British state schools and probably very much so to many home educating parents. However, Churchill himself did not offer any kind of resolution as to what could or should be done about it, he left that to later analysts such as Reimer, Illich and Holt. </a:t>
            </a:r>
          </a:p>
          <a:p>
            <a:r>
              <a:rPr lang="en-US" dirty="0"/>
              <a:t>(above quote)…..this statistic came from the BBC news webpage and it clearly shows the dramatic increase of the amount of families who are choosing to home educate over sending their children to school. </a:t>
            </a:r>
          </a:p>
        </p:txBody>
      </p:sp>
      <p:sp>
        <p:nvSpPr>
          <p:cNvPr id="4" name="Slide Number Placeholder 3"/>
          <p:cNvSpPr>
            <a:spLocks noGrp="1"/>
          </p:cNvSpPr>
          <p:nvPr>
            <p:ph type="sldNum" sz="quarter" idx="5"/>
          </p:nvPr>
        </p:nvSpPr>
        <p:spPr/>
        <p:txBody>
          <a:bodyPr/>
          <a:lstStyle/>
          <a:p>
            <a:fld id="{6002FF7B-1182-414E-AA64-6F1131FEA405}" type="slidenum">
              <a:rPr lang="en-US" smtClean="0"/>
              <a:t>3</a:t>
            </a:fld>
            <a:endParaRPr lang="en-US"/>
          </a:p>
        </p:txBody>
      </p:sp>
    </p:spTree>
    <p:extLst>
      <p:ext uri="{BB962C8B-B14F-4D97-AF65-F5344CB8AC3E}">
        <p14:creationId xmlns:p14="http://schemas.microsoft.com/office/powerpoint/2010/main" val="387198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it yourself; this is exactly what many parents and carers choose to do for their children and do so for a huge variety of reasons.  I have outlined the main reasons I found from my research above……(read slide). For some parents home education is their personal choice and one they always intended to pursue with their children however many parents feel that they have no other choice but to home educate as the school is letting their child down and not providing the right support, encouragement and environment for the child to be able to flourish and achieve a successful education. Although the term successful is incredibly subjective and success can be different for everyone. </a:t>
            </a:r>
          </a:p>
          <a:p>
            <a:endParaRPr lang="en-US" dirty="0"/>
          </a:p>
        </p:txBody>
      </p:sp>
      <p:sp>
        <p:nvSpPr>
          <p:cNvPr id="4" name="Slide Number Placeholder 3"/>
          <p:cNvSpPr>
            <a:spLocks noGrp="1"/>
          </p:cNvSpPr>
          <p:nvPr>
            <p:ph type="sldNum" sz="quarter" idx="5"/>
          </p:nvPr>
        </p:nvSpPr>
        <p:spPr/>
        <p:txBody>
          <a:bodyPr/>
          <a:lstStyle/>
          <a:p>
            <a:fld id="{6002FF7B-1182-414E-AA64-6F1131FEA405}" type="slidenum">
              <a:rPr lang="en-US" smtClean="0"/>
              <a:t>4</a:t>
            </a:fld>
            <a:endParaRPr lang="en-US" dirty="0"/>
          </a:p>
        </p:txBody>
      </p:sp>
    </p:spTree>
    <p:extLst>
      <p:ext uri="{BB962C8B-B14F-4D97-AF65-F5344CB8AC3E}">
        <p14:creationId xmlns:p14="http://schemas.microsoft.com/office/powerpoint/2010/main" val="3786991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(Read slide title) This was the headline of an article released last month in the Oxford Mail which includes several parents views and experiences on why they felt forced to take their ALN child out of school. (Read above quotes) These parents are clearly only a small proportion of the home educating population in the UK but clearly their decision for removing their child was one which felt forced and something they had to do for the sake of their children. As one parent states there is a huge difference. The article goes on to say “In June a report published by </a:t>
            </a:r>
            <a:r>
              <a:rPr lang="en-US" dirty="0" err="1"/>
              <a:t>Oxfordshire</a:t>
            </a:r>
            <a:r>
              <a:rPr lang="en-US" dirty="0"/>
              <a:t> county council, investigating a surge in home schooled children, said ‘A lack of SEND (special educational needs and disabilities) provision meant that some families felt that they had to home educate for their children’s wellbeing” (Grubb, 2019). Clearly schools need to address this issue because as much as the parents who feel pressured or forced into home education don’t account for all the home schooled population in the UK they do for a good percentage and this just is not good enough. The school system in the UK is letting down our children and young people which is not going to have a good impact on their health and wellbeing. </a:t>
            </a:r>
          </a:p>
          <a:p>
            <a:endParaRPr lang="en-US" dirty="0"/>
          </a:p>
        </p:txBody>
      </p:sp>
      <p:sp>
        <p:nvSpPr>
          <p:cNvPr id="4" name="Slide Number Placeholder 3"/>
          <p:cNvSpPr>
            <a:spLocks noGrp="1"/>
          </p:cNvSpPr>
          <p:nvPr>
            <p:ph type="sldNum" sz="quarter" idx="5"/>
          </p:nvPr>
        </p:nvSpPr>
        <p:spPr/>
        <p:txBody>
          <a:bodyPr/>
          <a:lstStyle/>
          <a:p>
            <a:fld id="{6002FF7B-1182-414E-AA64-6F1131FEA405}" type="slidenum">
              <a:rPr lang="en-US" smtClean="0"/>
              <a:t>5</a:t>
            </a:fld>
            <a:endParaRPr lang="en-US"/>
          </a:p>
        </p:txBody>
      </p:sp>
    </p:spTree>
    <p:extLst>
      <p:ext uri="{BB962C8B-B14F-4D97-AF65-F5344CB8AC3E}">
        <p14:creationId xmlns:p14="http://schemas.microsoft.com/office/powerpoint/2010/main" val="215912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table (which covers two slides) gives an overview of National Regulations for Home Education of European countries. It gives details of the context, legal framework, functions of inspection and the inspection methods. Home education is legal in Bulgaria, Estonia and Portugal however they have to apply to a local school first and explain their reasoning for choosing home education and prove their competency in providing it. In Germany the only way home educating is acceptable is if you are a qualified teacher and doing so without a teacher’s license is considered a criminal offence. The other European countries mentioned in the table all accept home education as a legal and recognized choice for educating children. </a:t>
            </a:r>
          </a:p>
        </p:txBody>
      </p:sp>
      <p:sp>
        <p:nvSpPr>
          <p:cNvPr id="4" name="Slide Number Placeholder 3"/>
          <p:cNvSpPr>
            <a:spLocks noGrp="1"/>
          </p:cNvSpPr>
          <p:nvPr>
            <p:ph type="sldNum" sz="quarter" idx="5"/>
          </p:nvPr>
        </p:nvSpPr>
        <p:spPr/>
        <p:txBody>
          <a:bodyPr/>
          <a:lstStyle/>
          <a:p>
            <a:fld id="{6002FF7B-1182-414E-AA64-6F1131FEA405}" type="slidenum">
              <a:rPr lang="en-US" smtClean="0"/>
              <a:t>6</a:t>
            </a:fld>
            <a:endParaRPr lang="en-US"/>
          </a:p>
        </p:txBody>
      </p:sp>
    </p:spTree>
    <p:extLst>
      <p:ext uri="{BB962C8B-B14F-4D97-AF65-F5344CB8AC3E}">
        <p14:creationId xmlns:p14="http://schemas.microsoft.com/office/powerpoint/2010/main" val="2078656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England has the highest rate of prevalence where as the Netherlands, Sweden and Bulgaria have the lowest; although Italy had no reliable prevalence data. These figures really do have to be taken with a pinch of salt as in some of these European countries the registration and or monitoring guidelines for home education cannot always be monitored efficiently and effectively. This is especially true for England as the prevalence is estimated between 0.2 and 0.8% which is rather a big difference really but cannot be guaranteed as there is no statute enforcing routine inspection and although a home visit can be requested by the local authority, parents are allowed to decline and only if the local authority have doubts to the level of education being provided or a </a:t>
            </a:r>
            <a:r>
              <a:rPr lang="en-US" dirty="0" err="1"/>
              <a:t>childs’</a:t>
            </a:r>
            <a:r>
              <a:rPr lang="en-US" dirty="0"/>
              <a:t> safety can further investigation then take place. </a:t>
            </a:r>
          </a:p>
        </p:txBody>
      </p:sp>
      <p:sp>
        <p:nvSpPr>
          <p:cNvPr id="4" name="Slide Number Placeholder 3"/>
          <p:cNvSpPr>
            <a:spLocks noGrp="1"/>
          </p:cNvSpPr>
          <p:nvPr>
            <p:ph type="sldNum" sz="quarter" idx="5"/>
          </p:nvPr>
        </p:nvSpPr>
        <p:spPr/>
        <p:txBody>
          <a:bodyPr/>
          <a:lstStyle/>
          <a:p>
            <a:fld id="{6002FF7B-1182-414E-AA64-6F1131FEA405}" type="slidenum">
              <a:rPr lang="en-US" smtClean="0"/>
              <a:t>7</a:t>
            </a:fld>
            <a:endParaRPr lang="en-US"/>
          </a:p>
        </p:txBody>
      </p:sp>
    </p:spTree>
    <p:extLst>
      <p:ext uri="{BB962C8B-B14F-4D97-AF65-F5344CB8AC3E}">
        <p14:creationId xmlns:p14="http://schemas.microsoft.com/office/powerpoint/2010/main" val="3131440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half of the above slide) As indicated by a 2015 audit of state self-teaching laws by the Education Commission of the States, less than half of states require any sort of assessment, and 17 have no required subjects for self-taught understudies. A few states require only a notice of purpose or withdrawal structure with a home education box to be checked. Others do not require anything (Silva, 2018). According to Greenwalt ( 2016) </a:t>
            </a:r>
            <a:r>
              <a:rPr lang="en-GB" sz="1200" b="0" i="0" u="none" strike="noStrike" kern="1200" dirty="0">
                <a:solidFill>
                  <a:schemeClr val="tx1"/>
                </a:solidFill>
                <a:effectLst/>
                <a:latin typeface="+mn-lt"/>
                <a:ea typeface="+mn-ea"/>
                <a:cs typeface="+mn-cs"/>
              </a:rPr>
              <a:t>“A growing number of states are making attempts to engage the home schooled population for at least part of the day”, over half the states in America allow home schooled children to participate and join their sports teams. I think this is a brilliant way in trying to bridge that divide between main stream education and home schooling. There should be no divide other than the children’s parents made different choices regarding their education so they should be working collaboratively in order to achieve ultimately what we all want which is what is best for the children and young people of today. </a:t>
            </a:r>
            <a:endParaRPr lang="en-US" dirty="0"/>
          </a:p>
        </p:txBody>
      </p:sp>
      <p:sp>
        <p:nvSpPr>
          <p:cNvPr id="4" name="Slide Number Placeholder 3"/>
          <p:cNvSpPr>
            <a:spLocks noGrp="1"/>
          </p:cNvSpPr>
          <p:nvPr>
            <p:ph type="sldNum" sz="quarter" idx="5"/>
          </p:nvPr>
        </p:nvSpPr>
        <p:spPr/>
        <p:txBody>
          <a:bodyPr/>
          <a:lstStyle/>
          <a:p>
            <a:fld id="{6002FF7B-1182-414E-AA64-6F1131FEA405}" type="slidenum">
              <a:rPr lang="en-US" smtClean="0"/>
              <a:t>8</a:t>
            </a:fld>
            <a:endParaRPr lang="en-US"/>
          </a:p>
        </p:txBody>
      </p:sp>
    </p:spTree>
    <p:extLst>
      <p:ext uri="{BB962C8B-B14F-4D97-AF65-F5344CB8AC3E}">
        <p14:creationId xmlns:p14="http://schemas.microsoft.com/office/powerpoint/2010/main" val="621762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Australia research indicates that there are at least 30,000 children being home educated. Home education is legal all over Australia however the laws and requirements vary from state to state. New South Wales and Queensland have the strictest documentation guidelines for HE registration and Victoria is the easiest as it only requires a form to be sent to their education department. Some states in </a:t>
            </a:r>
            <a:r>
              <a:rPr lang="en-US" dirty="0" err="1"/>
              <a:t>Aus</a:t>
            </a:r>
            <a:r>
              <a:rPr lang="en-US" dirty="0"/>
              <a:t> allow part time home education as an option. Home schooling in Australia is growing at a rapid rate and in some regions statistics show up to a 300% increase in registered home educated children. This number is likely to be significantly more though as the laws and regulations of HE registration are difficult to enforce and many families refuse to register. This appears to be a globally reoccurring issue as I have found this to be the case with many of the countries I have researched. NAPLAN homeschool statistics indicate homeschooled students got an average of 70 marks higher although NAPLAN testing is not compulsory for homeschooled children. According to a 2011 census the highest percentage reason for HE was due to religion and this was 33%, where as poor school environment came in at a close second with 30%. These reasons although they were similar to many other countries; the highest percentage reasoning differs from here in the UK where according to </a:t>
            </a:r>
            <a:r>
              <a:rPr lang="en-US" dirty="0" err="1"/>
              <a:t>Jeffereys</a:t>
            </a:r>
            <a:r>
              <a:rPr lang="en-US" dirty="0"/>
              <a:t> 2015 it is “a difference of philosophy or lifestyle” at 13.4%.</a:t>
            </a:r>
          </a:p>
        </p:txBody>
      </p:sp>
      <p:sp>
        <p:nvSpPr>
          <p:cNvPr id="4" name="Slide Number Placeholder 3"/>
          <p:cNvSpPr>
            <a:spLocks noGrp="1"/>
          </p:cNvSpPr>
          <p:nvPr>
            <p:ph type="sldNum" sz="quarter" idx="5"/>
          </p:nvPr>
        </p:nvSpPr>
        <p:spPr/>
        <p:txBody>
          <a:bodyPr/>
          <a:lstStyle/>
          <a:p>
            <a:fld id="{6002FF7B-1182-414E-AA64-6F1131FEA405}" type="slidenum">
              <a:rPr lang="en-US" smtClean="0"/>
              <a:t>9</a:t>
            </a:fld>
            <a:endParaRPr lang="en-US"/>
          </a:p>
        </p:txBody>
      </p:sp>
    </p:spTree>
    <p:extLst>
      <p:ext uri="{BB962C8B-B14F-4D97-AF65-F5344CB8AC3E}">
        <p14:creationId xmlns:p14="http://schemas.microsoft.com/office/powerpoint/2010/main" val="3801107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slide) </a:t>
            </a:r>
          </a:p>
          <a:p>
            <a:r>
              <a:rPr lang="en-US" dirty="0"/>
              <a:t>The main difference between home education in Germany compared with the UK is in Germany it is illegal (unless the parent/</a:t>
            </a:r>
            <a:r>
              <a:rPr lang="en-US" dirty="0" err="1"/>
              <a:t>carer</a:t>
            </a:r>
            <a:r>
              <a:rPr lang="en-US" dirty="0"/>
              <a:t> is a qualified teacher) and in the UK home education is legal. This approach however in Germany certainly puts some children at a disadvantage because even if home education was the right approach for them as an individual then just due to the fact their parents are not qualified teachers then they would still have to attend school even if they felt it was not right for them as that is the law in Germany. Their approach by ensuring all children attend school certainly inhibits children’s creativity somewhat and surely by only allowing a minority to be homeschooled and the majority not this in turn is just creating even larger inequalities within society. The rules and regulations in the UK for home education are rather relaxed in terms of who can be homeschooled, the method in which a parent needs to follow in order to home school and also the way the state regulates the home schooled community. However this approach puts less stress and rules on the parents who choose to home school and this in turn will give them more freedom in being able to choose the appropriate curriculum for their child and the ways in which they feel it best to deliver that education to suit the child. In the UK local authorities have the right to act if or when they believe that no education or unsuitable education is being provided but given that there are no enforceable regulations regarding the monitoring or registration of home education then this is quite difficult for the local authorities to pick up on in the first place. One advantage of Germany’s law of only allowing home education by a qualified teacher is that you can generally be confident in the knowledge that the education provided will be of a high standard and suitable for that child. Although in the UK the local authority is suppose to ensure this is the case here also but often this does not happen due to the lack of registration regulations and them not knowing who and where all of the home educated children are located. </a:t>
            </a:r>
          </a:p>
        </p:txBody>
      </p:sp>
      <p:sp>
        <p:nvSpPr>
          <p:cNvPr id="4" name="Slide Number Placeholder 3"/>
          <p:cNvSpPr>
            <a:spLocks noGrp="1"/>
          </p:cNvSpPr>
          <p:nvPr>
            <p:ph type="sldNum" sz="quarter" idx="5"/>
          </p:nvPr>
        </p:nvSpPr>
        <p:spPr/>
        <p:txBody>
          <a:bodyPr/>
          <a:lstStyle/>
          <a:p>
            <a:fld id="{6002FF7B-1182-414E-AA64-6F1131FEA405}" type="slidenum">
              <a:rPr lang="en-US" smtClean="0"/>
              <a:t>10</a:t>
            </a:fld>
            <a:endParaRPr lang="en-US" dirty="0"/>
          </a:p>
        </p:txBody>
      </p:sp>
    </p:spTree>
    <p:extLst>
      <p:ext uri="{BB962C8B-B14F-4D97-AF65-F5344CB8AC3E}">
        <p14:creationId xmlns:p14="http://schemas.microsoft.com/office/powerpoint/2010/main" val="3526466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discourse surrounding home education in the UK at present is the government trying to make it compulsory for home educators to have to be signed up to a register. The children’s commissioner for Wales, Sally Holland “</a:t>
            </a:r>
            <a:r>
              <a:rPr lang="en-GB" sz="1200" b="0" i="0" u="none" strike="noStrike" kern="1200" dirty="0">
                <a:solidFill>
                  <a:schemeClr val="tx1"/>
                </a:solidFill>
                <a:effectLst/>
                <a:latin typeface="+mn-lt"/>
                <a:ea typeface="+mn-ea"/>
                <a:cs typeface="+mn-cs"/>
              </a:rPr>
              <a:t>also wants the law changed so children learning at home can comment on whether they are happy with their education” (</a:t>
            </a:r>
            <a:r>
              <a:rPr lang="en-GB" sz="1200" b="0" i="0" u="none" strike="noStrike" kern="1200" dirty="0" err="1">
                <a:solidFill>
                  <a:schemeClr val="tx1"/>
                </a:solidFill>
                <a:effectLst/>
                <a:latin typeface="+mn-lt"/>
                <a:ea typeface="+mn-ea"/>
                <a:cs typeface="+mn-cs"/>
              </a:rPr>
              <a:t>Wightwick</a:t>
            </a:r>
            <a:r>
              <a:rPr lang="en-GB" sz="1200" b="0" i="0" u="none" strike="noStrike" kern="1200" dirty="0">
                <a:solidFill>
                  <a:schemeClr val="tx1"/>
                </a:solidFill>
                <a:effectLst/>
                <a:latin typeface="+mn-lt"/>
                <a:ea typeface="+mn-ea"/>
                <a:cs typeface="+mn-cs"/>
              </a:rPr>
              <a:t>, 2016). A Wales online news article says (read slide). </a:t>
            </a:r>
          </a:p>
          <a:p>
            <a:r>
              <a:rPr lang="en-GB" sz="1200" b="0" i="0" u="none" strike="noStrike" kern="1200" dirty="0">
                <a:solidFill>
                  <a:schemeClr val="tx1"/>
                </a:solidFill>
                <a:effectLst/>
                <a:latin typeface="+mn-lt"/>
                <a:ea typeface="+mn-ea"/>
                <a:cs typeface="+mn-cs"/>
              </a:rPr>
              <a:t>The welsh government released a document called Elective home education around a year ago in order to help support local authorities and help them to develop positive relationships with the home schooling community and where needed offer guidance or advice. However as it clearly states these are only guidelines and non statutory, some local authorities will be better at providing this support than others. </a:t>
            </a:r>
            <a:endParaRPr lang="en-US" dirty="0"/>
          </a:p>
        </p:txBody>
      </p:sp>
      <p:sp>
        <p:nvSpPr>
          <p:cNvPr id="4" name="Slide Number Placeholder 3"/>
          <p:cNvSpPr>
            <a:spLocks noGrp="1"/>
          </p:cNvSpPr>
          <p:nvPr>
            <p:ph type="sldNum" sz="quarter" idx="5"/>
          </p:nvPr>
        </p:nvSpPr>
        <p:spPr/>
        <p:txBody>
          <a:bodyPr/>
          <a:lstStyle/>
          <a:p>
            <a:fld id="{6002FF7B-1182-414E-AA64-6F1131FEA405}" type="slidenum">
              <a:rPr lang="en-US" smtClean="0"/>
              <a:t>11</a:t>
            </a:fld>
            <a:endParaRPr lang="en-US"/>
          </a:p>
        </p:txBody>
      </p:sp>
    </p:spTree>
    <p:extLst>
      <p:ext uri="{BB962C8B-B14F-4D97-AF65-F5344CB8AC3E}">
        <p14:creationId xmlns:p14="http://schemas.microsoft.com/office/powerpoint/2010/main" val="4155862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international organizations work together collaboratively in order to ”</a:t>
            </a:r>
            <a:r>
              <a:rPr lang="en-GB" sz="1200" b="0" i="0" u="none" strike="noStrike" kern="1200" dirty="0">
                <a:solidFill>
                  <a:schemeClr val="tx1"/>
                </a:solidFill>
                <a:effectLst/>
                <a:latin typeface="+mn-lt"/>
                <a:ea typeface="+mn-ea"/>
                <a:cs typeface="+mn-cs"/>
              </a:rPr>
              <a:t>provide an unparalleled source of knowledge and expertise to help the Global Partnership achieve its education objectives and monitor its impact” (Global Partnership for Education, 2019). The united Nations Educational, Scientific Cultural Organization states it’s aims are “to contribute to peace and security by promoting collaboration among the nations through education, science and culture in order to further universal respect for justice, for the rule of law and for the human rights and fundamental freedoms which are affirmed for the peoples of the world” (UNESCO, 1945 cited in Edwards, 2015, p.49). The OECD's work on education causes people and countries to recognize and build up the information and abilities that drive better employments and better lives, produce flourishing and advance social consideration. The Council of Europe takes more of a rights based approach and “aims to promote cultural identity and awareness, find common solutions to challenges facing European societies and support democratic stability in Europe” (Edwards, 2015, p51).</a:t>
            </a:r>
            <a:endParaRPr lang="en-US" dirty="0"/>
          </a:p>
        </p:txBody>
      </p:sp>
      <p:sp>
        <p:nvSpPr>
          <p:cNvPr id="4" name="Slide Number Placeholder 3"/>
          <p:cNvSpPr>
            <a:spLocks noGrp="1"/>
          </p:cNvSpPr>
          <p:nvPr>
            <p:ph type="sldNum" sz="quarter" idx="5"/>
          </p:nvPr>
        </p:nvSpPr>
        <p:spPr/>
        <p:txBody>
          <a:bodyPr/>
          <a:lstStyle/>
          <a:p>
            <a:fld id="{6002FF7B-1182-414E-AA64-6F1131FEA405}" type="slidenum">
              <a:rPr lang="en-US" smtClean="0"/>
              <a:t>12</a:t>
            </a:fld>
            <a:endParaRPr lang="en-US"/>
          </a:p>
        </p:txBody>
      </p:sp>
    </p:spTree>
    <p:extLst>
      <p:ext uri="{BB962C8B-B14F-4D97-AF65-F5344CB8AC3E}">
        <p14:creationId xmlns:p14="http://schemas.microsoft.com/office/powerpoint/2010/main" val="719800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slide) There are many successful and positive aspects within the home education system in various other countries globally and much research and evidence to prove that it clearly works. For example: Australia’s attitudes and approaches to HE which are evidently successful given NAPLAN’s statistics and also the way in which many states in the USA try to engage with the homeschooled community and encourage them to be part of their sports teams. Wales needs to be more open and accepting of other countries approaches to education and try to replicate certain aspects here in Wales. If the home education system here in Wales worked better like in some  other countries as evidence shows then this in turn would help to enhance the health and well-being of the children and young people of Wales. </a:t>
            </a:r>
          </a:p>
          <a:p>
            <a:r>
              <a:rPr lang="en-US" dirty="0"/>
              <a:t>I think a picture I used on a previous slide with the caption ‘learning with and from the world’ says it perfectly. We need to realize that we; as in the world, are an entire community and not see ourselves as just Wales or just Sweden and work together collaboratively for the health and wellbeing of everybody not just the children and young people. In education, there is too much focus on Mainstream, Special Schools, homeschooling as individual methods of education; here in Wales we need to look at it more holistically and see it as education as a whole instead of sectioning it off and feeling like it’s a competition or comparison. </a:t>
            </a:r>
          </a:p>
        </p:txBody>
      </p:sp>
      <p:sp>
        <p:nvSpPr>
          <p:cNvPr id="4" name="Slide Number Placeholder 3"/>
          <p:cNvSpPr>
            <a:spLocks noGrp="1"/>
          </p:cNvSpPr>
          <p:nvPr>
            <p:ph type="sldNum" sz="quarter" idx="5"/>
          </p:nvPr>
        </p:nvSpPr>
        <p:spPr/>
        <p:txBody>
          <a:bodyPr/>
          <a:lstStyle/>
          <a:p>
            <a:fld id="{6002FF7B-1182-414E-AA64-6F1131FEA405}" type="slidenum">
              <a:rPr lang="en-US" smtClean="0"/>
              <a:t>13</a:t>
            </a:fld>
            <a:endParaRPr lang="en-US"/>
          </a:p>
        </p:txBody>
      </p:sp>
    </p:spTree>
    <p:extLst>
      <p:ext uri="{BB962C8B-B14F-4D97-AF65-F5344CB8AC3E}">
        <p14:creationId xmlns:p14="http://schemas.microsoft.com/office/powerpoint/2010/main" val="39955516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02FF7B-1182-414E-AA64-6F1131FEA405}" type="slidenum">
              <a:rPr lang="en-US" smtClean="0"/>
              <a:t>14</a:t>
            </a:fld>
            <a:endParaRPr lang="en-US"/>
          </a:p>
        </p:txBody>
      </p:sp>
    </p:spTree>
    <p:extLst>
      <p:ext uri="{BB962C8B-B14F-4D97-AF65-F5344CB8AC3E}">
        <p14:creationId xmlns:p14="http://schemas.microsoft.com/office/powerpoint/2010/main" val="37449867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a:t>3/30/19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3/30/19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3/30/19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3/30/19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3/30/19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3/30/19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3/30/19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3/30/19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a:pPr/>
              <a:t>3/30/19</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2.jpeg"/><Relationship Id="rId7" Type="http://schemas.openxmlformats.org/officeDocument/2006/relationships/hyperlink" Target="http://www.welcometomybrain.net/2008_03_01_archive.html"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8.jp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teach21too.us/global-education.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2.jpeg"/><Relationship Id="rId7" Type="http://schemas.openxmlformats.org/officeDocument/2006/relationships/hyperlink" Target="http://mwcnews.net/focus/editorial/47183-us-education.html"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image" Target="../media/image12.jp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2.jpeg"/><Relationship Id="rId7" Type="http://schemas.openxmlformats.org/officeDocument/2006/relationships/hyperlink" Target="http://transgriot.blogspot.com/2011/09/australia-makes-it-easier-for-gender.html"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13.pn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hyperlink" Target="http://www.picserver.org/h/home-education.html" TargetMode="External"/><Relationship Id="rId5" Type="http://schemas.openxmlformats.org/officeDocument/2006/relationships/image" Target="../media/image14.jpe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hyperlink" Target="http://classroom-aid.com/tag/global-education/" TargetMode="External"/><Relationship Id="rId3" Type="http://schemas.openxmlformats.org/officeDocument/2006/relationships/image" Target="../media/image2.jpeg"/><Relationship Id="rId7" Type="http://schemas.openxmlformats.org/officeDocument/2006/relationships/hyperlink" Target="http://www.eduinitiative.net/2011/04/educating-for-future.html"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5.jpg"/><Relationship Id="rId5" Type="http://schemas.openxmlformats.org/officeDocument/2006/relationships/image" Target="../media/image4.png"/><Relationship Id="rId10" Type="http://schemas.openxmlformats.org/officeDocument/2006/relationships/hyperlink" Target="https://creativecommons.org/licenses/by-nc/3.0/" TargetMode="External"/><Relationship Id="rId4" Type="http://schemas.openxmlformats.org/officeDocument/2006/relationships/image" Target="../media/image3.png"/><Relationship Id="rId9" Type="http://schemas.openxmlformats.org/officeDocument/2006/relationships/hyperlink" Target="https://creativecommons.org/licenses/by-nc-sa/3.0/"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psmag.com/education/the-state-of-homeschooling-in-america" TargetMode="External"/><Relationship Id="rId3" Type="http://schemas.openxmlformats.org/officeDocument/2006/relationships/hyperlink" Target="https://folk.uio.no/cbeck/Home%20education%20in%20Northern%20Europe.htm" TargetMode="External"/><Relationship Id="rId7" Type="http://schemas.openxmlformats.org/officeDocument/2006/relationships/hyperlink" Target="https://www.bbc.co.uk/news/uk-england-42624220"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www.globalpartnership.org/about-us/international-organizations" TargetMode="External"/><Relationship Id="rId11" Type="http://schemas.openxmlformats.org/officeDocument/2006/relationships/hyperlink" Target="https://www.theguardian.com/education/2018/nov/03/get-to-be-free-rise-in-home-schooling" TargetMode="External"/><Relationship Id="rId5" Type="http://schemas.openxmlformats.org/officeDocument/2006/relationships/hyperlink" Target="http://theconversation.com/heres-how-homeschooling-is-changing-in-america-63175" TargetMode="External"/><Relationship Id="rId10" Type="http://schemas.openxmlformats.org/officeDocument/2006/relationships/hyperlink" Target="https://www.walesonline.co.uk/news/wales-news/more-children-being-home-educated-11688285" TargetMode="External"/><Relationship Id="rId4" Type="http://schemas.openxmlformats.org/officeDocument/2006/relationships/hyperlink" Target="https://www.legislation.gov.uk/ukpga/1996/56/section/7" TargetMode="External"/><Relationship Id="rId9" Type="http://schemas.openxmlformats.org/officeDocument/2006/relationships/hyperlink" Target="https://hslda.org/content/docs/news/2013/201309030.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BFBFC-385E-1244-8F1A-DC8F53AACF82}"/>
              </a:ext>
            </a:extLst>
          </p:cNvPr>
          <p:cNvSpPr>
            <a:spLocks noGrp="1"/>
          </p:cNvSpPr>
          <p:nvPr>
            <p:ph type="ctrTitle"/>
          </p:nvPr>
        </p:nvSpPr>
        <p:spPr/>
        <p:txBody>
          <a:bodyPr/>
          <a:lstStyle/>
          <a:p>
            <a:r>
              <a:rPr lang="en-US" sz="2800" dirty="0"/>
              <a:t>What can be learned from global research, policy and practice which might enhance education for the health and well-being of the children and young people of Wales?</a:t>
            </a:r>
          </a:p>
        </p:txBody>
      </p:sp>
      <p:sp>
        <p:nvSpPr>
          <p:cNvPr id="3" name="Subtitle 2">
            <a:extLst>
              <a:ext uri="{FF2B5EF4-FFF2-40B4-BE49-F238E27FC236}">
                <a16:creationId xmlns:a16="http://schemas.microsoft.com/office/drawing/2014/main" id="{2209D8DB-1676-9541-8534-AFF5C0A9ECD2}"/>
              </a:ext>
            </a:extLst>
          </p:cNvPr>
          <p:cNvSpPr>
            <a:spLocks noGrp="1"/>
          </p:cNvSpPr>
          <p:nvPr>
            <p:ph type="subTitle" idx="1"/>
          </p:nvPr>
        </p:nvSpPr>
        <p:spPr/>
        <p:txBody>
          <a:bodyPr>
            <a:normAutofit/>
          </a:bodyPr>
          <a:lstStyle/>
          <a:p>
            <a:r>
              <a:rPr lang="en-US" sz="4800" b="1" u="sng" dirty="0"/>
              <a:t>Home Schooling.</a:t>
            </a:r>
          </a:p>
        </p:txBody>
      </p:sp>
      <p:sp>
        <p:nvSpPr>
          <p:cNvPr id="4" name="TextBox 3">
            <a:extLst>
              <a:ext uri="{FF2B5EF4-FFF2-40B4-BE49-F238E27FC236}">
                <a16:creationId xmlns:a16="http://schemas.microsoft.com/office/drawing/2014/main" id="{AF68B194-EACB-A04E-A922-0B5F1F5C90F9}"/>
              </a:ext>
            </a:extLst>
          </p:cNvPr>
          <p:cNvSpPr txBox="1"/>
          <p:nvPr/>
        </p:nvSpPr>
        <p:spPr>
          <a:xfrm>
            <a:off x="7546694" y="5023413"/>
            <a:ext cx="2280212" cy="369332"/>
          </a:xfrm>
          <a:prstGeom prst="rect">
            <a:avLst/>
          </a:prstGeom>
          <a:noFill/>
        </p:spPr>
        <p:txBody>
          <a:bodyPr wrap="square" rtlCol="0">
            <a:spAutoFit/>
          </a:bodyPr>
          <a:lstStyle/>
          <a:p>
            <a:r>
              <a:rPr lang="en-US" dirty="0"/>
              <a:t>By: Joanna Walley</a:t>
            </a:r>
          </a:p>
        </p:txBody>
      </p:sp>
    </p:spTree>
    <p:extLst>
      <p:ext uri="{BB962C8B-B14F-4D97-AF65-F5344CB8AC3E}">
        <p14:creationId xmlns:p14="http://schemas.microsoft.com/office/powerpoint/2010/main" val="4142144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B9F6-8A84-F34E-8093-08C88D12D06A}"/>
              </a:ext>
            </a:extLst>
          </p:cNvPr>
          <p:cNvSpPr>
            <a:spLocks noGrp="1"/>
          </p:cNvSpPr>
          <p:nvPr>
            <p:ph type="title"/>
          </p:nvPr>
        </p:nvSpPr>
        <p:spPr>
          <a:xfrm>
            <a:off x="1293811" y="1388534"/>
            <a:ext cx="3800703" cy="1371600"/>
          </a:xfrm>
        </p:spPr>
        <p:txBody>
          <a:bodyPr>
            <a:normAutofit/>
          </a:bodyPr>
          <a:lstStyle/>
          <a:p>
            <a:r>
              <a:rPr lang="en-US" sz="3600" b="1" u="sng" dirty="0"/>
              <a:t>History</a:t>
            </a:r>
          </a:p>
        </p:txBody>
      </p:sp>
      <p:sp>
        <p:nvSpPr>
          <p:cNvPr id="3" name="Content Placeholder 2">
            <a:extLst>
              <a:ext uri="{FF2B5EF4-FFF2-40B4-BE49-F238E27FC236}">
                <a16:creationId xmlns:a16="http://schemas.microsoft.com/office/drawing/2014/main" id="{7AD6909E-973E-264A-913A-5292C31420E2}"/>
              </a:ext>
            </a:extLst>
          </p:cNvPr>
          <p:cNvSpPr>
            <a:spLocks noGrp="1"/>
          </p:cNvSpPr>
          <p:nvPr>
            <p:ph idx="1"/>
          </p:nvPr>
        </p:nvSpPr>
        <p:spPr>
          <a:xfrm>
            <a:off x="6543674" y="1388534"/>
            <a:ext cx="4344459" cy="4487332"/>
          </a:xfrm>
        </p:spPr>
        <p:txBody>
          <a:bodyPr/>
          <a:lstStyle/>
          <a:p>
            <a:endParaRPr lang="en-US" dirty="0"/>
          </a:p>
        </p:txBody>
      </p:sp>
      <p:sp>
        <p:nvSpPr>
          <p:cNvPr id="4" name="Text Placeholder 3">
            <a:extLst>
              <a:ext uri="{FF2B5EF4-FFF2-40B4-BE49-F238E27FC236}">
                <a16:creationId xmlns:a16="http://schemas.microsoft.com/office/drawing/2014/main" id="{568B1ACF-D59E-DD41-812E-25AF1C7B831B}"/>
              </a:ext>
            </a:extLst>
          </p:cNvPr>
          <p:cNvSpPr>
            <a:spLocks noGrp="1"/>
          </p:cNvSpPr>
          <p:nvPr>
            <p:ph type="body" sz="half" idx="2"/>
          </p:nvPr>
        </p:nvSpPr>
        <p:spPr>
          <a:xfrm>
            <a:off x="1293811" y="3031065"/>
            <a:ext cx="4354516" cy="2438404"/>
          </a:xfrm>
        </p:spPr>
        <p:txBody>
          <a:bodyPr>
            <a:normAutofit fontScale="85000" lnSpcReduction="10000"/>
          </a:bodyPr>
          <a:lstStyle/>
          <a:p>
            <a:endParaRPr lang="en-US" dirty="0"/>
          </a:p>
          <a:p>
            <a:pPr marL="285750" indent="-285750" algn="l">
              <a:buFont typeface="Arial" panose="020B0604020202020204" pitchFamily="34" charset="0"/>
              <a:buChar char="•"/>
            </a:pPr>
            <a:r>
              <a:rPr lang="en-US" sz="2000" dirty="0"/>
              <a:t>Home Education in the UK began with a few pioneering families in the 1950’s and has grown rapidly ever since (Carnie, 2003).</a:t>
            </a:r>
          </a:p>
          <a:p>
            <a:pPr marL="285750" indent="-285750" algn="l">
              <a:buFont typeface="Arial" panose="020B0604020202020204" pitchFamily="34" charset="0"/>
              <a:buChar char="•"/>
            </a:pPr>
            <a:r>
              <a:rPr lang="en-GB" dirty="0"/>
              <a:t>Also at the forefront of the movement were progressive educators like John Holt, who promoted the "unschooling" strand of </a:t>
            </a:r>
            <a:r>
              <a:rPr lang="en-GB" dirty="0" err="1"/>
              <a:t>homeschool</a:t>
            </a:r>
            <a:r>
              <a:rPr lang="en-GB"/>
              <a:t>, likely derived from the Austrian philosopher Ivan Illich's notion of "</a:t>
            </a:r>
            <a:r>
              <a:rPr lang="en-GB" err="1"/>
              <a:t>deschooling</a:t>
            </a:r>
            <a:r>
              <a:rPr lang="en-GB"/>
              <a:t> society.” (Silva, 2018).</a:t>
            </a:r>
            <a:endParaRPr lang="en-US" sz="2000"/>
          </a:p>
          <a:p>
            <a:pPr marL="285750" indent="-285750" algn="l">
              <a:buFont typeface="Arial" panose="020B0604020202020204" pitchFamily="34" charset="0"/>
              <a:buChar char="•"/>
            </a:pPr>
            <a:endParaRPr lang="en-US" sz="2000"/>
          </a:p>
          <a:p>
            <a:pPr marL="285750" indent="-285750" algn="l">
              <a:buFont typeface="Arial" panose="020B0604020202020204" pitchFamily="34" charset="0"/>
              <a:buChar char="•"/>
            </a:pPr>
            <a:endParaRPr lang="en-US"/>
          </a:p>
        </p:txBody>
      </p:sp>
      <p:pic>
        <p:nvPicPr>
          <p:cNvPr id="6" name="Picture 5">
            <a:extLst>
              <a:ext uri="{FF2B5EF4-FFF2-40B4-BE49-F238E27FC236}">
                <a16:creationId xmlns:a16="http://schemas.microsoft.com/office/drawing/2014/main" id="{6A208896-C559-7141-8481-BDE4D8EE3622}"/>
              </a:ext>
            </a:extLst>
          </p:cNvPr>
          <p:cNvPicPr>
            <a:picLocks noChangeAspect="1"/>
          </p:cNvPicPr>
          <p:nvPr/>
        </p:nvPicPr>
        <p:blipFill>
          <a:blip r:embed="rId3"/>
          <a:stretch>
            <a:fillRect/>
          </a:stretch>
        </p:blipFill>
        <p:spPr>
          <a:xfrm>
            <a:off x="5903272" y="1212981"/>
            <a:ext cx="5625261" cy="4662886"/>
          </a:xfrm>
          <a:prstGeom prst="rect">
            <a:avLst/>
          </a:prstGeom>
        </p:spPr>
      </p:pic>
      <p:sp>
        <p:nvSpPr>
          <p:cNvPr id="7" name="TextBox 6">
            <a:extLst>
              <a:ext uri="{FF2B5EF4-FFF2-40B4-BE49-F238E27FC236}">
                <a16:creationId xmlns:a16="http://schemas.microsoft.com/office/drawing/2014/main" id="{924D3417-8DA7-8549-940E-8375E1680517}"/>
              </a:ext>
            </a:extLst>
          </p:cNvPr>
          <p:cNvSpPr txBox="1"/>
          <p:nvPr/>
        </p:nvSpPr>
        <p:spPr>
          <a:xfrm>
            <a:off x="8920066" y="5875866"/>
            <a:ext cx="2608468" cy="369332"/>
          </a:xfrm>
          <a:prstGeom prst="rect">
            <a:avLst/>
          </a:prstGeom>
          <a:noFill/>
        </p:spPr>
        <p:txBody>
          <a:bodyPr wrap="square" rtlCol="0">
            <a:spAutoFit/>
          </a:bodyPr>
          <a:lstStyle/>
          <a:p>
            <a:r>
              <a:rPr lang="en-US"/>
              <a:t>(The Education Act, 1996)</a:t>
            </a:r>
          </a:p>
        </p:txBody>
      </p:sp>
    </p:spTree>
    <p:extLst>
      <p:ext uri="{BB962C8B-B14F-4D97-AF65-F5344CB8AC3E}">
        <p14:creationId xmlns:p14="http://schemas.microsoft.com/office/powerpoint/2010/main" val="163234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49EBD-FD9F-DB45-99AE-A40A8084A8E7}"/>
              </a:ext>
            </a:extLst>
          </p:cNvPr>
          <p:cNvSpPr>
            <a:spLocks noGrp="1"/>
          </p:cNvSpPr>
          <p:nvPr>
            <p:ph type="title"/>
          </p:nvPr>
        </p:nvSpPr>
        <p:spPr>
          <a:xfrm>
            <a:off x="2015071" y="1195393"/>
            <a:ext cx="8158688" cy="1822514"/>
          </a:xfrm>
        </p:spPr>
        <p:txBody>
          <a:bodyPr>
            <a:normAutofit/>
          </a:bodyPr>
          <a:lstStyle/>
          <a:p>
            <a:r>
              <a:rPr lang="en-US" sz="2800"/>
              <a:t>Schools have not necessarily much to do with education…they are mainly institutions of control where certain basic habits must be instilled in the young. Education is quite different and has little place in school.</a:t>
            </a:r>
          </a:p>
        </p:txBody>
      </p:sp>
      <p:sp>
        <p:nvSpPr>
          <p:cNvPr id="3" name="Text Placeholder 2">
            <a:extLst>
              <a:ext uri="{FF2B5EF4-FFF2-40B4-BE49-F238E27FC236}">
                <a16:creationId xmlns:a16="http://schemas.microsoft.com/office/drawing/2014/main" id="{DD1AC56B-82CE-C14E-8193-1F200232969F}"/>
              </a:ext>
            </a:extLst>
          </p:cNvPr>
          <p:cNvSpPr>
            <a:spLocks noGrp="1"/>
          </p:cNvSpPr>
          <p:nvPr>
            <p:ph type="body" idx="1"/>
          </p:nvPr>
        </p:nvSpPr>
        <p:spPr>
          <a:xfrm>
            <a:off x="2015069" y="4114800"/>
            <a:ext cx="8158690" cy="1171573"/>
          </a:xfrm>
        </p:spPr>
        <p:txBody>
          <a:bodyPr>
            <a:noAutofit/>
          </a:bodyPr>
          <a:lstStyle/>
          <a:p>
            <a:r>
              <a:rPr lang="en-GB"/>
              <a:t>The number of children being home schooled has risen by about 40% over three years, the BBC has found. Across the UK </a:t>
            </a:r>
            <a:r>
              <a:rPr lang="en-GB" b="1"/>
              <a:t>48,000 children</a:t>
            </a:r>
            <a:r>
              <a:rPr lang="en-GB"/>
              <a:t> were being home-educated in 2016-17, up from about 34,000 in 2014-15.</a:t>
            </a:r>
            <a:endParaRPr lang="en-US"/>
          </a:p>
        </p:txBody>
      </p:sp>
      <p:sp>
        <p:nvSpPr>
          <p:cNvPr id="4" name="TextBox 3">
            <a:extLst>
              <a:ext uri="{FF2B5EF4-FFF2-40B4-BE49-F238E27FC236}">
                <a16:creationId xmlns:a16="http://schemas.microsoft.com/office/drawing/2014/main" id="{B950437F-8C2A-0C48-BCEF-D1FC512C18C0}"/>
              </a:ext>
            </a:extLst>
          </p:cNvPr>
          <p:cNvSpPr txBox="1"/>
          <p:nvPr/>
        </p:nvSpPr>
        <p:spPr>
          <a:xfrm>
            <a:off x="7400925" y="3244334"/>
            <a:ext cx="3201460" cy="369332"/>
          </a:xfrm>
          <a:prstGeom prst="rect">
            <a:avLst/>
          </a:prstGeom>
          <a:noFill/>
        </p:spPr>
        <p:txBody>
          <a:bodyPr wrap="square" rtlCol="0">
            <a:spAutoFit/>
          </a:bodyPr>
          <a:lstStyle/>
          <a:p>
            <a:r>
              <a:rPr lang="en-US"/>
              <a:t>(Churchill, cited in Carnie, 2003)</a:t>
            </a:r>
          </a:p>
        </p:txBody>
      </p:sp>
      <p:sp>
        <p:nvSpPr>
          <p:cNvPr id="6" name="TextBox 5">
            <a:extLst>
              <a:ext uri="{FF2B5EF4-FFF2-40B4-BE49-F238E27FC236}">
                <a16:creationId xmlns:a16="http://schemas.microsoft.com/office/drawing/2014/main" id="{5AC732C0-B8D6-5D4D-AE05-4CACC0866776}"/>
              </a:ext>
            </a:extLst>
          </p:cNvPr>
          <p:cNvSpPr txBox="1"/>
          <p:nvPr/>
        </p:nvSpPr>
        <p:spPr>
          <a:xfrm>
            <a:off x="8872538" y="5787507"/>
            <a:ext cx="1628775" cy="369332"/>
          </a:xfrm>
          <a:prstGeom prst="rect">
            <a:avLst/>
          </a:prstGeom>
          <a:noFill/>
        </p:spPr>
        <p:txBody>
          <a:bodyPr wrap="square" rtlCol="0">
            <a:spAutoFit/>
          </a:bodyPr>
          <a:lstStyle/>
          <a:p>
            <a:r>
              <a:rPr lang="en-US"/>
              <a:t>(</a:t>
            </a:r>
            <a:r>
              <a:rPr lang="en-US" err="1"/>
              <a:t>Issimdar</a:t>
            </a:r>
            <a:r>
              <a:rPr lang="en-US"/>
              <a:t>, 2018)</a:t>
            </a:r>
          </a:p>
        </p:txBody>
      </p:sp>
    </p:spTree>
    <p:extLst>
      <p:ext uri="{BB962C8B-B14F-4D97-AF65-F5344CB8AC3E}">
        <p14:creationId xmlns:p14="http://schemas.microsoft.com/office/powerpoint/2010/main" val="3950485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4" name="Picture 33">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5" name="Rectangle 34">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6" name="Picture 35">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7" name="Picture 36">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9" name="Straight Connector 38">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15D62EC9-B795-984F-B902-7A974EF55A4C}"/>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b="1" u="sng"/>
              <a:t>D.I.Y</a:t>
            </a:r>
          </a:p>
        </p:txBody>
      </p:sp>
      <p:sp>
        <p:nvSpPr>
          <p:cNvPr id="4" name="Text Placeholder 3">
            <a:extLst>
              <a:ext uri="{FF2B5EF4-FFF2-40B4-BE49-F238E27FC236}">
                <a16:creationId xmlns:a16="http://schemas.microsoft.com/office/drawing/2014/main" id="{FEE44A74-F4DE-D541-968B-F28ACF732266}"/>
              </a:ext>
            </a:extLst>
          </p:cNvPr>
          <p:cNvSpPr>
            <a:spLocks noGrp="1"/>
          </p:cNvSpPr>
          <p:nvPr>
            <p:ph type="body" sz="half" idx="2"/>
          </p:nvPr>
        </p:nvSpPr>
        <p:spPr>
          <a:xfrm>
            <a:off x="1295402" y="2556932"/>
            <a:ext cx="6256866" cy="3318936"/>
          </a:xfrm>
        </p:spPr>
        <p:txBody>
          <a:bodyPr vert="horz" lIns="91440" tIns="45720" rIns="91440" bIns="45720" rtlCol="0" anchor="t">
            <a:normAutofit/>
          </a:bodyPr>
          <a:lstStyle/>
          <a:p>
            <a:pPr algn="l">
              <a:buFont typeface="Arial"/>
              <a:buChar char="•"/>
            </a:pPr>
            <a:r>
              <a:rPr lang="en-US"/>
              <a:t> ALN (Additional Learning Need)</a:t>
            </a:r>
          </a:p>
          <a:p>
            <a:pPr algn="l">
              <a:buFont typeface="Arial"/>
              <a:buChar char="•"/>
            </a:pPr>
            <a:r>
              <a:rPr lang="en-US"/>
              <a:t>Bullying</a:t>
            </a:r>
          </a:p>
          <a:p>
            <a:pPr algn="l">
              <a:buFont typeface="Arial"/>
              <a:buChar char="•"/>
            </a:pPr>
            <a:r>
              <a:rPr lang="en-US"/>
              <a:t>Religious background</a:t>
            </a:r>
          </a:p>
          <a:p>
            <a:pPr algn="l">
              <a:buFont typeface="Arial"/>
              <a:buChar char="•"/>
            </a:pPr>
            <a:r>
              <a:rPr lang="en-US"/>
              <a:t>Academic reasons</a:t>
            </a:r>
          </a:p>
          <a:p>
            <a:pPr algn="l">
              <a:buFont typeface="Arial"/>
              <a:buChar char="•"/>
            </a:pPr>
            <a:r>
              <a:rPr lang="en-US"/>
              <a:t>Child led learning</a:t>
            </a:r>
          </a:p>
          <a:p>
            <a:pPr algn="l">
              <a:buFont typeface="Arial"/>
              <a:buChar char="•"/>
            </a:pPr>
            <a:r>
              <a:rPr lang="en-US"/>
              <a:t>A school has let down a child/ren (or so their family feels)</a:t>
            </a:r>
          </a:p>
          <a:p>
            <a:pPr algn="l">
              <a:buFont typeface="Arial"/>
              <a:buChar char="•"/>
            </a:pPr>
            <a:r>
              <a:rPr lang="en-US"/>
              <a:t>A school is not meeting the needs of a child</a:t>
            </a:r>
          </a:p>
          <a:p>
            <a:pPr algn="l">
              <a:buFont typeface="Arial"/>
              <a:buChar char="•"/>
            </a:pPr>
            <a:r>
              <a:rPr lang="en-US"/>
              <a:t>Location</a:t>
            </a:r>
          </a:p>
        </p:txBody>
      </p:sp>
      <p:pic>
        <p:nvPicPr>
          <p:cNvPr id="6" name="Content Placeholder 5" descr="A drawing of a face&#10;&#10;Description automatically generated">
            <a:extLst>
              <a:ext uri="{FF2B5EF4-FFF2-40B4-BE49-F238E27FC236}">
                <a16:creationId xmlns:a16="http://schemas.microsoft.com/office/drawing/2014/main" id="{EDBA10A6-440E-E143-9C67-E3AECBCF986F}"/>
              </a:ext>
            </a:extLst>
          </p:cNvPr>
          <p:cNvPicPr>
            <a:picLocks noGrp="1" noChangeAspect="1"/>
          </p:cNvPicPr>
          <p:nvPr>
            <p:ph idx="1"/>
          </p:nvPr>
        </p:nvPicPr>
        <p:blipFill rotWithShape="1">
          <a:blip r:embed="rId6">
            <a:extLst>
              <a:ext uri="{837473B0-CC2E-450A-ABE3-18F120FF3D39}">
                <a1611:picAttrSrcUrl xmlns:a1611="http://schemas.microsoft.com/office/drawing/2016/11/main" r:id="rId7"/>
              </a:ext>
            </a:extLst>
          </a:blip>
          <a:srcRect t="4556" r="-2" b="-2"/>
          <a:stretch/>
        </p:blipFill>
        <p:spPr>
          <a:xfrm>
            <a:off x="8085026" y="2701180"/>
            <a:ext cx="2739728" cy="2852640"/>
          </a:xfrm>
          <a:prstGeom prst="rect">
            <a:avLst/>
          </a:prstGeom>
          <a:ln w="57150" cmpd="thickThin">
            <a:solidFill>
              <a:schemeClr val="tx1">
                <a:lumMod val="50000"/>
                <a:lumOff val="50000"/>
              </a:schemeClr>
            </a:solidFill>
            <a:miter lim="800000"/>
          </a:ln>
        </p:spPr>
      </p:pic>
      <p:sp>
        <p:nvSpPr>
          <p:cNvPr id="7" name="TextBox 6">
            <a:extLst>
              <a:ext uri="{FF2B5EF4-FFF2-40B4-BE49-F238E27FC236}">
                <a16:creationId xmlns:a16="http://schemas.microsoft.com/office/drawing/2014/main" id="{93735542-79AC-4D47-988E-C98CE25C8ADE}"/>
              </a:ext>
            </a:extLst>
          </p:cNvPr>
          <p:cNvSpPr txBox="1"/>
          <p:nvPr/>
        </p:nvSpPr>
        <p:spPr>
          <a:xfrm>
            <a:off x="8298101" y="5657671"/>
            <a:ext cx="252665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www.welcometomybrain.net/2008_03_01_archiv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322881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A4A27-1DAC-6C40-9B67-0452D0BF831F}"/>
              </a:ext>
            </a:extLst>
          </p:cNvPr>
          <p:cNvSpPr>
            <a:spLocks noGrp="1"/>
          </p:cNvSpPr>
          <p:nvPr>
            <p:ph type="title"/>
          </p:nvPr>
        </p:nvSpPr>
        <p:spPr/>
        <p:txBody>
          <a:bodyPr>
            <a:normAutofit fontScale="90000"/>
          </a:bodyPr>
          <a:lstStyle/>
          <a:p>
            <a:r>
              <a:rPr lang="en-US" dirty="0"/>
              <a:t>“Parents explain why they felt ‘forced’ to take special needs children out of school”</a:t>
            </a:r>
          </a:p>
        </p:txBody>
      </p:sp>
      <p:sp>
        <p:nvSpPr>
          <p:cNvPr id="3" name="Content Placeholder 2">
            <a:extLst>
              <a:ext uri="{FF2B5EF4-FFF2-40B4-BE49-F238E27FC236}">
                <a16:creationId xmlns:a16="http://schemas.microsoft.com/office/drawing/2014/main" id="{31181B87-181F-3640-A9B4-D58957B6A534}"/>
              </a:ext>
            </a:extLst>
          </p:cNvPr>
          <p:cNvSpPr>
            <a:spLocks noGrp="1"/>
          </p:cNvSpPr>
          <p:nvPr>
            <p:ph sz="half" idx="1"/>
          </p:nvPr>
        </p:nvSpPr>
        <p:spPr>
          <a:xfrm>
            <a:off x="1298448" y="2560320"/>
            <a:ext cx="4718304" cy="2389476"/>
          </a:xfrm>
        </p:spPr>
        <p:txBody>
          <a:bodyPr/>
          <a:lstStyle/>
          <a:p>
            <a:r>
              <a:rPr lang="en-US" dirty="0"/>
              <a:t>Her “child was not getting the support she needed at primary school so she pulled her out and took her education into her own hands”</a:t>
            </a:r>
          </a:p>
        </p:txBody>
      </p:sp>
      <p:sp>
        <p:nvSpPr>
          <p:cNvPr id="4" name="Content Placeholder 3">
            <a:extLst>
              <a:ext uri="{FF2B5EF4-FFF2-40B4-BE49-F238E27FC236}">
                <a16:creationId xmlns:a16="http://schemas.microsoft.com/office/drawing/2014/main" id="{96186D66-D53A-CB44-93FC-C9E3DA8EB457}"/>
              </a:ext>
            </a:extLst>
          </p:cNvPr>
          <p:cNvSpPr>
            <a:spLocks noGrp="1"/>
          </p:cNvSpPr>
          <p:nvPr>
            <p:ph sz="half" idx="2"/>
          </p:nvPr>
        </p:nvSpPr>
        <p:spPr/>
        <p:txBody>
          <a:bodyPr/>
          <a:lstStyle/>
          <a:p>
            <a:r>
              <a:rPr lang="en-US" dirty="0"/>
              <a:t>“The council says I chose to home school so I can’t get funding help. But I haven’t elected to home educate, I felt forced because they weren’t meeting her needs. There’s a massive difference”</a:t>
            </a:r>
          </a:p>
        </p:txBody>
      </p:sp>
      <p:sp>
        <p:nvSpPr>
          <p:cNvPr id="5" name="TextBox 4">
            <a:extLst>
              <a:ext uri="{FF2B5EF4-FFF2-40B4-BE49-F238E27FC236}">
                <a16:creationId xmlns:a16="http://schemas.microsoft.com/office/drawing/2014/main" id="{CA7D8EE9-9D32-5449-859C-C6F617737C3F}"/>
              </a:ext>
            </a:extLst>
          </p:cNvPr>
          <p:cNvSpPr txBox="1"/>
          <p:nvPr/>
        </p:nvSpPr>
        <p:spPr>
          <a:xfrm>
            <a:off x="9417804" y="5870448"/>
            <a:ext cx="1957952" cy="369332"/>
          </a:xfrm>
          <a:prstGeom prst="rect">
            <a:avLst/>
          </a:prstGeom>
          <a:noFill/>
        </p:spPr>
        <p:txBody>
          <a:bodyPr wrap="square" rtlCol="0">
            <a:spAutoFit/>
          </a:bodyPr>
          <a:lstStyle/>
          <a:p>
            <a:r>
              <a:rPr lang="en-US" dirty="0"/>
              <a:t>(Grubb, 2019)</a:t>
            </a:r>
          </a:p>
        </p:txBody>
      </p:sp>
      <p:sp>
        <p:nvSpPr>
          <p:cNvPr id="6" name="TextBox 5">
            <a:extLst>
              <a:ext uri="{FF2B5EF4-FFF2-40B4-BE49-F238E27FC236}">
                <a16:creationId xmlns:a16="http://schemas.microsoft.com/office/drawing/2014/main" id="{C719C1E2-5869-894A-A62F-40F2B1F190C3}"/>
              </a:ext>
            </a:extLst>
          </p:cNvPr>
          <p:cNvSpPr txBox="1"/>
          <p:nvPr/>
        </p:nvSpPr>
        <p:spPr>
          <a:xfrm>
            <a:off x="3915908" y="5140724"/>
            <a:ext cx="4835472" cy="830997"/>
          </a:xfrm>
          <a:prstGeom prst="rect">
            <a:avLst/>
          </a:prstGeom>
          <a:noFill/>
        </p:spPr>
        <p:txBody>
          <a:bodyPr wrap="square" rtlCol="0">
            <a:spAutoFit/>
          </a:bodyPr>
          <a:lstStyle/>
          <a:p>
            <a:pPr marL="285750" indent="-285750">
              <a:buFont typeface="Arial" panose="020B0604020202020204" pitchFamily="34" charset="0"/>
              <a:buChar char="•"/>
            </a:pPr>
            <a:r>
              <a:rPr lang="en-US" sz="2400" dirty="0"/>
              <a:t>“They weren’t interested – all they cared about was her funding”</a:t>
            </a:r>
          </a:p>
        </p:txBody>
      </p:sp>
      <p:pic>
        <p:nvPicPr>
          <p:cNvPr id="9" name="Picture 8" descr="A close up of a sign&#10;&#10;Description automatically generated">
            <a:extLst>
              <a:ext uri="{FF2B5EF4-FFF2-40B4-BE49-F238E27FC236}">
                <a16:creationId xmlns:a16="http://schemas.microsoft.com/office/drawing/2014/main" id="{58A2F4A6-5D2A-0048-8C2F-32FE8EBDE01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63539" y="4527132"/>
            <a:ext cx="2987777" cy="1366957"/>
          </a:xfrm>
          <a:prstGeom prst="rect">
            <a:avLst/>
          </a:prstGeom>
        </p:spPr>
      </p:pic>
      <p:sp>
        <p:nvSpPr>
          <p:cNvPr id="10" name="TextBox 9">
            <a:extLst>
              <a:ext uri="{FF2B5EF4-FFF2-40B4-BE49-F238E27FC236}">
                <a16:creationId xmlns:a16="http://schemas.microsoft.com/office/drawing/2014/main" id="{85328A6A-9E3C-8849-BAC4-0D146867B84B}"/>
              </a:ext>
            </a:extLst>
          </p:cNvPr>
          <p:cNvSpPr txBox="1"/>
          <p:nvPr/>
        </p:nvSpPr>
        <p:spPr>
          <a:xfrm>
            <a:off x="763540" y="5838485"/>
            <a:ext cx="1999503" cy="369332"/>
          </a:xfrm>
          <a:prstGeom prst="rect">
            <a:avLst/>
          </a:prstGeom>
          <a:noFill/>
        </p:spPr>
        <p:txBody>
          <a:bodyPr wrap="square" rtlCol="0">
            <a:spAutoFit/>
          </a:bodyPr>
          <a:lstStyle/>
          <a:p>
            <a:r>
              <a:rPr lang="en-US" sz="900" dirty="0">
                <a:hlinkClick r:id="rId4" tooltip="https://www.teach21too.us/global-education.html"/>
              </a:rPr>
              <a:t>This Photo</a:t>
            </a:r>
            <a:r>
              <a:rPr lang="en-US" sz="900" dirty="0"/>
              <a:t> by Unknown Author is licensed under </a:t>
            </a:r>
            <a:r>
              <a:rPr lang="en-US" sz="900" dirty="0">
                <a:hlinkClick r:id="rId5" tooltip="https://creativecommons.org/licenses/by-nc-sa/3.0/"/>
              </a:rPr>
              <a:t>CC BY-SA-NC</a:t>
            </a:r>
            <a:endParaRPr lang="en-US" sz="900" dirty="0"/>
          </a:p>
        </p:txBody>
      </p:sp>
    </p:spTree>
    <p:extLst>
      <p:ext uri="{BB962C8B-B14F-4D97-AF65-F5344CB8AC3E}">
        <p14:creationId xmlns:p14="http://schemas.microsoft.com/office/powerpoint/2010/main" val="3290864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7C8B8794-B425-AD48-8E1A-6709C88A5383}"/>
              </a:ext>
            </a:extLst>
          </p:cNvPr>
          <p:cNvPicPr>
            <a:picLocks noChangeAspect="1"/>
          </p:cNvPicPr>
          <p:nvPr/>
        </p:nvPicPr>
        <p:blipFill>
          <a:blip r:embed="rId3"/>
          <a:stretch>
            <a:fillRect/>
          </a:stretch>
        </p:blipFill>
        <p:spPr>
          <a:xfrm>
            <a:off x="189109" y="-16106"/>
            <a:ext cx="11841526" cy="6874106"/>
          </a:xfrm>
          <a:prstGeom prst="rect">
            <a:avLst/>
          </a:prstGeom>
        </p:spPr>
      </p:pic>
    </p:spTree>
    <p:extLst>
      <p:ext uri="{BB962C8B-B14F-4D97-AF65-F5344CB8AC3E}">
        <p14:creationId xmlns:p14="http://schemas.microsoft.com/office/powerpoint/2010/main" val="2540190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480E3AA2-241C-994F-BC6D-F3CBF8374605}"/>
              </a:ext>
            </a:extLst>
          </p:cNvPr>
          <p:cNvPicPr>
            <a:picLocks noChangeAspect="1"/>
          </p:cNvPicPr>
          <p:nvPr/>
        </p:nvPicPr>
        <p:blipFill rotWithShape="1">
          <a:blip r:embed="rId4"/>
          <a:srcRect t="2530" r="1" b="8278"/>
          <a:stretch/>
        </p:blipFill>
        <p:spPr>
          <a:xfrm>
            <a:off x="486138" y="488137"/>
            <a:ext cx="11227442" cy="5883295"/>
          </a:xfrm>
          <a:prstGeom prst="rect">
            <a:avLst/>
          </a:prstGeom>
        </p:spPr>
      </p:pic>
      <p:sp>
        <p:nvSpPr>
          <p:cNvPr id="10" name="Rectangle 9">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3"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4" name="Picture 13">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5"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6" name="Picture 15">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Tree>
    <p:extLst>
      <p:ext uri="{BB962C8B-B14F-4D97-AF65-F5344CB8AC3E}">
        <p14:creationId xmlns:p14="http://schemas.microsoft.com/office/powerpoint/2010/main" val="32037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8" name="Straight Connector 17">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0" name="Rectangle 19">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3" name="Picture 22">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5" name="Picture 24">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3FBBD4B-BBE4-7F4F-86E1-0DF244582DA7}"/>
              </a:ext>
            </a:extLst>
          </p:cNvPr>
          <p:cNvSpPr>
            <a:spLocks noGrp="1"/>
          </p:cNvSpPr>
          <p:nvPr>
            <p:ph type="title"/>
          </p:nvPr>
        </p:nvSpPr>
        <p:spPr>
          <a:xfrm>
            <a:off x="6094412" y="982132"/>
            <a:ext cx="4802185" cy="1303867"/>
          </a:xfrm>
        </p:spPr>
        <p:txBody>
          <a:bodyPr vert="horz" lIns="91440" tIns="45720" rIns="91440" bIns="45720" rtlCol="0" anchor="ctr">
            <a:normAutofit fontScale="90000"/>
          </a:bodyPr>
          <a:lstStyle/>
          <a:p>
            <a:r>
              <a:rPr lang="en-US" sz="4400" b="1" u="sng"/>
              <a:t>Home education in the USA.</a:t>
            </a:r>
          </a:p>
        </p:txBody>
      </p:sp>
      <p:sp>
        <p:nvSpPr>
          <p:cNvPr id="28" name="Rectangle 27">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9A514068-E575-3F43-80F6-D2738326574E}"/>
              </a:ext>
            </a:extLst>
          </p:cNvPr>
          <p:cNvPicPr>
            <a:picLocks noGrp="1" noChangeAspect="1"/>
          </p:cNvPicPr>
          <p:nvPr>
            <p:ph idx="1"/>
          </p:nvPr>
        </p:nvPicPr>
        <p:blipFill rotWithShape="1">
          <a:blip r:embed="rId6">
            <a:extLst>
              <a:ext uri="{837473B0-CC2E-450A-ABE3-18F120FF3D39}">
                <a1611:picAttrSrcUrl xmlns:a1611="http://schemas.microsoft.com/office/drawing/2016/11/main" r:id="rId7"/>
              </a:ext>
            </a:extLst>
          </a:blip>
          <a:srcRect l="14630" r="18809" b="-3"/>
          <a:stretch/>
        </p:blipFill>
        <p:spPr>
          <a:xfrm>
            <a:off x="1623020" y="1626454"/>
            <a:ext cx="3456253" cy="3440187"/>
          </a:xfrm>
          <a:prstGeom prst="rect">
            <a:avLst/>
          </a:prstGeom>
        </p:spPr>
      </p:pic>
      <p:cxnSp>
        <p:nvCxnSpPr>
          <p:cNvPr id="30" name="Straight Connector 29">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41F69C80-A503-DE41-BA0C-0703A35D8CC0}"/>
              </a:ext>
            </a:extLst>
          </p:cNvPr>
          <p:cNvSpPr>
            <a:spLocks noGrp="1"/>
          </p:cNvSpPr>
          <p:nvPr>
            <p:ph type="body" sz="half" idx="2"/>
          </p:nvPr>
        </p:nvSpPr>
        <p:spPr>
          <a:xfrm>
            <a:off x="6094412" y="4097864"/>
            <a:ext cx="4802184" cy="1778003"/>
          </a:xfrm>
        </p:spPr>
        <p:txBody>
          <a:bodyPr vert="horz" lIns="91440" tIns="45720" rIns="91440" bIns="45720" rtlCol="0" anchor="t">
            <a:normAutofit lnSpcReduction="10000"/>
          </a:bodyPr>
          <a:lstStyle/>
          <a:p>
            <a:pPr marL="285750" indent="-285750" algn="l">
              <a:buFont typeface="Wingdings" pitchFamily="2" charset="2"/>
              <a:buChar char="§"/>
            </a:pPr>
            <a:r>
              <a:rPr lang="en-US"/>
              <a:t>3.4% of school aged population choose to home school in the USA.</a:t>
            </a:r>
          </a:p>
          <a:p>
            <a:pPr marL="285750" indent="-285750" algn="l">
              <a:buFont typeface="Wingdings" pitchFamily="2" charset="2"/>
              <a:buChar char="§"/>
            </a:pPr>
            <a:r>
              <a:rPr lang="en-US"/>
              <a:t>Home schooling increased 17% between 2007 and 2012.</a:t>
            </a:r>
          </a:p>
          <a:p>
            <a:pPr marL="285750" indent="-285750" algn="l">
              <a:buFont typeface="Wingdings" pitchFamily="2" charset="2"/>
              <a:buChar char="§"/>
            </a:pPr>
            <a:r>
              <a:rPr lang="en-US"/>
              <a:t>Most important reason being concerns regarding the environment of the school.</a:t>
            </a:r>
          </a:p>
          <a:p>
            <a:pPr marL="285750" indent="-285750" algn="l">
              <a:buFont typeface="Wingdings" pitchFamily="2" charset="2"/>
              <a:buChar char="§"/>
            </a:pPr>
            <a:endParaRPr lang="en-US"/>
          </a:p>
        </p:txBody>
      </p:sp>
      <p:sp>
        <p:nvSpPr>
          <p:cNvPr id="7" name="TextBox 6">
            <a:extLst>
              <a:ext uri="{FF2B5EF4-FFF2-40B4-BE49-F238E27FC236}">
                <a16:creationId xmlns:a16="http://schemas.microsoft.com/office/drawing/2014/main" id="{7087E0EA-3639-6940-B308-736FC97AFF84}"/>
              </a:ext>
            </a:extLst>
          </p:cNvPr>
          <p:cNvSpPr txBox="1"/>
          <p:nvPr/>
        </p:nvSpPr>
        <p:spPr>
          <a:xfrm>
            <a:off x="2183608" y="5213371"/>
            <a:ext cx="2220656" cy="307777"/>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7" tooltip="http://mwcnews.net/focus/editorial/47183-us-education.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
        <p:nvSpPr>
          <p:cNvPr id="8" name="TextBox 7">
            <a:extLst>
              <a:ext uri="{FF2B5EF4-FFF2-40B4-BE49-F238E27FC236}">
                <a16:creationId xmlns:a16="http://schemas.microsoft.com/office/drawing/2014/main" id="{0BB0CD94-E86E-224C-98B8-951ACBA0069E}"/>
              </a:ext>
            </a:extLst>
          </p:cNvPr>
          <p:cNvSpPr txBox="1"/>
          <p:nvPr/>
        </p:nvSpPr>
        <p:spPr>
          <a:xfrm>
            <a:off x="9438468" y="5875868"/>
            <a:ext cx="1660889" cy="369332"/>
          </a:xfrm>
          <a:prstGeom prst="rect">
            <a:avLst/>
          </a:prstGeom>
          <a:noFill/>
        </p:spPr>
        <p:txBody>
          <a:bodyPr wrap="square" rtlCol="0">
            <a:spAutoFit/>
          </a:bodyPr>
          <a:lstStyle/>
          <a:p>
            <a:r>
              <a:rPr lang="en-US"/>
              <a:t>(Smith, 2013)</a:t>
            </a:r>
          </a:p>
        </p:txBody>
      </p:sp>
      <p:sp>
        <p:nvSpPr>
          <p:cNvPr id="11" name="TextBox 10">
            <a:extLst>
              <a:ext uri="{FF2B5EF4-FFF2-40B4-BE49-F238E27FC236}">
                <a16:creationId xmlns:a16="http://schemas.microsoft.com/office/drawing/2014/main" id="{2CD32FB3-85FA-504E-878A-6EFF4E52082F}"/>
              </a:ext>
            </a:extLst>
          </p:cNvPr>
          <p:cNvSpPr txBox="1"/>
          <p:nvPr/>
        </p:nvSpPr>
        <p:spPr>
          <a:xfrm>
            <a:off x="6094412" y="2650210"/>
            <a:ext cx="4802184" cy="1200329"/>
          </a:xfrm>
          <a:prstGeom prst="rect">
            <a:avLst/>
          </a:prstGeom>
          <a:noFill/>
        </p:spPr>
        <p:txBody>
          <a:bodyPr wrap="square" rtlCol="0">
            <a:spAutoFit/>
          </a:bodyPr>
          <a:lstStyle/>
          <a:p>
            <a:r>
              <a:rPr lang="en-GB"/>
              <a:t>“Legally, any parent in the U.S. can choose to home school their children. No federal laws govern home schooling, and the rules and regulations vary widely from state to state”.</a:t>
            </a:r>
            <a:endParaRPr lang="en-US"/>
          </a:p>
        </p:txBody>
      </p:sp>
      <p:sp>
        <p:nvSpPr>
          <p:cNvPr id="17" name="TextBox 16">
            <a:extLst>
              <a:ext uri="{FF2B5EF4-FFF2-40B4-BE49-F238E27FC236}">
                <a16:creationId xmlns:a16="http://schemas.microsoft.com/office/drawing/2014/main" id="{542137AA-4A90-6044-AA32-623082873B1A}"/>
              </a:ext>
            </a:extLst>
          </p:cNvPr>
          <p:cNvSpPr txBox="1"/>
          <p:nvPr/>
        </p:nvSpPr>
        <p:spPr>
          <a:xfrm>
            <a:off x="9577952" y="3850539"/>
            <a:ext cx="1334379" cy="369332"/>
          </a:xfrm>
          <a:prstGeom prst="rect">
            <a:avLst/>
          </a:prstGeom>
          <a:noFill/>
        </p:spPr>
        <p:txBody>
          <a:bodyPr wrap="square" rtlCol="0">
            <a:spAutoFit/>
          </a:bodyPr>
          <a:lstStyle/>
          <a:p>
            <a:r>
              <a:rPr lang="en-US"/>
              <a:t>(Silva, 2018)</a:t>
            </a:r>
          </a:p>
        </p:txBody>
      </p:sp>
    </p:spTree>
    <p:extLst>
      <p:ext uri="{BB962C8B-B14F-4D97-AF65-F5344CB8AC3E}">
        <p14:creationId xmlns:p14="http://schemas.microsoft.com/office/powerpoint/2010/main" val="3312158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8" name="Straight Connector 17">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A3EEBF12-E257-7446-8258-D84646F4032D}"/>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b="1" u="sng">
                <a:solidFill>
                  <a:srgbClr val="262626"/>
                </a:solidFill>
              </a:rPr>
              <a:t>Home education in Australia.</a:t>
            </a:r>
          </a:p>
        </p:txBody>
      </p:sp>
      <p:sp>
        <p:nvSpPr>
          <p:cNvPr id="4" name="Text Placeholder 3">
            <a:extLst>
              <a:ext uri="{FF2B5EF4-FFF2-40B4-BE49-F238E27FC236}">
                <a16:creationId xmlns:a16="http://schemas.microsoft.com/office/drawing/2014/main" id="{4CB57FB0-F9B7-B648-A37E-80AF1141A314}"/>
              </a:ext>
            </a:extLst>
          </p:cNvPr>
          <p:cNvSpPr>
            <a:spLocks noGrp="1"/>
          </p:cNvSpPr>
          <p:nvPr>
            <p:ph type="body" sz="half" idx="2"/>
          </p:nvPr>
        </p:nvSpPr>
        <p:spPr>
          <a:xfrm>
            <a:off x="1295402" y="2556932"/>
            <a:ext cx="6256866" cy="3318936"/>
          </a:xfrm>
        </p:spPr>
        <p:txBody>
          <a:bodyPr vert="horz" lIns="91440" tIns="45720" rIns="91440" bIns="45720" rtlCol="0" anchor="t">
            <a:normAutofit/>
          </a:bodyPr>
          <a:lstStyle/>
          <a:p>
            <a:pPr marL="285750" indent="-285750" algn="l">
              <a:buClr>
                <a:schemeClr val="bg2">
                  <a:lumMod val="10000"/>
                </a:schemeClr>
              </a:buClr>
              <a:buSzPct val="130000"/>
              <a:buFont typeface="Wingdings" pitchFamily="2" charset="2"/>
              <a:buChar char="§"/>
            </a:pPr>
            <a:r>
              <a:rPr lang="en-US" sz="2000">
                <a:solidFill>
                  <a:srgbClr val="262626"/>
                </a:solidFill>
              </a:rPr>
              <a:t>At least 30,000 children being home schooled.</a:t>
            </a:r>
          </a:p>
          <a:p>
            <a:pPr marL="285750" indent="-285750" algn="l">
              <a:buClr>
                <a:schemeClr val="bg2">
                  <a:lumMod val="10000"/>
                </a:schemeClr>
              </a:buClr>
              <a:buSzPct val="130000"/>
              <a:buFont typeface="Wingdings" pitchFamily="2" charset="2"/>
              <a:buChar char="§"/>
            </a:pPr>
            <a:r>
              <a:rPr lang="en-US" sz="2000">
                <a:solidFill>
                  <a:srgbClr val="262626"/>
                </a:solidFill>
              </a:rPr>
              <a:t>HE (home education) is legal all over Australia.</a:t>
            </a:r>
          </a:p>
          <a:p>
            <a:pPr marL="285750" indent="-285750" algn="l">
              <a:buClr>
                <a:schemeClr val="bg2">
                  <a:lumMod val="10000"/>
                </a:schemeClr>
              </a:buClr>
              <a:buSzPct val="130000"/>
              <a:buFont typeface="Wingdings" pitchFamily="2" charset="2"/>
              <a:buChar char="§"/>
            </a:pPr>
            <a:r>
              <a:rPr lang="en-US" sz="2000">
                <a:solidFill>
                  <a:srgbClr val="262626"/>
                </a:solidFill>
              </a:rPr>
              <a:t>Some regions indicate up to a 300% increase in home schooled students.</a:t>
            </a:r>
          </a:p>
          <a:p>
            <a:pPr marL="285750" indent="-285750" algn="l">
              <a:buClr>
                <a:schemeClr val="bg2">
                  <a:lumMod val="10000"/>
                </a:schemeClr>
              </a:buClr>
              <a:buSzPct val="130000"/>
              <a:buFont typeface="Wingdings" pitchFamily="2" charset="2"/>
              <a:buChar char="§"/>
            </a:pPr>
            <a:r>
              <a:rPr lang="en-US" sz="2000">
                <a:solidFill>
                  <a:srgbClr val="262626"/>
                </a:solidFill>
              </a:rPr>
              <a:t>NAPLAN homeschool statistics indicate homeschooled students got on average 70 marks higher.</a:t>
            </a:r>
          </a:p>
          <a:p>
            <a:pPr marL="285750" indent="-285750" algn="l">
              <a:buClr>
                <a:schemeClr val="bg2">
                  <a:lumMod val="10000"/>
                </a:schemeClr>
              </a:buClr>
              <a:buSzPct val="130000"/>
              <a:buFont typeface="Wingdings" pitchFamily="2" charset="2"/>
              <a:buChar char="§"/>
            </a:pPr>
            <a:r>
              <a:rPr lang="en-US" sz="2000">
                <a:solidFill>
                  <a:srgbClr val="262626"/>
                </a:solidFill>
              </a:rPr>
              <a:t>33% stated religion being the reason for HE.</a:t>
            </a:r>
          </a:p>
          <a:p>
            <a:pPr marL="285750" indent="-285750" algn="l">
              <a:buClr>
                <a:schemeClr val="bg2">
                  <a:lumMod val="10000"/>
                </a:schemeClr>
              </a:buClr>
              <a:buSzPct val="130000"/>
              <a:buFont typeface="Wingdings" pitchFamily="2" charset="2"/>
              <a:buChar char="§"/>
            </a:pPr>
            <a:endParaRPr lang="en-US" sz="2000">
              <a:solidFill>
                <a:srgbClr val="262626"/>
              </a:solidFill>
            </a:endParaRPr>
          </a:p>
          <a:p>
            <a:pPr marL="285750" indent="-285750" algn="l">
              <a:buClr>
                <a:schemeClr val="bg2">
                  <a:lumMod val="10000"/>
                </a:schemeClr>
              </a:buClr>
              <a:buSzPct val="130000"/>
              <a:buFont typeface="Wingdings" pitchFamily="2" charset="2"/>
              <a:buChar char="§"/>
            </a:pPr>
            <a:endParaRPr lang="en-US" sz="2000">
              <a:solidFill>
                <a:srgbClr val="262626"/>
              </a:solidFill>
            </a:endParaRPr>
          </a:p>
        </p:txBody>
      </p:sp>
      <p:pic>
        <p:nvPicPr>
          <p:cNvPr id="6" name="Content Placeholder 5" descr="A close up of a logo&#10;&#10;Description automatically generated">
            <a:extLst>
              <a:ext uri="{FF2B5EF4-FFF2-40B4-BE49-F238E27FC236}">
                <a16:creationId xmlns:a16="http://schemas.microsoft.com/office/drawing/2014/main" id="{8551F914-2326-194F-AF50-B1DAFF27011E}"/>
              </a:ext>
            </a:extLst>
          </p:cNvPr>
          <p:cNvPicPr>
            <a:picLocks noGrp="1" noChangeAspect="1"/>
          </p:cNvPicPr>
          <p:nvPr>
            <p:ph idx="1"/>
          </p:nvPr>
        </p:nvPicPr>
        <p:blipFill>
          <a:blip r:embed="rId6">
            <a:extLst>
              <a:ext uri="{837473B0-CC2E-450A-ABE3-18F120FF3D39}">
                <a1611:picAttrSrcUrl xmlns:a1611="http://schemas.microsoft.com/office/drawing/2016/11/main" r:id="rId7"/>
              </a:ext>
            </a:extLst>
          </a:blip>
          <a:stretch>
            <a:fillRect/>
          </a:stretch>
        </p:blipFill>
        <p:spPr>
          <a:xfrm>
            <a:off x="8085026" y="2908321"/>
            <a:ext cx="2739728" cy="2438358"/>
          </a:xfrm>
          <a:prstGeom prst="rect">
            <a:avLst/>
          </a:prstGeom>
          <a:ln w="57150" cmpd="thickThin">
            <a:solidFill>
              <a:srgbClr val="7F7F7F"/>
            </a:solidFill>
            <a:miter lim="800000"/>
          </a:ln>
        </p:spPr>
      </p:pic>
      <p:sp>
        <p:nvSpPr>
          <p:cNvPr id="7" name="TextBox 6">
            <a:extLst>
              <a:ext uri="{FF2B5EF4-FFF2-40B4-BE49-F238E27FC236}">
                <a16:creationId xmlns:a16="http://schemas.microsoft.com/office/drawing/2014/main" id="{B5336965-EBBB-ED41-827C-4A19DC66E759}"/>
              </a:ext>
            </a:extLst>
          </p:cNvPr>
          <p:cNvSpPr txBox="1"/>
          <p:nvPr/>
        </p:nvSpPr>
        <p:spPr>
          <a:xfrm>
            <a:off x="8298101" y="5146624"/>
            <a:ext cx="252665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7" tooltip="http://transgriot.blogspot.com/2011/09/australia-makes-it-easier-for-gender.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2356937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11">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3" name="Straight Connector 17">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4" name="Rectangle 19">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close up of a green street sign&#10;&#10;Description automatically generated">
            <a:extLst>
              <a:ext uri="{FF2B5EF4-FFF2-40B4-BE49-F238E27FC236}">
                <a16:creationId xmlns:a16="http://schemas.microsoft.com/office/drawing/2014/main" id="{8A4366C8-C887-2246-8B67-71CD03439A86}"/>
              </a:ext>
            </a:extLst>
          </p:cNvPr>
          <p:cNvPicPr>
            <a:picLocks noGrp="1" noChangeAspect="1"/>
          </p:cNvPicPr>
          <p:nvPr>
            <p:ph type="pic" idx="1"/>
          </p:nvPr>
        </p:nvPicPr>
        <p:blipFill rotWithShape="1">
          <a:blip r:embed="rId5">
            <a:alphaModFix amt="35000"/>
            <a:extLst>
              <a:ext uri="{837473B0-CC2E-450A-ABE3-18F120FF3D39}">
                <a1611:picAttrSrcUrl xmlns:a1611="http://schemas.microsoft.com/office/drawing/2016/11/main" r:id="rId6"/>
              </a:ext>
            </a:extLst>
          </a:blip>
          <a:srcRect t="5063"/>
          <a:stretch/>
        </p:blipFill>
        <p:spPr>
          <a:xfrm>
            <a:off x="20" y="10"/>
            <a:ext cx="12191980" cy="6857990"/>
          </a:xfrm>
          <a:prstGeom prst="rect">
            <a:avLst/>
          </a:prstGeom>
        </p:spPr>
      </p:pic>
      <p:sp>
        <p:nvSpPr>
          <p:cNvPr id="2" name="Title 1">
            <a:extLst>
              <a:ext uri="{FF2B5EF4-FFF2-40B4-BE49-F238E27FC236}">
                <a16:creationId xmlns:a16="http://schemas.microsoft.com/office/drawing/2014/main" id="{C696A71A-4412-7941-972B-590C5623DBEF}"/>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b="1" u="sng">
                <a:solidFill>
                  <a:srgbClr val="FFFFFF"/>
                </a:solidFill>
              </a:rPr>
              <a:t>Germany - Wales</a:t>
            </a:r>
          </a:p>
        </p:txBody>
      </p:sp>
      <p:cxnSp>
        <p:nvCxnSpPr>
          <p:cNvPr id="35" name="Straight Connector 21">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88ABC057-D018-204F-AAEA-28D646802698}"/>
              </a:ext>
            </a:extLst>
          </p:cNvPr>
          <p:cNvSpPr>
            <a:spLocks noGrp="1"/>
          </p:cNvSpPr>
          <p:nvPr>
            <p:ph type="body" sz="half" idx="2"/>
          </p:nvPr>
        </p:nvSpPr>
        <p:spPr>
          <a:xfrm>
            <a:off x="1295401" y="2556932"/>
            <a:ext cx="9601196" cy="3318936"/>
          </a:xfrm>
        </p:spPr>
        <p:txBody>
          <a:bodyPr vert="horz" lIns="91440" tIns="45720" rIns="91440" bIns="45720" rtlCol="0" anchor="t">
            <a:normAutofit fontScale="92500"/>
          </a:bodyPr>
          <a:lstStyle/>
          <a:p>
            <a:pPr algn="just"/>
            <a:r>
              <a:rPr lang="en-GB" sz="2800" dirty="0"/>
              <a:t>“Changes in technology have made it easier to teach out of the classroom, and methods range from the traditional approach of textbooks, study schedules, grades and tests to “</a:t>
            </a:r>
            <a:r>
              <a:rPr lang="en-GB" sz="2800" dirty="0">
                <a:solidFill>
                  <a:schemeClr val="tx1"/>
                </a:solidFill>
              </a:rPr>
              <a:t>unschooling</a:t>
            </a:r>
            <a:r>
              <a:rPr lang="en-GB" sz="2800" dirty="0"/>
              <a:t>” or “autonomous education”, a philosophy conceived by the US author and educator John Holt in the 1970s. He believed that if you give a child the freedom to follow their own interests, and a rich assortment of resources, they will do the actual learning themselves”. </a:t>
            </a:r>
          </a:p>
          <a:p>
            <a:pPr algn="r"/>
            <a:r>
              <a:rPr lang="en-GB" sz="2200" dirty="0"/>
              <a:t>(Williams, 2018)</a:t>
            </a:r>
            <a:endParaRPr lang="en-US" sz="2200" dirty="0">
              <a:solidFill>
                <a:srgbClr val="FFFFFF"/>
              </a:solidFill>
            </a:endParaRPr>
          </a:p>
        </p:txBody>
      </p:sp>
      <p:sp>
        <p:nvSpPr>
          <p:cNvPr id="7" name="TextBox 6">
            <a:extLst>
              <a:ext uri="{FF2B5EF4-FFF2-40B4-BE49-F238E27FC236}">
                <a16:creationId xmlns:a16="http://schemas.microsoft.com/office/drawing/2014/main" id="{8EADEFFD-9C70-DC45-A26B-329C65BAC5CE}"/>
              </a:ext>
            </a:extLst>
          </p:cNvPr>
          <p:cNvSpPr txBox="1"/>
          <p:nvPr/>
        </p:nvSpPr>
        <p:spPr>
          <a:xfrm>
            <a:off x="9854502" y="6657945"/>
            <a:ext cx="233749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www.picserver.org/h/home-education.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5669028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4A08D-E4F3-F547-A903-72F78945FAB5}"/>
              </a:ext>
            </a:extLst>
          </p:cNvPr>
          <p:cNvSpPr>
            <a:spLocks noGrp="1"/>
          </p:cNvSpPr>
          <p:nvPr>
            <p:ph type="title"/>
          </p:nvPr>
        </p:nvSpPr>
        <p:spPr/>
        <p:txBody>
          <a:bodyPr>
            <a:normAutofit fontScale="90000"/>
          </a:bodyPr>
          <a:lstStyle/>
          <a:p>
            <a:r>
              <a:rPr lang="en-GB" dirty="0"/>
              <a:t>Prof Holland said many children received excellent home schooling but registration would ensure none slip through the net. With 46 in every 10,000 pupils of compulsory school age in Wales now learning at home there should be a law to ensure the standard of that education.</a:t>
            </a:r>
            <a:endParaRPr lang="en-US" dirty="0"/>
          </a:p>
        </p:txBody>
      </p:sp>
      <p:sp>
        <p:nvSpPr>
          <p:cNvPr id="3" name="Text Placeholder 2">
            <a:extLst>
              <a:ext uri="{FF2B5EF4-FFF2-40B4-BE49-F238E27FC236}">
                <a16:creationId xmlns:a16="http://schemas.microsoft.com/office/drawing/2014/main" id="{CF1345ED-CE5B-DF4B-8790-5537B9F26ABB}"/>
              </a:ext>
            </a:extLst>
          </p:cNvPr>
          <p:cNvSpPr>
            <a:spLocks noGrp="1"/>
          </p:cNvSpPr>
          <p:nvPr>
            <p:ph type="body" sz="quarter" idx="13"/>
          </p:nvPr>
        </p:nvSpPr>
        <p:spPr/>
        <p:txBody>
          <a:bodyPr/>
          <a:lstStyle/>
          <a:p>
            <a:r>
              <a:rPr lang="en-US" dirty="0"/>
              <a:t>(</a:t>
            </a:r>
            <a:r>
              <a:rPr lang="en-US" dirty="0" err="1"/>
              <a:t>Wightwick</a:t>
            </a:r>
            <a:r>
              <a:rPr lang="en-US"/>
              <a:t>, 2016)</a:t>
            </a:r>
          </a:p>
        </p:txBody>
      </p:sp>
      <p:sp>
        <p:nvSpPr>
          <p:cNvPr id="4" name="Text Placeholder 3">
            <a:extLst>
              <a:ext uri="{FF2B5EF4-FFF2-40B4-BE49-F238E27FC236}">
                <a16:creationId xmlns:a16="http://schemas.microsoft.com/office/drawing/2014/main" id="{12471470-38D7-DF45-9DFA-FC003B1D6C7D}"/>
              </a:ext>
            </a:extLst>
          </p:cNvPr>
          <p:cNvSpPr>
            <a:spLocks noGrp="1"/>
          </p:cNvSpPr>
          <p:nvPr>
            <p:ph type="body" idx="1"/>
          </p:nvPr>
        </p:nvSpPr>
        <p:spPr/>
        <p:txBody>
          <a:bodyPr/>
          <a:lstStyle/>
          <a:p>
            <a:pPr marL="342900" indent="-342900">
              <a:buFont typeface="Wingdings" pitchFamily="2" charset="2"/>
              <a:buChar char="q"/>
            </a:pPr>
            <a:r>
              <a:rPr lang="en-US"/>
              <a:t>Elective home education – Non statutory guidelines for local authorities.</a:t>
            </a:r>
          </a:p>
        </p:txBody>
      </p:sp>
    </p:spTree>
    <p:extLst>
      <p:ext uri="{BB962C8B-B14F-4D97-AF65-F5344CB8AC3E}">
        <p14:creationId xmlns:p14="http://schemas.microsoft.com/office/powerpoint/2010/main" val="620373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D67E3-33BC-6E42-BC92-55E93708596D}"/>
              </a:ext>
            </a:extLst>
          </p:cNvPr>
          <p:cNvSpPr>
            <a:spLocks noGrp="1"/>
          </p:cNvSpPr>
          <p:nvPr>
            <p:ph type="title"/>
          </p:nvPr>
        </p:nvSpPr>
        <p:spPr/>
        <p:txBody>
          <a:bodyPr/>
          <a:lstStyle/>
          <a:p>
            <a:r>
              <a:rPr lang="en-US" b="1" u="sng" dirty="0"/>
              <a:t>International Organizations.</a:t>
            </a:r>
          </a:p>
        </p:txBody>
      </p:sp>
      <p:sp>
        <p:nvSpPr>
          <p:cNvPr id="3" name="Content Placeholder 2">
            <a:extLst>
              <a:ext uri="{FF2B5EF4-FFF2-40B4-BE49-F238E27FC236}">
                <a16:creationId xmlns:a16="http://schemas.microsoft.com/office/drawing/2014/main" id="{0F14A29D-5149-7342-8F2E-FCE5DFB9C27F}"/>
              </a:ext>
            </a:extLst>
          </p:cNvPr>
          <p:cNvSpPr>
            <a:spLocks noGrp="1"/>
          </p:cNvSpPr>
          <p:nvPr>
            <p:ph sz="half" idx="1"/>
          </p:nvPr>
        </p:nvSpPr>
        <p:spPr>
          <a:xfrm>
            <a:off x="2132637" y="2565740"/>
            <a:ext cx="8166394" cy="3310128"/>
          </a:xfrm>
        </p:spPr>
        <p:txBody>
          <a:bodyPr>
            <a:normAutofit/>
          </a:bodyPr>
          <a:lstStyle/>
          <a:p>
            <a:pPr>
              <a:buFont typeface="Wingdings" pitchFamily="2" charset="2"/>
              <a:buChar char="q"/>
            </a:pPr>
            <a:endParaRPr lang="en-US" dirty="0"/>
          </a:p>
          <a:p>
            <a:pPr>
              <a:buFont typeface="Wingdings" pitchFamily="2" charset="2"/>
              <a:buChar char="q"/>
            </a:pPr>
            <a:r>
              <a:rPr lang="en-US" dirty="0"/>
              <a:t>United Nations Educational, Scientific and Cultural Organization (UNESCO)</a:t>
            </a:r>
          </a:p>
          <a:p>
            <a:pPr>
              <a:buFont typeface="Wingdings" pitchFamily="2" charset="2"/>
              <a:buChar char="q"/>
            </a:pPr>
            <a:r>
              <a:rPr lang="en-US" dirty="0"/>
              <a:t>Organization for Economic Cooperation and Development (OECD)</a:t>
            </a:r>
          </a:p>
          <a:p>
            <a:pPr>
              <a:buFont typeface="Wingdings" pitchFamily="2" charset="2"/>
              <a:buChar char="q"/>
            </a:pPr>
            <a:r>
              <a:rPr lang="en-US" dirty="0"/>
              <a:t>Council of Europe (</a:t>
            </a:r>
            <a:r>
              <a:rPr lang="en-US" dirty="0" err="1"/>
              <a:t>CoE</a:t>
            </a:r>
            <a:r>
              <a:rPr lang="en-US" dirty="0"/>
              <a:t>)</a:t>
            </a:r>
          </a:p>
        </p:txBody>
      </p:sp>
    </p:spTree>
    <p:extLst>
      <p:ext uri="{BB962C8B-B14F-4D97-AF65-F5344CB8AC3E}">
        <p14:creationId xmlns:p14="http://schemas.microsoft.com/office/powerpoint/2010/main" val="993334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56" name="Group 39">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1" name="Picture 40">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2" name="Rectangle 41">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3" name="Picture 42">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4" name="Picture 43">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7" name="Straight Connector 45">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25CA60F4-53D2-DD4F-8C57-83EB3BA27660}"/>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b="1" u="sng"/>
              <a:t>Conclusion.</a:t>
            </a:r>
            <a:endParaRPr lang="en-US" b="1" u="sng" dirty="0"/>
          </a:p>
        </p:txBody>
      </p:sp>
      <p:sp>
        <p:nvSpPr>
          <p:cNvPr id="12" name="Content Placeholder 11">
            <a:extLst>
              <a:ext uri="{FF2B5EF4-FFF2-40B4-BE49-F238E27FC236}">
                <a16:creationId xmlns:a16="http://schemas.microsoft.com/office/drawing/2014/main" id="{AF9581AE-E59F-2141-8BB6-181130A392EB}"/>
              </a:ext>
            </a:extLst>
          </p:cNvPr>
          <p:cNvSpPr>
            <a:spLocks noGrp="1"/>
          </p:cNvSpPr>
          <p:nvPr>
            <p:ph sz="half" idx="2"/>
          </p:nvPr>
        </p:nvSpPr>
        <p:spPr>
          <a:xfrm>
            <a:off x="1295402" y="2556932"/>
            <a:ext cx="6256866" cy="3318936"/>
          </a:xfrm>
        </p:spPr>
        <p:txBody>
          <a:bodyPr vert="horz" lIns="91440" tIns="45720" rIns="91440" bIns="45720" rtlCol="0" anchor="t">
            <a:normAutofit fontScale="92500" lnSpcReduction="10000"/>
          </a:bodyPr>
          <a:lstStyle/>
          <a:p>
            <a:pPr marL="0" indent="0" algn="ctr">
              <a:buNone/>
            </a:pPr>
            <a:endParaRPr lang="en-US" dirty="0">
              <a:latin typeface="Apple Chancery" panose="03020702040506060504" pitchFamily="66" charset="-79"/>
              <a:cs typeface="Apple Chancery" panose="03020702040506060504" pitchFamily="66" charset="-79"/>
            </a:endParaRPr>
          </a:p>
          <a:p>
            <a:pPr marL="0" indent="0" algn="ctr">
              <a:buNone/>
            </a:pPr>
            <a:r>
              <a:rPr lang="en-US" dirty="0">
                <a:latin typeface="Apple Chancery" panose="03020702040506060504" pitchFamily="66" charset="-79"/>
                <a:cs typeface="Apple Chancery" panose="03020702040506060504" pitchFamily="66" charset="-79"/>
              </a:rPr>
              <a:t>“Education has become one of the most powerful tools a nation has to develop children’s individual intellectual skills, shape them into national citizens and prepare them to become workers in a global economy”.</a:t>
            </a:r>
          </a:p>
          <a:p>
            <a:pPr marL="0" indent="0" algn="r">
              <a:buNone/>
            </a:pPr>
            <a:endParaRPr lang="en-US" sz="1800" dirty="0"/>
          </a:p>
          <a:p>
            <a:pPr marL="0" indent="0" algn="r">
              <a:buNone/>
            </a:pPr>
            <a:endParaRPr lang="en-US" sz="1800" dirty="0"/>
          </a:p>
          <a:p>
            <a:pPr marL="0" indent="0" algn="r">
              <a:buNone/>
            </a:pPr>
            <a:r>
              <a:rPr lang="en-US" sz="1800" dirty="0"/>
              <a:t>(Bell and Stevenson, cited in Edwards, 2015, p.48)</a:t>
            </a:r>
          </a:p>
        </p:txBody>
      </p:sp>
      <p:pic>
        <p:nvPicPr>
          <p:cNvPr id="9" name="Content Placeholder 8" descr="A picture containing table, sky, computer&#10;&#10;Description automatically generated">
            <a:extLst>
              <a:ext uri="{FF2B5EF4-FFF2-40B4-BE49-F238E27FC236}">
                <a16:creationId xmlns:a16="http://schemas.microsoft.com/office/drawing/2014/main" id="{70D457C8-8C8B-B34E-8920-2F5D3C81349C}"/>
              </a:ext>
            </a:extLst>
          </p:cNvPr>
          <p:cNvPicPr>
            <a:picLocks noGrp="1" noChangeAspect="1"/>
          </p:cNvPicPr>
          <p:nvPr>
            <p:ph sz="half" idx="1"/>
          </p:nvPr>
        </p:nvPicPr>
        <p:blipFill rotWithShape="1">
          <a:blip r:embed="rId6">
            <a:extLst>
              <a:ext uri="{837473B0-CC2E-450A-ABE3-18F120FF3D39}">
                <a1611:picAttrSrcUrl xmlns:a1611="http://schemas.microsoft.com/office/drawing/2016/11/main" r:id="rId7"/>
              </a:ext>
            </a:extLst>
          </a:blip>
          <a:srcRect l="12935" r="13115" b="2"/>
          <a:stretch/>
        </p:blipFill>
        <p:spPr>
          <a:xfrm>
            <a:off x="8085026" y="2701180"/>
            <a:ext cx="2739728" cy="2852640"/>
          </a:xfrm>
          <a:prstGeom prst="rect">
            <a:avLst/>
          </a:prstGeom>
          <a:ln w="57150" cmpd="thickThin">
            <a:solidFill>
              <a:schemeClr val="tx1">
                <a:lumMod val="50000"/>
                <a:lumOff val="50000"/>
              </a:schemeClr>
            </a:solidFill>
            <a:miter lim="800000"/>
          </a:ln>
        </p:spPr>
      </p:pic>
      <p:sp>
        <p:nvSpPr>
          <p:cNvPr id="7" name="TextBox 6">
            <a:extLst>
              <a:ext uri="{FF2B5EF4-FFF2-40B4-BE49-F238E27FC236}">
                <a16:creationId xmlns:a16="http://schemas.microsoft.com/office/drawing/2014/main" id="{48524C91-8E0D-0D46-A504-CDF58ABC4A01}"/>
              </a:ext>
            </a:extLst>
          </p:cNvPr>
          <p:cNvSpPr txBox="1"/>
          <p:nvPr/>
        </p:nvSpPr>
        <p:spPr>
          <a:xfrm>
            <a:off x="9699010" y="6870700"/>
            <a:ext cx="2492990"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8" tooltip="http://classroom-aid.com/tag/global-education/">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9"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
        <p:nvSpPr>
          <p:cNvPr id="10" name="TextBox 9">
            <a:extLst>
              <a:ext uri="{FF2B5EF4-FFF2-40B4-BE49-F238E27FC236}">
                <a16:creationId xmlns:a16="http://schemas.microsoft.com/office/drawing/2014/main" id="{F8307D68-AA90-DE4F-B707-516575570D56}"/>
              </a:ext>
            </a:extLst>
          </p:cNvPr>
          <p:cNvSpPr txBox="1"/>
          <p:nvPr/>
        </p:nvSpPr>
        <p:spPr>
          <a:xfrm>
            <a:off x="8464814" y="5353765"/>
            <a:ext cx="2359940"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7" tooltip="http://www.eduinitiative.net/2011/04/educating-for-future.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0" tooltip="https://creativecommons.org/licenses/by-nc/3.0/">
                  <a:extLst>
                    <a:ext uri="{A12FA001-AC4F-418D-AE19-62706E023703}">
                      <ahyp:hlinkClr xmlns:ahyp="http://schemas.microsoft.com/office/drawing/2018/hyperlinkcolor" val="tx"/>
                    </a:ext>
                  </a:extLst>
                </a:hlinkClick>
              </a:rPr>
              <a:t>CC BY-NC</a:t>
            </a:r>
            <a:endParaRPr lang="en-US" sz="700" dirty="0">
              <a:solidFill>
                <a:srgbClr val="FFFFFF"/>
              </a:solidFill>
            </a:endParaRPr>
          </a:p>
        </p:txBody>
      </p:sp>
    </p:spTree>
    <p:extLst>
      <p:ext uri="{BB962C8B-B14F-4D97-AF65-F5344CB8AC3E}">
        <p14:creationId xmlns:p14="http://schemas.microsoft.com/office/powerpoint/2010/main" val="3093678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1238EE-1F0E-714C-BF33-4C22597CFF90}"/>
              </a:ext>
            </a:extLst>
          </p:cNvPr>
          <p:cNvSpPr txBox="1"/>
          <p:nvPr/>
        </p:nvSpPr>
        <p:spPr>
          <a:xfrm>
            <a:off x="771525" y="828675"/>
            <a:ext cx="10644188" cy="5601533"/>
          </a:xfrm>
          <a:prstGeom prst="rect">
            <a:avLst/>
          </a:prstGeom>
          <a:noFill/>
        </p:spPr>
        <p:txBody>
          <a:bodyPr wrap="square" rtlCol="0">
            <a:spAutoFit/>
          </a:bodyPr>
          <a:lstStyle/>
          <a:p>
            <a:r>
              <a:rPr lang="en-US" sz="2400" b="1" u="sng" dirty="0"/>
              <a:t>Reference list.</a:t>
            </a:r>
          </a:p>
          <a:p>
            <a:r>
              <a:rPr lang="en-US" sz="1100" dirty="0"/>
              <a:t>Beck, C (2002) </a:t>
            </a:r>
            <a:r>
              <a:rPr lang="en-US" sz="1100" i="1" dirty="0"/>
              <a:t>Home Education in Northern Europe. </a:t>
            </a:r>
            <a:r>
              <a:rPr lang="en-US" sz="1100" dirty="0"/>
              <a:t>Available at: </a:t>
            </a:r>
            <a:r>
              <a:rPr lang="en-US" sz="1100" dirty="0">
                <a:hlinkClick r:id="rId3"/>
              </a:rPr>
              <a:t>https://folk.uio.no/cbeck/Home%20education%20in%20Northern%20Europe.htm</a:t>
            </a:r>
            <a:r>
              <a:rPr lang="en-US" sz="1100" dirty="0"/>
              <a:t> (Accessed on: 26/02/19)</a:t>
            </a:r>
          </a:p>
          <a:p>
            <a:endParaRPr lang="en-US" sz="1100" dirty="0"/>
          </a:p>
          <a:p>
            <a:r>
              <a:rPr lang="en-US" sz="1100" dirty="0"/>
              <a:t>Carnie, F (2003) </a:t>
            </a:r>
            <a:r>
              <a:rPr lang="en-US" sz="1100" i="1" dirty="0"/>
              <a:t>Alternative Approaches to Education. </a:t>
            </a:r>
            <a:r>
              <a:rPr lang="en-US" sz="1100" dirty="0"/>
              <a:t>London: </a:t>
            </a:r>
            <a:r>
              <a:rPr lang="en-US" sz="1100" dirty="0" err="1"/>
              <a:t>RoutledgeFalmer</a:t>
            </a:r>
            <a:endParaRPr lang="en-US" sz="1100" dirty="0"/>
          </a:p>
          <a:p>
            <a:endParaRPr lang="en-US" sz="1100" dirty="0"/>
          </a:p>
          <a:p>
            <a:r>
              <a:rPr lang="en-US" sz="1100" dirty="0"/>
              <a:t>Education Act of the UK (1996) section 7. Available at: </a:t>
            </a:r>
            <a:r>
              <a:rPr lang="en-US" sz="1100" dirty="0">
                <a:hlinkClick r:id="rId4"/>
              </a:rPr>
              <a:t>https://www.legislation.gov.uk/ukpga/1996/56/section/7</a:t>
            </a:r>
            <a:r>
              <a:rPr lang="en-US" sz="1100" dirty="0"/>
              <a:t> (Accessed on: 26/02/19)</a:t>
            </a:r>
          </a:p>
          <a:p>
            <a:endParaRPr lang="en-US" sz="1100" dirty="0"/>
          </a:p>
          <a:p>
            <a:r>
              <a:rPr lang="en-US" sz="1100" dirty="0"/>
              <a:t>Edwards, M (2015) </a:t>
            </a:r>
            <a:r>
              <a:rPr lang="en-US" sz="1100" i="1" dirty="0"/>
              <a:t>Global Childhoods. </a:t>
            </a:r>
            <a:r>
              <a:rPr lang="en-US" sz="1100" dirty="0" err="1"/>
              <a:t>Northwich</a:t>
            </a:r>
            <a:r>
              <a:rPr lang="en-US" sz="1100" dirty="0"/>
              <a:t>: Critical Publishing Ltd</a:t>
            </a:r>
          </a:p>
          <a:p>
            <a:endParaRPr lang="en-US" sz="1100" dirty="0"/>
          </a:p>
          <a:p>
            <a:r>
              <a:rPr lang="en-US" sz="1100" dirty="0"/>
              <a:t>Greenwalt, K (2016) ‘Here’s how home schooling is changing in America’. </a:t>
            </a:r>
            <a:r>
              <a:rPr lang="en-US" sz="1100" i="1" dirty="0"/>
              <a:t>The Conversation, </a:t>
            </a:r>
            <a:r>
              <a:rPr lang="en-US" sz="1100" dirty="0"/>
              <a:t>12</a:t>
            </a:r>
            <a:r>
              <a:rPr lang="en-US" sz="1100" baseline="30000" dirty="0"/>
              <a:t>th</a:t>
            </a:r>
            <a:r>
              <a:rPr lang="en-US" sz="1100" dirty="0"/>
              <a:t> </a:t>
            </a:r>
            <a:r>
              <a:rPr lang="en-US" sz="1100" dirty="0" err="1"/>
              <a:t>Spet</a:t>
            </a:r>
            <a:r>
              <a:rPr lang="en-US" sz="1100" dirty="0"/>
              <a:t>’. Available at: </a:t>
            </a:r>
            <a:r>
              <a:rPr lang="en-US" sz="1100" dirty="0">
                <a:hlinkClick r:id="rId5"/>
              </a:rPr>
              <a:t>http://theconversation.com/heres-how-homeschooling-is-changing-in-america-63175</a:t>
            </a:r>
            <a:r>
              <a:rPr lang="en-US" sz="1100" dirty="0"/>
              <a:t> (Accessed on: 15/03/19)</a:t>
            </a:r>
          </a:p>
          <a:p>
            <a:endParaRPr lang="en-US" sz="1100" dirty="0"/>
          </a:p>
          <a:p>
            <a:r>
              <a:rPr lang="en-US" sz="1100" dirty="0"/>
              <a:t>Global Partnership for Education (2019) </a:t>
            </a:r>
            <a:r>
              <a:rPr lang="en-US" sz="1100" i="1" dirty="0"/>
              <a:t>International Organizations. </a:t>
            </a:r>
            <a:r>
              <a:rPr lang="en-US" sz="1100" dirty="0"/>
              <a:t>Available at: </a:t>
            </a:r>
            <a:r>
              <a:rPr lang="en-US" sz="1100" dirty="0">
                <a:hlinkClick r:id="rId6"/>
              </a:rPr>
              <a:t>https://www.globalpartnership.org/about-us/international-organizations</a:t>
            </a:r>
            <a:r>
              <a:rPr lang="en-US" sz="1100" dirty="0"/>
              <a:t> (Accessed on: 30/03/19)</a:t>
            </a:r>
          </a:p>
          <a:p>
            <a:endParaRPr lang="en-US" sz="1100" dirty="0"/>
          </a:p>
          <a:p>
            <a:r>
              <a:rPr lang="en-US" sz="1100" dirty="0"/>
              <a:t>Grubb, S (2019) ‘Parents explain why they felt ‘forced’ to take special needs children out of school’. </a:t>
            </a:r>
            <a:r>
              <a:rPr lang="en-US" sz="1100" i="1" dirty="0"/>
              <a:t>Oxford Mail, </a:t>
            </a:r>
            <a:r>
              <a:rPr lang="en-US" sz="1100" dirty="0"/>
              <a:t>7</a:t>
            </a:r>
            <a:r>
              <a:rPr lang="en-US" sz="1100" baseline="30000" dirty="0"/>
              <a:t>th</a:t>
            </a:r>
            <a:r>
              <a:rPr lang="en-US" sz="1100" dirty="0"/>
              <a:t> March. Available at: </a:t>
            </a:r>
          </a:p>
          <a:p>
            <a:endParaRPr lang="en-US" sz="1100" dirty="0"/>
          </a:p>
          <a:p>
            <a:r>
              <a:rPr lang="en-US" sz="1100" dirty="0" err="1"/>
              <a:t>Issimdar</a:t>
            </a:r>
            <a:r>
              <a:rPr lang="en-US" sz="1100" dirty="0"/>
              <a:t>, M (2018) </a:t>
            </a:r>
            <a:r>
              <a:rPr lang="en-US" sz="1100" i="1" dirty="0"/>
              <a:t>Home Schooling in the UK increases 40% over three years. </a:t>
            </a:r>
            <a:r>
              <a:rPr lang="en-US" sz="1100" dirty="0"/>
              <a:t>Available at: </a:t>
            </a:r>
            <a:r>
              <a:rPr lang="en-US" sz="1100" dirty="0">
                <a:hlinkClick r:id="rId7"/>
              </a:rPr>
              <a:t>https://www.bbc.co.uk/news/uk-england-42624220</a:t>
            </a:r>
            <a:r>
              <a:rPr lang="en-US" sz="1100" dirty="0"/>
              <a:t>  (Accessed on: 26/02/19)</a:t>
            </a:r>
          </a:p>
          <a:p>
            <a:endParaRPr lang="en-US" sz="1100" dirty="0"/>
          </a:p>
          <a:p>
            <a:r>
              <a:rPr lang="en-US" sz="1100" dirty="0"/>
              <a:t>Silva, E (2018) </a:t>
            </a:r>
            <a:r>
              <a:rPr lang="en-US" sz="1100" i="1" dirty="0"/>
              <a:t>The state of homeschooling in America. </a:t>
            </a:r>
            <a:r>
              <a:rPr lang="en-US" sz="1100" dirty="0"/>
              <a:t>Available at: </a:t>
            </a:r>
            <a:r>
              <a:rPr lang="en-US" sz="1100" dirty="0">
                <a:hlinkClick r:id="rId8"/>
              </a:rPr>
              <a:t>https://psmag.com/education/the-state-of-homeschooling-in-america</a:t>
            </a:r>
            <a:r>
              <a:rPr lang="en-US" sz="1100" dirty="0"/>
              <a:t> (Accessed on 12/03/19)</a:t>
            </a:r>
          </a:p>
          <a:p>
            <a:endParaRPr lang="en-US" sz="1100" dirty="0"/>
          </a:p>
          <a:p>
            <a:r>
              <a:rPr lang="en-US" sz="1100" dirty="0"/>
              <a:t>Smith, J.M (2013) HSLDA, ‘</a:t>
            </a:r>
            <a:r>
              <a:rPr lang="en-US" sz="1100" i="1" dirty="0"/>
              <a:t>Home schooling continues to grow’. </a:t>
            </a:r>
            <a:r>
              <a:rPr lang="en-US" sz="1100" dirty="0"/>
              <a:t>Available at: </a:t>
            </a:r>
            <a:r>
              <a:rPr lang="en-US" sz="1100" dirty="0">
                <a:hlinkClick r:id="rId9"/>
              </a:rPr>
              <a:t>https://hslda.org/content/docs/news/2013/201309030.asp</a:t>
            </a:r>
            <a:r>
              <a:rPr lang="en-US" sz="1100" dirty="0"/>
              <a:t> (Accessed on: 12/03/19)</a:t>
            </a:r>
          </a:p>
          <a:p>
            <a:endParaRPr lang="en-US" sz="1100" dirty="0"/>
          </a:p>
          <a:p>
            <a:r>
              <a:rPr lang="en-US" sz="1100" dirty="0"/>
              <a:t>Thomas, A and Pattison, H (2008) </a:t>
            </a:r>
            <a:r>
              <a:rPr lang="en-US" sz="1100" i="1" dirty="0"/>
              <a:t>How Children Learn at Home. </a:t>
            </a:r>
            <a:r>
              <a:rPr lang="en-US" sz="1100" dirty="0"/>
              <a:t>London: Continuum International Publishing Group</a:t>
            </a:r>
          </a:p>
          <a:p>
            <a:endParaRPr lang="en-US" sz="1100" dirty="0"/>
          </a:p>
          <a:p>
            <a:r>
              <a:rPr lang="en-US" sz="1100" dirty="0" err="1"/>
              <a:t>Wightwick</a:t>
            </a:r>
            <a:r>
              <a:rPr lang="en-US" sz="1100" dirty="0"/>
              <a:t>, A (2016) ‘</a:t>
            </a:r>
            <a:r>
              <a:rPr lang="en-GB" sz="1100" dirty="0"/>
              <a:t>More children are being home educated in Wales than at any time in the last last five years’. </a:t>
            </a:r>
            <a:r>
              <a:rPr lang="en-GB" sz="1100" i="1" dirty="0"/>
              <a:t>BBC Wales Online. </a:t>
            </a:r>
            <a:r>
              <a:rPr lang="en-GB" sz="1100" dirty="0"/>
              <a:t>Available at: </a:t>
            </a:r>
            <a:r>
              <a:rPr lang="en-GB" sz="1100" dirty="0">
                <a:hlinkClick r:id="rId10"/>
              </a:rPr>
              <a:t>https://www.walesonline.co.uk/news/wales-news/more-children-being-home-educated-11688285</a:t>
            </a:r>
            <a:r>
              <a:rPr lang="en-GB" sz="1100" dirty="0"/>
              <a:t> (Accessed on 15/03/19)</a:t>
            </a:r>
          </a:p>
          <a:p>
            <a:endParaRPr lang="en-GB" sz="1100" dirty="0"/>
          </a:p>
          <a:p>
            <a:r>
              <a:rPr lang="en-GB" sz="1100" dirty="0"/>
              <a:t>Williams, S (2018) ‘</a:t>
            </a:r>
            <a:r>
              <a:rPr lang="en-GB" sz="1100" i="1" dirty="0"/>
              <a:t>School is very oppressive’: why home-schooling is on the rise?  </a:t>
            </a:r>
            <a:r>
              <a:rPr lang="en-GB" sz="1100" dirty="0"/>
              <a:t>The Guardian. Available at: </a:t>
            </a:r>
            <a:r>
              <a:rPr lang="en-GB" sz="1100" dirty="0">
                <a:hlinkClick r:id="rId11"/>
              </a:rPr>
              <a:t>https://www.theguardian.com/education/2018/nov/03/get-to-be-free-rise-in-home-schooling</a:t>
            </a:r>
            <a:r>
              <a:rPr lang="en-GB" sz="1100" dirty="0"/>
              <a:t> (Accessed on: 30/03/19)</a:t>
            </a:r>
            <a:endParaRPr lang="en-GB" sz="1100" i="1" dirty="0"/>
          </a:p>
          <a:p>
            <a:endParaRPr lang="en-GB" sz="1200" dirty="0"/>
          </a:p>
          <a:p>
            <a:endParaRPr lang="en-US" sz="1400" dirty="0"/>
          </a:p>
        </p:txBody>
      </p:sp>
    </p:spTree>
    <p:extLst>
      <p:ext uri="{BB962C8B-B14F-4D97-AF65-F5344CB8AC3E}">
        <p14:creationId xmlns:p14="http://schemas.microsoft.com/office/powerpoint/2010/main" val="416808408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TotalTime>
  <Words>3469</Words>
  <Application>Microsoft Macintosh PowerPoint</Application>
  <PresentationFormat>Widescreen</PresentationFormat>
  <Paragraphs>120</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Apple Chancery</vt:lpstr>
      <vt:lpstr>Arial</vt:lpstr>
      <vt:lpstr>Calibri</vt:lpstr>
      <vt:lpstr>Garamond</vt:lpstr>
      <vt:lpstr>Wingdings</vt:lpstr>
      <vt:lpstr>Organic</vt:lpstr>
      <vt:lpstr>What can be learned from global research, policy and practice which might enhance education for the health and well-being of the children and young people of Wales?</vt:lpstr>
      <vt:lpstr>History</vt:lpstr>
      <vt:lpstr>Schools have not necessarily much to do with education…they are mainly institutions of control where certain basic habits must be instilled in the young. Education is quite different and has little place in school.</vt:lpstr>
      <vt:lpstr>D.I.Y</vt:lpstr>
      <vt:lpstr>“Parents explain why they felt ‘forced’ to take special needs children out of school”</vt:lpstr>
      <vt:lpstr>PowerPoint Presentation</vt:lpstr>
      <vt:lpstr>PowerPoint Presentation</vt:lpstr>
      <vt:lpstr>Home education in the USA.</vt:lpstr>
      <vt:lpstr>Home education in Australia.</vt:lpstr>
      <vt:lpstr>Germany - Wales</vt:lpstr>
      <vt:lpstr>Prof Holland said many children received excellent home schooling but registration would ensure none slip through the net. With 46 in every 10,000 pupils of compulsory school age in Wales now learning at home there should be a law to ensure the standard of that education.</vt:lpstr>
      <vt:lpstr>International Organizations.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can be learned from global research, policy and practice which might enhance education for the health and well-being of the children and young people of Wales?</dc:title>
  <dc:creator>Joanna Walley (0300059)</dc:creator>
  <cp:lastModifiedBy>Joanna Walley (0300059)</cp:lastModifiedBy>
  <cp:revision>5</cp:revision>
  <dcterms:created xsi:type="dcterms:W3CDTF">2019-03-30T16:16:44Z</dcterms:created>
  <dcterms:modified xsi:type="dcterms:W3CDTF">2019-03-30T16:48:27Z</dcterms:modified>
</cp:coreProperties>
</file>