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9"/>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4f0802254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4f0802254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4f08022545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4f08022545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4f08022545_0_1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4f08022545_0_1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4f08022545_0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4f08022545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4f08022545_0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4f08022545_0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4f08022545_0_1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4f08022545_0_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4f08022545_0_1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4f08022545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1044e2e113a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1044e2e113a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4f08022545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4f08022545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4f08022545_0_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4f08022545_0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4f08022545_0_1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4f08022545_0_1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4f08022545_0_1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4f08022545_0_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4cccb5a8c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4cccb5a8c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1044e2e113a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1044e2e113a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4f08022545_0_1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4f08022545_0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4f08022545_0_1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4f08022545_0_1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1044e2e113a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1044e2e113a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1044e2e113a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1044e2e113a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1044e2e113a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1044e2e113a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1044e2e113a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 name="Google Shape;193;g1044e2e113a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1044e2e113a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1044e2e113a_0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1044e2e113a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1044e2e113a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4cccb5a8cb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4cccb5a8cb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1044e2e113a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 name="Google Shape;217;g1044e2e113a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1044e2e113a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1044e2e113a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1044e2e113a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1044e2e113a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NaVoGfSSSV8&amp;t=7s"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PZg_9EBhMWo"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hyperlink" Target="https://www.youtube.com/watch?v=aBpW-m8soMY"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a:t>The Argument from Design</a:t>
            </a:r>
            <a:endParaRPr/>
          </a:p>
        </p:txBody>
      </p:sp>
      <p:sp>
        <p:nvSpPr>
          <p:cNvPr id="60" name="Google Shape;60;p14"/>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Argument from Design</a:t>
            </a:r>
            <a:endParaRPr/>
          </a:p>
        </p:txBody>
      </p:sp>
      <p:sp>
        <p:nvSpPr>
          <p:cNvPr id="66" name="Google Shape;66;p1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An empirical argument</a:t>
            </a:r>
            <a:endParaRPr/>
          </a:p>
          <a:p>
            <a:pPr marL="0" lvl="0" indent="0" algn="l" rtl="0">
              <a:spcBef>
                <a:spcPts val="1600"/>
              </a:spcBef>
              <a:spcAft>
                <a:spcPts val="0"/>
              </a:spcAft>
              <a:buNone/>
            </a:pPr>
            <a:endParaRPr/>
          </a:p>
          <a:p>
            <a:pPr marL="457200" lvl="0" indent="-342900" algn="l" rtl="0">
              <a:spcBef>
                <a:spcPts val="1600"/>
              </a:spcBef>
              <a:spcAft>
                <a:spcPts val="0"/>
              </a:spcAft>
              <a:buSzPts val="1800"/>
              <a:buChar char="-"/>
            </a:pPr>
            <a:r>
              <a:rPr lang="en-GB"/>
              <a:t>A teleological argument</a:t>
            </a:r>
            <a:endParaRPr/>
          </a:p>
          <a:p>
            <a:pPr marL="0" lvl="0" indent="0" algn="l" rtl="0">
              <a:spcBef>
                <a:spcPts val="1600"/>
              </a:spcBef>
              <a:spcAft>
                <a:spcPts val="0"/>
              </a:spcAft>
              <a:buNone/>
            </a:pPr>
            <a:endParaRPr/>
          </a:p>
          <a:p>
            <a:pPr marL="457200" lvl="0" indent="-342900" algn="l" rtl="0">
              <a:spcBef>
                <a:spcPts val="1600"/>
              </a:spcBef>
              <a:spcAft>
                <a:spcPts val="0"/>
              </a:spcAft>
              <a:buSzPts val="1800"/>
              <a:buChar char="-"/>
            </a:pPr>
            <a:r>
              <a:rPr lang="en-GB"/>
              <a:t>Certain features of the world are best explained with reference to an intelligent designer</a:t>
            </a:r>
            <a:endParaRPr/>
          </a:p>
          <a:p>
            <a:pPr marL="0" lvl="0" indent="0" algn="l" rtl="0">
              <a:spcBef>
                <a:spcPts val="1600"/>
              </a:spcBef>
              <a:spcAft>
                <a:spcPts val="0"/>
              </a:spcAft>
              <a:buNone/>
            </a:pPr>
            <a:endParaRPr/>
          </a:p>
          <a:p>
            <a:pPr marL="457200" lvl="0" indent="0" algn="l" rtl="0">
              <a:spcBef>
                <a:spcPts val="1600"/>
              </a:spcBef>
              <a:spcAft>
                <a:spcPts val="0"/>
              </a:spcAft>
              <a:buNone/>
            </a:pPr>
            <a:endParaRPr/>
          </a:p>
          <a:p>
            <a:pPr marL="0" lvl="0" indent="0" algn="l" rtl="0">
              <a:spcBef>
                <a:spcPts val="1600"/>
              </a:spcBef>
              <a:spcAft>
                <a:spcPts val="160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Argument from Design</a:t>
            </a:r>
            <a:endParaRPr/>
          </a:p>
        </p:txBody>
      </p:sp>
      <p:sp>
        <p:nvSpPr>
          <p:cNvPr id="72" name="Google Shape;72;p1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‘(1) a premise that asserts that the material universe exhibits some empirical property F; (2) a premise (or sub-argument) that asserts (or concludes) that F is persuasive evidence of intelligent design or purpose; and (3) a premise (or sub-argument) that asserts (or concludes) that the best or most probable explanation for the fact that the material universe exhibits F is that there exists an intelligent designer who intentionally brought it about that the material universe exists and exhibits F.’</a:t>
            </a:r>
            <a:endParaRPr/>
          </a:p>
          <a:p>
            <a:pPr marL="0" lvl="0" indent="0" algn="l" rtl="0">
              <a:spcBef>
                <a:spcPts val="1600"/>
              </a:spcBef>
              <a:spcAft>
                <a:spcPts val="0"/>
              </a:spcAft>
              <a:buNone/>
            </a:pPr>
            <a:endParaRPr/>
          </a:p>
          <a:p>
            <a:pPr marL="1371600" lvl="0" indent="-317500" algn="l" rtl="0">
              <a:spcBef>
                <a:spcPts val="1600"/>
              </a:spcBef>
              <a:spcAft>
                <a:spcPts val="0"/>
              </a:spcAft>
              <a:buSzPts val="1400"/>
              <a:buChar char="-"/>
            </a:pPr>
            <a:r>
              <a:rPr lang="en-GB" sz="1400"/>
              <a:t>Himma, Kenneth Einar, ‘Design Arguments’, The Internet Encyclopedia of Philosophy </a:t>
            </a:r>
            <a:endParaRPr sz="1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7"/>
          <p:cNvSpPr txBox="1">
            <a:spLocks noGrp="1"/>
          </p:cNvSpPr>
          <p:nvPr>
            <p:ph type="title"/>
          </p:nvPr>
        </p:nvSpPr>
        <p:spPr>
          <a:xfrm>
            <a:off x="311700" y="445025"/>
            <a:ext cx="39849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Aquinas's Fifth Way</a:t>
            </a:r>
            <a:endParaRPr/>
          </a:p>
        </p:txBody>
      </p:sp>
      <p:sp>
        <p:nvSpPr>
          <p:cNvPr id="78" name="Google Shape;78;p17"/>
          <p:cNvSpPr txBox="1">
            <a:spLocks noGrp="1"/>
          </p:cNvSpPr>
          <p:nvPr>
            <p:ph type="body" idx="1"/>
          </p:nvPr>
        </p:nvSpPr>
        <p:spPr>
          <a:xfrm>
            <a:off x="311700" y="1152475"/>
            <a:ext cx="54411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solidFill>
                  <a:srgbClr val="333333"/>
                </a:solidFill>
                <a:highlight>
                  <a:srgbClr val="FFFFFF"/>
                </a:highlight>
              </a:rPr>
              <a:t>‘We see that things which lack knowledge, such as natural bodies, act for an end, and this is evident from their acting always, or nearly always, in the same way, so as to obtain the best result. Hence it is plain that they achieve their end, not fortuitously, but designedly. Now whatever lacks knowledge cannot move towards an end, unless it be directed by some being endowed with knowledge and intelligence; as the arrow is directed by the archer. Therefore some intelligent being exists by whom all natural things are directed to their end; and this being we call God.’ </a:t>
            </a:r>
            <a:endParaRPr sz="1200">
              <a:solidFill>
                <a:srgbClr val="333333"/>
              </a:solidFill>
              <a:highlight>
                <a:srgbClr val="FFFFFF"/>
              </a:highlight>
            </a:endParaRPr>
          </a:p>
          <a:p>
            <a:pPr marL="1828800" lvl="0" indent="-304800" algn="l" rtl="0">
              <a:spcBef>
                <a:spcPts val="1600"/>
              </a:spcBef>
              <a:spcAft>
                <a:spcPts val="0"/>
              </a:spcAft>
              <a:buClr>
                <a:srgbClr val="333333"/>
              </a:buClr>
              <a:buSzPts val="1200"/>
              <a:buChar char="-"/>
            </a:pPr>
            <a:r>
              <a:rPr lang="en-GB" sz="1200">
                <a:solidFill>
                  <a:srgbClr val="333333"/>
                </a:solidFill>
                <a:highlight>
                  <a:srgbClr val="FFFFFF"/>
                </a:highlight>
              </a:rPr>
              <a:t>Aquinas, </a:t>
            </a:r>
            <a:r>
              <a:rPr lang="en-GB" sz="1200" i="1">
                <a:solidFill>
                  <a:srgbClr val="333333"/>
                </a:solidFill>
                <a:highlight>
                  <a:srgbClr val="FFFFFF"/>
                </a:highlight>
              </a:rPr>
              <a:t>Summa Theologica</a:t>
            </a:r>
            <a:r>
              <a:rPr lang="en-GB" sz="1200">
                <a:solidFill>
                  <a:srgbClr val="333333"/>
                </a:solidFill>
                <a:highlight>
                  <a:srgbClr val="FFFFFF"/>
                </a:highlight>
              </a:rPr>
              <a:t>, Article 3, Question 2</a:t>
            </a:r>
            <a:endParaRPr/>
          </a:p>
        </p:txBody>
      </p:sp>
      <p:pic>
        <p:nvPicPr>
          <p:cNvPr id="79" name="Google Shape;79;p17"/>
          <p:cNvPicPr preferRelativeResize="0"/>
          <p:nvPr/>
        </p:nvPicPr>
        <p:blipFill>
          <a:blip r:embed="rId3">
            <a:alphaModFix/>
          </a:blip>
          <a:stretch>
            <a:fillRect/>
          </a:stretch>
        </p:blipFill>
        <p:spPr>
          <a:xfrm>
            <a:off x="5956375" y="367100"/>
            <a:ext cx="2821775" cy="3919150"/>
          </a:xfrm>
          <a:prstGeom prst="rect">
            <a:avLst/>
          </a:prstGeom>
          <a:noFill/>
          <a:ln>
            <a:noFill/>
          </a:ln>
        </p:spPr>
      </p:pic>
      <p:sp>
        <p:nvSpPr>
          <p:cNvPr id="80" name="Google Shape;80;p17"/>
          <p:cNvSpPr txBox="1"/>
          <p:nvPr/>
        </p:nvSpPr>
        <p:spPr>
          <a:xfrm>
            <a:off x="5990425" y="4461825"/>
            <a:ext cx="2819700" cy="392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Thomas Aquinas</a:t>
            </a:r>
            <a:endParaRPr/>
          </a:p>
          <a:p>
            <a:pPr marL="0" lvl="0" indent="0" algn="ctr" rtl="0">
              <a:spcBef>
                <a:spcPts val="0"/>
              </a:spcBef>
              <a:spcAft>
                <a:spcPts val="0"/>
              </a:spcAft>
              <a:buNone/>
            </a:pPr>
            <a:r>
              <a:rPr lang="en-GB"/>
              <a:t>(1225-1274)</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8"/>
          <p:cNvSpPr txBox="1">
            <a:spLocks noGrp="1"/>
          </p:cNvSpPr>
          <p:nvPr>
            <p:ph type="title"/>
          </p:nvPr>
        </p:nvSpPr>
        <p:spPr>
          <a:xfrm>
            <a:off x="311700" y="445025"/>
            <a:ext cx="51003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Evolution by Natural Selection</a:t>
            </a:r>
            <a:endParaRPr/>
          </a:p>
        </p:txBody>
      </p:sp>
      <p:sp>
        <p:nvSpPr>
          <p:cNvPr id="86" name="Google Shape;86;p18"/>
          <p:cNvSpPr txBox="1">
            <a:spLocks noGrp="1"/>
          </p:cNvSpPr>
          <p:nvPr>
            <p:ph type="body" idx="1"/>
          </p:nvPr>
        </p:nvSpPr>
        <p:spPr>
          <a:xfrm>
            <a:off x="311700" y="1152475"/>
            <a:ext cx="56169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a:t>‘Owing to this struggle for life, any variation, however slight and from whatever cause proceeding, if it be in any degree profitable to an individual of any species, in its infinitely complex relations to other organic beings and to external nature, will tend to the preservation of that individual, and will generally be inherited by its offspring. The offspring, also, will thus have a better chance of surviving, for, of the many individuals of any species which are periodically born, but a small number can survive. I have called this principle, by which each slight variation, if useful, is preserved, by the term of Natural Selection, in order to mark its relation to man's power of selection.’</a:t>
            </a:r>
            <a:endParaRPr sz="1400"/>
          </a:p>
          <a:p>
            <a:pPr marL="457200" lvl="0" indent="-342900" algn="l" rtl="0">
              <a:spcBef>
                <a:spcPts val="1600"/>
              </a:spcBef>
              <a:spcAft>
                <a:spcPts val="0"/>
              </a:spcAft>
              <a:buSzPts val="1800"/>
              <a:buChar char="-"/>
            </a:pPr>
            <a:r>
              <a:rPr lang="en-GB" sz="1200"/>
              <a:t>Darwin, Charles, On The Origin of Species by Means of Natural Selection, or The Preservation of Favoured Races in the Struggle for Life</a:t>
            </a:r>
            <a:br>
              <a:rPr lang="en-GB"/>
            </a:br>
            <a:endParaRPr/>
          </a:p>
        </p:txBody>
      </p:sp>
      <p:pic>
        <p:nvPicPr>
          <p:cNvPr id="87" name="Google Shape;87;p18"/>
          <p:cNvPicPr preferRelativeResize="0"/>
          <p:nvPr/>
        </p:nvPicPr>
        <p:blipFill>
          <a:blip r:embed="rId3">
            <a:alphaModFix/>
          </a:blip>
          <a:stretch>
            <a:fillRect/>
          </a:stretch>
        </p:blipFill>
        <p:spPr>
          <a:xfrm>
            <a:off x="6101675" y="803075"/>
            <a:ext cx="2910600" cy="2910600"/>
          </a:xfrm>
          <a:prstGeom prst="rect">
            <a:avLst/>
          </a:prstGeom>
          <a:noFill/>
          <a:ln>
            <a:noFill/>
          </a:ln>
        </p:spPr>
      </p:pic>
      <p:sp>
        <p:nvSpPr>
          <p:cNvPr id="88" name="Google Shape;88;p18"/>
          <p:cNvSpPr txBox="1"/>
          <p:nvPr/>
        </p:nvSpPr>
        <p:spPr>
          <a:xfrm>
            <a:off x="6143275" y="3997050"/>
            <a:ext cx="2868900" cy="572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Charles Darwin</a:t>
            </a:r>
            <a:endParaRPr/>
          </a:p>
          <a:p>
            <a:pPr marL="0" lvl="0" indent="0" algn="ctr" rtl="0">
              <a:spcBef>
                <a:spcPts val="0"/>
              </a:spcBef>
              <a:spcAft>
                <a:spcPts val="0"/>
              </a:spcAft>
              <a:buNone/>
            </a:pPr>
            <a:r>
              <a:rPr lang="en-GB"/>
              <a:t>(1809- 1882)</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Evidence of Design in Nature</a:t>
            </a:r>
            <a:endParaRPr/>
          </a:p>
        </p:txBody>
      </p:sp>
      <p:sp>
        <p:nvSpPr>
          <p:cNvPr id="94" name="Google Shape;94;p1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Complexity &amp; Order </a:t>
            </a:r>
            <a:endParaRPr/>
          </a:p>
          <a:p>
            <a:pPr marL="457200" lvl="0" indent="-342900" algn="l" rtl="0">
              <a:spcBef>
                <a:spcPts val="1600"/>
              </a:spcBef>
              <a:spcAft>
                <a:spcPts val="0"/>
              </a:spcAft>
              <a:buSzPts val="1800"/>
              <a:buChar char="-"/>
            </a:pPr>
            <a:r>
              <a:rPr lang="en-GB"/>
              <a:t>William Derham (1657-1735)</a:t>
            </a:r>
            <a:endParaRPr/>
          </a:p>
          <a:p>
            <a:pPr marL="914400" lvl="1" indent="-317500" algn="l" rtl="0">
              <a:spcBef>
                <a:spcPts val="0"/>
              </a:spcBef>
              <a:spcAft>
                <a:spcPts val="0"/>
              </a:spcAft>
              <a:buSzPts val="1400"/>
              <a:buChar char="-"/>
            </a:pPr>
            <a:r>
              <a:rPr lang="en-GB"/>
              <a:t>Digestive system, birds, ear drum</a:t>
            </a:r>
            <a:endParaRPr/>
          </a:p>
          <a:p>
            <a:pPr marL="0" lvl="0" indent="0" algn="l" rtl="0">
              <a:spcBef>
                <a:spcPts val="1600"/>
              </a:spcBef>
              <a:spcAft>
                <a:spcPts val="0"/>
              </a:spcAft>
              <a:buNone/>
            </a:pPr>
            <a:endParaRPr/>
          </a:p>
          <a:p>
            <a:pPr marL="457200" lvl="0" indent="-342900" algn="l" rtl="0">
              <a:spcBef>
                <a:spcPts val="1600"/>
              </a:spcBef>
              <a:spcAft>
                <a:spcPts val="0"/>
              </a:spcAft>
              <a:buSzPts val="1800"/>
              <a:buChar char="-"/>
            </a:pPr>
            <a:r>
              <a:rPr lang="en-GB"/>
              <a:t>Richard Bentley (1662-1742)</a:t>
            </a:r>
            <a:endParaRPr/>
          </a:p>
          <a:p>
            <a:pPr marL="914400" lvl="1" indent="-317500" algn="l" rtl="0">
              <a:spcBef>
                <a:spcPts val="0"/>
              </a:spcBef>
              <a:spcAft>
                <a:spcPts val="0"/>
              </a:spcAft>
              <a:buSzPts val="1400"/>
              <a:buChar char="-"/>
            </a:pPr>
            <a:r>
              <a:rPr lang="en-GB"/>
              <a:t>Newton’s law of gravitation</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20"/>
          <p:cNvSpPr txBox="1">
            <a:spLocks noGrp="1"/>
          </p:cNvSpPr>
          <p:nvPr>
            <p:ph type="title"/>
          </p:nvPr>
        </p:nvSpPr>
        <p:spPr>
          <a:xfrm>
            <a:off x="311700" y="445025"/>
            <a:ext cx="36234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David Hume</a:t>
            </a:r>
            <a:endParaRPr/>
          </a:p>
        </p:txBody>
      </p:sp>
      <p:sp>
        <p:nvSpPr>
          <p:cNvPr id="100" name="Google Shape;100;p20"/>
          <p:cNvSpPr txBox="1">
            <a:spLocks noGrp="1"/>
          </p:cNvSpPr>
          <p:nvPr>
            <p:ph type="body" idx="1"/>
          </p:nvPr>
        </p:nvSpPr>
        <p:spPr>
          <a:xfrm>
            <a:off x="311700" y="1152475"/>
            <a:ext cx="5265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problem with analogy -</a:t>
            </a:r>
            <a:endParaRPr/>
          </a:p>
          <a:p>
            <a:pPr marL="0" lvl="0" indent="0" algn="l" rtl="0">
              <a:spcBef>
                <a:spcPts val="1600"/>
              </a:spcBef>
              <a:spcAft>
                <a:spcPts val="0"/>
              </a:spcAft>
              <a:buNone/>
            </a:pPr>
            <a:r>
              <a:rPr lang="en-GB" sz="1400"/>
              <a:t>‘If we see a house, CLEANTHES, we conclude, with the greatest certainty, that it had an architect or builder; because this is precisely that species of effect which we have experienced to proceed from that species of cause. But surely you will not affirm, that the universe bears such a resemblance to a house, that we can with the same certainty infer a similar cause, or that the analogy is here entire and perfect. The dissimilitude is so striking, that the utmost you can here pretend to is a guess, a conjecture, a presumption concerning a similar cause; and how that pretension will be received in the world, I leave you to consider.’</a:t>
            </a:r>
            <a:endParaRPr sz="1400"/>
          </a:p>
          <a:p>
            <a:pPr marL="3200400" lvl="0" indent="-304800" algn="l" rtl="0">
              <a:spcBef>
                <a:spcPts val="1600"/>
              </a:spcBef>
              <a:spcAft>
                <a:spcPts val="0"/>
              </a:spcAft>
              <a:buSzPts val="1200"/>
              <a:buChar char="-"/>
            </a:pPr>
            <a:r>
              <a:rPr lang="en-GB" sz="1200">
                <a:solidFill>
                  <a:srgbClr val="333333"/>
                </a:solidFill>
                <a:highlight>
                  <a:srgbClr val="FFFFFF"/>
                </a:highlight>
              </a:rPr>
              <a:t>Hume, </a:t>
            </a:r>
            <a:r>
              <a:rPr lang="en-GB" sz="1200" i="1">
                <a:solidFill>
                  <a:srgbClr val="333333"/>
                </a:solidFill>
                <a:highlight>
                  <a:srgbClr val="FFFFFF"/>
                </a:highlight>
              </a:rPr>
              <a:t>Dialogues</a:t>
            </a:r>
            <a:r>
              <a:rPr lang="en-GB" sz="1200">
                <a:solidFill>
                  <a:srgbClr val="333333"/>
                </a:solidFill>
                <a:highlight>
                  <a:srgbClr val="FFFFFF"/>
                </a:highlight>
              </a:rPr>
              <a:t>, Part II</a:t>
            </a:r>
            <a:endParaRPr sz="1200"/>
          </a:p>
        </p:txBody>
      </p:sp>
      <p:pic>
        <p:nvPicPr>
          <p:cNvPr id="101" name="Google Shape;101;p20"/>
          <p:cNvPicPr preferRelativeResize="0"/>
          <p:nvPr/>
        </p:nvPicPr>
        <p:blipFill>
          <a:blip r:embed="rId3">
            <a:alphaModFix/>
          </a:blip>
          <a:stretch>
            <a:fillRect/>
          </a:stretch>
        </p:blipFill>
        <p:spPr>
          <a:xfrm>
            <a:off x="5897050" y="445025"/>
            <a:ext cx="3066325" cy="3593350"/>
          </a:xfrm>
          <a:prstGeom prst="rect">
            <a:avLst/>
          </a:prstGeom>
          <a:noFill/>
          <a:ln>
            <a:noFill/>
          </a:ln>
        </p:spPr>
      </p:pic>
      <p:sp>
        <p:nvSpPr>
          <p:cNvPr id="102" name="Google Shape;102;p20"/>
          <p:cNvSpPr txBox="1"/>
          <p:nvPr/>
        </p:nvSpPr>
        <p:spPr>
          <a:xfrm>
            <a:off x="5928450" y="4244925"/>
            <a:ext cx="3005400" cy="324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1711 - 1776</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1"/>
          <p:cNvSpPr txBox="1">
            <a:spLocks noGrp="1"/>
          </p:cNvSpPr>
          <p:nvPr>
            <p:ph type="title"/>
          </p:nvPr>
        </p:nvSpPr>
        <p:spPr>
          <a:xfrm>
            <a:off x="311700" y="445025"/>
            <a:ext cx="36234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David Hume</a:t>
            </a:r>
            <a:endParaRPr/>
          </a:p>
        </p:txBody>
      </p:sp>
      <p:sp>
        <p:nvSpPr>
          <p:cNvPr id="108" name="Google Shape;108;p21"/>
          <p:cNvSpPr txBox="1">
            <a:spLocks noGrp="1"/>
          </p:cNvSpPr>
          <p:nvPr>
            <p:ph type="body" idx="1"/>
          </p:nvPr>
        </p:nvSpPr>
        <p:spPr>
          <a:xfrm>
            <a:off x="311700" y="1152475"/>
            <a:ext cx="5265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We would need to experience God creating materials worlds in order to justify the conclusion that God created any particular material world</a:t>
            </a:r>
            <a:endParaRPr/>
          </a:p>
          <a:p>
            <a:pPr marL="0" lvl="0" indent="0" algn="l" rtl="0">
              <a:spcBef>
                <a:spcPts val="1600"/>
              </a:spcBef>
              <a:spcAft>
                <a:spcPts val="0"/>
              </a:spcAft>
              <a:buNone/>
            </a:pPr>
            <a:endParaRPr/>
          </a:p>
          <a:p>
            <a:pPr marL="0" lvl="0" indent="0" algn="l" rtl="0">
              <a:spcBef>
                <a:spcPts val="1600"/>
              </a:spcBef>
              <a:spcAft>
                <a:spcPts val="1600"/>
              </a:spcAft>
              <a:buNone/>
            </a:pPr>
            <a:r>
              <a:rPr lang="en-GB"/>
              <a:t>The argument from analogy does not demonstrate that God created the world or that an individual being created the world. </a:t>
            </a:r>
            <a:endParaRPr sz="1200"/>
          </a:p>
        </p:txBody>
      </p:sp>
      <p:pic>
        <p:nvPicPr>
          <p:cNvPr id="109" name="Google Shape;109;p21"/>
          <p:cNvPicPr preferRelativeResize="0"/>
          <p:nvPr/>
        </p:nvPicPr>
        <p:blipFill>
          <a:blip r:embed="rId3">
            <a:alphaModFix/>
          </a:blip>
          <a:stretch>
            <a:fillRect/>
          </a:stretch>
        </p:blipFill>
        <p:spPr>
          <a:xfrm>
            <a:off x="5897050" y="445025"/>
            <a:ext cx="3066325" cy="3593350"/>
          </a:xfrm>
          <a:prstGeom prst="rect">
            <a:avLst/>
          </a:prstGeom>
          <a:noFill/>
          <a:ln>
            <a:noFill/>
          </a:ln>
        </p:spPr>
      </p:pic>
      <p:sp>
        <p:nvSpPr>
          <p:cNvPr id="110" name="Google Shape;110;p21"/>
          <p:cNvSpPr txBox="1"/>
          <p:nvPr/>
        </p:nvSpPr>
        <p:spPr>
          <a:xfrm>
            <a:off x="5928450" y="4244925"/>
            <a:ext cx="3005400" cy="324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1711 - 1776</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2"/>
          <p:cNvSpPr txBox="1">
            <a:spLocks noGrp="1"/>
          </p:cNvSpPr>
          <p:nvPr>
            <p:ph type="title"/>
          </p:nvPr>
        </p:nvSpPr>
        <p:spPr>
          <a:xfrm>
            <a:off x="311700" y="445025"/>
            <a:ext cx="36234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David Hume</a:t>
            </a:r>
            <a:endParaRPr/>
          </a:p>
        </p:txBody>
      </p:sp>
      <p:sp>
        <p:nvSpPr>
          <p:cNvPr id="116" name="Google Shape;116;p22"/>
          <p:cNvSpPr txBox="1">
            <a:spLocks noGrp="1"/>
          </p:cNvSpPr>
          <p:nvPr>
            <p:ph type="body" idx="1"/>
          </p:nvPr>
        </p:nvSpPr>
        <p:spPr>
          <a:xfrm>
            <a:off x="311700" y="1152475"/>
            <a:ext cx="5265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a:t>“If we see a house, Cleanthes, we conclude, with the greatest certainty, that it</a:t>
            </a:r>
            <a:endParaRPr sz="1100"/>
          </a:p>
          <a:p>
            <a:pPr marL="0" lvl="0" indent="0" algn="l" rtl="0">
              <a:spcBef>
                <a:spcPts val="1600"/>
              </a:spcBef>
              <a:spcAft>
                <a:spcPts val="0"/>
              </a:spcAft>
              <a:buNone/>
            </a:pPr>
            <a:r>
              <a:rPr lang="en-GB" sz="1100"/>
              <a:t>had an architect or builder because this is precisely the species of effect which</a:t>
            </a:r>
            <a:endParaRPr sz="1100"/>
          </a:p>
          <a:p>
            <a:pPr marL="0" lvl="0" indent="0" algn="l" rtl="0">
              <a:spcBef>
                <a:spcPts val="1600"/>
              </a:spcBef>
              <a:spcAft>
                <a:spcPts val="0"/>
              </a:spcAft>
              <a:buNone/>
            </a:pPr>
            <a:r>
              <a:rPr lang="en-GB" sz="1100"/>
              <a:t>we have experienced to proceed from that species of cause. But surely you</a:t>
            </a:r>
            <a:endParaRPr sz="1100"/>
          </a:p>
          <a:p>
            <a:pPr marL="0" lvl="0" indent="0" algn="l" rtl="0">
              <a:spcBef>
                <a:spcPts val="1600"/>
              </a:spcBef>
              <a:spcAft>
                <a:spcPts val="0"/>
              </a:spcAft>
              <a:buNone/>
            </a:pPr>
            <a:r>
              <a:rPr lang="en-GB" sz="1100"/>
              <a:t>will not affirm that the universe bears such a resemblance to a house that we</a:t>
            </a:r>
            <a:endParaRPr sz="1100"/>
          </a:p>
          <a:p>
            <a:pPr marL="0" lvl="0" indent="0" algn="l" rtl="0">
              <a:spcBef>
                <a:spcPts val="1600"/>
              </a:spcBef>
              <a:spcAft>
                <a:spcPts val="0"/>
              </a:spcAft>
              <a:buNone/>
            </a:pPr>
            <a:r>
              <a:rPr lang="en-GB" sz="1100"/>
              <a:t>can with the same certainty infer a similar cause, or that the analogy here is</a:t>
            </a:r>
            <a:endParaRPr sz="1100"/>
          </a:p>
          <a:p>
            <a:pPr marL="0" lvl="0" indent="0" algn="l" rtl="0">
              <a:spcBef>
                <a:spcPts val="1600"/>
              </a:spcBef>
              <a:spcAft>
                <a:spcPts val="0"/>
              </a:spcAft>
              <a:buNone/>
            </a:pPr>
            <a:r>
              <a:rPr lang="en-GB" sz="1100"/>
              <a:t>entire and perfect. The dissimilitude is so striking that the utmost you can</a:t>
            </a:r>
            <a:endParaRPr sz="1100"/>
          </a:p>
          <a:p>
            <a:pPr marL="0" lvl="0" indent="0" algn="l" rtl="0">
              <a:spcBef>
                <a:spcPts val="1600"/>
              </a:spcBef>
              <a:spcAft>
                <a:spcPts val="0"/>
              </a:spcAft>
              <a:buNone/>
            </a:pPr>
            <a:r>
              <a:rPr lang="en-GB" sz="1100"/>
              <a:t>here pretend to is a guess . . . ”</a:t>
            </a:r>
            <a:endParaRPr sz="1100"/>
          </a:p>
          <a:p>
            <a:pPr marL="457200" lvl="0" indent="-285750" algn="l" rtl="0">
              <a:spcBef>
                <a:spcPts val="1600"/>
              </a:spcBef>
              <a:spcAft>
                <a:spcPts val="0"/>
              </a:spcAft>
              <a:buClr>
                <a:srgbClr val="333333"/>
              </a:buClr>
              <a:buSzPts val="900"/>
              <a:buChar char="-"/>
            </a:pPr>
            <a:r>
              <a:rPr lang="en-GB" sz="900">
                <a:solidFill>
                  <a:srgbClr val="333333"/>
                </a:solidFill>
                <a:highlight>
                  <a:schemeClr val="lt1"/>
                </a:highlight>
              </a:rPr>
              <a:t>Hume, </a:t>
            </a:r>
            <a:r>
              <a:rPr lang="en-GB" sz="900" i="1">
                <a:solidFill>
                  <a:srgbClr val="333333"/>
                </a:solidFill>
                <a:highlight>
                  <a:schemeClr val="lt1"/>
                </a:highlight>
              </a:rPr>
              <a:t>Dialogues</a:t>
            </a:r>
            <a:r>
              <a:rPr lang="en-GB" sz="900">
                <a:solidFill>
                  <a:srgbClr val="333333"/>
                </a:solidFill>
                <a:highlight>
                  <a:schemeClr val="lt1"/>
                </a:highlight>
              </a:rPr>
              <a:t>, Part II</a:t>
            </a:r>
            <a:endParaRPr sz="800"/>
          </a:p>
          <a:p>
            <a:pPr marL="0" lvl="0" indent="0" algn="l" rtl="0">
              <a:spcBef>
                <a:spcPts val="1600"/>
              </a:spcBef>
              <a:spcAft>
                <a:spcPts val="1600"/>
              </a:spcAft>
              <a:buNone/>
            </a:pPr>
            <a:endParaRPr/>
          </a:p>
        </p:txBody>
      </p:sp>
      <p:pic>
        <p:nvPicPr>
          <p:cNvPr id="117" name="Google Shape;117;p22"/>
          <p:cNvPicPr preferRelativeResize="0"/>
          <p:nvPr/>
        </p:nvPicPr>
        <p:blipFill>
          <a:blip r:embed="rId3">
            <a:alphaModFix/>
          </a:blip>
          <a:stretch>
            <a:fillRect/>
          </a:stretch>
        </p:blipFill>
        <p:spPr>
          <a:xfrm>
            <a:off x="5897050" y="445025"/>
            <a:ext cx="3066325" cy="3593350"/>
          </a:xfrm>
          <a:prstGeom prst="rect">
            <a:avLst/>
          </a:prstGeom>
          <a:noFill/>
          <a:ln>
            <a:noFill/>
          </a:ln>
        </p:spPr>
      </p:pic>
      <p:sp>
        <p:nvSpPr>
          <p:cNvPr id="118" name="Google Shape;118;p22"/>
          <p:cNvSpPr txBox="1"/>
          <p:nvPr/>
        </p:nvSpPr>
        <p:spPr>
          <a:xfrm>
            <a:off x="5928450" y="4244925"/>
            <a:ext cx="3005400" cy="324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1711 - 1776</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xfrm>
            <a:off x="311700" y="445025"/>
            <a:ext cx="38094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Argument by Analogy </a:t>
            </a:r>
            <a:endParaRPr/>
          </a:p>
        </p:txBody>
      </p:sp>
      <p:sp>
        <p:nvSpPr>
          <p:cNvPr id="124" name="Google Shape;124;p23"/>
          <p:cNvSpPr txBox="1">
            <a:spLocks noGrp="1"/>
          </p:cNvSpPr>
          <p:nvPr>
            <p:ph type="body" idx="1"/>
          </p:nvPr>
        </p:nvSpPr>
        <p:spPr>
          <a:xfrm>
            <a:off x="311700" y="1152475"/>
            <a:ext cx="45324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t>Watch Analogy:</a:t>
            </a:r>
            <a:endParaRPr sz="1200"/>
          </a:p>
          <a:p>
            <a:pPr marL="0" lvl="0" indent="0" algn="l" rtl="0">
              <a:spcBef>
                <a:spcPts val="1600"/>
              </a:spcBef>
              <a:spcAft>
                <a:spcPts val="0"/>
              </a:spcAft>
              <a:buNone/>
            </a:pPr>
            <a:r>
              <a:rPr lang="en-GB" sz="1400"/>
              <a:t>‘This is atheism; for every indication of contrivance, every manifestation of design, which existed in the watch, exists in the works of nature; with the difference, on the side of nature, of being greater and more, and that in a degree which exceeds all computation. I mean that the contrivances of nature surpass the contrivances of art, in the complexity, subtlety, and curiosity, of the mechanism; and still more, if possible, do they go beyond them in number and variety: yet, in a multitude of cases, are not less evidently mechanical, not less evidently contrivances, not less evidently accommodated to their end, or suited to their office, than are the most perfect productions of human ingenuity.’ </a:t>
            </a:r>
            <a:endParaRPr sz="1400"/>
          </a:p>
          <a:p>
            <a:pPr marL="0" lvl="0" indent="0" algn="l" rtl="0">
              <a:spcBef>
                <a:spcPts val="1600"/>
              </a:spcBef>
              <a:spcAft>
                <a:spcPts val="1600"/>
              </a:spcAft>
              <a:buNone/>
            </a:pPr>
            <a:endParaRPr/>
          </a:p>
        </p:txBody>
      </p:sp>
      <p:pic>
        <p:nvPicPr>
          <p:cNvPr id="125" name="Google Shape;125;p23"/>
          <p:cNvPicPr preferRelativeResize="0"/>
          <p:nvPr/>
        </p:nvPicPr>
        <p:blipFill>
          <a:blip r:embed="rId3">
            <a:alphaModFix/>
          </a:blip>
          <a:stretch>
            <a:fillRect/>
          </a:stretch>
        </p:blipFill>
        <p:spPr>
          <a:xfrm>
            <a:off x="5721875" y="307325"/>
            <a:ext cx="3006978" cy="3813850"/>
          </a:xfrm>
          <a:prstGeom prst="rect">
            <a:avLst/>
          </a:prstGeom>
          <a:noFill/>
          <a:ln>
            <a:noFill/>
          </a:ln>
        </p:spPr>
      </p:pic>
      <p:sp>
        <p:nvSpPr>
          <p:cNvPr id="126" name="Google Shape;126;p23"/>
          <p:cNvSpPr txBox="1"/>
          <p:nvPr/>
        </p:nvSpPr>
        <p:spPr>
          <a:xfrm>
            <a:off x="5758063" y="4216500"/>
            <a:ext cx="2934600" cy="485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William Paley</a:t>
            </a:r>
            <a:endParaRPr/>
          </a:p>
          <a:p>
            <a:pPr marL="0" lvl="0" indent="0" algn="ctr" rtl="0">
              <a:spcBef>
                <a:spcPts val="0"/>
              </a:spcBef>
              <a:spcAft>
                <a:spcPts val="0"/>
              </a:spcAft>
              <a:buNone/>
            </a:pPr>
            <a:r>
              <a:rPr lang="en-GB"/>
              <a:t>(1743-1805)</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4"/>
          <p:cNvSpPr txBox="1">
            <a:spLocks noGrp="1"/>
          </p:cNvSpPr>
          <p:nvPr>
            <p:ph type="title"/>
          </p:nvPr>
        </p:nvSpPr>
        <p:spPr>
          <a:xfrm>
            <a:off x="311700" y="445025"/>
            <a:ext cx="38094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Argument by Analogy </a:t>
            </a:r>
            <a:endParaRPr/>
          </a:p>
        </p:txBody>
      </p:sp>
      <p:sp>
        <p:nvSpPr>
          <p:cNvPr id="132" name="Google Shape;132;p24"/>
          <p:cNvSpPr txBox="1">
            <a:spLocks noGrp="1"/>
          </p:cNvSpPr>
          <p:nvPr>
            <p:ph type="body" idx="1"/>
          </p:nvPr>
        </p:nvSpPr>
        <p:spPr>
          <a:xfrm>
            <a:off x="311700" y="1152475"/>
            <a:ext cx="45324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t>Watch Analogy:</a:t>
            </a:r>
            <a:endParaRPr sz="1200"/>
          </a:p>
          <a:p>
            <a:pPr marL="457200" lvl="0" indent="-317500" algn="l" rtl="0">
              <a:spcBef>
                <a:spcPts val="1600"/>
              </a:spcBef>
              <a:spcAft>
                <a:spcPts val="0"/>
              </a:spcAft>
              <a:buSzPts val="1400"/>
              <a:buChar char="-"/>
            </a:pPr>
            <a:r>
              <a:rPr lang="en-GB" sz="1400"/>
              <a:t>The watch performs a function</a:t>
            </a:r>
            <a:endParaRPr sz="1400"/>
          </a:p>
          <a:p>
            <a:pPr marL="0" lvl="0" indent="0" algn="l" rtl="0">
              <a:spcBef>
                <a:spcPts val="1600"/>
              </a:spcBef>
              <a:spcAft>
                <a:spcPts val="0"/>
              </a:spcAft>
              <a:buNone/>
            </a:pPr>
            <a:endParaRPr sz="1400"/>
          </a:p>
          <a:p>
            <a:pPr marL="457200" lvl="0" indent="-317500" algn="l" rtl="0">
              <a:spcBef>
                <a:spcPts val="1600"/>
              </a:spcBef>
              <a:spcAft>
                <a:spcPts val="0"/>
              </a:spcAft>
              <a:buSzPts val="1400"/>
              <a:buChar char="-"/>
            </a:pPr>
            <a:r>
              <a:rPr lang="en-GB" sz="1400"/>
              <a:t>There is complexity and order</a:t>
            </a:r>
            <a:endParaRPr sz="1400"/>
          </a:p>
          <a:p>
            <a:pPr marL="0" lvl="0" indent="0" algn="l" rtl="0">
              <a:spcBef>
                <a:spcPts val="1600"/>
              </a:spcBef>
              <a:spcAft>
                <a:spcPts val="1600"/>
              </a:spcAft>
              <a:buNone/>
            </a:pPr>
            <a:endParaRPr/>
          </a:p>
        </p:txBody>
      </p:sp>
      <p:pic>
        <p:nvPicPr>
          <p:cNvPr id="133" name="Google Shape;133;p24"/>
          <p:cNvPicPr preferRelativeResize="0"/>
          <p:nvPr/>
        </p:nvPicPr>
        <p:blipFill>
          <a:blip r:embed="rId3">
            <a:alphaModFix/>
          </a:blip>
          <a:stretch>
            <a:fillRect/>
          </a:stretch>
        </p:blipFill>
        <p:spPr>
          <a:xfrm>
            <a:off x="5721875" y="307325"/>
            <a:ext cx="3006978" cy="3813850"/>
          </a:xfrm>
          <a:prstGeom prst="rect">
            <a:avLst/>
          </a:prstGeom>
          <a:noFill/>
          <a:ln>
            <a:noFill/>
          </a:ln>
        </p:spPr>
      </p:pic>
      <p:sp>
        <p:nvSpPr>
          <p:cNvPr id="134" name="Google Shape;134;p24"/>
          <p:cNvSpPr txBox="1"/>
          <p:nvPr/>
        </p:nvSpPr>
        <p:spPr>
          <a:xfrm>
            <a:off x="5758063" y="4216500"/>
            <a:ext cx="2934600" cy="485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William Paley</a:t>
            </a:r>
            <a:endParaRPr/>
          </a:p>
          <a:p>
            <a:pPr marL="0" lvl="0" indent="0" algn="ctr" rtl="0">
              <a:spcBef>
                <a:spcPts val="0"/>
              </a:spcBef>
              <a:spcAft>
                <a:spcPts val="0"/>
              </a:spcAft>
              <a:buNone/>
            </a:pPr>
            <a:r>
              <a:rPr lang="en-GB"/>
              <a:t>(1743-1805)</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Evolution and Theism </a:t>
            </a:r>
            <a:endParaRPr/>
          </a:p>
        </p:txBody>
      </p:sp>
      <p:sp>
        <p:nvSpPr>
          <p:cNvPr id="140" name="Google Shape;140;p2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Acceptance of modified evolution</a:t>
            </a:r>
            <a:endParaRPr/>
          </a:p>
          <a:p>
            <a:pPr marL="914400" lvl="1" indent="-317500" algn="l" rtl="0">
              <a:spcBef>
                <a:spcPts val="0"/>
              </a:spcBef>
              <a:spcAft>
                <a:spcPts val="0"/>
              </a:spcAft>
              <a:buSzPts val="1400"/>
              <a:buChar char="-"/>
            </a:pPr>
            <a:r>
              <a:rPr lang="en-GB"/>
              <a:t>Evolution as a means of creation</a:t>
            </a:r>
            <a:endParaRPr/>
          </a:p>
          <a:p>
            <a:pPr marL="0" lvl="0" indent="0" algn="l" rtl="0">
              <a:spcBef>
                <a:spcPts val="1600"/>
              </a:spcBef>
              <a:spcAft>
                <a:spcPts val="0"/>
              </a:spcAft>
              <a:buNone/>
            </a:pPr>
            <a:endParaRPr/>
          </a:p>
          <a:p>
            <a:pPr marL="457200" lvl="0" indent="-342900" algn="l" rtl="0">
              <a:spcBef>
                <a:spcPts val="1600"/>
              </a:spcBef>
              <a:spcAft>
                <a:spcPts val="0"/>
              </a:spcAft>
              <a:buSzPts val="1800"/>
              <a:buChar char="-"/>
            </a:pPr>
            <a:r>
              <a:rPr lang="en-GB"/>
              <a:t>Acceptance of microevolution. Rejection of Macroevolution</a:t>
            </a:r>
            <a:endParaRPr/>
          </a:p>
          <a:p>
            <a:pPr marL="457200" lvl="0" indent="0" algn="l" rtl="0">
              <a:spcBef>
                <a:spcPts val="1600"/>
              </a:spcBef>
              <a:spcAft>
                <a:spcPts val="1600"/>
              </a:spcAft>
              <a:buNone/>
            </a:pPr>
            <a:r>
              <a:rPr lang="en-GB"/>
              <a:t>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Irreducible Complexity </a:t>
            </a:r>
            <a:endParaRPr/>
          </a:p>
        </p:txBody>
      </p:sp>
      <p:sp>
        <p:nvSpPr>
          <p:cNvPr id="146" name="Google Shape;146;p26"/>
          <p:cNvSpPr txBox="1">
            <a:spLocks noGrp="1"/>
          </p:cNvSpPr>
          <p:nvPr>
            <p:ph type="body" idx="1"/>
          </p:nvPr>
        </p:nvSpPr>
        <p:spPr>
          <a:xfrm>
            <a:off x="311700" y="1152475"/>
            <a:ext cx="48111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structure of a system is based upon interrelated parts. The removal of any one of these parts causes the system to cease working. </a:t>
            </a:r>
            <a:endParaRPr/>
          </a:p>
          <a:p>
            <a:pPr marL="0" lvl="0" indent="0" algn="l" rtl="0">
              <a:spcBef>
                <a:spcPts val="1600"/>
              </a:spcBef>
              <a:spcAft>
                <a:spcPts val="0"/>
              </a:spcAft>
              <a:buNone/>
            </a:pPr>
            <a:r>
              <a:rPr lang="en-GB"/>
              <a:t>Examples:</a:t>
            </a:r>
            <a:endParaRPr/>
          </a:p>
          <a:p>
            <a:pPr marL="0" lvl="0" indent="0" algn="l" rtl="0">
              <a:spcBef>
                <a:spcPts val="1600"/>
              </a:spcBef>
              <a:spcAft>
                <a:spcPts val="0"/>
              </a:spcAft>
              <a:buNone/>
            </a:pPr>
            <a:r>
              <a:rPr lang="en-GB"/>
              <a:t>Mouse trap</a:t>
            </a:r>
            <a:endParaRPr/>
          </a:p>
          <a:p>
            <a:pPr marL="0" lvl="0" indent="0" algn="l" rtl="0">
              <a:spcBef>
                <a:spcPts val="1600"/>
              </a:spcBef>
              <a:spcAft>
                <a:spcPts val="0"/>
              </a:spcAft>
              <a:buNone/>
            </a:pPr>
            <a:r>
              <a:rPr lang="en-GB"/>
              <a:t>Flagellum  </a:t>
            </a:r>
            <a:endParaRPr/>
          </a:p>
          <a:p>
            <a:pPr marL="0" lvl="0" indent="0" algn="l" rtl="0">
              <a:spcBef>
                <a:spcPts val="1600"/>
              </a:spcBef>
              <a:spcAft>
                <a:spcPts val="0"/>
              </a:spcAft>
              <a:buNone/>
            </a:pPr>
            <a:r>
              <a:rPr lang="en-GB" sz="1050" u="sng">
                <a:solidFill>
                  <a:schemeClr val="hlink"/>
                </a:solidFill>
                <a:highlight>
                  <a:srgbClr val="F9F9F9"/>
                </a:highlight>
                <a:hlinkClick r:id="rId3"/>
              </a:rPr>
              <a:t>https://www.youtube.com/watch?v=NaVoGfSSSV8&amp;t=7s</a:t>
            </a:r>
            <a:endParaRPr sz="1050">
              <a:solidFill>
                <a:srgbClr val="333333"/>
              </a:solidFill>
              <a:highlight>
                <a:srgbClr val="F9F9F9"/>
              </a:highlight>
            </a:endParaRPr>
          </a:p>
          <a:p>
            <a:pPr marL="0" lvl="0" indent="0" algn="l" rtl="0">
              <a:spcBef>
                <a:spcPts val="1600"/>
              </a:spcBef>
              <a:spcAft>
                <a:spcPts val="1600"/>
              </a:spcAft>
              <a:buNone/>
            </a:pPr>
            <a:endParaRPr sz="1050">
              <a:solidFill>
                <a:srgbClr val="333333"/>
              </a:solidFill>
              <a:highlight>
                <a:srgbClr val="F9F9F9"/>
              </a:highlight>
            </a:endParaRPr>
          </a:p>
        </p:txBody>
      </p:sp>
      <p:pic>
        <p:nvPicPr>
          <p:cNvPr id="147" name="Google Shape;147;p26"/>
          <p:cNvPicPr preferRelativeResize="0"/>
          <p:nvPr/>
        </p:nvPicPr>
        <p:blipFill>
          <a:blip r:embed="rId4">
            <a:alphaModFix/>
          </a:blip>
          <a:stretch>
            <a:fillRect/>
          </a:stretch>
        </p:blipFill>
        <p:spPr>
          <a:xfrm>
            <a:off x="5814850" y="445025"/>
            <a:ext cx="3071250" cy="3774850"/>
          </a:xfrm>
          <a:prstGeom prst="rect">
            <a:avLst/>
          </a:prstGeom>
          <a:noFill/>
          <a:ln>
            <a:noFill/>
          </a:ln>
        </p:spPr>
      </p:pic>
      <p:sp>
        <p:nvSpPr>
          <p:cNvPr id="148" name="Google Shape;148;p26"/>
          <p:cNvSpPr txBox="1"/>
          <p:nvPr/>
        </p:nvSpPr>
        <p:spPr>
          <a:xfrm>
            <a:off x="5846575" y="4329425"/>
            <a:ext cx="3039600" cy="615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a:t>Michael Behe </a:t>
            </a:r>
            <a:endParaRPr/>
          </a:p>
          <a:p>
            <a:pPr marL="0" lvl="0" indent="0" algn="ctr" rtl="0">
              <a:spcBef>
                <a:spcPts val="0"/>
              </a:spcBef>
              <a:spcAft>
                <a:spcPts val="0"/>
              </a:spcAft>
              <a:buNone/>
            </a:pPr>
            <a:r>
              <a:rPr lang="en-GB"/>
              <a:t>(1952-)</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2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Response</a:t>
            </a:r>
            <a:endParaRPr/>
          </a:p>
        </p:txBody>
      </p:sp>
      <p:sp>
        <p:nvSpPr>
          <p:cNvPr id="154" name="Google Shape;154;p2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0"/>
              </a:spcAft>
              <a:buClr>
                <a:schemeClr val="dk1"/>
              </a:buClr>
              <a:buSzPts val="1100"/>
              <a:buFont typeface="Arial"/>
              <a:buNone/>
            </a:pPr>
            <a:r>
              <a:rPr lang="en-GB" u="sng">
                <a:solidFill>
                  <a:schemeClr val="accent5"/>
                </a:solidFill>
                <a:hlinkClick r:id="rId3">
                  <a:extLst>
                    <a:ext uri="{A12FA001-AC4F-418D-AE19-62706E023703}">
                      <ahyp:hlinkClr xmlns:ahyp="http://schemas.microsoft.com/office/drawing/2018/hyperlinkcolor" val="tx"/>
                    </a:ext>
                  </a:extLst>
                </a:hlinkClick>
              </a:rPr>
              <a:t>https://www.youtube.com/watch?v=PZg_9EBhMWo</a:t>
            </a:r>
            <a:r>
              <a:rPr lang="en-GB"/>
              <a:t> </a:t>
            </a:r>
            <a:endParaRPr/>
          </a:p>
          <a:p>
            <a:pPr marL="0" lvl="0" indent="0" algn="l" rtl="0">
              <a:spcBef>
                <a:spcPts val="1600"/>
              </a:spcBef>
              <a:spcAft>
                <a:spcPts val="0"/>
              </a:spcAft>
              <a:buNone/>
            </a:pPr>
            <a:endParaRPr/>
          </a:p>
          <a:p>
            <a:pPr marL="0" lvl="0" indent="0" algn="l" rtl="0">
              <a:spcBef>
                <a:spcPts val="1600"/>
              </a:spcBef>
              <a:spcAft>
                <a:spcPts val="0"/>
              </a:spcAft>
              <a:buNone/>
            </a:pPr>
            <a:r>
              <a:rPr lang="en-GB" u="sng">
                <a:solidFill>
                  <a:schemeClr val="hlink"/>
                </a:solidFill>
                <a:hlinkClick r:id="rId4"/>
              </a:rPr>
              <a:t>https://www.youtube.com/watch?v=aBpW-m8soMY</a:t>
            </a:r>
            <a:endParaRPr/>
          </a:p>
          <a:p>
            <a:pPr marL="0" lvl="0" indent="0" algn="l" rtl="0">
              <a:spcBef>
                <a:spcPts val="1600"/>
              </a:spcBef>
              <a:spcAft>
                <a:spcPts val="1600"/>
              </a:spcAft>
              <a:buNone/>
            </a:pP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Additional Objections</a:t>
            </a:r>
            <a:endParaRPr/>
          </a:p>
        </p:txBody>
      </p:sp>
      <p:sp>
        <p:nvSpPr>
          <p:cNvPr id="160" name="Google Shape;160;p2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An incorrect reading of Darwin.</a:t>
            </a:r>
            <a:endParaRPr/>
          </a:p>
          <a:p>
            <a:pPr marL="914400" lvl="1" indent="-317500" algn="l" rtl="0">
              <a:spcBef>
                <a:spcPts val="0"/>
              </a:spcBef>
              <a:spcAft>
                <a:spcPts val="0"/>
              </a:spcAft>
              <a:buSzPts val="1400"/>
              <a:buChar char="-"/>
            </a:pPr>
            <a:r>
              <a:rPr lang="en-GB"/>
              <a:t>A precursor to a fully functioning system must itself perform a function. </a:t>
            </a:r>
            <a:endParaRPr/>
          </a:p>
          <a:p>
            <a:pPr marL="0" lvl="0" indent="0" algn="l" rtl="0">
              <a:spcBef>
                <a:spcPts val="1600"/>
              </a:spcBef>
              <a:spcAft>
                <a:spcPts val="0"/>
              </a:spcAft>
              <a:buNone/>
            </a:pPr>
            <a:endParaRPr/>
          </a:p>
          <a:p>
            <a:pPr marL="0" lvl="0" indent="0" algn="l" rtl="0">
              <a:spcBef>
                <a:spcPts val="1600"/>
              </a:spcBef>
              <a:spcAft>
                <a:spcPts val="0"/>
              </a:spcAft>
              <a:buNone/>
            </a:pPr>
            <a:r>
              <a:rPr lang="en-GB"/>
              <a:t>The more modest thesis that design is a more probable explanation.</a:t>
            </a:r>
            <a:endParaRPr/>
          </a:p>
          <a:p>
            <a:pPr marL="457200" lvl="0" indent="-342900" algn="l" rtl="0">
              <a:spcBef>
                <a:spcPts val="1600"/>
              </a:spcBef>
              <a:spcAft>
                <a:spcPts val="0"/>
              </a:spcAft>
              <a:buSzPts val="1800"/>
              <a:buChar char="-"/>
            </a:pPr>
            <a:r>
              <a:rPr lang="en-GB"/>
              <a:t>The probability that a subspecies with the precursor will reproduce is no less probable if it does not disadvantage the creature. </a:t>
            </a:r>
            <a:endParaRPr/>
          </a:p>
          <a:p>
            <a:pPr marL="457200" lvl="0" indent="-342900" algn="l" rtl="0">
              <a:spcBef>
                <a:spcPts val="0"/>
              </a:spcBef>
              <a:spcAft>
                <a:spcPts val="0"/>
              </a:spcAft>
              <a:buSzPts val="1800"/>
              <a:buChar char="-"/>
            </a:pPr>
            <a:r>
              <a:rPr lang="en-GB"/>
              <a:t>The probability of an intelligent designer is not necessarily greater.</a:t>
            </a:r>
            <a:endParaRPr/>
          </a:p>
          <a:p>
            <a:pPr marL="0" lvl="0" indent="457200" algn="l" rtl="0">
              <a:spcBef>
                <a:spcPts val="1600"/>
              </a:spcBef>
              <a:spcAft>
                <a:spcPts val="1600"/>
              </a:spcAft>
              <a:buNone/>
            </a:pPr>
            <a:r>
              <a:rPr lang="en-GB"/>
              <a:t>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Further Objections</a:t>
            </a:r>
            <a:endParaRPr/>
          </a:p>
        </p:txBody>
      </p:sp>
      <p:sp>
        <p:nvSpPr>
          <p:cNvPr id="166" name="Google Shape;166;p2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0" algn="l" rtl="0">
              <a:spcBef>
                <a:spcPts val="0"/>
              </a:spcBef>
              <a:spcAft>
                <a:spcPts val="0"/>
              </a:spcAft>
              <a:buNone/>
            </a:pPr>
            <a:endParaRPr/>
          </a:p>
          <a:p>
            <a:pPr marL="457200" lvl="0" indent="-342900" algn="l" rtl="0">
              <a:spcBef>
                <a:spcPts val="1600"/>
              </a:spcBef>
              <a:spcAft>
                <a:spcPts val="0"/>
              </a:spcAft>
              <a:buSzPts val="1800"/>
              <a:buChar char="-"/>
            </a:pPr>
            <a:r>
              <a:rPr lang="en-GB"/>
              <a:t>The problem of faults and limitations</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3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Origins of Life</a:t>
            </a:r>
            <a:endParaRPr/>
          </a:p>
        </p:txBody>
      </p:sp>
      <p:sp>
        <p:nvSpPr>
          <p:cNvPr id="172" name="Google Shape;172;p3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Evolution explains the development of more complex organism, it does not explain the origins of life</a:t>
            </a:r>
            <a:endParaRPr/>
          </a:p>
          <a:p>
            <a:pPr marL="457200" lvl="0" indent="-342900" algn="l" rtl="0">
              <a:spcBef>
                <a:spcPts val="0"/>
              </a:spcBef>
              <a:spcAft>
                <a:spcPts val="0"/>
              </a:spcAft>
              <a:buSzPts val="1800"/>
              <a:buChar char="-"/>
            </a:pPr>
            <a:r>
              <a:rPr lang="en-GB"/>
              <a:t>How could non-organic matter combine to produce organic matter?</a:t>
            </a:r>
            <a:endParaRPr/>
          </a:p>
          <a:p>
            <a:pPr marL="914400" lvl="1" indent="-317500" algn="l" rtl="0">
              <a:spcBef>
                <a:spcPts val="0"/>
              </a:spcBef>
              <a:spcAft>
                <a:spcPts val="0"/>
              </a:spcAft>
              <a:buSzPts val="1400"/>
              <a:buChar char="-"/>
            </a:pPr>
            <a:r>
              <a:rPr lang="en-GB"/>
              <a:t>Natural selection cannot be used as an explanation as the attempt is to explain the origin of this process.</a:t>
            </a:r>
            <a:endParaRPr/>
          </a:p>
          <a:p>
            <a:pPr marL="914400" lvl="0" indent="0" algn="l" rtl="0">
              <a:spcBef>
                <a:spcPts val="1600"/>
              </a:spcBef>
              <a:spcAft>
                <a:spcPts val="1600"/>
              </a:spcAft>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3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Argument from Biological Information</a:t>
            </a:r>
            <a:endParaRPr/>
          </a:p>
        </p:txBody>
      </p:sp>
      <p:sp>
        <p:nvSpPr>
          <p:cNvPr id="178" name="Google Shape;178;p3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How to explain the origin of biological information expressed by DNA.</a:t>
            </a:r>
            <a:endParaRPr/>
          </a:p>
          <a:p>
            <a:pPr marL="0" lvl="0" indent="0" algn="l" rtl="0">
              <a:spcBef>
                <a:spcPts val="1600"/>
              </a:spcBef>
              <a:spcAft>
                <a:spcPts val="0"/>
              </a:spcAft>
              <a:buNone/>
            </a:pPr>
            <a:r>
              <a:rPr lang="en-GB"/>
              <a:t>“(1) chance; </a:t>
            </a:r>
            <a:endParaRPr/>
          </a:p>
          <a:p>
            <a:pPr marL="0" lvl="0" indent="0" algn="l" rtl="0">
              <a:spcBef>
                <a:spcPts val="1600"/>
              </a:spcBef>
              <a:spcAft>
                <a:spcPts val="0"/>
              </a:spcAft>
              <a:buNone/>
            </a:pPr>
            <a:r>
              <a:rPr lang="en-GB"/>
              <a:t>(2) a pre-biotic form of natural selection; </a:t>
            </a:r>
            <a:endParaRPr/>
          </a:p>
          <a:p>
            <a:pPr marL="0" lvl="0" indent="0" algn="l" rtl="0">
              <a:spcBef>
                <a:spcPts val="1600"/>
              </a:spcBef>
              <a:spcAft>
                <a:spcPts val="0"/>
              </a:spcAft>
              <a:buNone/>
            </a:pPr>
            <a:r>
              <a:rPr lang="en-GB"/>
              <a:t>(3) chemical necessity; and </a:t>
            </a:r>
            <a:endParaRPr/>
          </a:p>
          <a:p>
            <a:pPr marL="0" lvl="0" indent="0" algn="l" rtl="0">
              <a:spcBef>
                <a:spcPts val="1600"/>
              </a:spcBef>
              <a:spcAft>
                <a:spcPts val="0"/>
              </a:spcAft>
              <a:buNone/>
            </a:pPr>
            <a:r>
              <a:rPr lang="en-GB"/>
              <a:t>(4) intelligent design.”</a:t>
            </a:r>
            <a:endParaRPr/>
          </a:p>
          <a:p>
            <a:pPr marL="0" lvl="0" indent="0" algn="l" rtl="0">
              <a:spcBef>
                <a:spcPts val="1600"/>
              </a:spcBef>
              <a:spcAft>
                <a:spcPts val="1600"/>
              </a:spcAft>
              <a:buNone/>
            </a:pPr>
            <a:r>
              <a:rPr lang="en-GB"/>
              <a:t>			</a:t>
            </a:r>
            <a:r>
              <a:rPr lang="en-GB" sz="1400"/>
              <a:t>Himma, Kenneth Einar, ‘Design Arguments’, The Internet Encyclopedia of Philosophy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3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highlight>
                  <a:srgbClr val="FFFFFF"/>
                </a:highlight>
              </a:rPr>
              <a:t>Pre-biotic</a:t>
            </a:r>
            <a:endParaRPr/>
          </a:p>
        </p:txBody>
      </p:sp>
      <p:sp>
        <p:nvSpPr>
          <p:cNvPr id="184" name="Google Shape;184;p3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Requires an account in which more complex living modules reproduce more efficiently that less complex living modules.</a:t>
            </a:r>
            <a:endParaRPr/>
          </a:p>
          <a:p>
            <a:pPr marL="0" lvl="0" indent="0" algn="l" rtl="0">
              <a:spcBef>
                <a:spcPts val="1600"/>
              </a:spcBef>
              <a:spcAft>
                <a:spcPts val="1600"/>
              </a:spcAft>
              <a:buNone/>
            </a:pPr>
            <a:r>
              <a:rPr lang="en-GB"/>
              <a:t>This assumes the existence of the very mechanism that they are trying to explain.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3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highlight>
                  <a:srgbClr val="FFFFFF"/>
                </a:highlight>
                <a:latin typeface="Georgia"/>
                <a:ea typeface="Georgia"/>
                <a:cs typeface="Georgia"/>
                <a:sym typeface="Georgia"/>
              </a:rPr>
              <a:t> </a:t>
            </a:r>
            <a:r>
              <a:rPr lang="en-GB">
                <a:highlight>
                  <a:srgbClr val="FFFFFF"/>
                </a:highlight>
              </a:rPr>
              <a:t>Chemical Necessity</a:t>
            </a:r>
            <a:endParaRPr/>
          </a:p>
        </p:txBody>
      </p:sp>
      <p:sp>
        <p:nvSpPr>
          <p:cNvPr id="190" name="Google Shape;190;p3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Only explains periodic order, not highly specified complex sequences that are required for information. </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3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Design and Chance</a:t>
            </a:r>
            <a:endParaRPr/>
          </a:p>
        </p:txBody>
      </p:sp>
      <p:sp>
        <p:nvSpPr>
          <p:cNvPr id="196" name="Google Shape;196;p3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600">
                <a:solidFill>
                  <a:schemeClr val="dk1"/>
                </a:solidFill>
                <a:highlight>
                  <a:srgbClr val="FFFFFF"/>
                </a:highlight>
                <a:latin typeface="Georgia"/>
                <a:ea typeface="Georgia"/>
                <a:cs typeface="Georgia"/>
                <a:sym typeface="Georgia"/>
              </a:rPr>
              <a:t> “given the complexity of proteins, it is extremely unlikely that a random search through all the possible amino acid sequences could generate even a single relatively short functional protein in the time available since the beginning of the universe (let alone the time available on the early earth)”</a:t>
            </a:r>
            <a:endParaRPr sz="1600">
              <a:solidFill>
                <a:schemeClr val="dk1"/>
              </a:solidFill>
              <a:highlight>
                <a:srgbClr val="FFFFFF"/>
              </a:highlight>
              <a:latin typeface="Georgia"/>
              <a:ea typeface="Georgia"/>
              <a:cs typeface="Georgia"/>
              <a:sym typeface="Georgia"/>
            </a:endParaRPr>
          </a:p>
          <a:p>
            <a:pPr marL="457200" lvl="0" indent="-295275" algn="l" rtl="0">
              <a:spcBef>
                <a:spcPts val="1600"/>
              </a:spcBef>
              <a:spcAft>
                <a:spcPts val="0"/>
              </a:spcAft>
              <a:buClr>
                <a:schemeClr val="dk1"/>
              </a:buClr>
              <a:buSzPts val="1050"/>
              <a:buFont typeface="Georgia"/>
              <a:buChar char="-"/>
            </a:pPr>
            <a:r>
              <a:rPr lang="en-GB" sz="1050">
                <a:solidFill>
                  <a:schemeClr val="dk1"/>
                </a:solidFill>
                <a:latin typeface="Georgia"/>
                <a:ea typeface="Georgia"/>
                <a:cs typeface="Georgia"/>
                <a:sym typeface="Georgia"/>
              </a:rPr>
              <a:t>Stephen C. Meyer, “Evidence for Design in Physics and Biology: From the Origin of the Universe to the Origin of Life,” in Behe, Dembski, and Meyer (eds.), </a:t>
            </a:r>
            <a:r>
              <a:rPr lang="en-GB" sz="1050" i="1">
                <a:solidFill>
                  <a:schemeClr val="dk1"/>
                </a:solidFill>
                <a:latin typeface="Georgia"/>
                <a:ea typeface="Georgia"/>
                <a:cs typeface="Georgia"/>
                <a:sym typeface="Georgia"/>
              </a:rPr>
              <a:t>Science and Evidence for Design in the Universe</a:t>
            </a:r>
            <a:r>
              <a:rPr lang="en-GB" sz="1050">
                <a:solidFill>
                  <a:schemeClr val="dk1"/>
                </a:solidFill>
                <a:latin typeface="Georgia"/>
                <a:ea typeface="Georgia"/>
                <a:cs typeface="Georgia"/>
                <a:sym typeface="Georgia"/>
              </a:rPr>
              <a:t> (San Francisco: Ignatius Press, 2002), p.75</a:t>
            </a:r>
            <a:endParaRPr sz="1200">
              <a:solidFill>
                <a:schemeClr val="dk1"/>
              </a:solidFill>
              <a:highlight>
                <a:srgbClr val="FFFFFF"/>
              </a:highlight>
              <a:latin typeface="Georgia"/>
              <a:ea typeface="Georgia"/>
              <a:cs typeface="Georgia"/>
              <a:sym typeface="Georgia"/>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3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DNA - Design Analogy </a:t>
            </a:r>
            <a:endParaRPr/>
          </a:p>
        </p:txBody>
      </p:sp>
      <p:sp>
        <p:nvSpPr>
          <p:cNvPr id="202" name="Google Shape;202;p3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a:solidFill>
                  <a:srgbClr val="333333"/>
                </a:solidFill>
                <a:highlight>
                  <a:srgbClr val="FFFFFF"/>
                </a:highlight>
                <a:latin typeface="Georgia"/>
                <a:ea typeface="Georgia"/>
                <a:cs typeface="Georgia"/>
                <a:sym typeface="Georgia"/>
              </a:rPr>
              <a:t>“One can detect the past action of an intelligent cause from the presence of an information-rich effect, even if the cause itself cannot be directly observed. For instances, visitors to the gardens of Victoria harbor in Canada correctly infer the activity of intelligent agents when they see a pattern of red and yellow flowers spelling “Welcome to Victoria”, even if they did not see the flowers planted and arranged. Similarly, the specifically arranged nucleotide sequences—the complex but functionally specified sequences—in DNA imply the past action of an intelligent mind, even if such mental agency cannot be directly observed.”</a:t>
            </a:r>
            <a:endParaRPr sz="1400">
              <a:solidFill>
                <a:srgbClr val="333333"/>
              </a:solidFill>
              <a:highlight>
                <a:srgbClr val="FFFFFF"/>
              </a:highlight>
              <a:latin typeface="Georgia"/>
              <a:ea typeface="Georgia"/>
              <a:cs typeface="Georgia"/>
              <a:sym typeface="Georgia"/>
            </a:endParaRPr>
          </a:p>
          <a:p>
            <a:pPr marL="0" lvl="0" indent="0" algn="l" rtl="0">
              <a:spcBef>
                <a:spcPts val="1600"/>
              </a:spcBef>
              <a:spcAft>
                <a:spcPts val="0"/>
              </a:spcAft>
              <a:buNone/>
            </a:pPr>
            <a:endParaRPr sz="1200">
              <a:solidFill>
                <a:srgbClr val="333333"/>
              </a:solidFill>
              <a:highlight>
                <a:srgbClr val="FFFFFF"/>
              </a:highlight>
              <a:latin typeface="Georgia"/>
              <a:ea typeface="Georgia"/>
              <a:cs typeface="Georgia"/>
              <a:sym typeface="Georgia"/>
            </a:endParaRPr>
          </a:p>
          <a:p>
            <a:pPr marL="0" lvl="0" indent="0" algn="l" rtl="0">
              <a:spcBef>
                <a:spcPts val="1600"/>
              </a:spcBef>
              <a:spcAft>
                <a:spcPts val="0"/>
              </a:spcAft>
              <a:buNone/>
            </a:pPr>
            <a:r>
              <a:rPr lang="en-GB" sz="1200">
                <a:solidFill>
                  <a:srgbClr val="333333"/>
                </a:solidFill>
                <a:highlight>
                  <a:srgbClr val="FFFFFF"/>
                </a:highlight>
                <a:latin typeface="Georgia"/>
                <a:ea typeface="Georgia"/>
                <a:cs typeface="Georgia"/>
                <a:sym typeface="Georgia"/>
              </a:rPr>
              <a:t>-</a:t>
            </a:r>
            <a:r>
              <a:rPr lang="en-GB" sz="1050">
                <a:solidFill>
                  <a:schemeClr val="dk1"/>
                </a:solidFill>
                <a:latin typeface="Georgia"/>
                <a:ea typeface="Georgia"/>
                <a:cs typeface="Georgia"/>
                <a:sym typeface="Georgia"/>
              </a:rPr>
              <a:t>Stephen C. Meyer, “Evidence for Design in Physics and Biology: From the Origin of the Universe to the Origin of Life,” in Behe, Dembski, and Meyer (eds.), </a:t>
            </a:r>
            <a:r>
              <a:rPr lang="en-GB" sz="1050" i="1">
                <a:solidFill>
                  <a:schemeClr val="dk1"/>
                </a:solidFill>
                <a:latin typeface="Georgia"/>
                <a:ea typeface="Georgia"/>
                <a:cs typeface="Georgia"/>
                <a:sym typeface="Georgia"/>
              </a:rPr>
              <a:t>Science and Evidence for Design in the Universe</a:t>
            </a:r>
            <a:r>
              <a:rPr lang="en-GB" sz="1050">
                <a:solidFill>
                  <a:schemeClr val="dk1"/>
                </a:solidFill>
                <a:latin typeface="Georgia"/>
                <a:ea typeface="Georgia"/>
                <a:cs typeface="Georgia"/>
                <a:sym typeface="Georgia"/>
              </a:rPr>
              <a:t> (San Francisco: Ignatius Press, 2002), p.75</a:t>
            </a:r>
            <a:endParaRPr sz="1200">
              <a:solidFill>
                <a:srgbClr val="333333"/>
              </a:solidFill>
              <a:highlight>
                <a:srgbClr val="FFFFFF"/>
              </a:highlight>
              <a:latin typeface="Georgia"/>
              <a:ea typeface="Georgia"/>
              <a:cs typeface="Georgia"/>
              <a:sym typeface="Georgia"/>
            </a:endParaRPr>
          </a:p>
          <a:p>
            <a:pPr marL="0" lvl="0" indent="0" algn="l" rtl="0">
              <a:spcBef>
                <a:spcPts val="1600"/>
              </a:spcBef>
              <a:spcAft>
                <a:spcPts val="1600"/>
              </a:spcAft>
              <a:buNone/>
            </a:pP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3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p3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We can in infer that certain outcomes are the results of intelligent design as we are aware that there are designers with the relevant motives. </a:t>
            </a:r>
            <a:endParaRPr/>
          </a:p>
          <a:p>
            <a:pPr marL="457200" lvl="0" indent="-342900" algn="l" rtl="0">
              <a:spcBef>
                <a:spcPts val="0"/>
              </a:spcBef>
              <a:spcAft>
                <a:spcPts val="0"/>
              </a:spcAft>
              <a:buSzPts val="1800"/>
              <a:buChar char="-"/>
            </a:pP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3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Fine Tuning argument </a:t>
            </a:r>
            <a:endParaRPr/>
          </a:p>
        </p:txBody>
      </p:sp>
      <p:sp>
        <p:nvSpPr>
          <p:cNvPr id="214" name="Google Shape;214;p3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50">
                <a:solidFill>
                  <a:srgbClr val="000000"/>
                </a:solidFill>
                <a:highlight>
                  <a:srgbClr val="FFFFFF"/>
                </a:highlight>
              </a:rPr>
              <a:t>Life in the universe would not have been possible if some properties were only slightly different. </a:t>
            </a:r>
            <a:endParaRPr sz="1250">
              <a:solidFill>
                <a:srgbClr val="000000"/>
              </a:solidFill>
              <a:highlight>
                <a:srgbClr val="FFFFFF"/>
              </a:highlight>
            </a:endParaRPr>
          </a:p>
          <a:p>
            <a:pPr marL="457200" lvl="0" indent="0" algn="l" rtl="0">
              <a:spcBef>
                <a:spcPts val="1700"/>
              </a:spcBef>
              <a:spcAft>
                <a:spcPts val="0"/>
              </a:spcAft>
              <a:buNone/>
            </a:pPr>
            <a:endParaRPr sz="1250">
              <a:solidFill>
                <a:srgbClr val="000000"/>
              </a:solidFill>
              <a:highlight>
                <a:srgbClr val="FFFFFF"/>
              </a:highlight>
            </a:endParaRPr>
          </a:p>
          <a:p>
            <a:pPr marL="0" lvl="0" indent="0" algn="l" rtl="0">
              <a:spcBef>
                <a:spcPts val="1700"/>
              </a:spcBef>
              <a:spcAft>
                <a:spcPts val="1600"/>
              </a:spcAft>
              <a:buNone/>
            </a:pP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3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3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An improbable outcome does not mean it was the result of intelligent design.</a:t>
            </a:r>
            <a:endParaRPr/>
          </a:p>
          <a:p>
            <a:pPr marL="0" lvl="0" indent="0" algn="l" rtl="0">
              <a:spcBef>
                <a:spcPts val="1600"/>
              </a:spcBef>
              <a:spcAft>
                <a:spcPts val="1600"/>
              </a:spcAft>
              <a:buNone/>
            </a:pPr>
            <a:r>
              <a:rPr lang="en-GB"/>
              <a:t>Flipping a coin a thousand times will lead to an improbable outcome, this does not mean that the outcome was planned.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Suspicious Improbabilities</a:t>
            </a:r>
            <a:endParaRPr/>
          </a:p>
        </p:txBody>
      </p:sp>
      <p:sp>
        <p:nvSpPr>
          <p:cNvPr id="226" name="Google Shape;226;p39"/>
          <p:cNvSpPr txBox="1">
            <a:spLocks noGrp="1"/>
          </p:cNvSpPr>
          <p:nvPr>
            <p:ph type="body" idx="1"/>
          </p:nvPr>
        </p:nvSpPr>
        <p:spPr>
          <a:xfrm>
            <a:off x="311700" y="1152475"/>
            <a:ext cx="8091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George N. Schlesinger:</a:t>
            </a:r>
            <a:endParaRPr/>
          </a:p>
          <a:p>
            <a:pPr marL="0" lvl="0" indent="0" algn="l" rtl="0">
              <a:spcBef>
                <a:spcPts val="1600"/>
              </a:spcBef>
              <a:spcAft>
                <a:spcPts val="0"/>
              </a:spcAft>
              <a:buNone/>
            </a:pPr>
            <a:r>
              <a:rPr lang="en-GB"/>
              <a:t>A person winning the lottery is not suspicious, but a person winning the lottery three times in a row is. </a:t>
            </a:r>
            <a:endParaRPr/>
          </a:p>
          <a:p>
            <a:pPr marL="0" lvl="0" indent="0" algn="l" rtl="0">
              <a:spcBef>
                <a:spcPts val="1600"/>
              </a:spcBef>
              <a:spcAft>
                <a:spcPts val="0"/>
              </a:spcAft>
              <a:buNone/>
            </a:pPr>
            <a:endParaRPr/>
          </a:p>
          <a:p>
            <a:pPr marL="0" lvl="0" indent="0" algn="l" rtl="0">
              <a:spcBef>
                <a:spcPts val="1600"/>
              </a:spcBef>
              <a:spcAft>
                <a:spcPts val="1600"/>
              </a:spcAft>
              <a:buNone/>
            </a:pPr>
            <a:r>
              <a:rPr lang="en-GB"/>
              <a:t>This is similar to the fine tuning we see in the universe.  </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4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chemeClr val="dk2"/>
                </a:solidFill>
              </a:rPr>
              <a:t>Responses</a:t>
            </a:r>
            <a:endParaRPr/>
          </a:p>
        </p:txBody>
      </p:sp>
      <p:sp>
        <p:nvSpPr>
          <p:cNvPr id="232" name="Google Shape;232;p4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Multiverse</a:t>
            </a:r>
            <a:endParaRPr/>
          </a:p>
          <a:p>
            <a:pPr marL="457200" lvl="0" indent="-342900" algn="l" rtl="0">
              <a:spcBef>
                <a:spcPts val="0"/>
              </a:spcBef>
              <a:spcAft>
                <a:spcPts val="0"/>
              </a:spcAft>
              <a:buSzPts val="1800"/>
              <a:buChar char="-"/>
            </a:pPr>
            <a:r>
              <a:rPr lang="en-GB"/>
              <a:t>Requires that the outcome appears desires</a:t>
            </a:r>
            <a:endParaRPr/>
          </a:p>
          <a:p>
            <a:pPr marL="457200" lvl="0" indent="-342900" algn="l" rtl="0">
              <a:spcBef>
                <a:spcPts val="0"/>
              </a:spcBef>
              <a:spcAft>
                <a:spcPts val="0"/>
              </a:spcAft>
              <a:buSzPts val="1800"/>
              <a:buChar char="-"/>
            </a:pPr>
            <a:r>
              <a:rPr lang="en-GB"/>
              <a:t>We can in infer that certain outcomes are the results of intelligent design as we are aware that there are designers with the relevant motives.  </a:t>
            </a: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On-screen Show (16:9)</PresentationFormat>
  <Slides>27</Slides>
  <Notes>27</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Simple Light</vt:lpstr>
      <vt:lpstr>The Argument from Design</vt:lpstr>
      <vt:lpstr>The Argument from Design</vt:lpstr>
      <vt:lpstr>The Argument from Design</vt:lpstr>
      <vt:lpstr>Aquinas's Fifth Way</vt:lpstr>
      <vt:lpstr>Evolution by Natural Selection</vt:lpstr>
      <vt:lpstr>Evidence of Design in Nature</vt:lpstr>
      <vt:lpstr>David Hume</vt:lpstr>
      <vt:lpstr>David Hume</vt:lpstr>
      <vt:lpstr>David Hume</vt:lpstr>
      <vt:lpstr>Argument by Analogy </vt:lpstr>
      <vt:lpstr>Argument by Analogy </vt:lpstr>
      <vt:lpstr>Evolution and Theism </vt:lpstr>
      <vt:lpstr>Irreducible Complexity </vt:lpstr>
      <vt:lpstr>Response</vt:lpstr>
      <vt:lpstr>Additional Objections</vt:lpstr>
      <vt:lpstr>Further Objections</vt:lpstr>
      <vt:lpstr>The Origins of Life</vt:lpstr>
      <vt:lpstr>The Argument from Biological Information</vt:lpstr>
      <vt:lpstr>Pre-biotic</vt:lpstr>
      <vt:lpstr> Chemical Necessity</vt:lpstr>
      <vt:lpstr>Design and Chance</vt:lpstr>
      <vt:lpstr>DNA - Design Analogy </vt:lpstr>
      <vt:lpstr>PowerPoint Presentation</vt:lpstr>
      <vt:lpstr>Fine Tuning argument </vt:lpstr>
      <vt:lpstr>PowerPoint Presentation</vt:lpstr>
      <vt:lpstr>Suspicious Improbabilities</vt:lpstr>
      <vt:lpstr>Responses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Argument from Design</dc:title>
  <cp:revision>1</cp:revision>
  <dcterms:modified xsi:type="dcterms:W3CDTF">2021-11-26T10:10:57Z</dcterms:modified>
</cp:coreProperties>
</file>