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6" r:id="rId2"/>
    <p:sldId id="268" r:id="rId3"/>
    <p:sldId id="279" r:id="rId4"/>
    <p:sldId id="258" r:id="rId5"/>
    <p:sldId id="259" r:id="rId6"/>
    <p:sldId id="280" r:id="rId7"/>
    <p:sldId id="260" r:id="rId8"/>
    <p:sldId id="288" r:id="rId9"/>
    <p:sldId id="281" r:id="rId10"/>
    <p:sldId id="261" r:id="rId11"/>
    <p:sldId id="262" r:id="rId12"/>
    <p:sldId id="263" r:id="rId13"/>
    <p:sldId id="264" r:id="rId14"/>
    <p:sldId id="265" r:id="rId15"/>
    <p:sldId id="271" r:id="rId16"/>
    <p:sldId id="266" r:id="rId17"/>
    <p:sldId id="267" r:id="rId18"/>
    <p:sldId id="282" r:id="rId19"/>
    <p:sldId id="283" r:id="rId20"/>
    <p:sldId id="275" r:id="rId21"/>
    <p:sldId id="277" r:id="rId22"/>
    <p:sldId id="278" r:id="rId23"/>
    <p:sldId id="289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3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1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i Koutsogeorgou" userId="86d9f3f5-3762-4174-84ee-39565c36ee82" providerId="ADAL" clId="{6D5F8FA2-964D-44AE-AD10-113D0C14260A}"/>
    <pc:docChg chg="custSel delSld modSld">
      <pc:chgData name="Eleni Koutsogeorgou" userId="86d9f3f5-3762-4174-84ee-39565c36ee82" providerId="ADAL" clId="{6D5F8FA2-964D-44AE-AD10-113D0C14260A}" dt="2022-10-08T13:01:22.213" v="38" actId="2696"/>
      <pc:docMkLst>
        <pc:docMk/>
      </pc:docMkLst>
      <pc:sldChg chg="delSp modSp mod">
        <pc:chgData name="Eleni Koutsogeorgou" userId="86d9f3f5-3762-4174-84ee-39565c36ee82" providerId="ADAL" clId="{6D5F8FA2-964D-44AE-AD10-113D0C14260A}" dt="2022-10-08T12:57:47.057" v="36" actId="478"/>
        <pc:sldMkLst>
          <pc:docMk/>
          <pc:sldMk cId="3392495210" sldId="257"/>
        </pc:sldMkLst>
        <pc:spChg chg="del">
          <ac:chgData name="Eleni Koutsogeorgou" userId="86d9f3f5-3762-4174-84ee-39565c36ee82" providerId="ADAL" clId="{6D5F8FA2-964D-44AE-AD10-113D0C14260A}" dt="2022-10-08T12:57:47.057" v="36" actId="478"/>
          <ac:spMkLst>
            <pc:docMk/>
            <pc:sldMk cId="3392495210" sldId="257"/>
            <ac:spMk id="4" creationId="{00000000-0000-0000-0000-000000000000}"/>
          </ac:spMkLst>
        </pc:spChg>
        <pc:spChg chg="mod">
          <ac:chgData name="Eleni Koutsogeorgou" userId="86d9f3f5-3762-4174-84ee-39565c36ee82" providerId="ADAL" clId="{6D5F8FA2-964D-44AE-AD10-113D0C14260A}" dt="2022-10-08T12:57:41.523" v="35" actId="20577"/>
          <ac:spMkLst>
            <pc:docMk/>
            <pc:sldMk cId="3392495210" sldId="257"/>
            <ac:spMk id="7" creationId="{00000000-0000-0000-0000-000000000000}"/>
          </ac:spMkLst>
        </pc:spChg>
      </pc:sldChg>
      <pc:sldChg chg="del">
        <pc:chgData name="Eleni Koutsogeorgou" userId="86d9f3f5-3762-4174-84ee-39565c36ee82" providerId="ADAL" clId="{6D5F8FA2-964D-44AE-AD10-113D0C14260A}" dt="2022-10-08T13:01:22.213" v="38" actId="2696"/>
        <pc:sldMkLst>
          <pc:docMk/>
          <pc:sldMk cId="3845393372" sldId="284"/>
        </pc:sldMkLst>
      </pc:sldChg>
      <pc:sldChg chg="del">
        <pc:chgData name="Eleni Koutsogeorgou" userId="86d9f3f5-3762-4174-84ee-39565c36ee82" providerId="ADAL" clId="{6D5F8FA2-964D-44AE-AD10-113D0C14260A}" dt="2022-10-08T12:59:57.411" v="37" actId="2696"/>
        <pc:sldMkLst>
          <pc:docMk/>
          <pc:sldMk cId="3919637434" sldId="28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219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607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354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092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505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05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912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391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23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627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797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Title</a:t>
            </a:r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767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693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union.co.uk/academic-misconduct" TargetMode="External"/><Relationship Id="rId2" Type="http://schemas.openxmlformats.org/officeDocument/2006/relationships/hyperlink" Target="https://youtu.be/PgG6tINads8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uwtsd.ac.uk/library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9EB0D-3690-4EA3-88F1-D82B1E0D8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570551"/>
            <a:ext cx="10363200" cy="1470025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Independent Project (BMHP6020)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362899-F4B4-4D16-A62D-4DEA75E2F9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Finding Relevant Literature and Other Research Sources</a:t>
            </a:r>
          </a:p>
        </p:txBody>
      </p:sp>
    </p:spTree>
    <p:extLst>
      <p:ext uri="{BB962C8B-B14F-4D97-AF65-F5344CB8AC3E}">
        <p14:creationId xmlns:p14="http://schemas.microsoft.com/office/powerpoint/2010/main" val="3952788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39470-6F93-4F78-B7CF-DC331B2D2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5B6CE-4E61-44A0-9DDC-9639E7DE7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Literary and non-literary sources</a:t>
            </a:r>
          </a:p>
          <a:p>
            <a:r>
              <a:rPr lang="en-GB" dirty="0"/>
              <a:t>Academic Misconduct</a:t>
            </a:r>
          </a:p>
          <a:p>
            <a:r>
              <a:rPr lang="en-GB" dirty="0"/>
              <a:t>How to find good sources</a:t>
            </a:r>
          </a:p>
          <a:p>
            <a:r>
              <a:rPr lang="en-GB" dirty="0"/>
              <a:t>Keeping track of sources</a:t>
            </a:r>
          </a:p>
          <a:p>
            <a:r>
              <a:rPr lang="en-GB" dirty="0"/>
              <a:t>Further resources.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64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sz="3600" dirty="0"/>
              <a:t>Where are the best places to find research? </a:t>
            </a:r>
          </a:p>
        </p:txBody>
      </p:sp>
      <p:pic>
        <p:nvPicPr>
          <p:cNvPr id="7" name="Gráfico 82" descr="Magnifying glass">
            <a:extLst>
              <a:ext uri="{FF2B5EF4-FFF2-40B4-BE49-F238E27FC236}">
                <a16:creationId xmlns:a16="http://schemas.microsoft.com/office/drawing/2014/main" id="{269E8EB7-5884-458B-AD2E-581C2D35DF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95480" y="1600201"/>
            <a:ext cx="398904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425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Literary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Books and e-books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Academic journal articles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Conference proceedings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Theses, dissertations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Book chapters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Official websites.</a:t>
            </a:r>
          </a:p>
          <a:p>
            <a:pPr>
              <a:lnSpc>
                <a:spcPct val="90000"/>
              </a:lnSpc>
            </a:pPr>
            <a:endParaRPr lang="en-GB" sz="2600" dirty="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5D1103EC-6E12-456A-A793-6E663AC56A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95480" y="1600201"/>
            <a:ext cx="398904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036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Non-literary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dirty="0"/>
              <a:t>Media (broadcast or online)</a:t>
            </a:r>
          </a:p>
          <a:p>
            <a:pPr lvl="1">
              <a:lnSpc>
                <a:spcPct val="90000"/>
              </a:lnSpc>
            </a:pPr>
            <a:r>
              <a:rPr lang="en-GB" sz="2500" dirty="0"/>
              <a:t>TV, YouTube (etc.), company videos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People</a:t>
            </a:r>
          </a:p>
          <a:p>
            <a:pPr lvl="1">
              <a:lnSpc>
                <a:spcPct val="90000"/>
              </a:lnSpc>
            </a:pPr>
            <a:r>
              <a:rPr lang="en-GB" sz="2500" dirty="0"/>
              <a:t>Technicians, lecturers, experts</a:t>
            </a:r>
          </a:p>
          <a:p>
            <a:pPr lvl="1">
              <a:lnSpc>
                <a:spcPct val="90000"/>
              </a:lnSpc>
            </a:pPr>
            <a:r>
              <a:rPr lang="en-GB" sz="2500" dirty="0"/>
              <a:t>Friends, relatives, etc.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Training materials</a:t>
            </a:r>
          </a:p>
          <a:p>
            <a:pPr lvl="1">
              <a:lnSpc>
                <a:spcPct val="90000"/>
              </a:lnSpc>
            </a:pPr>
            <a:r>
              <a:rPr lang="en-GB" sz="2500" dirty="0"/>
              <a:t>Written manuals</a:t>
            </a:r>
          </a:p>
          <a:p>
            <a:pPr lvl="1">
              <a:lnSpc>
                <a:spcPct val="90000"/>
              </a:lnSpc>
            </a:pPr>
            <a:r>
              <a:rPr lang="en-GB" sz="2500" dirty="0"/>
              <a:t>Videos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Newspapers. </a:t>
            </a:r>
          </a:p>
        </p:txBody>
      </p:sp>
    </p:spTree>
    <p:extLst>
      <p:ext uri="{BB962C8B-B14F-4D97-AF65-F5344CB8AC3E}">
        <p14:creationId xmlns:p14="http://schemas.microsoft.com/office/powerpoint/2010/main" val="3573848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5964455" cy="3989040"/>
          </a:xfrm>
        </p:spPr>
        <p:txBody>
          <a:bodyPr>
            <a:normAutofit/>
          </a:bodyPr>
          <a:lstStyle/>
          <a:p>
            <a:r>
              <a:rPr lang="en-GB" sz="3600" dirty="0"/>
              <a:t>What could count as ‘academic misconduct’ when searching for information?</a:t>
            </a:r>
          </a:p>
        </p:txBody>
      </p:sp>
      <p:pic>
        <p:nvPicPr>
          <p:cNvPr id="7" name="Grafika 8" descr="Questions">
            <a:extLst>
              <a:ext uri="{FF2B5EF4-FFF2-40B4-BE49-F238E27FC236}">
                <a16:creationId xmlns:a16="http://schemas.microsoft.com/office/drawing/2014/main" id="{AC61BAA3-9BB9-4380-8397-702FA2A9BD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95480" y="1600201"/>
            <a:ext cx="398904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289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Academic Misconduct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76977" y="1410737"/>
            <a:ext cx="10972800" cy="39170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Plagiarism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Use of others’ work without citation or attribution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Poor paraphrasing skills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Plagiarism due to difficulty to paraphrase or summarise information 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Essay mills/AI generated assignments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Cheating is not in any way acceptable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Copying from another student (collusion)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It should be your own work, unless it is a group submission.</a:t>
            </a:r>
          </a:p>
        </p:txBody>
      </p:sp>
    </p:spTree>
    <p:extLst>
      <p:ext uri="{BB962C8B-B14F-4D97-AF65-F5344CB8AC3E}">
        <p14:creationId xmlns:p14="http://schemas.microsoft.com/office/powerpoint/2010/main" val="4266799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97767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Academic Misconduct</a:t>
            </a:r>
            <a:br>
              <a:rPr lang="en-GB" sz="3700" dirty="0"/>
            </a:br>
            <a:r>
              <a:rPr lang="en-GB" sz="3700" dirty="0"/>
              <a:t>Additional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 b="1" dirty="0"/>
              <a:t>Student Union Video for UWTSD students (2-minute video)</a:t>
            </a:r>
          </a:p>
          <a:p>
            <a:pPr>
              <a:lnSpc>
                <a:spcPct val="90000"/>
              </a:lnSpc>
            </a:pPr>
            <a:r>
              <a:rPr lang="en-US" sz="2500" dirty="0">
                <a:hlinkClick r:id="rId2"/>
              </a:rPr>
              <a:t>https://youtu.be/PgG6tINads8</a:t>
            </a:r>
            <a:r>
              <a:rPr lang="en-US" sz="2500" dirty="0"/>
              <a:t>  </a:t>
            </a:r>
          </a:p>
          <a:p>
            <a:pPr>
              <a:lnSpc>
                <a:spcPct val="90000"/>
              </a:lnSpc>
            </a:pPr>
            <a:endParaRPr lang="en-US" sz="2500" dirty="0"/>
          </a:p>
          <a:p>
            <a:pPr>
              <a:lnSpc>
                <a:spcPct val="90000"/>
              </a:lnSpc>
            </a:pPr>
            <a:r>
              <a:rPr lang="en-US" sz="2500" b="1" dirty="0"/>
              <a:t>Student Union Guidance on Academic Misconduct</a:t>
            </a:r>
          </a:p>
          <a:p>
            <a:pPr>
              <a:lnSpc>
                <a:spcPct val="90000"/>
              </a:lnSpc>
            </a:pPr>
            <a:r>
              <a:rPr lang="en-US" sz="2500" dirty="0">
                <a:hlinkClick r:id="rId3"/>
              </a:rPr>
              <a:t>https://www.uwtsdunion.co.uk/academic-misconduct</a:t>
            </a:r>
            <a:r>
              <a:rPr lang="en-US" sz="2500" dirty="0"/>
              <a:t>  </a:t>
            </a:r>
          </a:p>
          <a:p>
            <a:pPr>
              <a:lnSpc>
                <a:spcPct val="90000"/>
              </a:lnSpc>
            </a:pPr>
            <a:endParaRPr lang="en-US" sz="2500" dirty="0"/>
          </a:p>
          <a:p>
            <a:pPr>
              <a:lnSpc>
                <a:spcPct val="90000"/>
              </a:lnSpc>
            </a:pPr>
            <a:r>
              <a:rPr lang="en-US" sz="2500" b="1" dirty="0"/>
              <a:t>Library Resources on Referencing and Plagiarism Sessions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hlinkClick r:id="rId4"/>
              </a:rPr>
              <a:t>Library and Learning Resources | The University of Wales Trinity Saint David (uwtsd.ac.uk)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17380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What is your favourite way to research for an assignment?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Where are you?</a:t>
            </a:r>
          </a:p>
          <a:p>
            <a:pPr>
              <a:lnSpc>
                <a:spcPct val="90000"/>
              </a:lnSpc>
            </a:pPr>
            <a:r>
              <a:rPr lang="en-GB" dirty="0"/>
              <a:t>What is around you? </a:t>
            </a:r>
          </a:p>
          <a:p>
            <a:pPr>
              <a:lnSpc>
                <a:spcPct val="90000"/>
              </a:lnSpc>
            </a:pPr>
            <a:r>
              <a:rPr lang="en-GB" dirty="0"/>
              <a:t>Do you listen to music? </a:t>
            </a:r>
          </a:p>
          <a:p>
            <a:pPr>
              <a:lnSpc>
                <a:spcPct val="90000"/>
              </a:lnSpc>
            </a:pPr>
            <a:r>
              <a:rPr lang="en-GB" dirty="0"/>
              <a:t>Do you write notes? </a:t>
            </a:r>
          </a:p>
        </p:txBody>
      </p:sp>
      <p:pic>
        <p:nvPicPr>
          <p:cNvPr id="4" name="Graphic 6" descr="Home office">
            <a:extLst>
              <a:ext uri="{FF2B5EF4-FFF2-40B4-BE49-F238E27FC236}">
                <a16:creationId xmlns:a16="http://schemas.microsoft.com/office/drawing/2014/main" id="{BE9B9873-4D0E-22DE-3ADB-BB91FEEB48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26117" y="1752787"/>
            <a:ext cx="5030603" cy="3352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182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Finding Sources – How?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type="body" idx="1"/>
          </p:nvPr>
        </p:nvSpPr>
        <p:spPr>
          <a:xfrm>
            <a:off x="491613" y="1439095"/>
            <a:ext cx="11208774" cy="409959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Clarify your thinking before you start!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What is the requirement, what are you supposed to do?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Your aim is a good place to start (it is a question after all)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If you do not understand it, clarify your thinking with peers or the tutor.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How big is the task?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Can you focus it down?</a:t>
            </a:r>
          </a:p>
          <a:p>
            <a:pPr lvl="2">
              <a:lnSpc>
                <a:spcPct val="90000"/>
              </a:lnSpc>
            </a:pPr>
            <a:r>
              <a:rPr lang="en-GB" dirty="0"/>
              <a:t>What topic area or subset of it?</a:t>
            </a:r>
          </a:p>
          <a:p>
            <a:pPr lvl="2">
              <a:lnSpc>
                <a:spcPct val="90000"/>
              </a:lnSpc>
            </a:pPr>
            <a:r>
              <a:rPr lang="en-GB" dirty="0"/>
              <a:t>What timescale or timeline?</a:t>
            </a:r>
          </a:p>
          <a:p>
            <a:pPr lvl="2">
              <a:lnSpc>
                <a:spcPct val="90000"/>
              </a:lnSpc>
            </a:pPr>
            <a:r>
              <a:rPr lang="en-GB" dirty="0"/>
              <a:t>Where is your research going to have to go to meet the brief?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Plan your time. </a:t>
            </a:r>
          </a:p>
        </p:txBody>
      </p:sp>
    </p:spTree>
    <p:extLst>
      <p:ext uri="{BB962C8B-B14F-4D97-AF65-F5344CB8AC3E}">
        <p14:creationId xmlns:p14="http://schemas.microsoft.com/office/powerpoint/2010/main" val="1841564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/>
              <a:t>Finding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3000" dirty="0"/>
              <a:t>Keywords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Key topics/themes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Key authors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Key papers</a:t>
            </a:r>
          </a:p>
          <a:p>
            <a:pPr>
              <a:lnSpc>
                <a:spcPct val="90000"/>
              </a:lnSpc>
            </a:pPr>
            <a:r>
              <a:rPr lang="en-GB" sz="3000" dirty="0"/>
              <a:t>Key references</a:t>
            </a:r>
          </a:p>
          <a:p>
            <a:pPr>
              <a:lnSpc>
                <a:spcPct val="90000"/>
              </a:lnSpc>
            </a:pPr>
            <a:endParaRPr lang="en-GB" sz="3000" dirty="0"/>
          </a:p>
          <a:p>
            <a:pPr>
              <a:lnSpc>
                <a:spcPct val="90000"/>
              </a:lnSpc>
            </a:pPr>
            <a:r>
              <a:rPr lang="en-GB" sz="3000" b="1" dirty="0"/>
              <a:t>Key?</a:t>
            </a:r>
            <a:r>
              <a:rPr lang="en-GB" sz="3000" dirty="0"/>
              <a:t>  The main ones, the important policies and practices, the sources you will need to draw on to demonstrate good scholarship on the topic. </a:t>
            </a:r>
            <a:endParaRPr lang="en-GB" sz="3000" b="1" dirty="0"/>
          </a:p>
        </p:txBody>
      </p:sp>
    </p:spTree>
    <p:extLst>
      <p:ext uri="{BB962C8B-B14F-4D97-AF65-F5344CB8AC3E}">
        <p14:creationId xmlns:p14="http://schemas.microsoft.com/office/powerpoint/2010/main" val="507396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Sources – Methods?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29697"/>
            <a:ext cx="10972800" cy="3917032"/>
          </a:xfrm>
        </p:spPr>
        <p:txBody>
          <a:bodyPr>
            <a:noAutofit/>
          </a:bodyPr>
          <a:lstStyle/>
          <a:p>
            <a:r>
              <a:rPr lang="en-GB" sz="2300" dirty="0"/>
              <a:t>If your tutor/supervisor gives you some references to start from:</a:t>
            </a:r>
          </a:p>
          <a:p>
            <a:pPr lvl="1"/>
            <a:r>
              <a:rPr lang="en-GB" sz="2300" dirty="0"/>
              <a:t>Always start with the reading list</a:t>
            </a:r>
          </a:p>
          <a:p>
            <a:pPr lvl="1"/>
            <a:r>
              <a:rPr lang="en-GB" sz="2300" dirty="0"/>
              <a:t>Look at the source material (your lecture notes) and track back the sources given as a literature trail</a:t>
            </a:r>
          </a:p>
          <a:p>
            <a:pPr lvl="1"/>
            <a:r>
              <a:rPr lang="en-GB" sz="2300" dirty="0"/>
              <a:t>Use the sources to come up with a set of keywords to search online </a:t>
            </a:r>
          </a:p>
          <a:p>
            <a:pPr lvl="1"/>
            <a:r>
              <a:rPr lang="en-GB" sz="2300" dirty="0"/>
              <a:t>Do not forget key phrases (more than one word) – use these in quotation marks in Google to search for the exact phrase.</a:t>
            </a:r>
          </a:p>
          <a:p>
            <a:pPr marL="457200" lvl="1" indent="0">
              <a:buNone/>
            </a:pPr>
            <a:endParaRPr lang="en-GB" sz="2300" dirty="0"/>
          </a:p>
          <a:p>
            <a:r>
              <a:rPr lang="en-GB" sz="2300" dirty="0"/>
              <a:t>If not supplied, find the key words, ideas and phrases in the aim.</a:t>
            </a:r>
          </a:p>
        </p:txBody>
      </p:sp>
    </p:spTree>
    <p:extLst>
      <p:ext uri="{BB962C8B-B14F-4D97-AF65-F5344CB8AC3E}">
        <p14:creationId xmlns:p14="http://schemas.microsoft.com/office/powerpoint/2010/main" val="17966921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Finding Sources – No time to read them all!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b="1" dirty="0"/>
              <a:t>With academic journal articles</a:t>
            </a:r>
            <a:r>
              <a:rPr lang="en-GB" sz="2400" dirty="0"/>
              <a:t>, this is what </a:t>
            </a:r>
            <a:r>
              <a:rPr lang="en-GB" sz="2400" b="1" dirty="0"/>
              <a:t>ABSTRACTS </a:t>
            </a:r>
            <a:r>
              <a:rPr lang="en-GB" sz="2400" dirty="0"/>
              <a:t>are for</a:t>
            </a:r>
          </a:p>
          <a:p>
            <a:endParaRPr lang="en-GB" sz="2400" dirty="0"/>
          </a:p>
          <a:p>
            <a:r>
              <a:rPr lang="en-GB" sz="2400" dirty="0"/>
              <a:t>An academic article has an abstract (usually) which summarises the key contents and results</a:t>
            </a:r>
          </a:p>
          <a:p>
            <a:pPr lvl="1"/>
            <a:r>
              <a:rPr lang="en-GB" sz="2400" dirty="0"/>
              <a:t>Usually about 250 words, so easy and short to read.</a:t>
            </a:r>
          </a:p>
          <a:p>
            <a:endParaRPr lang="en-GB" sz="2400" b="1" dirty="0"/>
          </a:p>
          <a:p>
            <a:r>
              <a:rPr lang="en-GB" sz="2400" b="1" dirty="0"/>
              <a:t>With books</a:t>
            </a:r>
            <a:r>
              <a:rPr lang="en-GB" sz="2400" dirty="0"/>
              <a:t>, look at the </a:t>
            </a:r>
            <a:r>
              <a:rPr lang="en-GB" sz="2400" b="1" dirty="0"/>
              <a:t>contents list</a:t>
            </a:r>
            <a:r>
              <a:rPr lang="en-GB" sz="2400" dirty="0"/>
              <a:t> at the beginning to find the relevant part or key ideas/concepts, or look for your key words/phrases in the </a:t>
            </a:r>
            <a:r>
              <a:rPr lang="en-GB" sz="2400" b="1" dirty="0"/>
              <a:t>index</a:t>
            </a:r>
            <a:r>
              <a:rPr lang="en-GB" sz="2400" dirty="0"/>
              <a:t> at the last pages of the book. </a:t>
            </a:r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70096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Finding </a:t>
            </a:r>
            <a:r>
              <a:rPr lang="en-GB" b="1" dirty="0"/>
              <a:t>Good</a:t>
            </a:r>
            <a:r>
              <a:rPr lang="en-GB" dirty="0"/>
              <a:t>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7266040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The best-known sources, authors (most popular or prominent people)</a:t>
            </a:r>
          </a:p>
          <a:p>
            <a:pPr>
              <a:lnSpc>
                <a:spcPct val="90000"/>
              </a:lnSpc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The biggest impacting ideas and concepts</a:t>
            </a:r>
          </a:p>
          <a:p>
            <a:pPr>
              <a:lnSpc>
                <a:spcPct val="90000"/>
              </a:lnSpc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The ground-breaking new research or concepts</a:t>
            </a:r>
          </a:p>
          <a:p>
            <a:pPr>
              <a:lnSpc>
                <a:spcPct val="90000"/>
              </a:lnSpc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How many times has it been cited? </a:t>
            </a:r>
          </a:p>
          <a:p>
            <a:pPr>
              <a:lnSpc>
                <a:spcPct val="90000"/>
              </a:lnSpc>
            </a:pPr>
            <a:endParaRPr lang="en-GB" sz="2600" dirty="0"/>
          </a:p>
        </p:txBody>
      </p:sp>
      <p:pic>
        <p:nvPicPr>
          <p:cNvPr id="7" name="Graphic 6" descr="Closed Quotation Mark">
            <a:extLst>
              <a:ext uri="{FF2B5EF4-FFF2-40B4-BE49-F238E27FC236}">
                <a16:creationId xmlns:a16="http://schemas.microsoft.com/office/drawing/2014/main" id="{095AE127-E91F-4502-B61F-C11FE88E3C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67196" y="1600201"/>
            <a:ext cx="398904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3719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/>
              <a:t>Other </a:t>
            </a:r>
            <a:r>
              <a:rPr lang="en-GB" b="1"/>
              <a:t>Good </a:t>
            </a:r>
            <a:r>
              <a:rPr lang="en-GB"/>
              <a:t>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Just using Wikipedia really is not appropriate in academia for anything other than snowballing.</a:t>
            </a:r>
          </a:p>
          <a:p>
            <a:endParaRPr lang="en-GB" dirty="0"/>
          </a:p>
          <a:p>
            <a:r>
              <a:rPr lang="en-GB" dirty="0"/>
              <a:t>What is ‘snowballing’?  </a:t>
            </a:r>
          </a:p>
          <a:p>
            <a:pPr lvl="1"/>
            <a:r>
              <a:rPr lang="en-GB" sz="3200" dirty="0"/>
              <a:t>Using one reference to find others, and then others, and so 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0497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Keeping Track of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12490"/>
            <a:ext cx="10972800" cy="3991896"/>
          </a:xfrm>
        </p:spPr>
        <p:txBody>
          <a:bodyPr>
            <a:noAutofit/>
          </a:bodyPr>
          <a:lstStyle/>
          <a:p>
            <a:r>
              <a:rPr lang="en-GB" sz="2400" b="1" dirty="0"/>
              <a:t>It is important.  Worst case scenario – 3 months in after the proposal:</a:t>
            </a:r>
          </a:p>
          <a:p>
            <a:pPr lvl="1"/>
            <a:r>
              <a:rPr lang="en-GB" sz="2400" dirty="0"/>
              <a:t>“Eek! Where did I get that idea/quote from?”</a:t>
            </a:r>
          </a:p>
          <a:p>
            <a:r>
              <a:rPr lang="en-GB" sz="2400" b="1" dirty="0"/>
              <a:t>“Pile of papers, journals, books with sticky notes or highlighter, cannot find anything”</a:t>
            </a:r>
          </a:p>
          <a:p>
            <a:pPr lvl="1"/>
            <a:r>
              <a:rPr lang="en-GB" sz="2400" dirty="0"/>
              <a:t>Try making notes on a document or notebook instead, that you can track more easily. </a:t>
            </a:r>
          </a:p>
          <a:p>
            <a:r>
              <a:rPr lang="en-GB" sz="2400" b="1" dirty="0"/>
              <a:t>Electronic reference managers can help you with referencing:</a:t>
            </a:r>
          </a:p>
          <a:p>
            <a:pPr lvl="1"/>
            <a:r>
              <a:rPr lang="en-GB" sz="2400" dirty="0"/>
              <a:t>RefWorks, Word, Zotero, etc.</a:t>
            </a:r>
          </a:p>
          <a:p>
            <a:r>
              <a:rPr lang="en-GB" sz="2400" b="1" dirty="0"/>
              <a:t>You will need to cite all your references and sources.</a:t>
            </a:r>
          </a:p>
        </p:txBody>
      </p:sp>
    </p:spTree>
    <p:extLst>
      <p:ext uri="{BB962C8B-B14F-4D97-AF65-F5344CB8AC3E}">
        <p14:creationId xmlns:p14="http://schemas.microsoft.com/office/powerpoint/2010/main" val="14766890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/>
              <a:t>When to Stop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09600" y="1316736"/>
            <a:ext cx="10972800" cy="420049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You are seeking relevant information for a specific purpose – to answer your research aim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Also to demonstrate your scholarship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When you have what you need, the decision to stop has to be made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Basic approach is to keep it tight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Stick to your point – DO NOT DEVIATE !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Check it – is the path through your work clear ?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Do you have a good argument? 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Is it logical and ordered?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If none of the above, it might need more (or better focus).</a:t>
            </a:r>
          </a:p>
        </p:txBody>
      </p:sp>
    </p:spTree>
    <p:extLst>
      <p:ext uri="{BB962C8B-B14F-4D97-AF65-F5344CB8AC3E}">
        <p14:creationId xmlns:p14="http://schemas.microsoft.com/office/powerpoint/2010/main" val="9781086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dirty="0"/>
              <a:t>What will you do if your content does not link to your title, aim or AT LEAST ONE objective? </a:t>
            </a:r>
          </a:p>
        </p:txBody>
      </p:sp>
      <p:pic>
        <p:nvPicPr>
          <p:cNvPr id="7" name="Graphic 6" descr="Thought outline">
            <a:extLst>
              <a:ext uri="{FF2B5EF4-FFF2-40B4-BE49-F238E27FC236}">
                <a16:creationId xmlns:a16="http://schemas.microsoft.com/office/drawing/2014/main" id="{B5EF7B3D-5267-4DF3-B32E-13A791FFF5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6895480" y="1600201"/>
            <a:ext cx="398904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2900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4400" dirty="0"/>
              <a:t>GET RID OF IT!</a:t>
            </a:r>
          </a:p>
        </p:txBody>
      </p:sp>
      <p:pic>
        <p:nvPicPr>
          <p:cNvPr id="5" name="Graphic 4" descr="No sign with solid fill">
            <a:extLst>
              <a:ext uri="{FF2B5EF4-FFF2-40B4-BE49-F238E27FC236}">
                <a16:creationId xmlns:a16="http://schemas.microsoft.com/office/drawing/2014/main" id="{E94DA400-6540-5275-496C-00649AB0BA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5138584" y="3138948"/>
            <a:ext cx="1914832" cy="1914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591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Things Google can do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6797040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Display similar pages – relevant materials to the topic you are exploring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Allow for searching for reports and images.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Provide search history if resources were not bookmarked or saved.</a:t>
            </a:r>
          </a:p>
        </p:txBody>
      </p:sp>
      <p:pic>
        <p:nvPicPr>
          <p:cNvPr id="4" name="Graphic 3" descr="Programmer female with solid fill">
            <a:extLst>
              <a:ext uri="{FF2B5EF4-FFF2-40B4-BE49-F238E27FC236}">
                <a16:creationId xmlns:a16="http://schemas.microsoft.com/office/drawing/2014/main" id="{A15C1D33-9D15-C22B-8ED1-1BF2214605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101799" y="1417638"/>
            <a:ext cx="398904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7375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happens if I still cannot find what I need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Autofit/>
          </a:bodyPr>
          <a:lstStyle/>
          <a:p>
            <a:r>
              <a:rPr lang="en-GB" sz="2200" b="1" dirty="0"/>
              <a:t>Search terms:</a:t>
            </a:r>
          </a:p>
          <a:p>
            <a:pPr lvl="1"/>
            <a:r>
              <a:rPr lang="en-GB" sz="2200" dirty="0"/>
              <a:t>Multiple words for the same concept</a:t>
            </a:r>
          </a:p>
          <a:p>
            <a:pPr lvl="1"/>
            <a:r>
              <a:rPr lang="en-GB" sz="2200" dirty="0"/>
              <a:t>Check the search phrase to ensure meaning is as you expect</a:t>
            </a:r>
          </a:p>
          <a:p>
            <a:pPr lvl="1"/>
            <a:r>
              <a:rPr lang="en-GB" sz="2200" dirty="0"/>
              <a:t>Check you have not misunderstood a concept</a:t>
            </a:r>
          </a:p>
          <a:p>
            <a:pPr lvl="1"/>
            <a:r>
              <a:rPr lang="en-GB" sz="2200" dirty="0"/>
              <a:t>Find a different phrasing.</a:t>
            </a:r>
          </a:p>
          <a:p>
            <a:r>
              <a:rPr lang="en-GB" sz="2200" b="1" dirty="0"/>
              <a:t>Demographic:</a:t>
            </a:r>
          </a:p>
          <a:p>
            <a:pPr lvl="1"/>
            <a:r>
              <a:rPr lang="en-GB" sz="2200" dirty="0"/>
              <a:t>Adjust your demographic focus.</a:t>
            </a:r>
          </a:p>
          <a:p>
            <a:r>
              <a:rPr lang="en-GB" sz="2200" b="1" dirty="0"/>
              <a:t>Generalisation:</a:t>
            </a:r>
          </a:p>
          <a:p>
            <a:pPr lvl="1"/>
            <a:r>
              <a:rPr lang="en-GB" sz="2200" dirty="0"/>
              <a:t>Start at a more general level then narrow down the search from those results.</a:t>
            </a:r>
          </a:p>
        </p:txBody>
      </p:sp>
    </p:spTree>
    <p:extLst>
      <p:ext uri="{BB962C8B-B14F-4D97-AF65-F5344CB8AC3E}">
        <p14:creationId xmlns:p14="http://schemas.microsoft.com/office/powerpoint/2010/main" val="14338340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53313"/>
            <a:ext cx="10972800" cy="3917032"/>
          </a:xfrm>
        </p:spPr>
        <p:txBody>
          <a:bodyPr>
            <a:noAutofit/>
          </a:bodyPr>
          <a:lstStyle/>
          <a:p>
            <a:r>
              <a:rPr lang="en-GB" sz="2000" b="1" dirty="0"/>
              <a:t>Supervisor:</a:t>
            </a:r>
          </a:p>
          <a:p>
            <a:pPr lvl="1"/>
            <a:r>
              <a:rPr lang="en-GB" sz="2000" dirty="0"/>
              <a:t>Your supervisor will be able to suggest relevant places to start searches for topics</a:t>
            </a:r>
          </a:p>
          <a:p>
            <a:pPr lvl="1"/>
            <a:r>
              <a:rPr lang="en-GB" sz="2000" dirty="0"/>
              <a:t>This does not mean that they do the searching for you!</a:t>
            </a:r>
          </a:p>
          <a:p>
            <a:pPr lvl="1"/>
            <a:endParaRPr lang="en-GB" sz="2000" dirty="0"/>
          </a:p>
          <a:p>
            <a:r>
              <a:rPr lang="en-GB" sz="2000" b="1" dirty="0"/>
              <a:t>Library and/or Academic Support Staff:</a:t>
            </a:r>
          </a:p>
          <a:p>
            <a:pPr lvl="1"/>
            <a:r>
              <a:rPr lang="en-GB" sz="2000" dirty="0"/>
              <a:t>May be able to suggest rich sources of information (reference material to which they direct you)</a:t>
            </a:r>
          </a:p>
          <a:p>
            <a:pPr lvl="1"/>
            <a:r>
              <a:rPr lang="en-GB" sz="2000" dirty="0"/>
              <a:t>We do not cross-supervise. </a:t>
            </a:r>
          </a:p>
          <a:p>
            <a:pPr lvl="1"/>
            <a:endParaRPr lang="en-GB" sz="2000" dirty="0"/>
          </a:p>
          <a:p>
            <a:r>
              <a:rPr lang="en-GB" sz="2000" b="1" dirty="0"/>
              <a:t>Current Resources:</a:t>
            </a:r>
          </a:p>
          <a:p>
            <a:pPr lvl="1"/>
            <a:r>
              <a:rPr lang="en-GB" sz="2000" dirty="0"/>
              <a:t>If you already have some literature on your topic, use the references contained in it as breadcrumbs for the next step in your path.</a:t>
            </a:r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87527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7AA55-7BFA-4AC4-8B84-02F3792126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39578118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1077</Words>
  <Application>Microsoft Office PowerPoint</Application>
  <PresentationFormat>Widescreen</PresentationFormat>
  <Paragraphs>155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Myriad Pro</vt:lpstr>
      <vt:lpstr>Arial</vt:lpstr>
      <vt:lpstr>20140311PresentationUWTSDTemplate</vt:lpstr>
      <vt:lpstr>Independent Project (BMHP6020)</vt:lpstr>
      <vt:lpstr>Session structure</vt:lpstr>
      <vt:lpstr>Question </vt:lpstr>
      <vt:lpstr>Literary Sources</vt:lpstr>
      <vt:lpstr>Non-literary Sources</vt:lpstr>
      <vt:lpstr>Question</vt:lpstr>
      <vt:lpstr>Academic Misconduct</vt:lpstr>
      <vt:lpstr>Academic Misconduct Additional Information</vt:lpstr>
      <vt:lpstr>Question</vt:lpstr>
      <vt:lpstr>Finding Sources – How?</vt:lpstr>
      <vt:lpstr>Finding Sources</vt:lpstr>
      <vt:lpstr>Finding Sources – Methods?</vt:lpstr>
      <vt:lpstr>Finding Sources – No time to read them all!</vt:lpstr>
      <vt:lpstr>Finding Good Sources</vt:lpstr>
      <vt:lpstr>Other Good Sources</vt:lpstr>
      <vt:lpstr>Keeping Track of Sources</vt:lpstr>
      <vt:lpstr>When to Stop</vt:lpstr>
      <vt:lpstr>QUESTION</vt:lpstr>
      <vt:lpstr>Answer</vt:lpstr>
      <vt:lpstr>Things Google can do</vt:lpstr>
      <vt:lpstr>What happens if I still cannot find what I need</vt:lpstr>
      <vt:lpstr>Further resources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Finding Relevant Literature and Other Sources </dc:title>
  <dc:creator>Taniamichelle333@outlook.com</dc:creator>
  <cp:lastModifiedBy>Eleni Koutsogeorgou-Andreou</cp:lastModifiedBy>
  <cp:revision>9</cp:revision>
  <dcterms:created xsi:type="dcterms:W3CDTF">2020-10-26T07:35:33Z</dcterms:created>
  <dcterms:modified xsi:type="dcterms:W3CDTF">2024-02-12T23:17:17Z</dcterms:modified>
</cp:coreProperties>
</file>