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7" r:id="rId4"/>
    <p:sldId id="261" r:id="rId5"/>
    <p:sldId id="260" r:id="rId6"/>
    <p:sldId id="259"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E1D84E-47FA-4293-8B7F-49F789BBE690}" v="7" dt="2023-03-10T20:51:51.0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p:scale>
          <a:sx n="77" d="100"/>
          <a:sy n="77" d="100"/>
        </p:scale>
        <p:origin x="108"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rey Harrison (2231450)" userId="f6b8213a-abcb-4034-a9ad-9a4e3c5340c7" providerId="ADAL" clId="{EBE1D84E-47FA-4293-8B7F-49F789BBE690}"/>
    <pc:docChg chg="undo redo custSel addSld delSld modSld sldOrd">
      <pc:chgData name="Corey Harrison (2231450)" userId="f6b8213a-abcb-4034-a9ad-9a4e3c5340c7" providerId="ADAL" clId="{EBE1D84E-47FA-4293-8B7F-49F789BBE690}" dt="2023-03-14T10:56:25.810" v="4542" actId="20577"/>
      <pc:docMkLst>
        <pc:docMk/>
      </pc:docMkLst>
      <pc:sldChg chg="modSp">
        <pc:chgData name="Corey Harrison (2231450)" userId="f6b8213a-abcb-4034-a9ad-9a4e3c5340c7" providerId="ADAL" clId="{EBE1D84E-47FA-4293-8B7F-49F789BBE690}" dt="2023-03-07T09:27:49.168" v="1232"/>
        <pc:sldMkLst>
          <pc:docMk/>
          <pc:sldMk cId="4171504168" sldId="256"/>
        </pc:sldMkLst>
        <pc:spChg chg="mod">
          <ac:chgData name="Corey Harrison (2231450)" userId="f6b8213a-abcb-4034-a9ad-9a4e3c5340c7" providerId="ADAL" clId="{EBE1D84E-47FA-4293-8B7F-49F789BBE690}" dt="2023-03-07T09:27:49.168" v="1232"/>
          <ac:spMkLst>
            <pc:docMk/>
            <pc:sldMk cId="4171504168" sldId="256"/>
            <ac:spMk id="2" creationId="{4A25466E-AB29-9557-2441-028F617ACA71}"/>
          </ac:spMkLst>
        </pc:spChg>
        <pc:spChg chg="mod">
          <ac:chgData name="Corey Harrison (2231450)" userId="f6b8213a-abcb-4034-a9ad-9a4e3c5340c7" providerId="ADAL" clId="{EBE1D84E-47FA-4293-8B7F-49F789BBE690}" dt="2023-03-07T09:27:49.168" v="1232"/>
          <ac:spMkLst>
            <pc:docMk/>
            <pc:sldMk cId="4171504168" sldId="256"/>
            <ac:spMk id="3" creationId="{510BAE4D-69A8-83CB-30CD-471010EEDABD}"/>
          </ac:spMkLst>
        </pc:spChg>
      </pc:sldChg>
      <pc:sldChg chg="addSp delSp modSp mod ord">
        <pc:chgData name="Corey Harrison (2231450)" userId="f6b8213a-abcb-4034-a9ad-9a4e3c5340c7" providerId="ADAL" clId="{EBE1D84E-47FA-4293-8B7F-49F789BBE690}" dt="2023-03-07T10:49:49.614" v="2953" actId="20577"/>
        <pc:sldMkLst>
          <pc:docMk/>
          <pc:sldMk cId="2229820420" sldId="257"/>
        </pc:sldMkLst>
        <pc:spChg chg="del mod">
          <ac:chgData name="Corey Harrison (2231450)" userId="f6b8213a-abcb-4034-a9ad-9a4e3c5340c7" providerId="ADAL" clId="{EBE1D84E-47FA-4293-8B7F-49F789BBE690}" dt="2023-03-07T09:49:46.861" v="2014" actId="478"/>
          <ac:spMkLst>
            <pc:docMk/>
            <pc:sldMk cId="2229820420" sldId="257"/>
            <ac:spMk id="2" creationId="{588B7AFF-5B15-3410-F18E-DD0391A4F403}"/>
          </ac:spMkLst>
        </pc:spChg>
        <pc:spChg chg="del">
          <ac:chgData name="Corey Harrison (2231450)" userId="f6b8213a-abcb-4034-a9ad-9a4e3c5340c7" providerId="ADAL" clId="{EBE1D84E-47FA-4293-8B7F-49F789BBE690}" dt="2023-02-28T12:20:19.569" v="0" actId="478"/>
          <ac:spMkLst>
            <pc:docMk/>
            <pc:sldMk cId="2229820420" sldId="257"/>
            <ac:spMk id="3" creationId="{261B770E-C87C-51C5-B5F8-7BF4554CE1E6}"/>
          </ac:spMkLst>
        </pc:spChg>
        <pc:spChg chg="add del mod">
          <ac:chgData name="Corey Harrison (2231450)" userId="f6b8213a-abcb-4034-a9ad-9a4e3c5340c7" providerId="ADAL" clId="{EBE1D84E-47FA-4293-8B7F-49F789BBE690}" dt="2023-03-07T09:50:04.819" v="2020"/>
          <ac:spMkLst>
            <pc:docMk/>
            <pc:sldMk cId="2229820420" sldId="257"/>
            <ac:spMk id="5" creationId="{D1B6C7DE-84F6-3016-71E9-76CC48C2014C}"/>
          </ac:spMkLst>
        </pc:spChg>
        <pc:spChg chg="add del mod">
          <ac:chgData name="Corey Harrison (2231450)" userId="f6b8213a-abcb-4034-a9ad-9a4e3c5340c7" providerId="ADAL" clId="{EBE1D84E-47FA-4293-8B7F-49F789BBE690}" dt="2023-03-07T09:50:04.814" v="2018" actId="478"/>
          <ac:spMkLst>
            <pc:docMk/>
            <pc:sldMk cId="2229820420" sldId="257"/>
            <ac:spMk id="6" creationId="{F19A5659-AC0B-5D83-96BE-4E74C5A6CD91}"/>
          </ac:spMkLst>
        </pc:spChg>
        <pc:spChg chg="add del mod">
          <ac:chgData name="Corey Harrison (2231450)" userId="f6b8213a-abcb-4034-a9ad-9a4e3c5340c7" providerId="ADAL" clId="{EBE1D84E-47FA-4293-8B7F-49F789BBE690}" dt="2023-03-07T09:49:53.613" v="2015" actId="478"/>
          <ac:spMkLst>
            <pc:docMk/>
            <pc:sldMk cId="2229820420" sldId="257"/>
            <ac:spMk id="7" creationId="{F73D558E-69DC-552C-9B18-5A11D4743ED8}"/>
          </ac:spMkLst>
        </pc:spChg>
        <pc:graphicFrameChg chg="add mod modGraphic">
          <ac:chgData name="Corey Harrison (2231450)" userId="f6b8213a-abcb-4034-a9ad-9a4e3c5340c7" providerId="ADAL" clId="{EBE1D84E-47FA-4293-8B7F-49F789BBE690}" dt="2023-03-07T10:49:49.614" v="2953" actId="20577"/>
          <ac:graphicFrameMkLst>
            <pc:docMk/>
            <pc:sldMk cId="2229820420" sldId="257"/>
            <ac:graphicFrameMk id="4" creationId="{B1496F36-AB3B-CC92-E4B7-BA433CC1F31C}"/>
          </ac:graphicFrameMkLst>
        </pc:graphicFrameChg>
      </pc:sldChg>
      <pc:sldChg chg="modSp new mod ord">
        <pc:chgData name="Corey Harrison (2231450)" userId="f6b8213a-abcb-4034-a9ad-9a4e3c5340c7" providerId="ADAL" clId="{EBE1D84E-47FA-4293-8B7F-49F789BBE690}" dt="2023-03-10T20:44:29.756" v="3301"/>
        <pc:sldMkLst>
          <pc:docMk/>
          <pc:sldMk cId="1089359186" sldId="258"/>
        </pc:sldMkLst>
        <pc:spChg chg="mod">
          <ac:chgData name="Corey Harrison (2231450)" userId="f6b8213a-abcb-4034-a9ad-9a4e3c5340c7" providerId="ADAL" clId="{EBE1D84E-47FA-4293-8B7F-49F789BBE690}" dt="2023-03-07T09:29:16.252" v="1241" actId="1076"/>
          <ac:spMkLst>
            <pc:docMk/>
            <pc:sldMk cId="1089359186" sldId="258"/>
            <ac:spMk id="2" creationId="{A87B6D77-64EB-E6D7-FA86-D5AE276A013C}"/>
          </ac:spMkLst>
        </pc:spChg>
        <pc:spChg chg="mod">
          <ac:chgData name="Corey Harrison (2231450)" userId="f6b8213a-abcb-4034-a9ad-9a4e3c5340c7" providerId="ADAL" clId="{EBE1D84E-47FA-4293-8B7F-49F789BBE690}" dt="2023-03-07T09:27:49.491" v="1233" actId="27636"/>
          <ac:spMkLst>
            <pc:docMk/>
            <pc:sldMk cId="1089359186" sldId="258"/>
            <ac:spMk id="3" creationId="{BE1090C2-2681-9392-1734-E6A1C6A85B9E}"/>
          </ac:spMkLst>
        </pc:spChg>
      </pc:sldChg>
      <pc:sldChg chg="modSp new mod">
        <pc:chgData name="Corey Harrison (2231450)" userId="f6b8213a-abcb-4034-a9ad-9a4e3c5340c7" providerId="ADAL" clId="{EBE1D84E-47FA-4293-8B7F-49F789BBE690}" dt="2023-03-14T09:26:59.448" v="4531" actId="20577"/>
        <pc:sldMkLst>
          <pc:docMk/>
          <pc:sldMk cId="456205981" sldId="259"/>
        </pc:sldMkLst>
        <pc:spChg chg="mod">
          <ac:chgData name="Corey Harrison (2231450)" userId="f6b8213a-abcb-4034-a9ad-9a4e3c5340c7" providerId="ADAL" clId="{EBE1D84E-47FA-4293-8B7F-49F789BBE690}" dt="2023-03-07T09:27:49.168" v="1232"/>
          <ac:spMkLst>
            <pc:docMk/>
            <pc:sldMk cId="456205981" sldId="259"/>
            <ac:spMk id="2" creationId="{4ECA06CC-57EB-39CA-19BB-4CDF0EFAF48C}"/>
          </ac:spMkLst>
        </pc:spChg>
        <pc:spChg chg="mod">
          <ac:chgData name="Corey Harrison (2231450)" userId="f6b8213a-abcb-4034-a9ad-9a4e3c5340c7" providerId="ADAL" clId="{EBE1D84E-47FA-4293-8B7F-49F789BBE690}" dt="2023-03-14T09:26:59.448" v="4531" actId="20577"/>
          <ac:spMkLst>
            <pc:docMk/>
            <pc:sldMk cId="456205981" sldId="259"/>
            <ac:spMk id="3" creationId="{8A37987E-AEBB-2927-18B0-ECB840EDB2BD}"/>
          </ac:spMkLst>
        </pc:spChg>
      </pc:sldChg>
      <pc:sldChg chg="delSp new del mod modClrScheme chgLayout">
        <pc:chgData name="Corey Harrison (2231450)" userId="f6b8213a-abcb-4034-a9ad-9a4e3c5340c7" providerId="ADAL" clId="{EBE1D84E-47FA-4293-8B7F-49F789BBE690}" dt="2023-03-07T09:48:03.197" v="2004" actId="2696"/>
        <pc:sldMkLst>
          <pc:docMk/>
          <pc:sldMk cId="1882381860" sldId="260"/>
        </pc:sldMkLst>
        <pc:spChg chg="del">
          <ac:chgData name="Corey Harrison (2231450)" userId="f6b8213a-abcb-4034-a9ad-9a4e3c5340c7" providerId="ADAL" clId="{EBE1D84E-47FA-4293-8B7F-49F789BBE690}" dt="2023-03-07T09:37:07.615" v="1436" actId="700"/>
          <ac:spMkLst>
            <pc:docMk/>
            <pc:sldMk cId="1882381860" sldId="260"/>
            <ac:spMk id="2" creationId="{E00D7018-4364-3C09-A63E-D794628EEF3A}"/>
          </ac:spMkLst>
        </pc:spChg>
        <pc:spChg chg="del">
          <ac:chgData name="Corey Harrison (2231450)" userId="f6b8213a-abcb-4034-a9ad-9a4e3c5340c7" providerId="ADAL" clId="{EBE1D84E-47FA-4293-8B7F-49F789BBE690}" dt="2023-03-07T09:37:07.615" v="1436" actId="700"/>
          <ac:spMkLst>
            <pc:docMk/>
            <pc:sldMk cId="1882381860" sldId="260"/>
            <ac:spMk id="3" creationId="{890519B2-094C-B721-3E3B-73EA35C590A6}"/>
          </ac:spMkLst>
        </pc:spChg>
      </pc:sldChg>
      <pc:sldChg chg="addSp delSp modSp new mod modClrScheme chgLayout">
        <pc:chgData name="Corey Harrison (2231450)" userId="f6b8213a-abcb-4034-a9ad-9a4e3c5340c7" providerId="ADAL" clId="{EBE1D84E-47FA-4293-8B7F-49F789BBE690}" dt="2023-03-14T10:53:15.538" v="4541" actId="20577"/>
        <pc:sldMkLst>
          <pc:docMk/>
          <pc:sldMk cId="3301257916" sldId="260"/>
        </pc:sldMkLst>
        <pc:spChg chg="del mod ord">
          <ac:chgData name="Corey Harrison (2231450)" userId="f6b8213a-abcb-4034-a9ad-9a4e3c5340c7" providerId="ADAL" clId="{EBE1D84E-47FA-4293-8B7F-49F789BBE690}" dt="2023-03-07T09:48:23.763" v="2006" actId="700"/>
          <ac:spMkLst>
            <pc:docMk/>
            <pc:sldMk cId="3301257916" sldId="260"/>
            <ac:spMk id="2" creationId="{06F1CA79-A403-94D9-1B44-282D580E7EF8}"/>
          </ac:spMkLst>
        </pc:spChg>
        <pc:spChg chg="del mod ord">
          <ac:chgData name="Corey Harrison (2231450)" userId="f6b8213a-abcb-4034-a9ad-9a4e3c5340c7" providerId="ADAL" clId="{EBE1D84E-47FA-4293-8B7F-49F789BBE690}" dt="2023-03-07T09:48:23.763" v="2006" actId="700"/>
          <ac:spMkLst>
            <pc:docMk/>
            <pc:sldMk cId="3301257916" sldId="260"/>
            <ac:spMk id="3" creationId="{24D9AFF8-0715-FEC9-E908-F2A6462920FD}"/>
          </ac:spMkLst>
        </pc:spChg>
        <pc:spChg chg="add mod ord">
          <ac:chgData name="Corey Harrison (2231450)" userId="f6b8213a-abcb-4034-a9ad-9a4e3c5340c7" providerId="ADAL" clId="{EBE1D84E-47FA-4293-8B7F-49F789BBE690}" dt="2023-03-14T10:53:15.538" v="4541" actId="20577"/>
          <ac:spMkLst>
            <pc:docMk/>
            <pc:sldMk cId="3301257916" sldId="260"/>
            <ac:spMk id="4" creationId="{235F35FF-E0CA-BA2D-CD25-8891993B4147}"/>
          </ac:spMkLst>
        </pc:spChg>
        <pc:spChg chg="add mod ord">
          <ac:chgData name="Corey Harrison (2231450)" userId="f6b8213a-abcb-4034-a9ad-9a4e3c5340c7" providerId="ADAL" clId="{EBE1D84E-47FA-4293-8B7F-49F789BBE690}" dt="2023-03-14T09:26:08.867" v="4516" actId="20577"/>
          <ac:spMkLst>
            <pc:docMk/>
            <pc:sldMk cId="3301257916" sldId="260"/>
            <ac:spMk id="5" creationId="{3ED5CF09-C433-A2E4-DB84-37F61FF42C18}"/>
          </ac:spMkLst>
        </pc:spChg>
        <pc:spChg chg="add mod ord">
          <ac:chgData name="Corey Harrison (2231450)" userId="f6b8213a-abcb-4034-a9ad-9a4e3c5340c7" providerId="ADAL" clId="{EBE1D84E-47FA-4293-8B7F-49F789BBE690}" dt="2023-03-14T09:26:13.478" v="4518" actId="20577"/>
          <ac:spMkLst>
            <pc:docMk/>
            <pc:sldMk cId="3301257916" sldId="260"/>
            <ac:spMk id="6" creationId="{FA56CBCF-2611-B1F5-2C33-05D9574A7073}"/>
          </ac:spMkLst>
        </pc:spChg>
      </pc:sldChg>
      <pc:sldChg chg="addSp modSp new mod">
        <pc:chgData name="Corey Harrison (2231450)" userId="f6b8213a-abcb-4034-a9ad-9a4e3c5340c7" providerId="ADAL" clId="{EBE1D84E-47FA-4293-8B7F-49F789BBE690}" dt="2023-03-14T10:56:25.810" v="4542" actId="20577"/>
        <pc:sldMkLst>
          <pc:docMk/>
          <pc:sldMk cId="2255500836" sldId="261"/>
        </pc:sldMkLst>
        <pc:spChg chg="mod">
          <ac:chgData name="Corey Harrison (2231450)" userId="f6b8213a-abcb-4034-a9ad-9a4e3c5340c7" providerId="ADAL" clId="{EBE1D84E-47FA-4293-8B7F-49F789BBE690}" dt="2023-03-10T20:48:57.795" v="3309" actId="1076"/>
          <ac:spMkLst>
            <pc:docMk/>
            <pc:sldMk cId="2255500836" sldId="261"/>
            <ac:spMk id="2" creationId="{7D10B831-80AE-EAEF-8F9F-A88F614925F8}"/>
          </ac:spMkLst>
        </pc:spChg>
        <pc:spChg chg="mod">
          <ac:chgData name="Corey Harrison (2231450)" userId="f6b8213a-abcb-4034-a9ad-9a4e3c5340c7" providerId="ADAL" clId="{EBE1D84E-47FA-4293-8B7F-49F789BBE690}" dt="2023-03-14T10:56:25.810" v="4542" actId="20577"/>
          <ac:spMkLst>
            <pc:docMk/>
            <pc:sldMk cId="2255500836" sldId="261"/>
            <ac:spMk id="3" creationId="{9A2EAEEF-95CE-0AE4-69B6-41E414CB6C4E}"/>
          </ac:spMkLst>
        </pc:spChg>
        <pc:spChg chg="mod">
          <ac:chgData name="Corey Harrison (2231450)" userId="f6b8213a-abcb-4034-a9ad-9a4e3c5340c7" providerId="ADAL" clId="{EBE1D84E-47FA-4293-8B7F-49F789BBE690}" dt="2023-03-13T21:18:13.235" v="4485" actId="255"/>
          <ac:spMkLst>
            <pc:docMk/>
            <pc:sldMk cId="2255500836" sldId="261"/>
            <ac:spMk id="4" creationId="{005CFAB9-FF42-CCD9-A5BC-70B3422C9773}"/>
          </ac:spMkLst>
        </pc:spChg>
        <pc:spChg chg="add mod">
          <ac:chgData name="Corey Harrison (2231450)" userId="f6b8213a-abcb-4034-a9ad-9a4e3c5340c7" providerId="ADAL" clId="{EBE1D84E-47FA-4293-8B7F-49F789BBE690}" dt="2023-03-13T21:17:57.537" v="4483" actId="1076"/>
          <ac:spMkLst>
            <pc:docMk/>
            <pc:sldMk cId="2255500836" sldId="261"/>
            <ac:spMk id="7" creationId="{71310550-BABE-EF9B-14D8-A53440DF05C6}"/>
          </ac:spMkLst>
        </pc:spChg>
        <pc:cxnChg chg="add mod">
          <ac:chgData name="Corey Harrison (2231450)" userId="f6b8213a-abcb-4034-a9ad-9a4e3c5340c7" providerId="ADAL" clId="{EBE1D84E-47FA-4293-8B7F-49F789BBE690}" dt="2023-03-10T20:49:30.591" v="3311" actId="1076"/>
          <ac:cxnSpMkLst>
            <pc:docMk/>
            <pc:sldMk cId="2255500836" sldId="261"/>
            <ac:cxnSpMk id="6" creationId="{DB342BA4-64DA-0F79-DDDC-5E42B02DF35B}"/>
          </ac:cxnSpMkLst>
        </pc:cxnChg>
      </pc:sldChg>
      <pc:sldChg chg="new del">
        <pc:chgData name="Corey Harrison (2231450)" userId="f6b8213a-abcb-4034-a9ad-9a4e3c5340c7" providerId="ADAL" clId="{EBE1D84E-47FA-4293-8B7F-49F789BBE690}" dt="2023-03-10T20:33:32.041" v="3139" actId="47"/>
        <pc:sldMkLst>
          <pc:docMk/>
          <pc:sldMk cId="2272462089" sldId="261"/>
        </pc:sldMkLst>
      </pc:sldChg>
      <pc:sldChg chg="modSp new del mod">
        <pc:chgData name="Corey Harrison (2231450)" userId="f6b8213a-abcb-4034-a9ad-9a4e3c5340c7" providerId="ADAL" clId="{EBE1D84E-47FA-4293-8B7F-49F789BBE690}" dt="2023-03-10T20:33:25.934" v="3137" actId="47"/>
        <pc:sldMkLst>
          <pc:docMk/>
          <pc:sldMk cId="2911756709" sldId="261"/>
        </pc:sldMkLst>
        <pc:spChg chg="mod">
          <ac:chgData name="Corey Harrison (2231450)" userId="f6b8213a-abcb-4034-a9ad-9a4e3c5340c7" providerId="ADAL" clId="{EBE1D84E-47FA-4293-8B7F-49F789BBE690}" dt="2023-03-10T19:06:11.393" v="2994" actId="20577"/>
          <ac:spMkLst>
            <pc:docMk/>
            <pc:sldMk cId="2911756709" sldId="261"/>
            <ac:spMk id="2" creationId="{A30DAC1A-36F3-4411-4A92-94388875FF5C}"/>
          </ac:spMkLst>
        </pc:spChg>
        <pc:spChg chg="mod">
          <ac:chgData name="Corey Harrison (2231450)" userId="f6b8213a-abcb-4034-a9ad-9a4e3c5340c7" providerId="ADAL" clId="{EBE1D84E-47FA-4293-8B7F-49F789BBE690}" dt="2023-03-10T20:09:17.327" v="3136" actId="20577"/>
          <ac:spMkLst>
            <pc:docMk/>
            <pc:sldMk cId="2911756709" sldId="261"/>
            <ac:spMk id="3" creationId="{678BDD65-3BEC-A3E2-7D64-1A4C94C45799}"/>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2D9B64F6-9AF5-4A9D-80D3-D58AAA57966E}"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5187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spTree>
    <p:extLst>
      <p:ext uri="{BB962C8B-B14F-4D97-AF65-F5344CB8AC3E}">
        <p14:creationId xmlns:p14="http://schemas.microsoft.com/office/powerpoint/2010/main" val="8959114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30090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6715252-FB87-4353-98C9-E72A90B2C057}"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B64F6-9AF5-4A9D-80D3-D58AAA57966E}" type="slidenum">
              <a:rPr lang="en-GB" smtClean="0"/>
              <a:t>‹#›</a:t>
            </a:fld>
            <a:endParaRPr lang="en-GB"/>
          </a:p>
        </p:txBody>
      </p:sp>
    </p:spTree>
    <p:extLst>
      <p:ext uri="{BB962C8B-B14F-4D97-AF65-F5344CB8AC3E}">
        <p14:creationId xmlns:p14="http://schemas.microsoft.com/office/powerpoint/2010/main" val="41714005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6715252-FB87-4353-98C9-E72A90B2C057}" type="datetimeFigureOut">
              <a:rPr lang="en-GB" smtClean="0"/>
              <a:t>13/03/2023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D9B64F6-9AF5-4A9D-80D3-D58AAA57966E}"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13369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6715252-FB87-4353-98C9-E72A90B2C057}" type="datetimeFigureOut">
              <a:rPr lang="en-GB" smtClean="0"/>
              <a:t>13/03/2023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D9B64F6-9AF5-4A9D-80D3-D58AAA57966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817682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6715252-FB87-4353-98C9-E72A90B2C057}" type="datetimeFigureOut">
              <a:rPr lang="en-GB" smtClean="0"/>
              <a:t>13/03/2023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D9B64F6-9AF5-4A9D-80D3-D58AAA57966E}" type="slidenum">
              <a:rPr lang="en-GB" smtClean="0"/>
              <a:t>‹#›</a:t>
            </a:fld>
            <a:endParaRPr lang="en-GB"/>
          </a:p>
        </p:txBody>
      </p:sp>
    </p:spTree>
    <p:extLst>
      <p:ext uri="{BB962C8B-B14F-4D97-AF65-F5344CB8AC3E}">
        <p14:creationId xmlns:p14="http://schemas.microsoft.com/office/powerpoint/2010/main" val="528896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715252-FB87-4353-98C9-E72A90B2C057}"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B64F6-9AF5-4A9D-80D3-D58AAA57966E}"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113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715252-FB87-4353-98C9-E72A90B2C057}"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B64F6-9AF5-4A9D-80D3-D58AAA57966E}" type="slidenum">
              <a:rPr lang="en-GB" smtClean="0"/>
              <a:t>‹#›</a:t>
            </a:fld>
            <a:endParaRPr lang="en-GB"/>
          </a:p>
        </p:txBody>
      </p:sp>
    </p:spTree>
    <p:extLst>
      <p:ext uri="{BB962C8B-B14F-4D97-AF65-F5344CB8AC3E}">
        <p14:creationId xmlns:p14="http://schemas.microsoft.com/office/powerpoint/2010/main" val="19088168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6715252-FB87-4353-98C9-E72A90B2C057}" type="datetimeFigureOut">
              <a:rPr lang="en-GB" smtClean="0"/>
              <a:t>13/03/2023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9B64F6-9AF5-4A9D-80D3-D58AAA57966E}" type="slidenum">
              <a:rPr lang="en-GB" smtClean="0"/>
              <a:t>‹#›</a:t>
            </a:fld>
            <a:endParaRPr lang="en-GB"/>
          </a:p>
        </p:txBody>
      </p:sp>
    </p:spTree>
    <p:extLst>
      <p:ext uri="{BB962C8B-B14F-4D97-AF65-F5344CB8AC3E}">
        <p14:creationId xmlns:p14="http://schemas.microsoft.com/office/powerpoint/2010/main" val="35628209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68337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980954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spTree>
    <p:extLst>
      <p:ext uri="{BB962C8B-B14F-4D97-AF65-F5344CB8AC3E}">
        <p14:creationId xmlns:p14="http://schemas.microsoft.com/office/powerpoint/2010/main" val="29585796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78406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52615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276143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6715252-FB87-4353-98C9-E72A90B2C057}" type="datetimeFigureOut">
              <a:rPr lang="en-GB" smtClean="0"/>
              <a:t>13/03/2023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D9B64F6-9AF5-4A9D-80D3-D58AAA57966E}"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69561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6715252-FB87-4353-98C9-E72A90B2C057}" type="datetimeFigureOut">
              <a:rPr lang="en-GB" smtClean="0"/>
              <a:t>13/03/2023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9B64F6-9AF5-4A9D-80D3-D58AAA57966E}" type="slidenum">
              <a:rPr lang="en-GB" smtClean="0"/>
              <a:t>‹#›</a:t>
            </a:fld>
            <a:endParaRPr lang="en-GB"/>
          </a:p>
        </p:txBody>
      </p:sp>
    </p:spTree>
    <p:extLst>
      <p:ext uri="{BB962C8B-B14F-4D97-AF65-F5344CB8AC3E}">
        <p14:creationId xmlns:p14="http://schemas.microsoft.com/office/powerpoint/2010/main" val="15985419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hyperlink" Target="https://citsolutions.edu.au/about/news/get_smart_about_your_career_develop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5466E-AB29-9557-2441-028F617ACA71}"/>
              </a:ext>
            </a:extLst>
          </p:cNvPr>
          <p:cNvSpPr>
            <a:spLocks noGrp="1"/>
          </p:cNvSpPr>
          <p:nvPr>
            <p:ph type="ctrTitle"/>
          </p:nvPr>
        </p:nvSpPr>
        <p:spPr/>
        <p:txBody>
          <a:bodyPr/>
          <a:lstStyle/>
          <a:p>
            <a:r>
              <a:rPr lang="en-GB" b="1" u="sng" dirty="0"/>
              <a:t>Corey Harrison</a:t>
            </a:r>
          </a:p>
        </p:txBody>
      </p:sp>
      <p:sp>
        <p:nvSpPr>
          <p:cNvPr id="3" name="Subtitle 2">
            <a:extLst>
              <a:ext uri="{FF2B5EF4-FFF2-40B4-BE49-F238E27FC236}">
                <a16:creationId xmlns:a16="http://schemas.microsoft.com/office/drawing/2014/main" id="{510BAE4D-69A8-83CB-30CD-471010EEDABD}"/>
              </a:ext>
            </a:extLst>
          </p:cNvPr>
          <p:cNvSpPr>
            <a:spLocks noGrp="1"/>
          </p:cNvSpPr>
          <p:nvPr>
            <p:ph type="subTitle" idx="1"/>
          </p:nvPr>
        </p:nvSpPr>
        <p:spPr/>
        <p:txBody>
          <a:bodyPr/>
          <a:lstStyle/>
          <a:p>
            <a:r>
              <a:rPr lang="en-GB" b="1" u="sng" dirty="0"/>
              <a:t>Professional development plan.</a:t>
            </a:r>
          </a:p>
          <a:p>
            <a:r>
              <a:rPr lang="en-GB" b="1" u="sng" dirty="0"/>
              <a:t>2231450@student.uwtsd.ac.uk</a:t>
            </a:r>
          </a:p>
        </p:txBody>
      </p:sp>
    </p:spTree>
    <p:extLst>
      <p:ext uri="{BB962C8B-B14F-4D97-AF65-F5344CB8AC3E}">
        <p14:creationId xmlns:p14="http://schemas.microsoft.com/office/powerpoint/2010/main" val="4171504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B6D77-64EB-E6D7-FA86-D5AE276A013C}"/>
              </a:ext>
            </a:extLst>
          </p:cNvPr>
          <p:cNvSpPr>
            <a:spLocks noGrp="1"/>
          </p:cNvSpPr>
          <p:nvPr>
            <p:ph type="title"/>
          </p:nvPr>
        </p:nvSpPr>
        <p:spPr>
          <a:xfrm>
            <a:off x="746760" y="-149629"/>
            <a:ext cx="10515600" cy="801226"/>
          </a:xfrm>
        </p:spPr>
        <p:txBody>
          <a:bodyPr/>
          <a:lstStyle/>
          <a:p>
            <a:pPr algn="ctr"/>
            <a:r>
              <a:rPr lang="en-GB" b="1" u="sng" dirty="0"/>
              <a:t>SMART GOALS.</a:t>
            </a:r>
          </a:p>
        </p:txBody>
      </p:sp>
      <p:sp>
        <p:nvSpPr>
          <p:cNvPr id="3" name="Content Placeholder 2">
            <a:extLst>
              <a:ext uri="{FF2B5EF4-FFF2-40B4-BE49-F238E27FC236}">
                <a16:creationId xmlns:a16="http://schemas.microsoft.com/office/drawing/2014/main" id="{BE1090C2-2681-9392-1734-E6A1C6A85B9E}"/>
              </a:ext>
            </a:extLst>
          </p:cNvPr>
          <p:cNvSpPr>
            <a:spLocks noGrp="1"/>
          </p:cNvSpPr>
          <p:nvPr>
            <p:ph idx="1"/>
          </p:nvPr>
        </p:nvSpPr>
        <p:spPr>
          <a:xfrm>
            <a:off x="838200" y="997528"/>
            <a:ext cx="10515600" cy="5860472"/>
          </a:xfrm>
        </p:spPr>
        <p:txBody>
          <a:bodyPr>
            <a:normAutofit fontScale="40000" lnSpcReduction="20000"/>
          </a:bodyPr>
          <a:lstStyle/>
          <a:p>
            <a:pPr algn="l"/>
            <a:r>
              <a:rPr lang="en-GB" sz="3800" b="0" i="0" u="sng" dirty="0">
                <a:solidFill>
                  <a:srgbClr val="374151"/>
                </a:solidFill>
                <a:effectLst/>
                <a:latin typeface="Calibri" panose="020F0502020204030204" pitchFamily="34" charset="0"/>
                <a:cs typeface="Calibri" panose="020F0502020204030204" pitchFamily="34" charset="0"/>
              </a:rPr>
              <a:t>SMART goals are a framework for setting specific, measurable, achievable, relevant, and time-bound goals. The acronym stands for:</a:t>
            </a:r>
          </a:p>
          <a:p>
            <a:pPr algn="l"/>
            <a:endParaRPr lang="en-GB" sz="3800" b="0" i="0" dirty="0">
              <a:solidFill>
                <a:srgbClr val="374151"/>
              </a:solidFill>
              <a:effectLst/>
              <a:latin typeface="Calibri" panose="020F0502020204030204" pitchFamily="34" charset="0"/>
              <a:cs typeface="Calibri" panose="020F0502020204030204" pitchFamily="34" charset="0"/>
            </a:endParaRPr>
          </a:p>
          <a:p>
            <a:pPr algn="l">
              <a:buFont typeface="Arial" panose="020B0604020202020204" pitchFamily="34" charset="0"/>
              <a:buChar char="•"/>
            </a:pPr>
            <a:r>
              <a:rPr lang="en-GB" sz="3800" b="0" i="0" dirty="0">
                <a:solidFill>
                  <a:srgbClr val="374151"/>
                </a:solidFill>
                <a:effectLst/>
                <a:latin typeface="Calibri" panose="020F0502020204030204" pitchFamily="34" charset="0"/>
                <a:cs typeface="Calibri" panose="020F0502020204030204" pitchFamily="34" charset="0"/>
              </a:rPr>
              <a:t>Specific: The goal should be clear and specific, rather than vague or broad.</a:t>
            </a:r>
          </a:p>
          <a:p>
            <a:pPr algn="l">
              <a:buFont typeface="Arial" panose="020B0604020202020204" pitchFamily="34" charset="0"/>
              <a:buChar char="•"/>
            </a:pPr>
            <a:r>
              <a:rPr lang="en-GB" sz="3800" b="0" i="0" dirty="0">
                <a:solidFill>
                  <a:srgbClr val="374151"/>
                </a:solidFill>
                <a:effectLst/>
                <a:latin typeface="Calibri" panose="020F0502020204030204" pitchFamily="34" charset="0"/>
                <a:cs typeface="Calibri" panose="020F0502020204030204" pitchFamily="34" charset="0"/>
              </a:rPr>
              <a:t>Measurable: The goal should be quantifiable, so that you can track your progress and measure success.</a:t>
            </a:r>
          </a:p>
          <a:p>
            <a:pPr algn="l">
              <a:buFont typeface="Arial" panose="020B0604020202020204" pitchFamily="34" charset="0"/>
              <a:buChar char="•"/>
            </a:pPr>
            <a:r>
              <a:rPr lang="en-GB" sz="3800" b="0" i="0" dirty="0">
                <a:solidFill>
                  <a:srgbClr val="374151"/>
                </a:solidFill>
                <a:effectLst/>
                <a:latin typeface="Calibri" panose="020F0502020204030204" pitchFamily="34" charset="0"/>
                <a:cs typeface="Calibri" panose="020F0502020204030204" pitchFamily="34" charset="0"/>
              </a:rPr>
              <a:t>Achievable: The goal should be realistic and attainable, taking into account your resources and limitations.</a:t>
            </a:r>
          </a:p>
          <a:p>
            <a:pPr algn="l">
              <a:buFont typeface="Arial" panose="020B0604020202020204" pitchFamily="34" charset="0"/>
              <a:buChar char="•"/>
            </a:pPr>
            <a:r>
              <a:rPr lang="en-GB" sz="3800" b="0" i="0" dirty="0">
                <a:solidFill>
                  <a:srgbClr val="374151"/>
                </a:solidFill>
                <a:effectLst/>
                <a:latin typeface="Calibri" panose="020F0502020204030204" pitchFamily="34" charset="0"/>
                <a:cs typeface="Calibri" panose="020F0502020204030204" pitchFamily="34" charset="0"/>
              </a:rPr>
              <a:t>Relevant: The goal should be aligned with your values, interests, and priorities.</a:t>
            </a:r>
          </a:p>
          <a:p>
            <a:pPr algn="l">
              <a:buFont typeface="Arial" panose="020B0604020202020204" pitchFamily="34" charset="0"/>
              <a:buChar char="•"/>
            </a:pPr>
            <a:r>
              <a:rPr lang="en-GB" sz="3800" b="0" i="0" dirty="0">
                <a:solidFill>
                  <a:srgbClr val="374151"/>
                </a:solidFill>
                <a:effectLst/>
                <a:latin typeface="Calibri" panose="020F0502020204030204" pitchFamily="34" charset="0"/>
                <a:cs typeface="Calibri" panose="020F0502020204030204" pitchFamily="34" charset="0"/>
              </a:rPr>
              <a:t>Time-bound: The goal should have a deadline or timeline, creating a sense of urgency and accountability.</a:t>
            </a:r>
          </a:p>
          <a:p>
            <a:pPr algn="l">
              <a:buFont typeface="Arial" panose="020B0604020202020204" pitchFamily="34" charset="0"/>
              <a:buChar char="•"/>
            </a:pPr>
            <a:endParaRPr lang="en-GB" sz="3800" b="0" i="0" dirty="0">
              <a:solidFill>
                <a:srgbClr val="374151"/>
              </a:solidFill>
              <a:effectLst/>
              <a:latin typeface="Calibri" panose="020F0502020204030204" pitchFamily="34" charset="0"/>
              <a:cs typeface="Calibri" panose="020F0502020204030204" pitchFamily="34" charset="0"/>
            </a:endParaRPr>
          </a:p>
          <a:p>
            <a:pPr algn="l"/>
            <a:r>
              <a:rPr lang="en-GB" sz="3800" b="0" i="0" u="sng" dirty="0">
                <a:solidFill>
                  <a:srgbClr val="374151"/>
                </a:solidFill>
                <a:effectLst/>
                <a:latin typeface="Calibri" panose="020F0502020204030204" pitchFamily="34" charset="0"/>
                <a:cs typeface="Calibri" panose="020F0502020204030204" pitchFamily="34" charset="0"/>
              </a:rPr>
              <a:t>To achieve your SMART goals, you can take several steps:</a:t>
            </a:r>
          </a:p>
          <a:p>
            <a:pPr algn="l"/>
            <a:endParaRPr lang="en-GB" sz="3800" b="0" i="0" dirty="0">
              <a:solidFill>
                <a:srgbClr val="374151"/>
              </a:solidFill>
              <a:effectLst/>
              <a:latin typeface="Calibri" panose="020F0502020204030204" pitchFamily="34" charset="0"/>
              <a:cs typeface="Calibri" panose="020F0502020204030204" pitchFamily="34" charset="0"/>
            </a:endParaRPr>
          </a:p>
          <a:p>
            <a:pPr algn="l">
              <a:buFont typeface="+mj-lt"/>
              <a:buAutoNum type="arabicPeriod"/>
            </a:pPr>
            <a:r>
              <a:rPr lang="en-GB" sz="3800" b="0" i="0" dirty="0">
                <a:solidFill>
                  <a:srgbClr val="374151"/>
                </a:solidFill>
                <a:effectLst/>
                <a:latin typeface="Calibri" panose="020F0502020204030204" pitchFamily="34" charset="0"/>
                <a:cs typeface="Calibri" panose="020F0502020204030204" pitchFamily="34" charset="0"/>
              </a:rPr>
              <a:t>Define your goals: Clearly define what you want to achieve and why it's important to you.</a:t>
            </a:r>
          </a:p>
          <a:p>
            <a:pPr algn="l">
              <a:buFont typeface="+mj-lt"/>
              <a:buAutoNum type="arabicPeriod"/>
            </a:pPr>
            <a:r>
              <a:rPr lang="en-GB" sz="3800" b="0" i="0" dirty="0">
                <a:solidFill>
                  <a:srgbClr val="374151"/>
                </a:solidFill>
                <a:effectLst/>
                <a:latin typeface="Calibri" panose="020F0502020204030204" pitchFamily="34" charset="0"/>
                <a:cs typeface="Calibri" panose="020F0502020204030204" pitchFamily="34" charset="0"/>
              </a:rPr>
              <a:t>Break down your goals: Divide your goal into smaller, more manageable steps or sub-goals.</a:t>
            </a:r>
          </a:p>
          <a:p>
            <a:pPr algn="l">
              <a:buFont typeface="+mj-lt"/>
              <a:buAutoNum type="arabicPeriod"/>
            </a:pPr>
            <a:r>
              <a:rPr lang="en-GB" sz="3800" b="0" i="0" dirty="0">
                <a:solidFill>
                  <a:srgbClr val="374151"/>
                </a:solidFill>
                <a:effectLst/>
                <a:latin typeface="Calibri" panose="020F0502020204030204" pitchFamily="34" charset="0"/>
                <a:cs typeface="Calibri" panose="020F0502020204030204" pitchFamily="34" charset="0"/>
              </a:rPr>
              <a:t>Create a plan: Determine what resources, tools, and strategies you need to accomplish your goals and make a plan.</a:t>
            </a:r>
          </a:p>
          <a:p>
            <a:pPr algn="l">
              <a:buFont typeface="+mj-lt"/>
              <a:buAutoNum type="arabicPeriod"/>
            </a:pPr>
            <a:r>
              <a:rPr lang="en-GB" sz="3800" b="0" i="0" dirty="0">
                <a:solidFill>
                  <a:srgbClr val="374151"/>
                </a:solidFill>
                <a:effectLst/>
                <a:latin typeface="Calibri" panose="020F0502020204030204" pitchFamily="34" charset="0"/>
                <a:cs typeface="Calibri" panose="020F0502020204030204" pitchFamily="34" charset="0"/>
              </a:rPr>
              <a:t>Take action: Act on your plan by following the steps you've outlined.</a:t>
            </a:r>
          </a:p>
          <a:p>
            <a:pPr algn="l">
              <a:buFont typeface="+mj-lt"/>
              <a:buAutoNum type="arabicPeriod"/>
            </a:pPr>
            <a:r>
              <a:rPr lang="en-GB" sz="3800" b="0" i="0" dirty="0">
                <a:solidFill>
                  <a:srgbClr val="374151"/>
                </a:solidFill>
                <a:effectLst/>
                <a:latin typeface="Calibri" panose="020F0502020204030204" pitchFamily="34" charset="0"/>
                <a:cs typeface="Calibri" panose="020F0502020204030204" pitchFamily="34" charset="0"/>
              </a:rPr>
              <a:t>Monitor your progress: Keep track of your progress and adjust your plan as needed.</a:t>
            </a:r>
          </a:p>
          <a:p>
            <a:pPr algn="l">
              <a:buFont typeface="+mj-lt"/>
              <a:buAutoNum type="arabicPeriod"/>
            </a:pPr>
            <a:r>
              <a:rPr lang="en-GB" sz="3800" b="0" i="0" dirty="0">
                <a:solidFill>
                  <a:srgbClr val="374151"/>
                </a:solidFill>
                <a:effectLst/>
                <a:latin typeface="Calibri" panose="020F0502020204030204" pitchFamily="34" charset="0"/>
                <a:cs typeface="Calibri" panose="020F0502020204030204" pitchFamily="34" charset="0"/>
              </a:rPr>
              <a:t>Celebrate your success: When you achieve your goal, celebrate your success and recognize your accomplishments.</a:t>
            </a:r>
          </a:p>
          <a:p>
            <a:endParaRPr lang="en-GB" dirty="0"/>
          </a:p>
        </p:txBody>
      </p:sp>
    </p:spTree>
    <p:extLst>
      <p:ext uri="{BB962C8B-B14F-4D97-AF65-F5344CB8AC3E}">
        <p14:creationId xmlns:p14="http://schemas.microsoft.com/office/powerpoint/2010/main" val="1089359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B1496F36-AB3B-CC92-E4B7-BA433CC1F31C}"/>
              </a:ext>
            </a:extLst>
          </p:cNvPr>
          <p:cNvGraphicFramePr>
            <a:graphicFrameLocks noGrp="1"/>
          </p:cNvGraphicFramePr>
          <p:nvPr>
            <p:extLst>
              <p:ext uri="{D42A27DB-BD31-4B8C-83A1-F6EECF244321}">
                <p14:modId xmlns:p14="http://schemas.microsoft.com/office/powerpoint/2010/main" val="716697821"/>
              </p:ext>
            </p:extLst>
          </p:nvPr>
        </p:nvGraphicFramePr>
        <p:xfrm>
          <a:off x="215535" y="6192"/>
          <a:ext cx="11663352" cy="6851808"/>
        </p:xfrm>
        <a:graphic>
          <a:graphicData uri="http://schemas.openxmlformats.org/drawingml/2006/table">
            <a:tbl>
              <a:tblPr firstRow="1" bandRow="1">
                <a:tableStyleId>{5C22544A-7EE6-4342-B048-85BDC9FD1C3A}</a:tableStyleId>
              </a:tblPr>
              <a:tblGrid>
                <a:gridCol w="2915838">
                  <a:extLst>
                    <a:ext uri="{9D8B030D-6E8A-4147-A177-3AD203B41FA5}">
                      <a16:colId xmlns:a16="http://schemas.microsoft.com/office/drawing/2014/main" val="3508863061"/>
                    </a:ext>
                  </a:extLst>
                </a:gridCol>
                <a:gridCol w="2915838">
                  <a:extLst>
                    <a:ext uri="{9D8B030D-6E8A-4147-A177-3AD203B41FA5}">
                      <a16:colId xmlns:a16="http://schemas.microsoft.com/office/drawing/2014/main" val="2956788037"/>
                    </a:ext>
                  </a:extLst>
                </a:gridCol>
                <a:gridCol w="2915838">
                  <a:extLst>
                    <a:ext uri="{9D8B030D-6E8A-4147-A177-3AD203B41FA5}">
                      <a16:colId xmlns:a16="http://schemas.microsoft.com/office/drawing/2014/main" val="3391936141"/>
                    </a:ext>
                  </a:extLst>
                </a:gridCol>
                <a:gridCol w="2915838">
                  <a:extLst>
                    <a:ext uri="{9D8B030D-6E8A-4147-A177-3AD203B41FA5}">
                      <a16:colId xmlns:a16="http://schemas.microsoft.com/office/drawing/2014/main" val="234536549"/>
                    </a:ext>
                  </a:extLst>
                </a:gridCol>
              </a:tblGrid>
              <a:tr h="1188015">
                <a:tc>
                  <a:txBody>
                    <a:bodyPr/>
                    <a:lstStyle/>
                    <a:p>
                      <a:pPr algn="ctr"/>
                      <a:r>
                        <a:rPr lang="en-GB" dirty="0"/>
                        <a:t>SPECIFIC</a:t>
                      </a:r>
                    </a:p>
                  </a:txBody>
                  <a:tcPr/>
                </a:tc>
                <a:tc>
                  <a:txBody>
                    <a:bodyPr/>
                    <a:lstStyle/>
                    <a:p>
                      <a:r>
                        <a:rPr lang="en-GB" sz="1400" dirty="0"/>
                        <a:t>Create a income stream from property and become a property owner in next 3-5 years.</a:t>
                      </a:r>
                    </a:p>
                  </a:txBody>
                  <a:tcPr/>
                </a:tc>
                <a:tc>
                  <a:txBody>
                    <a:bodyPr/>
                    <a:lstStyle/>
                    <a:p>
                      <a:r>
                        <a:rPr lang="en-GB" sz="1400" b="0" dirty="0"/>
                        <a:t>Learn the hardware an software components related to computer programming and complete </a:t>
                      </a:r>
                      <a:r>
                        <a:rPr lang="en-GB" sz="1400" b="0" dirty="0" err="1"/>
                        <a:t>uni</a:t>
                      </a:r>
                      <a:r>
                        <a:rPr lang="en-GB" sz="1400" b="0" dirty="0"/>
                        <a:t> course to have better understanding</a:t>
                      </a:r>
                    </a:p>
                  </a:txBody>
                  <a:tcPr/>
                </a:tc>
                <a:tc>
                  <a:txBody>
                    <a:bodyPr/>
                    <a:lstStyle/>
                    <a:p>
                      <a:r>
                        <a:rPr lang="en-GB" b="0" dirty="0"/>
                        <a:t>Pass the theory test and driving test to get my drivers license</a:t>
                      </a:r>
                    </a:p>
                  </a:txBody>
                  <a:tcPr/>
                </a:tc>
                <a:extLst>
                  <a:ext uri="{0D108BD9-81ED-4DB2-BD59-A6C34878D82A}">
                    <a16:rowId xmlns:a16="http://schemas.microsoft.com/office/drawing/2014/main" val="3097719508"/>
                  </a:ext>
                </a:extLst>
              </a:tr>
              <a:tr h="1326156">
                <a:tc>
                  <a:txBody>
                    <a:bodyPr/>
                    <a:lstStyle/>
                    <a:p>
                      <a:pPr algn="ctr"/>
                      <a:r>
                        <a:rPr lang="en-GB" dirty="0"/>
                        <a:t>MEASURABLE</a:t>
                      </a:r>
                    </a:p>
                  </a:txBody>
                  <a:tcPr/>
                </a:tc>
                <a:tc>
                  <a:txBody>
                    <a:bodyPr/>
                    <a:lstStyle/>
                    <a:p>
                      <a:r>
                        <a:rPr lang="en-GB" sz="1400" dirty="0"/>
                        <a:t>I will save 20 % of my monthly income to invest in a property and I will spend 7 hours a week to educate myself and do research on property. </a:t>
                      </a:r>
                    </a:p>
                  </a:txBody>
                  <a:tcPr/>
                </a:tc>
                <a:tc>
                  <a:txBody>
                    <a:bodyPr/>
                    <a:lstStyle/>
                    <a:p>
                      <a:r>
                        <a:rPr lang="en-GB" sz="1400" dirty="0"/>
                        <a:t>Improve programming skills by complete completing </a:t>
                      </a:r>
                      <a:r>
                        <a:rPr lang="en-GB" sz="1400" dirty="0" err="1"/>
                        <a:t>uni</a:t>
                      </a:r>
                      <a:r>
                        <a:rPr lang="en-GB" sz="1400" dirty="0"/>
                        <a:t> course within year and complete year 2. Complete 5 coding challenges</a:t>
                      </a:r>
                    </a:p>
                  </a:txBody>
                  <a:tcPr/>
                </a:tc>
                <a:tc>
                  <a:txBody>
                    <a:bodyPr/>
                    <a:lstStyle/>
                    <a:p>
                      <a:r>
                        <a:rPr lang="en-GB" sz="1400" dirty="0"/>
                        <a:t>Pass the theory with 85% accuracy and the driving. Put £40 to the side for theory test. Put £1000 away for lessons and test.</a:t>
                      </a:r>
                    </a:p>
                  </a:txBody>
                  <a:tcPr/>
                </a:tc>
                <a:extLst>
                  <a:ext uri="{0D108BD9-81ED-4DB2-BD59-A6C34878D82A}">
                    <a16:rowId xmlns:a16="http://schemas.microsoft.com/office/drawing/2014/main" val="2269517848"/>
                  </a:ext>
                </a:extLst>
              </a:tr>
              <a:tr h="1436669">
                <a:tc>
                  <a:txBody>
                    <a:bodyPr/>
                    <a:lstStyle/>
                    <a:p>
                      <a:pPr algn="ctr"/>
                      <a:r>
                        <a:rPr lang="en-GB" dirty="0"/>
                        <a:t>ACHIEVABLE</a:t>
                      </a:r>
                    </a:p>
                  </a:txBody>
                  <a:tcPr/>
                </a:tc>
                <a:tc>
                  <a:txBody>
                    <a:bodyPr/>
                    <a:lstStyle/>
                    <a:p>
                      <a:r>
                        <a:rPr lang="en-GB" sz="1400" dirty="0"/>
                        <a:t>I will gain the necessary knowledge and contacts in the real estate field. Educate myself on different strategies (Read books such as property magic by Simon </a:t>
                      </a:r>
                      <a:r>
                        <a:rPr lang="en-GB" sz="1400" dirty="0" err="1"/>
                        <a:t>Zutchi</a:t>
                      </a:r>
                      <a:r>
                        <a:rPr lang="en-GB" sz="1400" dirty="0"/>
                        <a:t>, go to PIN meetings). Attend property related seminars.</a:t>
                      </a:r>
                    </a:p>
                  </a:txBody>
                  <a:tcPr/>
                </a:tc>
                <a:tc>
                  <a:txBody>
                    <a:bodyPr/>
                    <a:lstStyle/>
                    <a:p>
                      <a:r>
                        <a:rPr lang="en-GB" sz="1400" dirty="0"/>
                        <a:t>Seek internships with software engineering firms and create a portfolio showcasing coding projects.</a:t>
                      </a:r>
                    </a:p>
                  </a:txBody>
                  <a:tcPr/>
                </a:tc>
                <a:tc>
                  <a:txBody>
                    <a:bodyPr/>
                    <a:lstStyle/>
                    <a:p>
                      <a:r>
                        <a:rPr lang="en-GB" sz="1400" dirty="0"/>
                        <a:t>Attend 20 driving lessons, having 3 hrs practice a week. Break down the content for the theory and driving test into manageable portions for review and studying.</a:t>
                      </a:r>
                    </a:p>
                  </a:txBody>
                  <a:tcPr/>
                </a:tc>
                <a:extLst>
                  <a:ext uri="{0D108BD9-81ED-4DB2-BD59-A6C34878D82A}">
                    <a16:rowId xmlns:a16="http://schemas.microsoft.com/office/drawing/2014/main" val="1315412138"/>
                  </a:ext>
                </a:extLst>
              </a:tr>
              <a:tr h="1823465">
                <a:tc>
                  <a:txBody>
                    <a:bodyPr/>
                    <a:lstStyle/>
                    <a:p>
                      <a:pPr algn="ctr"/>
                      <a:r>
                        <a:rPr lang="en-GB" dirty="0"/>
                        <a:t>RELEVANT</a:t>
                      </a:r>
                    </a:p>
                  </a:txBody>
                  <a:tcPr/>
                </a:tc>
                <a:tc>
                  <a:txBody>
                    <a:bodyPr/>
                    <a:lstStyle/>
                    <a:p>
                      <a:r>
                        <a:rPr lang="en-GB" sz="1400" dirty="0"/>
                        <a:t>Obtaining the title of a property owner will bring me financial security and enough capital to obtain another property and so on.</a:t>
                      </a:r>
                    </a:p>
                  </a:txBody>
                  <a:tcPr/>
                </a:tc>
                <a:tc>
                  <a:txBody>
                    <a:bodyPr/>
                    <a:lstStyle/>
                    <a:p>
                      <a:r>
                        <a:rPr lang="en-GB" sz="1400" dirty="0"/>
                        <a:t>Create a strong professional profile and join relevant professional organisations in the software engineering field, networking with peers and attend industry conferences.</a:t>
                      </a:r>
                    </a:p>
                  </a:txBody>
                  <a:tcPr/>
                </a:tc>
                <a:tc>
                  <a:txBody>
                    <a:bodyPr/>
                    <a:lstStyle/>
                    <a:p>
                      <a:r>
                        <a:rPr lang="en-GB" sz="1400" dirty="0"/>
                        <a:t>Obtaining a drivers license is relevant and important step in my life as it will help me be more reliable for my future career to turn up on time, help get A to B, help support my other stream of income and set up more streams of income.</a:t>
                      </a:r>
                    </a:p>
                  </a:txBody>
                  <a:tcPr/>
                </a:tc>
                <a:extLst>
                  <a:ext uri="{0D108BD9-81ED-4DB2-BD59-A6C34878D82A}">
                    <a16:rowId xmlns:a16="http://schemas.microsoft.com/office/drawing/2014/main" val="1284376154"/>
                  </a:ext>
                </a:extLst>
              </a:tr>
              <a:tr h="1077503">
                <a:tc>
                  <a:txBody>
                    <a:bodyPr/>
                    <a:lstStyle/>
                    <a:p>
                      <a:pPr algn="ctr"/>
                      <a:r>
                        <a:rPr lang="en-GB" dirty="0"/>
                        <a:t>TIME BOUND</a:t>
                      </a:r>
                    </a:p>
                  </a:txBody>
                  <a:tcPr/>
                </a:tc>
                <a:tc>
                  <a:txBody>
                    <a:bodyPr/>
                    <a:lstStyle/>
                    <a:p>
                      <a:r>
                        <a:rPr lang="en-GB" sz="1400" dirty="0"/>
                        <a:t>I will complete a real estate course within a year. Attend 3 property seminars in next 6 months. Save 20% of monthly income for 3 years.</a:t>
                      </a:r>
                    </a:p>
                  </a:txBody>
                  <a:tcPr/>
                </a:tc>
                <a:tc>
                  <a:txBody>
                    <a:bodyPr/>
                    <a:lstStyle/>
                    <a:p>
                      <a:r>
                        <a:rPr lang="en-GB" sz="1400" dirty="0"/>
                        <a:t>Achieve all of the above within 2 years and get working level experience for a job in software engineering.</a:t>
                      </a:r>
                    </a:p>
                  </a:txBody>
                  <a:tcPr/>
                </a:tc>
                <a:tc>
                  <a:txBody>
                    <a:bodyPr/>
                    <a:lstStyle/>
                    <a:p>
                      <a:r>
                        <a:rPr lang="en-GB" sz="1400" dirty="0"/>
                        <a:t>Achieve within the year, within 6 months – 9 months. By the end of 2023.</a:t>
                      </a:r>
                    </a:p>
                  </a:txBody>
                  <a:tcPr/>
                </a:tc>
                <a:extLst>
                  <a:ext uri="{0D108BD9-81ED-4DB2-BD59-A6C34878D82A}">
                    <a16:rowId xmlns:a16="http://schemas.microsoft.com/office/drawing/2014/main" val="1678291194"/>
                  </a:ext>
                </a:extLst>
              </a:tr>
            </a:tbl>
          </a:graphicData>
        </a:graphic>
      </p:graphicFrame>
    </p:spTree>
    <p:extLst>
      <p:ext uri="{BB962C8B-B14F-4D97-AF65-F5344CB8AC3E}">
        <p14:creationId xmlns:p14="http://schemas.microsoft.com/office/powerpoint/2010/main" val="2229820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0B831-80AE-EAEF-8F9F-A88F614925F8}"/>
              </a:ext>
            </a:extLst>
          </p:cNvPr>
          <p:cNvSpPr>
            <a:spLocks noGrp="1"/>
          </p:cNvSpPr>
          <p:nvPr>
            <p:ph type="title"/>
          </p:nvPr>
        </p:nvSpPr>
        <p:spPr>
          <a:xfrm>
            <a:off x="-1215042" y="994202"/>
            <a:ext cx="9601196" cy="1303867"/>
          </a:xfrm>
        </p:spPr>
        <p:txBody>
          <a:bodyPr/>
          <a:lstStyle/>
          <a:p>
            <a:r>
              <a:rPr lang="en-GB" dirty="0">
                <a:solidFill>
                  <a:srgbClr val="00B050"/>
                </a:solidFill>
              </a:rPr>
              <a:t>Strengths</a:t>
            </a:r>
            <a:r>
              <a:rPr lang="en-GB" dirty="0">
                <a:solidFill>
                  <a:schemeClr val="tx1"/>
                </a:solidFill>
              </a:rPr>
              <a:t>/</a:t>
            </a:r>
            <a:r>
              <a:rPr lang="en-GB" dirty="0">
                <a:solidFill>
                  <a:srgbClr val="FF0000"/>
                </a:solidFill>
              </a:rPr>
              <a:t>Weakness’</a:t>
            </a:r>
          </a:p>
        </p:txBody>
      </p:sp>
      <p:sp>
        <p:nvSpPr>
          <p:cNvPr id="3" name="Content Placeholder 2">
            <a:extLst>
              <a:ext uri="{FF2B5EF4-FFF2-40B4-BE49-F238E27FC236}">
                <a16:creationId xmlns:a16="http://schemas.microsoft.com/office/drawing/2014/main" id="{9A2EAEEF-95CE-0AE4-69B6-41E414CB6C4E}"/>
              </a:ext>
            </a:extLst>
          </p:cNvPr>
          <p:cNvSpPr>
            <a:spLocks noGrp="1"/>
          </p:cNvSpPr>
          <p:nvPr>
            <p:ph sz="half" idx="1"/>
          </p:nvPr>
        </p:nvSpPr>
        <p:spPr>
          <a:xfrm>
            <a:off x="1018033" y="2560320"/>
            <a:ext cx="2373560" cy="3310128"/>
          </a:xfrm>
        </p:spPr>
        <p:txBody>
          <a:bodyPr/>
          <a:lstStyle/>
          <a:p>
            <a:r>
              <a:rPr lang="en-GB" sz="1800" dirty="0"/>
              <a:t>Reliable</a:t>
            </a:r>
          </a:p>
          <a:p>
            <a:r>
              <a:rPr lang="en-GB" sz="1800" dirty="0"/>
              <a:t>Critical thinking</a:t>
            </a:r>
          </a:p>
          <a:p>
            <a:r>
              <a:rPr lang="en-GB" sz="1800" dirty="0"/>
              <a:t>Time management </a:t>
            </a:r>
          </a:p>
          <a:p>
            <a:r>
              <a:rPr lang="en-GB" sz="1800" dirty="0"/>
              <a:t>Adaptability</a:t>
            </a:r>
          </a:p>
          <a:p>
            <a:r>
              <a:rPr lang="en-GB" sz="1800" dirty="0"/>
              <a:t>Perseverance</a:t>
            </a:r>
          </a:p>
          <a:p>
            <a:endParaRPr lang="en-GB" sz="1800" dirty="0"/>
          </a:p>
          <a:p>
            <a:endParaRPr lang="en-GB" dirty="0"/>
          </a:p>
        </p:txBody>
      </p:sp>
      <p:sp>
        <p:nvSpPr>
          <p:cNvPr id="4" name="Content Placeholder 3">
            <a:extLst>
              <a:ext uri="{FF2B5EF4-FFF2-40B4-BE49-F238E27FC236}">
                <a16:creationId xmlns:a16="http://schemas.microsoft.com/office/drawing/2014/main" id="{005CFAB9-FF42-CCD9-A5BC-70B3422C9773}"/>
              </a:ext>
            </a:extLst>
          </p:cNvPr>
          <p:cNvSpPr>
            <a:spLocks noGrp="1"/>
          </p:cNvSpPr>
          <p:nvPr>
            <p:ph sz="half" idx="2"/>
          </p:nvPr>
        </p:nvSpPr>
        <p:spPr>
          <a:xfrm>
            <a:off x="3729090" y="2568633"/>
            <a:ext cx="3004219" cy="3310128"/>
          </a:xfrm>
        </p:spPr>
        <p:txBody>
          <a:bodyPr/>
          <a:lstStyle/>
          <a:p>
            <a:r>
              <a:rPr lang="en-GB" sz="1800" dirty="0"/>
              <a:t>Overthink</a:t>
            </a:r>
          </a:p>
          <a:p>
            <a:r>
              <a:rPr lang="en-GB" sz="1800" dirty="0"/>
              <a:t>Impatience/sense of urgency</a:t>
            </a:r>
          </a:p>
          <a:p>
            <a:endParaRPr lang="en-GB" dirty="0"/>
          </a:p>
        </p:txBody>
      </p:sp>
      <p:cxnSp>
        <p:nvCxnSpPr>
          <p:cNvPr id="6" name="Straight Connector 5">
            <a:extLst>
              <a:ext uri="{FF2B5EF4-FFF2-40B4-BE49-F238E27FC236}">
                <a16:creationId xmlns:a16="http://schemas.microsoft.com/office/drawing/2014/main" id="{DB342BA4-64DA-0F79-DDDC-5E42B02DF35B}"/>
              </a:ext>
            </a:extLst>
          </p:cNvPr>
          <p:cNvCxnSpPr/>
          <p:nvPr/>
        </p:nvCxnSpPr>
        <p:spPr>
          <a:xfrm>
            <a:off x="3516284" y="2568633"/>
            <a:ext cx="0" cy="3092335"/>
          </a:xfrm>
          <a:prstGeom prst="line">
            <a:avLst/>
          </a:prstGeom>
        </p:spPr>
        <p:style>
          <a:lnRef idx="1">
            <a:schemeClr val="accent1"/>
          </a:lnRef>
          <a:fillRef idx="0">
            <a:schemeClr val="accent1"/>
          </a:fillRef>
          <a:effectRef idx="0">
            <a:schemeClr val="accent1"/>
          </a:effectRef>
          <a:fontRef idx="minor">
            <a:schemeClr val="tx1"/>
          </a:fontRef>
        </p:style>
      </p:cxnSp>
      <p:sp>
        <p:nvSpPr>
          <p:cNvPr id="7" name="TextBox 6">
            <a:extLst>
              <a:ext uri="{FF2B5EF4-FFF2-40B4-BE49-F238E27FC236}">
                <a16:creationId xmlns:a16="http://schemas.microsoft.com/office/drawing/2014/main" id="{71310550-BABE-EF9B-14D8-A53440DF05C6}"/>
              </a:ext>
            </a:extLst>
          </p:cNvPr>
          <p:cNvSpPr txBox="1"/>
          <p:nvPr/>
        </p:nvSpPr>
        <p:spPr>
          <a:xfrm>
            <a:off x="6505265" y="2445669"/>
            <a:ext cx="4590287" cy="3539430"/>
          </a:xfrm>
          <a:prstGeom prst="rect">
            <a:avLst/>
          </a:prstGeom>
          <a:noFill/>
        </p:spPr>
        <p:txBody>
          <a:bodyPr wrap="square" rtlCol="0">
            <a:spAutoFit/>
          </a:bodyPr>
          <a:lstStyle/>
          <a:p>
            <a:r>
              <a:rPr lang="en-GB" sz="1600" dirty="0"/>
              <a:t>I like to believe I’m a reliable person once committed to a task, I analyse and think critical about situations/problems but this can also lead to me overthinking things like little details&amp; have me over analyse things. I can adapt to different situations easily, I can become comfortable in uncomfortable scenarios and adjust my approach on different situations or different people. Life has also taught me I have a great perseverance and determination regardless of the odds being stacked  against me. I manage my time well and efficiently and prioritise my task but I tend to have a sense of urgency/ impatience to get things done. I pride myself on being persistent and I believe persistence/consistency is key for being successful</a:t>
            </a:r>
          </a:p>
        </p:txBody>
      </p:sp>
    </p:spTree>
    <p:extLst>
      <p:ext uri="{BB962C8B-B14F-4D97-AF65-F5344CB8AC3E}">
        <p14:creationId xmlns:p14="http://schemas.microsoft.com/office/powerpoint/2010/main" val="2255500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35F35FF-E0CA-BA2D-CD25-8891993B4147}"/>
              </a:ext>
            </a:extLst>
          </p:cNvPr>
          <p:cNvSpPr>
            <a:spLocks noGrp="1"/>
          </p:cNvSpPr>
          <p:nvPr>
            <p:ph type="title"/>
          </p:nvPr>
        </p:nvSpPr>
        <p:spPr/>
        <p:txBody>
          <a:bodyPr/>
          <a:lstStyle/>
          <a:p>
            <a:r>
              <a:rPr lang="en-GB" dirty="0"/>
              <a:t>FACTS.</a:t>
            </a:r>
          </a:p>
        </p:txBody>
      </p:sp>
      <p:sp>
        <p:nvSpPr>
          <p:cNvPr id="5" name="Content Placeholder 4">
            <a:extLst>
              <a:ext uri="{FF2B5EF4-FFF2-40B4-BE49-F238E27FC236}">
                <a16:creationId xmlns:a16="http://schemas.microsoft.com/office/drawing/2014/main" id="{3ED5CF09-C433-A2E4-DB84-37F61FF42C18}"/>
              </a:ext>
            </a:extLst>
          </p:cNvPr>
          <p:cNvSpPr>
            <a:spLocks noGrp="1"/>
          </p:cNvSpPr>
          <p:nvPr>
            <p:ph sz="half" idx="1"/>
          </p:nvPr>
        </p:nvSpPr>
        <p:spPr/>
        <p:txBody>
          <a:bodyPr>
            <a:normAutofit fontScale="77500" lnSpcReduction="20000"/>
          </a:bodyPr>
          <a:lstStyle/>
          <a:p>
            <a:r>
              <a:rPr lang="en-GB" sz="2300" dirty="0"/>
              <a:t>SMART goals were first introduced in 1981</a:t>
            </a:r>
            <a:r>
              <a:rPr lang="en-GB" sz="2300" u="sng" dirty="0"/>
              <a:t>. </a:t>
            </a:r>
            <a:r>
              <a:rPr lang="en-GB" sz="2300" i="0" dirty="0">
                <a:effectLst/>
              </a:rPr>
              <a:t>“The SMART goal model has been around for quite some time and it’s tried and tested to be effective, and successful. The concept of SMART goals was created by Dr George Doran and first appeared in 1981 in his paper 'There’s a S.M.A.R.T way to write management’s goals and objective”.</a:t>
            </a:r>
          </a:p>
          <a:p>
            <a:r>
              <a:rPr lang="en-GB" sz="2300" i="0" dirty="0">
                <a:solidFill>
                  <a:srgbClr val="222222"/>
                </a:solidFill>
                <a:effectLst/>
                <a:latin typeface="+mj-lt"/>
              </a:rPr>
              <a:t>According to </a:t>
            </a:r>
            <a:r>
              <a:rPr lang="en-GB" sz="2300" i="0" dirty="0" err="1">
                <a:solidFill>
                  <a:srgbClr val="222222"/>
                </a:solidFill>
                <a:effectLst/>
                <a:latin typeface="+mj-lt"/>
              </a:rPr>
              <a:t>jan</a:t>
            </a:r>
            <a:r>
              <a:rPr lang="en-GB" sz="2300" i="0" dirty="0">
                <a:solidFill>
                  <a:srgbClr val="222222"/>
                </a:solidFill>
                <a:effectLst/>
                <a:latin typeface="+mj-lt"/>
              </a:rPr>
              <a:t> </a:t>
            </a:r>
            <a:r>
              <a:rPr lang="en-GB" sz="2300" i="0" dirty="0" err="1">
                <a:solidFill>
                  <a:srgbClr val="222222"/>
                </a:solidFill>
                <a:effectLst/>
                <a:latin typeface="+mj-lt"/>
              </a:rPr>
              <a:t>o’neill</a:t>
            </a:r>
            <a:r>
              <a:rPr lang="en-GB" sz="2300" i="0" dirty="0">
                <a:solidFill>
                  <a:srgbClr val="222222"/>
                </a:solidFill>
                <a:effectLst/>
                <a:latin typeface="+mj-lt"/>
              </a:rPr>
              <a:t> and </a:t>
            </a:r>
            <a:r>
              <a:rPr lang="en-GB" sz="2300" i="0" dirty="0" err="1">
                <a:solidFill>
                  <a:srgbClr val="222222"/>
                </a:solidFill>
                <a:effectLst/>
                <a:latin typeface="+mj-lt"/>
              </a:rPr>
              <a:t>anne</a:t>
            </a:r>
            <a:r>
              <a:rPr lang="en-GB" sz="2300" i="0" dirty="0">
                <a:solidFill>
                  <a:srgbClr val="222222"/>
                </a:solidFill>
                <a:effectLst/>
                <a:latin typeface="+mj-lt"/>
              </a:rPr>
              <a:t> </a:t>
            </a:r>
            <a:r>
              <a:rPr lang="en-GB" sz="2300" i="0" dirty="0" err="1">
                <a:solidFill>
                  <a:srgbClr val="222222"/>
                </a:solidFill>
                <a:effectLst/>
                <a:latin typeface="+mj-lt"/>
              </a:rPr>
              <a:t>conzemius</a:t>
            </a:r>
            <a:r>
              <a:rPr lang="en-GB" sz="2300" i="0" dirty="0">
                <a:solidFill>
                  <a:srgbClr val="222222"/>
                </a:solidFill>
                <a:effectLst/>
                <a:latin typeface="+mj-lt"/>
              </a:rPr>
              <a:t> </a:t>
            </a:r>
            <a:r>
              <a:rPr lang="en-GB" sz="2300" i="0" dirty="0">
                <a:solidFill>
                  <a:srgbClr val="000000"/>
                </a:solidFill>
                <a:effectLst/>
                <a:latin typeface="+mj-lt"/>
              </a:rPr>
              <a:t>SMART</a:t>
            </a:r>
            <a:r>
              <a:rPr lang="en-GB" sz="2300" i="0" dirty="0">
                <a:solidFill>
                  <a:srgbClr val="222222"/>
                </a:solidFill>
                <a:effectLst/>
                <a:latin typeface="+mj-lt"/>
              </a:rPr>
              <a:t> </a:t>
            </a:r>
            <a:r>
              <a:rPr lang="en-GB" sz="2300" i="0" dirty="0">
                <a:solidFill>
                  <a:srgbClr val="000000"/>
                </a:solidFill>
                <a:effectLst/>
                <a:latin typeface="+mj-lt"/>
              </a:rPr>
              <a:t>goals</a:t>
            </a:r>
            <a:r>
              <a:rPr lang="en-GB" sz="2300" i="0" dirty="0">
                <a:solidFill>
                  <a:srgbClr val="222222"/>
                </a:solidFill>
                <a:effectLst/>
                <a:latin typeface="+mj-lt"/>
              </a:rPr>
              <a:t> claim </a:t>
            </a:r>
            <a:r>
              <a:rPr lang="en-GB" sz="2300" i="0" dirty="0">
                <a:solidFill>
                  <a:srgbClr val="000000"/>
                </a:solidFill>
                <a:effectLst/>
                <a:latin typeface="+mj-lt"/>
              </a:rPr>
              <a:t>benefits</a:t>
            </a:r>
            <a:r>
              <a:rPr lang="en-GB" sz="2300" i="0" dirty="0">
                <a:solidFill>
                  <a:srgbClr val="222222"/>
                </a:solidFill>
                <a:effectLst/>
                <a:latin typeface="+mj-lt"/>
              </a:rPr>
              <a:t> ranging from</a:t>
            </a:r>
            <a:br>
              <a:rPr lang="en-GB" sz="2300" dirty="0">
                <a:latin typeface="+mj-lt"/>
              </a:rPr>
            </a:br>
            <a:r>
              <a:rPr lang="en-GB" sz="2300" i="0" dirty="0">
                <a:solidFill>
                  <a:srgbClr val="222222"/>
                </a:solidFill>
                <a:effectLst/>
                <a:latin typeface="+mj-lt"/>
              </a:rPr>
              <a:t>financial security to achieving career dreams to lifetime happiness and inner peace” </a:t>
            </a:r>
            <a:endParaRPr lang="en-GB" sz="2300" dirty="0">
              <a:latin typeface="+mj-lt"/>
            </a:endParaRPr>
          </a:p>
          <a:p>
            <a:endParaRPr lang="en-GB" dirty="0"/>
          </a:p>
        </p:txBody>
      </p:sp>
      <p:sp>
        <p:nvSpPr>
          <p:cNvPr id="6" name="Content Placeholder 5">
            <a:extLst>
              <a:ext uri="{FF2B5EF4-FFF2-40B4-BE49-F238E27FC236}">
                <a16:creationId xmlns:a16="http://schemas.microsoft.com/office/drawing/2014/main" id="{FA56CBCF-2611-B1F5-2C33-05D9574A7073}"/>
              </a:ext>
            </a:extLst>
          </p:cNvPr>
          <p:cNvSpPr>
            <a:spLocks noGrp="1"/>
          </p:cNvSpPr>
          <p:nvPr>
            <p:ph sz="half" idx="2"/>
          </p:nvPr>
        </p:nvSpPr>
        <p:spPr/>
        <p:txBody>
          <a:bodyPr>
            <a:normAutofit fontScale="77500" lnSpcReduction="20000"/>
          </a:bodyPr>
          <a:lstStyle/>
          <a:p>
            <a:r>
              <a:rPr lang="en-GB" sz="2400" dirty="0"/>
              <a:t>Setting smart goals make it much easier and likely that you will reach your goal you have set to personally/professionally develop. </a:t>
            </a:r>
            <a:r>
              <a:rPr lang="en-GB" sz="2400" b="0" i="0" dirty="0">
                <a:effectLst/>
              </a:rPr>
              <a:t>“Setting SMART goals for your career development can help you to clarify your thoughts, focus and channel your effort, be more efficient with your time and essentially, to help you reach your desired aspirations sooner.”</a:t>
            </a:r>
          </a:p>
          <a:p>
            <a:r>
              <a:rPr lang="en-GB" dirty="0"/>
              <a:t>“Smart goals are gap closing goals” J </a:t>
            </a:r>
            <a:r>
              <a:rPr lang="en-GB" dirty="0" err="1"/>
              <a:t>O’neil</a:t>
            </a:r>
            <a:r>
              <a:rPr lang="en-GB" dirty="0"/>
              <a:t> and </a:t>
            </a:r>
            <a:r>
              <a:rPr lang="en-GB" dirty="0" err="1"/>
              <a:t>anne</a:t>
            </a:r>
            <a:r>
              <a:rPr lang="en-GB" dirty="0"/>
              <a:t> </a:t>
            </a:r>
            <a:r>
              <a:rPr lang="en-GB" dirty="0" err="1"/>
              <a:t>conzemius</a:t>
            </a:r>
            <a:endParaRPr lang="en-GB" sz="2400" dirty="0"/>
          </a:p>
          <a:p>
            <a:endParaRPr lang="en-GB" dirty="0"/>
          </a:p>
        </p:txBody>
      </p:sp>
    </p:spTree>
    <p:extLst>
      <p:ext uri="{BB962C8B-B14F-4D97-AF65-F5344CB8AC3E}">
        <p14:creationId xmlns:p14="http://schemas.microsoft.com/office/powerpoint/2010/main" val="33012579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06CC-57EB-39CA-19BB-4CDF0EFAF48C}"/>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8A37987E-AEBB-2927-18B0-ECB840EDB2BD}"/>
              </a:ext>
            </a:extLst>
          </p:cNvPr>
          <p:cNvSpPr>
            <a:spLocks noGrp="1"/>
          </p:cNvSpPr>
          <p:nvPr>
            <p:ph idx="1"/>
          </p:nvPr>
        </p:nvSpPr>
        <p:spPr/>
        <p:txBody>
          <a:bodyPr/>
          <a:lstStyle/>
          <a:p>
            <a:r>
              <a:rPr lang="en-GB" dirty="0">
                <a:hlinkClick r:id="rId2"/>
              </a:rPr>
              <a:t>[1] Get SMART about your career development | CIT Solutions</a:t>
            </a:r>
            <a:r>
              <a:rPr lang="en-GB" dirty="0"/>
              <a:t> – CIT SOLUTIONS (2022).</a:t>
            </a:r>
          </a:p>
          <a:p>
            <a:r>
              <a:rPr lang="en-GB" dirty="0"/>
              <a:t>[2] J </a:t>
            </a:r>
            <a:r>
              <a:rPr lang="en-GB" dirty="0" err="1"/>
              <a:t>O’neil</a:t>
            </a:r>
            <a:r>
              <a:rPr lang="en-GB" dirty="0"/>
              <a:t> &amp; A </a:t>
            </a:r>
            <a:r>
              <a:rPr lang="en-GB" dirty="0" err="1"/>
              <a:t>Conzemius</a:t>
            </a:r>
            <a:r>
              <a:rPr lang="en-GB" dirty="0"/>
              <a:t> The power of Smart goals (2009).</a:t>
            </a:r>
          </a:p>
          <a:p>
            <a:endParaRPr lang="en-GB" dirty="0"/>
          </a:p>
          <a:p>
            <a:endParaRPr lang="en-GB" dirty="0"/>
          </a:p>
          <a:p>
            <a:endParaRPr lang="en-GB" dirty="0"/>
          </a:p>
        </p:txBody>
      </p:sp>
    </p:spTree>
    <p:extLst>
      <p:ext uri="{BB962C8B-B14F-4D97-AF65-F5344CB8AC3E}">
        <p14:creationId xmlns:p14="http://schemas.microsoft.com/office/powerpoint/2010/main" val="456205981"/>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1122</TotalTime>
  <Words>992</Words>
  <Application>Microsoft Office PowerPoint</Application>
  <PresentationFormat>Widescreen</PresentationFormat>
  <Paragraphs>58</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Garamond</vt:lpstr>
      <vt:lpstr>Organic</vt:lpstr>
      <vt:lpstr>Corey Harrison</vt:lpstr>
      <vt:lpstr>SMART GOALS.</vt:lpstr>
      <vt:lpstr>PowerPoint Presentation</vt:lpstr>
      <vt:lpstr>Strengths/Weakness’</vt:lpstr>
      <vt:lpstr>FACTS.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Corey Harrison</dc:title>
  <dc:creator>Corey Harrison (2231450)</dc:creator>
  <cp:lastModifiedBy>Corey Harrison (2231450)</cp:lastModifiedBy>
  <cp:revision>1</cp:revision>
  <dcterms:created xsi:type="dcterms:W3CDTF">2023-02-28T12:15:11Z</dcterms:created>
  <dcterms:modified xsi:type="dcterms:W3CDTF">2023-03-14T10:56:36Z</dcterms:modified>
</cp:coreProperties>
</file>