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3" d="100"/>
          <a:sy n="103" d="100"/>
        </p:scale>
        <p:origin x="72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948E8A-4848-4685-B527-7573D92EF24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189156D-CFE4-4E4C-9AC2-8B5FA50D2A4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Programme: </a:t>
          </a:r>
          <a:r>
            <a:rPr lang="en-US"/>
            <a:t>Certificate in Higher Education Business Skills for the Workplace </a:t>
          </a:r>
        </a:p>
      </dgm:t>
    </dgm:pt>
    <dgm:pt modelId="{4F1C4FBB-66B5-4C4B-AB3F-303A657C8CBF}" type="parTrans" cxnId="{769D02F3-7B3F-4072-9BD1-F31E7CAB2539}">
      <dgm:prSet/>
      <dgm:spPr/>
      <dgm:t>
        <a:bodyPr/>
        <a:lstStyle/>
        <a:p>
          <a:endParaRPr lang="en-US"/>
        </a:p>
      </dgm:t>
    </dgm:pt>
    <dgm:pt modelId="{260DF047-4907-4081-98FB-FCC0013BDEC1}" type="sibTrans" cxnId="{769D02F3-7B3F-4072-9BD1-F31E7CAB2539}">
      <dgm:prSet/>
      <dgm:spPr/>
      <dgm:t>
        <a:bodyPr/>
        <a:lstStyle/>
        <a:p>
          <a:endParaRPr lang="en-US"/>
        </a:p>
      </dgm:t>
    </dgm:pt>
    <dgm:pt modelId="{4BE16818-673D-4488-9A19-CF0773112DE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Module: Enterprise and Entrepreneurship </a:t>
          </a:r>
          <a:endParaRPr lang="en-US"/>
        </a:p>
      </dgm:t>
    </dgm:pt>
    <dgm:pt modelId="{8F73AE3E-0401-44C0-ABE2-4381BD30801C}" type="parTrans" cxnId="{A93F7570-7D97-4C41-8F7D-096531AA9E36}">
      <dgm:prSet/>
      <dgm:spPr/>
      <dgm:t>
        <a:bodyPr/>
        <a:lstStyle/>
        <a:p>
          <a:endParaRPr lang="en-US"/>
        </a:p>
      </dgm:t>
    </dgm:pt>
    <dgm:pt modelId="{63089362-B6D1-4A48-9FCD-45A8FF8CCCC9}" type="sibTrans" cxnId="{A93F7570-7D97-4C41-8F7D-096531AA9E36}">
      <dgm:prSet/>
      <dgm:spPr/>
      <dgm:t>
        <a:bodyPr/>
        <a:lstStyle/>
        <a:p>
          <a:endParaRPr lang="en-US"/>
        </a:p>
      </dgm:t>
    </dgm:pt>
    <dgm:pt modelId="{9324884A-7582-4289-9E29-9464B91F31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Module code: </a:t>
          </a:r>
          <a:r>
            <a:rPr lang="en-US"/>
            <a:t>LCLM 4006 </a:t>
          </a:r>
        </a:p>
      </dgm:t>
    </dgm:pt>
    <dgm:pt modelId="{253E3C4B-5079-4E30-9CCD-345E694EFCAD}" type="parTrans" cxnId="{CC4E7420-49F8-4563-A76E-7BBAF9A42FD4}">
      <dgm:prSet/>
      <dgm:spPr/>
      <dgm:t>
        <a:bodyPr/>
        <a:lstStyle/>
        <a:p>
          <a:endParaRPr lang="en-US"/>
        </a:p>
      </dgm:t>
    </dgm:pt>
    <dgm:pt modelId="{A982C57A-00CE-4FD3-8076-76EAEEAA257F}" type="sibTrans" cxnId="{CC4E7420-49F8-4563-A76E-7BBAF9A42FD4}">
      <dgm:prSet/>
      <dgm:spPr/>
      <dgm:t>
        <a:bodyPr/>
        <a:lstStyle/>
        <a:p>
          <a:endParaRPr lang="en-US"/>
        </a:p>
      </dgm:t>
    </dgm:pt>
    <dgm:pt modelId="{023C93C3-ED8D-4F56-8A2F-807DD691EEC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Lecturer: Charles Obinwa</a:t>
          </a:r>
        </a:p>
      </dgm:t>
    </dgm:pt>
    <dgm:pt modelId="{09920653-A9EE-4C54-8657-5511A6666D5B}" type="parTrans" cxnId="{4CCBA9B8-BBDD-4AEC-B005-9D63231992C1}">
      <dgm:prSet/>
      <dgm:spPr/>
      <dgm:t>
        <a:bodyPr/>
        <a:lstStyle/>
        <a:p>
          <a:endParaRPr lang="en-US"/>
        </a:p>
      </dgm:t>
    </dgm:pt>
    <dgm:pt modelId="{F5B64D66-CC36-418E-8927-8DB6E9B1E0B9}" type="sibTrans" cxnId="{4CCBA9B8-BBDD-4AEC-B005-9D63231992C1}">
      <dgm:prSet/>
      <dgm:spPr/>
      <dgm:t>
        <a:bodyPr/>
        <a:lstStyle/>
        <a:p>
          <a:endParaRPr lang="en-US"/>
        </a:p>
      </dgm:t>
    </dgm:pt>
    <dgm:pt modelId="{F6D62302-6C84-48CA-B60A-8025191E5D7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Student name: Andrii Zhurakovskyi</a:t>
          </a:r>
          <a:endParaRPr lang="en-US"/>
        </a:p>
      </dgm:t>
    </dgm:pt>
    <dgm:pt modelId="{2D595C92-3602-459A-9C3C-A391E9C0A885}" type="parTrans" cxnId="{87317814-5696-442A-B805-72C05C3EBB1F}">
      <dgm:prSet/>
      <dgm:spPr/>
      <dgm:t>
        <a:bodyPr/>
        <a:lstStyle/>
        <a:p>
          <a:endParaRPr lang="en-US"/>
        </a:p>
      </dgm:t>
    </dgm:pt>
    <dgm:pt modelId="{1CCE0FCD-903A-4D20-AE03-D9AA3E432AE3}" type="sibTrans" cxnId="{87317814-5696-442A-B805-72C05C3EBB1F}">
      <dgm:prSet/>
      <dgm:spPr/>
      <dgm:t>
        <a:bodyPr/>
        <a:lstStyle/>
        <a:p>
          <a:endParaRPr lang="en-US"/>
        </a:p>
      </dgm:t>
    </dgm:pt>
    <dgm:pt modelId="{B923CEF9-E6FD-451B-BAA7-C5CD2E60920F}" type="pres">
      <dgm:prSet presAssocID="{EA948E8A-4848-4685-B527-7573D92EF24C}" presName="root" presStyleCnt="0">
        <dgm:presLayoutVars>
          <dgm:dir/>
          <dgm:resizeHandles val="exact"/>
        </dgm:presLayoutVars>
      </dgm:prSet>
      <dgm:spPr/>
    </dgm:pt>
    <dgm:pt modelId="{2B36C508-98F5-4AFC-8582-3A82379CAEFE}" type="pres">
      <dgm:prSet presAssocID="{6189156D-CFE4-4E4C-9AC2-8B5FA50D2A4B}" presName="compNode" presStyleCnt="0"/>
      <dgm:spPr/>
    </dgm:pt>
    <dgm:pt modelId="{34351167-F006-4254-A029-F1351F6F1035}" type="pres">
      <dgm:prSet presAssocID="{6189156D-CFE4-4E4C-9AC2-8B5FA50D2A4B}" presName="bgRect" presStyleLbl="bgShp" presStyleIdx="0" presStyleCnt="5"/>
      <dgm:spPr/>
    </dgm:pt>
    <dgm:pt modelId="{286C97B5-CE68-4759-AB89-7717BCDAD426}" type="pres">
      <dgm:prSet presAssocID="{6189156D-CFE4-4E4C-9AC2-8B5FA50D2A4B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 Roll"/>
        </a:ext>
      </dgm:extLst>
    </dgm:pt>
    <dgm:pt modelId="{47A0A169-3057-4404-9DAE-D11E0CCA8CA7}" type="pres">
      <dgm:prSet presAssocID="{6189156D-CFE4-4E4C-9AC2-8B5FA50D2A4B}" presName="spaceRect" presStyleCnt="0"/>
      <dgm:spPr/>
    </dgm:pt>
    <dgm:pt modelId="{598D370A-37C6-4D41-B54B-75ED62A16199}" type="pres">
      <dgm:prSet presAssocID="{6189156D-CFE4-4E4C-9AC2-8B5FA50D2A4B}" presName="parTx" presStyleLbl="revTx" presStyleIdx="0" presStyleCnt="5">
        <dgm:presLayoutVars>
          <dgm:chMax val="0"/>
          <dgm:chPref val="0"/>
        </dgm:presLayoutVars>
      </dgm:prSet>
      <dgm:spPr/>
    </dgm:pt>
    <dgm:pt modelId="{F10D3446-108C-4FC6-B56F-899A2E6529FF}" type="pres">
      <dgm:prSet presAssocID="{260DF047-4907-4081-98FB-FCC0013BDEC1}" presName="sibTrans" presStyleCnt="0"/>
      <dgm:spPr/>
    </dgm:pt>
    <dgm:pt modelId="{A9BF0635-FB6F-43FC-A3EF-1E659F380D0B}" type="pres">
      <dgm:prSet presAssocID="{4BE16818-673D-4488-9A19-CF0773112DE9}" presName="compNode" presStyleCnt="0"/>
      <dgm:spPr/>
    </dgm:pt>
    <dgm:pt modelId="{BDBFEBA4-9A23-4A9E-8543-F6030AF38460}" type="pres">
      <dgm:prSet presAssocID="{4BE16818-673D-4488-9A19-CF0773112DE9}" presName="bgRect" presStyleLbl="bgShp" presStyleIdx="1" presStyleCnt="5"/>
      <dgm:spPr/>
    </dgm:pt>
    <dgm:pt modelId="{D5A70FE6-CF2A-46AD-831C-B4588A6D4FAE}" type="pres">
      <dgm:prSet presAssocID="{4BE16818-673D-4488-9A19-CF0773112DE9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D09D4019-0782-4B38-AB8A-D1263A450211}" type="pres">
      <dgm:prSet presAssocID="{4BE16818-673D-4488-9A19-CF0773112DE9}" presName="spaceRect" presStyleCnt="0"/>
      <dgm:spPr/>
    </dgm:pt>
    <dgm:pt modelId="{BFB9CF31-C58D-42F0-8B22-369780FACBFE}" type="pres">
      <dgm:prSet presAssocID="{4BE16818-673D-4488-9A19-CF0773112DE9}" presName="parTx" presStyleLbl="revTx" presStyleIdx="1" presStyleCnt="5">
        <dgm:presLayoutVars>
          <dgm:chMax val="0"/>
          <dgm:chPref val="0"/>
        </dgm:presLayoutVars>
      </dgm:prSet>
      <dgm:spPr/>
    </dgm:pt>
    <dgm:pt modelId="{815CD53F-B48B-4773-BB17-B9F700C06328}" type="pres">
      <dgm:prSet presAssocID="{63089362-B6D1-4A48-9FCD-45A8FF8CCCC9}" presName="sibTrans" presStyleCnt="0"/>
      <dgm:spPr/>
    </dgm:pt>
    <dgm:pt modelId="{3635559D-CA40-4030-9455-ABE8E4CDA362}" type="pres">
      <dgm:prSet presAssocID="{9324884A-7582-4289-9E29-9464B91F31AF}" presName="compNode" presStyleCnt="0"/>
      <dgm:spPr/>
    </dgm:pt>
    <dgm:pt modelId="{F58D2E0A-E4A1-44B1-B122-446397AC0257}" type="pres">
      <dgm:prSet presAssocID="{9324884A-7582-4289-9E29-9464B91F31AF}" presName="bgRect" presStyleLbl="bgShp" presStyleIdx="2" presStyleCnt="5"/>
      <dgm:spPr/>
    </dgm:pt>
    <dgm:pt modelId="{60E2864D-4DF5-4502-B542-8266674B31E6}" type="pres">
      <dgm:prSet presAssocID="{9324884A-7582-4289-9E29-9464B91F31AF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F7D147D5-6116-4B57-A8DC-1A301165FE88}" type="pres">
      <dgm:prSet presAssocID="{9324884A-7582-4289-9E29-9464B91F31AF}" presName="spaceRect" presStyleCnt="0"/>
      <dgm:spPr/>
    </dgm:pt>
    <dgm:pt modelId="{B3DBF768-135A-4364-894B-93E353F8342B}" type="pres">
      <dgm:prSet presAssocID="{9324884A-7582-4289-9E29-9464B91F31AF}" presName="parTx" presStyleLbl="revTx" presStyleIdx="2" presStyleCnt="5">
        <dgm:presLayoutVars>
          <dgm:chMax val="0"/>
          <dgm:chPref val="0"/>
        </dgm:presLayoutVars>
      </dgm:prSet>
      <dgm:spPr/>
    </dgm:pt>
    <dgm:pt modelId="{730FB118-45DC-4FAB-872C-1C7B7B573B5A}" type="pres">
      <dgm:prSet presAssocID="{A982C57A-00CE-4FD3-8076-76EAEEAA257F}" presName="sibTrans" presStyleCnt="0"/>
      <dgm:spPr/>
    </dgm:pt>
    <dgm:pt modelId="{4501978F-B9C6-42BC-BE1C-3F7087E157F8}" type="pres">
      <dgm:prSet presAssocID="{023C93C3-ED8D-4F56-8A2F-807DD691EEC2}" presName="compNode" presStyleCnt="0"/>
      <dgm:spPr/>
    </dgm:pt>
    <dgm:pt modelId="{5843785B-5664-4582-8C4B-1050C924C7AC}" type="pres">
      <dgm:prSet presAssocID="{023C93C3-ED8D-4F56-8A2F-807DD691EEC2}" presName="bgRect" presStyleLbl="bgShp" presStyleIdx="3" presStyleCnt="5"/>
      <dgm:spPr/>
    </dgm:pt>
    <dgm:pt modelId="{522A6DB4-DD9D-478F-B0A8-58023D3306C2}" type="pres">
      <dgm:prSet presAssocID="{023C93C3-ED8D-4F56-8A2F-807DD691EEC2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1F1E82D-35AC-4254-8736-AFE8C3B027CE}" type="pres">
      <dgm:prSet presAssocID="{023C93C3-ED8D-4F56-8A2F-807DD691EEC2}" presName="spaceRect" presStyleCnt="0"/>
      <dgm:spPr/>
    </dgm:pt>
    <dgm:pt modelId="{73B62204-4943-41B3-A326-88E32EC1473E}" type="pres">
      <dgm:prSet presAssocID="{023C93C3-ED8D-4F56-8A2F-807DD691EEC2}" presName="parTx" presStyleLbl="revTx" presStyleIdx="3" presStyleCnt="5">
        <dgm:presLayoutVars>
          <dgm:chMax val="0"/>
          <dgm:chPref val="0"/>
        </dgm:presLayoutVars>
      </dgm:prSet>
      <dgm:spPr/>
    </dgm:pt>
    <dgm:pt modelId="{51860EA5-5DA4-4A15-BF21-7B7F6D63A5D8}" type="pres">
      <dgm:prSet presAssocID="{F5B64D66-CC36-418E-8927-8DB6E9B1E0B9}" presName="sibTrans" presStyleCnt="0"/>
      <dgm:spPr/>
    </dgm:pt>
    <dgm:pt modelId="{3E5A4CF6-7C76-4930-BCF1-635B2F59FCA1}" type="pres">
      <dgm:prSet presAssocID="{F6D62302-6C84-48CA-B60A-8025191E5D73}" presName="compNode" presStyleCnt="0"/>
      <dgm:spPr/>
    </dgm:pt>
    <dgm:pt modelId="{60CB93B1-3382-4659-BE1A-4B3FF3FD2028}" type="pres">
      <dgm:prSet presAssocID="{F6D62302-6C84-48CA-B60A-8025191E5D73}" presName="bgRect" presStyleLbl="bgShp" presStyleIdx="4" presStyleCnt="5"/>
      <dgm:spPr/>
    </dgm:pt>
    <dgm:pt modelId="{CB14746F-9C76-48D3-97A6-8A52C7B5BFED}" type="pres">
      <dgm:prSet presAssocID="{F6D62302-6C84-48CA-B60A-8025191E5D7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8515723D-E134-43AF-9BC2-07A34CEB3401}" type="pres">
      <dgm:prSet presAssocID="{F6D62302-6C84-48CA-B60A-8025191E5D73}" presName="spaceRect" presStyleCnt="0"/>
      <dgm:spPr/>
    </dgm:pt>
    <dgm:pt modelId="{2164C185-7854-461A-8D92-C3687CF2F4EB}" type="pres">
      <dgm:prSet presAssocID="{F6D62302-6C84-48CA-B60A-8025191E5D7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87317814-5696-442A-B805-72C05C3EBB1F}" srcId="{EA948E8A-4848-4685-B527-7573D92EF24C}" destId="{F6D62302-6C84-48CA-B60A-8025191E5D73}" srcOrd="4" destOrd="0" parTransId="{2D595C92-3602-459A-9C3C-A391E9C0A885}" sibTransId="{1CCE0FCD-903A-4D20-AE03-D9AA3E432AE3}"/>
    <dgm:cxn modelId="{CC4E7420-49F8-4563-A76E-7BBAF9A42FD4}" srcId="{EA948E8A-4848-4685-B527-7573D92EF24C}" destId="{9324884A-7582-4289-9E29-9464B91F31AF}" srcOrd="2" destOrd="0" parTransId="{253E3C4B-5079-4E30-9CCD-345E694EFCAD}" sibTransId="{A982C57A-00CE-4FD3-8076-76EAEEAA257F}"/>
    <dgm:cxn modelId="{A93F7570-7D97-4C41-8F7D-096531AA9E36}" srcId="{EA948E8A-4848-4685-B527-7573D92EF24C}" destId="{4BE16818-673D-4488-9A19-CF0773112DE9}" srcOrd="1" destOrd="0" parTransId="{8F73AE3E-0401-44C0-ABE2-4381BD30801C}" sibTransId="{63089362-B6D1-4A48-9FCD-45A8FF8CCCC9}"/>
    <dgm:cxn modelId="{F187BB7C-61F9-4284-9784-3209D046E30E}" type="presOf" srcId="{EA948E8A-4848-4685-B527-7573D92EF24C}" destId="{B923CEF9-E6FD-451B-BAA7-C5CD2E60920F}" srcOrd="0" destOrd="0" presId="urn:microsoft.com/office/officeart/2018/2/layout/IconVerticalSolidList"/>
    <dgm:cxn modelId="{751AF5B6-8EE2-4FC4-9556-EEE15F5B1C8A}" type="presOf" srcId="{023C93C3-ED8D-4F56-8A2F-807DD691EEC2}" destId="{73B62204-4943-41B3-A326-88E32EC1473E}" srcOrd="0" destOrd="0" presId="urn:microsoft.com/office/officeart/2018/2/layout/IconVerticalSolidList"/>
    <dgm:cxn modelId="{4CCBA9B8-BBDD-4AEC-B005-9D63231992C1}" srcId="{EA948E8A-4848-4685-B527-7573D92EF24C}" destId="{023C93C3-ED8D-4F56-8A2F-807DD691EEC2}" srcOrd="3" destOrd="0" parTransId="{09920653-A9EE-4C54-8657-5511A6666D5B}" sibTransId="{F5B64D66-CC36-418E-8927-8DB6E9B1E0B9}"/>
    <dgm:cxn modelId="{61991BD1-C7FA-4F71-BF7B-05D7FDEE9C26}" type="presOf" srcId="{F6D62302-6C84-48CA-B60A-8025191E5D73}" destId="{2164C185-7854-461A-8D92-C3687CF2F4EB}" srcOrd="0" destOrd="0" presId="urn:microsoft.com/office/officeart/2018/2/layout/IconVerticalSolidList"/>
    <dgm:cxn modelId="{0B72D5D5-12A4-4779-8BE9-7AF9938D4167}" type="presOf" srcId="{4BE16818-673D-4488-9A19-CF0773112DE9}" destId="{BFB9CF31-C58D-42F0-8B22-369780FACBFE}" srcOrd="0" destOrd="0" presId="urn:microsoft.com/office/officeart/2018/2/layout/IconVerticalSolidList"/>
    <dgm:cxn modelId="{769D02F3-7B3F-4072-9BD1-F31E7CAB2539}" srcId="{EA948E8A-4848-4685-B527-7573D92EF24C}" destId="{6189156D-CFE4-4E4C-9AC2-8B5FA50D2A4B}" srcOrd="0" destOrd="0" parTransId="{4F1C4FBB-66B5-4C4B-AB3F-303A657C8CBF}" sibTransId="{260DF047-4907-4081-98FB-FCC0013BDEC1}"/>
    <dgm:cxn modelId="{31C2C3F6-5A5F-43D1-B92B-92AA11039D0A}" type="presOf" srcId="{9324884A-7582-4289-9E29-9464B91F31AF}" destId="{B3DBF768-135A-4364-894B-93E353F8342B}" srcOrd="0" destOrd="0" presId="urn:microsoft.com/office/officeart/2018/2/layout/IconVerticalSolidList"/>
    <dgm:cxn modelId="{5C1D58FE-471B-490E-99F4-F2CB9D56534A}" type="presOf" srcId="{6189156D-CFE4-4E4C-9AC2-8B5FA50D2A4B}" destId="{598D370A-37C6-4D41-B54B-75ED62A16199}" srcOrd="0" destOrd="0" presId="urn:microsoft.com/office/officeart/2018/2/layout/IconVerticalSolidList"/>
    <dgm:cxn modelId="{33F5DBA3-FB34-4A2E-9DF5-D446D369C398}" type="presParOf" srcId="{B923CEF9-E6FD-451B-BAA7-C5CD2E60920F}" destId="{2B36C508-98F5-4AFC-8582-3A82379CAEFE}" srcOrd="0" destOrd="0" presId="urn:microsoft.com/office/officeart/2018/2/layout/IconVerticalSolidList"/>
    <dgm:cxn modelId="{83FFFF8D-FF24-4D22-98AD-3B96F14BFA64}" type="presParOf" srcId="{2B36C508-98F5-4AFC-8582-3A82379CAEFE}" destId="{34351167-F006-4254-A029-F1351F6F1035}" srcOrd="0" destOrd="0" presId="urn:microsoft.com/office/officeart/2018/2/layout/IconVerticalSolidList"/>
    <dgm:cxn modelId="{A8F2EE7C-DE3D-4B4F-B3E0-4AB17161FFB6}" type="presParOf" srcId="{2B36C508-98F5-4AFC-8582-3A82379CAEFE}" destId="{286C97B5-CE68-4759-AB89-7717BCDAD426}" srcOrd="1" destOrd="0" presId="urn:microsoft.com/office/officeart/2018/2/layout/IconVerticalSolidList"/>
    <dgm:cxn modelId="{905C2F45-404C-43C1-B875-A049772753CC}" type="presParOf" srcId="{2B36C508-98F5-4AFC-8582-3A82379CAEFE}" destId="{47A0A169-3057-4404-9DAE-D11E0CCA8CA7}" srcOrd="2" destOrd="0" presId="urn:microsoft.com/office/officeart/2018/2/layout/IconVerticalSolidList"/>
    <dgm:cxn modelId="{14877210-34C9-4019-83A2-6FA8DD7C21E2}" type="presParOf" srcId="{2B36C508-98F5-4AFC-8582-3A82379CAEFE}" destId="{598D370A-37C6-4D41-B54B-75ED62A16199}" srcOrd="3" destOrd="0" presId="urn:microsoft.com/office/officeart/2018/2/layout/IconVerticalSolidList"/>
    <dgm:cxn modelId="{B356780D-B8C0-46E9-9D79-AF73D90F09A9}" type="presParOf" srcId="{B923CEF9-E6FD-451B-BAA7-C5CD2E60920F}" destId="{F10D3446-108C-4FC6-B56F-899A2E6529FF}" srcOrd="1" destOrd="0" presId="urn:microsoft.com/office/officeart/2018/2/layout/IconVerticalSolidList"/>
    <dgm:cxn modelId="{8B72E203-CAD6-438F-99E1-A8C6C593538E}" type="presParOf" srcId="{B923CEF9-E6FD-451B-BAA7-C5CD2E60920F}" destId="{A9BF0635-FB6F-43FC-A3EF-1E659F380D0B}" srcOrd="2" destOrd="0" presId="urn:microsoft.com/office/officeart/2018/2/layout/IconVerticalSolidList"/>
    <dgm:cxn modelId="{1D3DD999-44D9-406A-9EF1-BC67826A4863}" type="presParOf" srcId="{A9BF0635-FB6F-43FC-A3EF-1E659F380D0B}" destId="{BDBFEBA4-9A23-4A9E-8543-F6030AF38460}" srcOrd="0" destOrd="0" presId="urn:microsoft.com/office/officeart/2018/2/layout/IconVerticalSolidList"/>
    <dgm:cxn modelId="{01A3E895-B149-458D-8A5C-40742A0A9FB8}" type="presParOf" srcId="{A9BF0635-FB6F-43FC-A3EF-1E659F380D0B}" destId="{D5A70FE6-CF2A-46AD-831C-B4588A6D4FAE}" srcOrd="1" destOrd="0" presId="urn:microsoft.com/office/officeart/2018/2/layout/IconVerticalSolidList"/>
    <dgm:cxn modelId="{4651FC75-E9B2-473E-8533-6BF430338507}" type="presParOf" srcId="{A9BF0635-FB6F-43FC-A3EF-1E659F380D0B}" destId="{D09D4019-0782-4B38-AB8A-D1263A450211}" srcOrd="2" destOrd="0" presId="urn:microsoft.com/office/officeart/2018/2/layout/IconVerticalSolidList"/>
    <dgm:cxn modelId="{A43910DE-24A1-4E4A-8C5C-3A6E4CD67FD5}" type="presParOf" srcId="{A9BF0635-FB6F-43FC-A3EF-1E659F380D0B}" destId="{BFB9CF31-C58D-42F0-8B22-369780FACBFE}" srcOrd="3" destOrd="0" presId="urn:microsoft.com/office/officeart/2018/2/layout/IconVerticalSolidList"/>
    <dgm:cxn modelId="{0E0F0748-D95B-40DF-B0C7-E61616B9EE0D}" type="presParOf" srcId="{B923CEF9-E6FD-451B-BAA7-C5CD2E60920F}" destId="{815CD53F-B48B-4773-BB17-B9F700C06328}" srcOrd="3" destOrd="0" presId="urn:microsoft.com/office/officeart/2018/2/layout/IconVerticalSolidList"/>
    <dgm:cxn modelId="{3F50A946-9129-409C-B3C6-53330758509D}" type="presParOf" srcId="{B923CEF9-E6FD-451B-BAA7-C5CD2E60920F}" destId="{3635559D-CA40-4030-9455-ABE8E4CDA362}" srcOrd="4" destOrd="0" presId="urn:microsoft.com/office/officeart/2018/2/layout/IconVerticalSolidList"/>
    <dgm:cxn modelId="{F1D5E9DC-DE27-405E-9DE7-C3BDAE566CD3}" type="presParOf" srcId="{3635559D-CA40-4030-9455-ABE8E4CDA362}" destId="{F58D2E0A-E4A1-44B1-B122-446397AC0257}" srcOrd="0" destOrd="0" presId="urn:microsoft.com/office/officeart/2018/2/layout/IconVerticalSolidList"/>
    <dgm:cxn modelId="{6535C258-3B88-46CF-A816-995D4CB9D185}" type="presParOf" srcId="{3635559D-CA40-4030-9455-ABE8E4CDA362}" destId="{60E2864D-4DF5-4502-B542-8266674B31E6}" srcOrd="1" destOrd="0" presId="urn:microsoft.com/office/officeart/2018/2/layout/IconVerticalSolidList"/>
    <dgm:cxn modelId="{AB260946-2752-42AF-82CA-71216D6891E6}" type="presParOf" srcId="{3635559D-CA40-4030-9455-ABE8E4CDA362}" destId="{F7D147D5-6116-4B57-A8DC-1A301165FE88}" srcOrd="2" destOrd="0" presId="urn:microsoft.com/office/officeart/2018/2/layout/IconVerticalSolidList"/>
    <dgm:cxn modelId="{37333DC9-62D1-4A86-BBA4-1A6BFC5A3050}" type="presParOf" srcId="{3635559D-CA40-4030-9455-ABE8E4CDA362}" destId="{B3DBF768-135A-4364-894B-93E353F8342B}" srcOrd="3" destOrd="0" presId="urn:microsoft.com/office/officeart/2018/2/layout/IconVerticalSolidList"/>
    <dgm:cxn modelId="{4CCDDB75-87B6-419B-8F06-A0E017754722}" type="presParOf" srcId="{B923CEF9-E6FD-451B-BAA7-C5CD2E60920F}" destId="{730FB118-45DC-4FAB-872C-1C7B7B573B5A}" srcOrd="5" destOrd="0" presId="urn:microsoft.com/office/officeart/2018/2/layout/IconVerticalSolidList"/>
    <dgm:cxn modelId="{E6B5EAEF-031F-4C18-A8D0-4720D6E37005}" type="presParOf" srcId="{B923CEF9-E6FD-451B-BAA7-C5CD2E60920F}" destId="{4501978F-B9C6-42BC-BE1C-3F7087E157F8}" srcOrd="6" destOrd="0" presId="urn:microsoft.com/office/officeart/2018/2/layout/IconVerticalSolidList"/>
    <dgm:cxn modelId="{5D2F2D93-6CE4-4849-AF59-EC2A1CD3E459}" type="presParOf" srcId="{4501978F-B9C6-42BC-BE1C-3F7087E157F8}" destId="{5843785B-5664-4582-8C4B-1050C924C7AC}" srcOrd="0" destOrd="0" presId="urn:microsoft.com/office/officeart/2018/2/layout/IconVerticalSolidList"/>
    <dgm:cxn modelId="{37DD04E8-4A70-48C9-A4B5-78A8B0BAAC77}" type="presParOf" srcId="{4501978F-B9C6-42BC-BE1C-3F7087E157F8}" destId="{522A6DB4-DD9D-478F-B0A8-58023D3306C2}" srcOrd="1" destOrd="0" presId="urn:microsoft.com/office/officeart/2018/2/layout/IconVerticalSolidList"/>
    <dgm:cxn modelId="{56C20073-6A4E-4654-9201-EE453200130F}" type="presParOf" srcId="{4501978F-B9C6-42BC-BE1C-3F7087E157F8}" destId="{81F1E82D-35AC-4254-8736-AFE8C3B027CE}" srcOrd="2" destOrd="0" presId="urn:microsoft.com/office/officeart/2018/2/layout/IconVerticalSolidList"/>
    <dgm:cxn modelId="{740617E4-FEAD-41E3-9B73-9D22BE28C23C}" type="presParOf" srcId="{4501978F-B9C6-42BC-BE1C-3F7087E157F8}" destId="{73B62204-4943-41B3-A326-88E32EC1473E}" srcOrd="3" destOrd="0" presId="urn:microsoft.com/office/officeart/2018/2/layout/IconVerticalSolidList"/>
    <dgm:cxn modelId="{19F72218-41FA-41EA-AD54-23CF2F6B18B5}" type="presParOf" srcId="{B923CEF9-E6FD-451B-BAA7-C5CD2E60920F}" destId="{51860EA5-5DA4-4A15-BF21-7B7F6D63A5D8}" srcOrd="7" destOrd="0" presId="urn:microsoft.com/office/officeart/2018/2/layout/IconVerticalSolidList"/>
    <dgm:cxn modelId="{139A2C94-77F3-4FBF-991A-DCF27B7FCBDB}" type="presParOf" srcId="{B923CEF9-E6FD-451B-BAA7-C5CD2E60920F}" destId="{3E5A4CF6-7C76-4930-BCF1-635B2F59FCA1}" srcOrd="8" destOrd="0" presId="urn:microsoft.com/office/officeart/2018/2/layout/IconVerticalSolidList"/>
    <dgm:cxn modelId="{80217D07-848D-40CB-8C1E-59541DABF8C5}" type="presParOf" srcId="{3E5A4CF6-7C76-4930-BCF1-635B2F59FCA1}" destId="{60CB93B1-3382-4659-BE1A-4B3FF3FD2028}" srcOrd="0" destOrd="0" presId="urn:microsoft.com/office/officeart/2018/2/layout/IconVerticalSolidList"/>
    <dgm:cxn modelId="{08A42034-9AE4-4BF0-AF80-2B196B4BB6DE}" type="presParOf" srcId="{3E5A4CF6-7C76-4930-BCF1-635B2F59FCA1}" destId="{CB14746F-9C76-48D3-97A6-8A52C7B5BFED}" srcOrd="1" destOrd="0" presId="urn:microsoft.com/office/officeart/2018/2/layout/IconVerticalSolidList"/>
    <dgm:cxn modelId="{2467BDEC-560A-4F99-AA64-ED31DAA2B29C}" type="presParOf" srcId="{3E5A4CF6-7C76-4930-BCF1-635B2F59FCA1}" destId="{8515723D-E134-43AF-9BC2-07A34CEB3401}" srcOrd="2" destOrd="0" presId="urn:microsoft.com/office/officeart/2018/2/layout/IconVerticalSolidList"/>
    <dgm:cxn modelId="{07E3A2D1-5D50-454D-A97D-D58BF5ACBFB9}" type="presParOf" srcId="{3E5A4CF6-7C76-4930-BCF1-635B2F59FCA1}" destId="{2164C185-7854-461A-8D92-C3687CF2F4E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E5587E3-32A0-4BF3-B86B-2B82EB01984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5613B7A-AA02-4CF8-827C-DD41472C43BE}">
      <dgm:prSet/>
      <dgm:spPr/>
      <dgm:t>
        <a:bodyPr/>
        <a:lstStyle/>
        <a:p>
          <a:r>
            <a:rPr lang="uk-UA" dirty="0"/>
            <a:t>My </a:t>
          </a:r>
          <a:r>
            <a:rPr lang="uk-UA" dirty="0" err="1"/>
            <a:t>business</a:t>
          </a:r>
          <a:r>
            <a:rPr lang="uk-UA" dirty="0"/>
            <a:t> </a:t>
          </a:r>
          <a:r>
            <a:rPr lang="uk-UA" dirty="0" err="1"/>
            <a:t>idea</a:t>
          </a:r>
          <a:r>
            <a:rPr lang="uk-UA" dirty="0"/>
            <a:t> </a:t>
          </a:r>
          <a:r>
            <a:rPr lang="uk-UA" dirty="0" err="1"/>
            <a:t>is</a:t>
          </a:r>
          <a:r>
            <a:rPr lang="uk-UA" dirty="0"/>
            <a:t> </a:t>
          </a:r>
          <a:r>
            <a:rPr lang="uk-UA" dirty="0" err="1"/>
            <a:t>to</a:t>
          </a:r>
          <a:r>
            <a:rPr lang="uk-UA" dirty="0"/>
            <a:t> </a:t>
          </a:r>
          <a:r>
            <a:rPr lang="uk-UA" dirty="0" err="1"/>
            <a:t>establish</a:t>
          </a:r>
          <a:r>
            <a:rPr lang="uk-UA" dirty="0"/>
            <a:t> a </a:t>
          </a:r>
          <a:r>
            <a:rPr lang="uk-UA" dirty="0" err="1"/>
            <a:t>fire</a:t>
          </a:r>
          <a:r>
            <a:rPr lang="uk-UA" dirty="0"/>
            <a:t> </a:t>
          </a:r>
          <a:r>
            <a:rPr lang="uk-UA" dirty="0" err="1"/>
            <a:t>door</a:t>
          </a:r>
          <a:r>
            <a:rPr lang="uk-UA" dirty="0"/>
            <a:t> </a:t>
          </a:r>
          <a:r>
            <a:rPr lang="uk-UA" dirty="0" err="1"/>
            <a:t>installation</a:t>
          </a:r>
          <a:r>
            <a:rPr lang="uk-UA" dirty="0"/>
            <a:t> </a:t>
          </a:r>
          <a:r>
            <a:rPr lang="uk-UA" dirty="0" err="1"/>
            <a:t>and</a:t>
          </a:r>
          <a:r>
            <a:rPr lang="uk-UA" dirty="0"/>
            <a:t> </a:t>
          </a:r>
          <a:r>
            <a:rPr lang="uk-UA" dirty="0" err="1"/>
            <a:t>maintenance</a:t>
          </a:r>
          <a:r>
            <a:rPr lang="uk-UA" dirty="0"/>
            <a:t> </a:t>
          </a:r>
          <a:r>
            <a:rPr lang="uk-UA" dirty="0" err="1"/>
            <a:t>company</a:t>
          </a:r>
          <a:r>
            <a:rPr lang="uk-UA" dirty="0"/>
            <a:t> </a:t>
          </a:r>
          <a:r>
            <a:rPr lang="uk-UA" dirty="0" err="1"/>
            <a:t>operating</a:t>
          </a:r>
          <a:r>
            <a:rPr lang="uk-UA" dirty="0"/>
            <a:t> </a:t>
          </a:r>
          <a:r>
            <a:rPr lang="uk-UA" dirty="0" err="1"/>
            <a:t>in</a:t>
          </a:r>
          <a:r>
            <a:rPr lang="uk-UA" dirty="0"/>
            <a:t> </a:t>
          </a:r>
          <a:r>
            <a:rPr lang="uk-UA" dirty="0" err="1"/>
            <a:t>the</a:t>
          </a:r>
          <a:r>
            <a:rPr lang="uk-UA" dirty="0"/>
            <a:t> UK </a:t>
          </a:r>
          <a:r>
            <a:rPr lang="uk-UA" dirty="0" err="1"/>
            <a:t>construction</a:t>
          </a:r>
          <a:r>
            <a:rPr lang="uk-UA" dirty="0"/>
            <a:t> </a:t>
          </a:r>
          <a:r>
            <a:rPr lang="uk-UA" dirty="0" err="1"/>
            <a:t>and</a:t>
          </a:r>
          <a:r>
            <a:rPr lang="uk-UA" dirty="0"/>
            <a:t> </a:t>
          </a:r>
          <a:r>
            <a:rPr lang="uk-UA" dirty="0" err="1"/>
            <a:t>safety</a:t>
          </a:r>
          <a:r>
            <a:rPr lang="uk-UA" dirty="0"/>
            <a:t> </a:t>
          </a:r>
          <a:r>
            <a:rPr lang="uk-UA" dirty="0" err="1"/>
            <a:t>sector</a:t>
          </a:r>
          <a:r>
            <a:rPr lang="uk-UA" dirty="0"/>
            <a:t>.</a:t>
          </a:r>
          <a:endParaRPr lang="en-US" dirty="0"/>
        </a:p>
      </dgm:t>
    </dgm:pt>
    <dgm:pt modelId="{19F6D7C1-AEF8-441E-940D-9D3388CB4078}" type="parTrans" cxnId="{AC37F79C-C52C-42D1-A822-308D43B72CEE}">
      <dgm:prSet/>
      <dgm:spPr/>
      <dgm:t>
        <a:bodyPr/>
        <a:lstStyle/>
        <a:p>
          <a:endParaRPr lang="en-US"/>
        </a:p>
      </dgm:t>
    </dgm:pt>
    <dgm:pt modelId="{145F54AC-B063-4F31-82B6-AAF6075F7688}" type="sibTrans" cxnId="{AC37F79C-C52C-42D1-A822-308D43B72CEE}">
      <dgm:prSet/>
      <dgm:spPr/>
      <dgm:t>
        <a:bodyPr/>
        <a:lstStyle/>
        <a:p>
          <a:endParaRPr lang="en-US"/>
        </a:p>
      </dgm:t>
    </dgm:pt>
    <dgm:pt modelId="{31A6FCF3-1727-4659-BC85-4D53DAA17306}">
      <dgm:prSet/>
      <dgm:spPr/>
      <dgm:t>
        <a:bodyPr/>
        <a:lstStyle/>
        <a:p>
          <a:r>
            <a:rPr lang="uk-UA" dirty="0" err="1"/>
            <a:t>The</a:t>
          </a:r>
          <a:r>
            <a:rPr lang="uk-UA" dirty="0"/>
            <a:t> </a:t>
          </a:r>
          <a:r>
            <a:rPr lang="uk-UA" dirty="0" err="1"/>
            <a:t>company</a:t>
          </a:r>
          <a:r>
            <a:rPr lang="uk-UA" dirty="0"/>
            <a:t> </a:t>
          </a:r>
          <a:r>
            <a:rPr lang="uk-UA" dirty="0" err="1"/>
            <a:t>will</a:t>
          </a:r>
          <a:r>
            <a:rPr lang="uk-UA" dirty="0"/>
            <a:t> </a:t>
          </a:r>
          <a:r>
            <a:rPr lang="uk-UA" dirty="0" err="1"/>
            <a:t>provide</a:t>
          </a:r>
          <a:r>
            <a:rPr lang="uk-UA" dirty="0"/>
            <a:t> </a:t>
          </a:r>
          <a:r>
            <a:rPr lang="uk-UA" dirty="0" err="1"/>
            <a:t>services</a:t>
          </a:r>
          <a:r>
            <a:rPr lang="uk-UA" dirty="0"/>
            <a:t> </a:t>
          </a:r>
          <a:r>
            <a:rPr lang="uk-UA" dirty="0" err="1"/>
            <a:t>such</a:t>
          </a:r>
          <a:r>
            <a:rPr lang="uk-UA" dirty="0"/>
            <a:t> as</a:t>
          </a:r>
          <a:r>
            <a:rPr lang="en-GB" dirty="0"/>
            <a:t>:</a:t>
          </a:r>
          <a:endParaRPr lang="en-US" dirty="0"/>
        </a:p>
      </dgm:t>
    </dgm:pt>
    <dgm:pt modelId="{5CE4191E-66E5-4A57-BA55-745D01D1241E}" type="parTrans" cxnId="{3901CB44-6989-4FA8-9441-1D011516C4B0}">
      <dgm:prSet/>
      <dgm:spPr/>
      <dgm:t>
        <a:bodyPr/>
        <a:lstStyle/>
        <a:p>
          <a:endParaRPr lang="en-US"/>
        </a:p>
      </dgm:t>
    </dgm:pt>
    <dgm:pt modelId="{0D3CE7B6-C09C-487D-BF77-D32A763FBD1E}" type="sibTrans" cxnId="{3901CB44-6989-4FA8-9441-1D011516C4B0}">
      <dgm:prSet/>
      <dgm:spPr/>
      <dgm:t>
        <a:bodyPr/>
        <a:lstStyle/>
        <a:p>
          <a:endParaRPr lang="en-US"/>
        </a:p>
      </dgm:t>
    </dgm:pt>
    <dgm:pt modelId="{4576A845-53B4-49B3-AB5A-2B365900F313}">
      <dgm:prSet/>
      <dgm:spPr/>
      <dgm:t>
        <a:bodyPr/>
        <a:lstStyle/>
        <a:p>
          <a:r>
            <a:rPr lang="en-GB" dirty="0"/>
            <a:t>I</a:t>
          </a:r>
          <a:r>
            <a:rPr lang="uk-UA" dirty="0" err="1"/>
            <a:t>nstallation</a:t>
          </a:r>
          <a:endParaRPr lang="en-US" dirty="0"/>
        </a:p>
      </dgm:t>
    </dgm:pt>
    <dgm:pt modelId="{5A7A1C8C-DB03-4B18-ACCA-542AEC99B30B}" type="parTrans" cxnId="{FE73C0EA-DC76-463C-A188-FE90EF63480A}">
      <dgm:prSet/>
      <dgm:spPr/>
      <dgm:t>
        <a:bodyPr/>
        <a:lstStyle/>
        <a:p>
          <a:endParaRPr lang="en-US"/>
        </a:p>
      </dgm:t>
    </dgm:pt>
    <dgm:pt modelId="{46DE2E4A-A739-4A86-88CD-9DCC1E1A2E3F}" type="sibTrans" cxnId="{FE73C0EA-DC76-463C-A188-FE90EF63480A}">
      <dgm:prSet/>
      <dgm:spPr/>
      <dgm:t>
        <a:bodyPr/>
        <a:lstStyle/>
        <a:p>
          <a:endParaRPr lang="en-US"/>
        </a:p>
      </dgm:t>
    </dgm:pt>
    <dgm:pt modelId="{E86263F8-4288-4B8B-939F-76E1DC57BDB1}">
      <dgm:prSet/>
      <dgm:spPr/>
      <dgm:t>
        <a:bodyPr/>
        <a:lstStyle/>
        <a:p>
          <a:r>
            <a:rPr lang="en-GB" dirty="0"/>
            <a:t>I</a:t>
          </a:r>
          <a:r>
            <a:rPr lang="uk-UA" dirty="0" err="1"/>
            <a:t>nspection</a:t>
          </a:r>
          <a:endParaRPr lang="en-US" dirty="0"/>
        </a:p>
      </dgm:t>
    </dgm:pt>
    <dgm:pt modelId="{7488F580-4059-4BFB-8AA4-02E4AA3586E0}" type="parTrans" cxnId="{C34E88CB-4C0A-4F40-ACC8-2D05FDA7D05D}">
      <dgm:prSet/>
      <dgm:spPr/>
      <dgm:t>
        <a:bodyPr/>
        <a:lstStyle/>
        <a:p>
          <a:endParaRPr lang="en-US"/>
        </a:p>
      </dgm:t>
    </dgm:pt>
    <dgm:pt modelId="{FC259088-B60F-4BBC-986F-EF5621E5FF04}" type="sibTrans" cxnId="{C34E88CB-4C0A-4F40-ACC8-2D05FDA7D05D}">
      <dgm:prSet/>
      <dgm:spPr/>
      <dgm:t>
        <a:bodyPr/>
        <a:lstStyle/>
        <a:p>
          <a:endParaRPr lang="en-US"/>
        </a:p>
      </dgm:t>
    </dgm:pt>
    <dgm:pt modelId="{D12C5745-3D80-470D-AB04-119380158E8D}">
      <dgm:prSet/>
      <dgm:spPr/>
      <dgm:t>
        <a:bodyPr/>
        <a:lstStyle/>
        <a:p>
          <a:r>
            <a:rPr lang="en-GB" dirty="0"/>
            <a:t>M</a:t>
          </a:r>
          <a:r>
            <a:rPr lang="uk-UA" dirty="0" err="1"/>
            <a:t>aintenance</a:t>
          </a:r>
          <a:r>
            <a:rPr lang="uk-UA" dirty="0"/>
            <a:t> </a:t>
          </a:r>
          <a:r>
            <a:rPr lang="uk-UA" dirty="0" err="1"/>
            <a:t>of</a:t>
          </a:r>
          <a:r>
            <a:rPr lang="uk-UA" dirty="0"/>
            <a:t> </a:t>
          </a:r>
          <a:r>
            <a:rPr lang="uk-UA" dirty="0" err="1"/>
            <a:t>certified</a:t>
          </a:r>
          <a:r>
            <a:rPr lang="uk-UA" dirty="0"/>
            <a:t> </a:t>
          </a:r>
          <a:r>
            <a:rPr lang="uk-UA" dirty="0" err="1"/>
            <a:t>fire</a:t>
          </a:r>
          <a:r>
            <a:rPr lang="uk-UA" dirty="0"/>
            <a:t> </a:t>
          </a:r>
          <a:r>
            <a:rPr lang="uk-UA" dirty="0" err="1"/>
            <a:t>doors</a:t>
          </a:r>
          <a:r>
            <a:rPr lang="uk-UA" dirty="0"/>
            <a:t> </a:t>
          </a:r>
          <a:r>
            <a:rPr lang="uk-UA" dirty="0" err="1"/>
            <a:t>for</a:t>
          </a:r>
          <a:r>
            <a:rPr lang="uk-UA" dirty="0"/>
            <a:t> </a:t>
          </a:r>
          <a:r>
            <a:rPr lang="uk-UA" dirty="0" err="1"/>
            <a:t>residential</a:t>
          </a:r>
          <a:r>
            <a:rPr lang="uk-UA" dirty="0"/>
            <a:t> </a:t>
          </a:r>
          <a:r>
            <a:rPr lang="uk-UA" dirty="0" err="1"/>
            <a:t>and</a:t>
          </a:r>
          <a:r>
            <a:rPr lang="uk-UA" dirty="0"/>
            <a:t> </a:t>
          </a:r>
          <a:r>
            <a:rPr lang="uk-UA" dirty="0" err="1"/>
            <a:t>commercial</a:t>
          </a:r>
          <a:r>
            <a:rPr lang="uk-UA" dirty="0"/>
            <a:t> </a:t>
          </a:r>
          <a:r>
            <a:rPr lang="uk-UA" dirty="0" err="1"/>
            <a:t>buildings</a:t>
          </a:r>
          <a:r>
            <a:rPr lang="uk-UA" dirty="0"/>
            <a:t>.</a:t>
          </a:r>
          <a:endParaRPr lang="en-US" dirty="0"/>
        </a:p>
      </dgm:t>
    </dgm:pt>
    <dgm:pt modelId="{0CA3858B-7E2B-4A6F-BB93-FCB5360E4111}" type="parTrans" cxnId="{1414F2A4-1609-4911-BE65-E0C0B7D9A98E}">
      <dgm:prSet/>
      <dgm:spPr/>
      <dgm:t>
        <a:bodyPr/>
        <a:lstStyle/>
        <a:p>
          <a:endParaRPr lang="en-US"/>
        </a:p>
      </dgm:t>
    </dgm:pt>
    <dgm:pt modelId="{DDCB3D41-5242-484F-8087-DFCF2EAD5275}" type="sibTrans" cxnId="{1414F2A4-1609-4911-BE65-E0C0B7D9A98E}">
      <dgm:prSet/>
      <dgm:spPr/>
      <dgm:t>
        <a:bodyPr/>
        <a:lstStyle/>
        <a:p>
          <a:endParaRPr lang="en-US"/>
        </a:p>
      </dgm:t>
    </dgm:pt>
    <dgm:pt modelId="{DB612646-69B0-4F48-A615-6E9B6BD1AD94}" type="pres">
      <dgm:prSet presAssocID="{6E5587E3-32A0-4BF3-B86B-2B82EB019840}" presName="vert0" presStyleCnt="0">
        <dgm:presLayoutVars>
          <dgm:dir/>
          <dgm:animOne val="branch"/>
          <dgm:animLvl val="lvl"/>
        </dgm:presLayoutVars>
      </dgm:prSet>
      <dgm:spPr/>
    </dgm:pt>
    <dgm:pt modelId="{FC85323B-F9B4-4092-9437-B0AA8E1FCB25}" type="pres">
      <dgm:prSet presAssocID="{85613B7A-AA02-4CF8-827C-DD41472C43BE}" presName="thickLine" presStyleLbl="alignNode1" presStyleIdx="0" presStyleCnt="5"/>
      <dgm:spPr/>
    </dgm:pt>
    <dgm:pt modelId="{5DBAD878-73E3-4E83-AFC3-DC6EF1D2E8FB}" type="pres">
      <dgm:prSet presAssocID="{85613B7A-AA02-4CF8-827C-DD41472C43BE}" presName="horz1" presStyleCnt="0"/>
      <dgm:spPr/>
    </dgm:pt>
    <dgm:pt modelId="{4125F673-CFD5-4789-A265-2A5E22A8026D}" type="pres">
      <dgm:prSet presAssocID="{85613B7A-AA02-4CF8-827C-DD41472C43BE}" presName="tx1" presStyleLbl="revTx" presStyleIdx="0" presStyleCnt="5"/>
      <dgm:spPr/>
    </dgm:pt>
    <dgm:pt modelId="{015F85D1-2D3F-4847-9342-DAE3BED37703}" type="pres">
      <dgm:prSet presAssocID="{85613B7A-AA02-4CF8-827C-DD41472C43BE}" presName="vert1" presStyleCnt="0"/>
      <dgm:spPr/>
    </dgm:pt>
    <dgm:pt modelId="{997E859A-5D93-46B5-AFF1-FEDE5AB0D1EA}" type="pres">
      <dgm:prSet presAssocID="{31A6FCF3-1727-4659-BC85-4D53DAA17306}" presName="thickLine" presStyleLbl="alignNode1" presStyleIdx="1" presStyleCnt="5"/>
      <dgm:spPr/>
    </dgm:pt>
    <dgm:pt modelId="{F666C2DA-EE26-49AF-B26F-9EF56CA77912}" type="pres">
      <dgm:prSet presAssocID="{31A6FCF3-1727-4659-BC85-4D53DAA17306}" presName="horz1" presStyleCnt="0"/>
      <dgm:spPr/>
    </dgm:pt>
    <dgm:pt modelId="{DAE667E0-4B09-4B9A-98AE-BBF1056C195D}" type="pres">
      <dgm:prSet presAssocID="{31A6FCF3-1727-4659-BC85-4D53DAA17306}" presName="tx1" presStyleLbl="revTx" presStyleIdx="1" presStyleCnt="5"/>
      <dgm:spPr/>
    </dgm:pt>
    <dgm:pt modelId="{47A0F324-E3EA-4162-BD5F-5481B09F234B}" type="pres">
      <dgm:prSet presAssocID="{31A6FCF3-1727-4659-BC85-4D53DAA17306}" presName="vert1" presStyleCnt="0"/>
      <dgm:spPr/>
    </dgm:pt>
    <dgm:pt modelId="{7244FFCA-E3EB-4CC1-909B-26D4317765ED}" type="pres">
      <dgm:prSet presAssocID="{4576A845-53B4-49B3-AB5A-2B365900F313}" presName="thickLine" presStyleLbl="alignNode1" presStyleIdx="2" presStyleCnt="5"/>
      <dgm:spPr/>
    </dgm:pt>
    <dgm:pt modelId="{CF5046EC-2D16-48E0-BDEE-40F4B834BC01}" type="pres">
      <dgm:prSet presAssocID="{4576A845-53B4-49B3-AB5A-2B365900F313}" presName="horz1" presStyleCnt="0"/>
      <dgm:spPr/>
    </dgm:pt>
    <dgm:pt modelId="{15B29066-F7CD-4496-93B5-0449683BD43E}" type="pres">
      <dgm:prSet presAssocID="{4576A845-53B4-49B3-AB5A-2B365900F313}" presName="tx1" presStyleLbl="revTx" presStyleIdx="2" presStyleCnt="5"/>
      <dgm:spPr/>
    </dgm:pt>
    <dgm:pt modelId="{DC218DFB-EF0A-48BB-83A3-BA621C727BCD}" type="pres">
      <dgm:prSet presAssocID="{4576A845-53B4-49B3-AB5A-2B365900F313}" presName="vert1" presStyleCnt="0"/>
      <dgm:spPr/>
    </dgm:pt>
    <dgm:pt modelId="{0E8E2D70-D006-4C42-95EE-D9725981C680}" type="pres">
      <dgm:prSet presAssocID="{E86263F8-4288-4B8B-939F-76E1DC57BDB1}" presName="thickLine" presStyleLbl="alignNode1" presStyleIdx="3" presStyleCnt="5"/>
      <dgm:spPr/>
    </dgm:pt>
    <dgm:pt modelId="{59F38529-8D36-498F-9890-3E42A549B5E4}" type="pres">
      <dgm:prSet presAssocID="{E86263F8-4288-4B8B-939F-76E1DC57BDB1}" presName="horz1" presStyleCnt="0"/>
      <dgm:spPr/>
    </dgm:pt>
    <dgm:pt modelId="{F1D0D313-CCD6-47DA-AD18-DB8F75EA0583}" type="pres">
      <dgm:prSet presAssocID="{E86263F8-4288-4B8B-939F-76E1DC57BDB1}" presName="tx1" presStyleLbl="revTx" presStyleIdx="3" presStyleCnt="5"/>
      <dgm:spPr/>
    </dgm:pt>
    <dgm:pt modelId="{04F1E802-2108-4547-877F-2A5E0601C1DA}" type="pres">
      <dgm:prSet presAssocID="{E86263F8-4288-4B8B-939F-76E1DC57BDB1}" presName="vert1" presStyleCnt="0"/>
      <dgm:spPr/>
    </dgm:pt>
    <dgm:pt modelId="{577C029D-EDDA-49D8-AD85-A687992F1CB6}" type="pres">
      <dgm:prSet presAssocID="{D12C5745-3D80-470D-AB04-119380158E8D}" presName="thickLine" presStyleLbl="alignNode1" presStyleIdx="4" presStyleCnt="5"/>
      <dgm:spPr/>
    </dgm:pt>
    <dgm:pt modelId="{20AC8179-E2F7-4632-9CA6-B82E1C7AFAB9}" type="pres">
      <dgm:prSet presAssocID="{D12C5745-3D80-470D-AB04-119380158E8D}" presName="horz1" presStyleCnt="0"/>
      <dgm:spPr/>
    </dgm:pt>
    <dgm:pt modelId="{7C434F7E-D07E-4C07-BED5-7C24E7CCBB38}" type="pres">
      <dgm:prSet presAssocID="{D12C5745-3D80-470D-AB04-119380158E8D}" presName="tx1" presStyleLbl="revTx" presStyleIdx="4" presStyleCnt="5"/>
      <dgm:spPr/>
    </dgm:pt>
    <dgm:pt modelId="{D2606118-4FE1-4C4F-813E-40A80AC20F7E}" type="pres">
      <dgm:prSet presAssocID="{D12C5745-3D80-470D-AB04-119380158E8D}" presName="vert1" presStyleCnt="0"/>
      <dgm:spPr/>
    </dgm:pt>
  </dgm:ptLst>
  <dgm:cxnLst>
    <dgm:cxn modelId="{7A7D410C-7D74-4A3B-AAFE-31B9A757270D}" type="presOf" srcId="{85613B7A-AA02-4CF8-827C-DD41472C43BE}" destId="{4125F673-CFD5-4789-A265-2A5E22A8026D}" srcOrd="0" destOrd="0" presId="urn:microsoft.com/office/officeart/2008/layout/LinedList"/>
    <dgm:cxn modelId="{0751BE11-1415-4934-B9C6-D4838EDAB2E7}" type="presOf" srcId="{D12C5745-3D80-470D-AB04-119380158E8D}" destId="{7C434F7E-D07E-4C07-BED5-7C24E7CCBB38}" srcOrd="0" destOrd="0" presId="urn:microsoft.com/office/officeart/2008/layout/LinedList"/>
    <dgm:cxn modelId="{AA800B2B-1414-404D-8511-C31F94DE8D80}" type="presOf" srcId="{E86263F8-4288-4B8B-939F-76E1DC57BDB1}" destId="{F1D0D313-CCD6-47DA-AD18-DB8F75EA0583}" srcOrd="0" destOrd="0" presId="urn:microsoft.com/office/officeart/2008/layout/LinedList"/>
    <dgm:cxn modelId="{3901CB44-6989-4FA8-9441-1D011516C4B0}" srcId="{6E5587E3-32A0-4BF3-B86B-2B82EB019840}" destId="{31A6FCF3-1727-4659-BC85-4D53DAA17306}" srcOrd="1" destOrd="0" parTransId="{5CE4191E-66E5-4A57-BA55-745D01D1241E}" sibTransId="{0D3CE7B6-C09C-487D-BF77-D32A763FBD1E}"/>
    <dgm:cxn modelId="{41132B52-FD82-4C66-BCA7-956DED049BB5}" type="presOf" srcId="{31A6FCF3-1727-4659-BC85-4D53DAA17306}" destId="{DAE667E0-4B09-4B9A-98AE-BBF1056C195D}" srcOrd="0" destOrd="0" presId="urn:microsoft.com/office/officeart/2008/layout/LinedList"/>
    <dgm:cxn modelId="{87F80288-0D71-426C-ABFB-9EC6551C2B6B}" type="presOf" srcId="{4576A845-53B4-49B3-AB5A-2B365900F313}" destId="{15B29066-F7CD-4496-93B5-0449683BD43E}" srcOrd="0" destOrd="0" presId="urn:microsoft.com/office/officeart/2008/layout/LinedList"/>
    <dgm:cxn modelId="{AC37F79C-C52C-42D1-A822-308D43B72CEE}" srcId="{6E5587E3-32A0-4BF3-B86B-2B82EB019840}" destId="{85613B7A-AA02-4CF8-827C-DD41472C43BE}" srcOrd="0" destOrd="0" parTransId="{19F6D7C1-AEF8-441E-940D-9D3388CB4078}" sibTransId="{145F54AC-B063-4F31-82B6-AAF6075F7688}"/>
    <dgm:cxn modelId="{1414F2A4-1609-4911-BE65-E0C0B7D9A98E}" srcId="{6E5587E3-32A0-4BF3-B86B-2B82EB019840}" destId="{D12C5745-3D80-470D-AB04-119380158E8D}" srcOrd="4" destOrd="0" parTransId="{0CA3858B-7E2B-4A6F-BB93-FCB5360E4111}" sibTransId="{DDCB3D41-5242-484F-8087-DFCF2EAD5275}"/>
    <dgm:cxn modelId="{3344BFC9-987A-42F3-B6FE-0D5862C45CB3}" type="presOf" srcId="{6E5587E3-32A0-4BF3-B86B-2B82EB019840}" destId="{DB612646-69B0-4F48-A615-6E9B6BD1AD94}" srcOrd="0" destOrd="0" presId="urn:microsoft.com/office/officeart/2008/layout/LinedList"/>
    <dgm:cxn modelId="{C34E88CB-4C0A-4F40-ACC8-2D05FDA7D05D}" srcId="{6E5587E3-32A0-4BF3-B86B-2B82EB019840}" destId="{E86263F8-4288-4B8B-939F-76E1DC57BDB1}" srcOrd="3" destOrd="0" parTransId="{7488F580-4059-4BFB-8AA4-02E4AA3586E0}" sibTransId="{FC259088-B60F-4BBC-986F-EF5621E5FF04}"/>
    <dgm:cxn modelId="{FE73C0EA-DC76-463C-A188-FE90EF63480A}" srcId="{6E5587E3-32A0-4BF3-B86B-2B82EB019840}" destId="{4576A845-53B4-49B3-AB5A-2B365900F313}" srcOrd="2" destOrd="0" parTransId="{5A7A1C8C-DB03-4B18-ACCA-542AEC99B30B}" sibTransId="{46DE2E4A-A739-4A86-88CD-9DCC1E1A2E3F}"/>
    <dgm:cxn modelId="{41CAD6D2-653E-453A-8251-AEB745A5959F}" type="presParOf" srcId="{DB612646-69B0-4F48-A615-6E9B6BD1AD94}" destId="{FC85323B-F9B4-4092-9437-B0AA8E1FCB25}" srcOrd="0" destOrd="0" presId="urn:microsoft.com/office/officeart/2008/layout/LinedList"/>
    <dgm:cxn modelId="{97E3C287-2B5F-4B4F-BCD3-AC39E9B25FA4}" type="presParOf" srcId="{DB612646-69B0-4F48-A615-6E9B6BD1AD94}" destId="{5DBAD878-73E3-4E83-AFC3-DC6EF1D2E8FB}" srcOrd="1" destOrd="0" presId="urn:microsoft.com/office/officeart/2008/layout/LinedList"/>
    <dgm:cxn modelId="{CBC537A8-C2AB-47AB-ABA4-67E0A52B7F64}" type="presParOf" srcId="{5DBAD878-73E3-4E83-AFC3-DC6EF1D2E8FB}" destId="{4125F673-CFD5-4789-A265-2A5E22A8026D}" srcOrd="0" destOrd="0" presId="urn:microsoft.com/office/officeart/2008/layout/LinedList"/>
    <dgm:cxn modelId="{CA240E01-93F9-4FE1-8549-F19D35559842}" type="presParOf" srcId="{5DBAD878-73E3-4E83-AFC3-DC6EF1D2E8FB}" destId="{015F85D1-2D3F-4847-9342-DAE3BED37703}" srcOrd="1" destOrd="0" presId="urn:microsoft.com/office/officeart/2008/layout/LinedList"/>
    <dgm:cxn modelId="{24B4B46C-7D35-4A4B-BAB4-452CDB97F9A7}" type="presParOf" srcId="{DB612646-69B0-4F48-A615-6E9B6BD1AD94}" destId="{997E859A-5D93-46B5-AFF1-FEDE5AB0D1EA}" srcOrd="2" destOrd="0" presId="urn:microsoft.com/office/officeart/2008/layout/LinedList"/>
    <dgm:cxn modelId="{592FAD38-6206-4F32-BB45-AFC71095F188}" type="presParOf" srcId="{DB612646-69B0-4F48-A615-6E9B6BD1AD94}" destId="{F666C2DA-EE26-49AF-B26F-9EF56CA77912}" srcOrd="3" destOrd="0" presId="urn:microsoft.com/office/officeart/2008/layout/LinedList"/>
    <dgm:cxn modelId="{853E28B6-4923-456D-A6EC-027C5049B3C7}" type="presParOf" srcId="{F666C2DA-EE26-49AF-B26F-9EF56CA77912}" destId="{DAE667E0-4B09-4B9A-98AE-BBF1056C195D}" srcOrd="0" destOrd="0" presId="urn:microsoft.com/office/officeart/2008/layout/LinedList"/>
    <dgm:cxn modelId="{1FA23B2A-2071-4765-9917-1C255368C5E4}" type="presParOf" srcId="{F666C2DA-EE26-49AF-B26F-9EF56CA77912}" destId="{47A0F324-E3EA-4162-BD5F-5481B09F234B}" srcOrd="1" destOrd="0" presId="urn:microsoft.com/office/officeart/2008/layout/LinedList"/>
    <dgm:cxn modelId="{DD13F666-8B54-4566-B5D1-F9786AFB506E}" type="presParOf" srcId="{DB612646-69B0-4F48-A615-6E9B6BD1AD94}" destId="{7244FFCA-E3EB-4CC1-909B-26D4317765ED}" srcOrd="4" destOrd="0" presId="urn:microsoft.com/office/officeart/2008/layout/LinedList"/>
    <dgm:cxn modelId="{E4BDED09-C8E8-4716-8EB8-EE9FC0322154}" type="presParOf" srcId="{DB612646-69B0-4F48-A615-6E9B6BD1AD94}" destId="{CF5046EC-2D16-48E0-BDEE-40F4B834BC01}" srcOrd="5" destOrd="0" presId="urn:microsoft.com/office/officeart/2008/layout/LinedList"/>
    <dgm:cxn modelId="{195DC8B2-EB7B-4798-876C-F75E95471096}" type="presParOf" srcId="{CF5046EC-2D16-48E0-BDEE-40F4B834BC01}" destId="{15B29066-F7CD-4496-93B5-0449683BD43E}" srcOrd="0" destOrd="0" presId="urn:microsoft.com/office/officeart/2008/layout/LinedList"/>
    <dgm:cxn modelId="{9BDFFEF2-F2AA-4E6B-87B3-3CB1CB023C21}" type="presParOf" srcId="{CF5046EC-2D16-48E0-BDEE-40F4B834BC01}" destId="{DC218DFB-EF0A-48BB-83A3-BA621C727BCD}" srcOrd="1" destOrd="0" presId="urn:microsoft.com/office/officeart/2008/layout/LinedList"/>
    <dgm:cxn modelId="{A1E791A4-60BD-45C6-A3BF-AEDAF5EC2791}" type="presParOf" srcId="{DB612646-69B0-4F48-A615-6E9B6BD1AD94}" destId="{0E8E2D70-D006-4C42-95EE-D9725981C680}" srcOrd="6" destOrd="0" presId="urn:microsoft.com/office/officeart/2008/layout/LinedList"/>
    <dgm:cxn modelId="{51A3C477-33B5-493B-9B56-6C5AD33449F0}" type="presParOf" srcId="{DB612646-69B0-4F48-A615-6E9B6BD1AD94}" destId="{59F38529-8D36-498F-9890-3E42A549B5E4}" srcOrd="7" destOrd="0" presId="urn:microsoft.com/office/officeart/2008/layout/LinedList"/>
    <dgm:cxn modelId="{4B149173-4A4D-45EA-929B-F9991A0C4AF7}" type="presParOf" srcId="{59F38529-8D36-498F-9890-3E42A549B5E4}" destId="{F1D0D313-CCD6-47DA-AD18-DB8F75EA0583}" srcOrd="0" destOrd="0" presId="urn:microsoft.com/office/officeart/2008/layout/LinedList"/>
    <dgm:cxn modelId="{8FFC1C92-273D-4241-A7C4-B4DAE2FA31DE}" type="presParOf" srcId="{59F38529-8D36-498F-9890-3E42A549B5E4}" destId="{04F1E802-2108-4547-877F-2A5E0601C1DA}" srcOrd="1" destOrd="0" presId="urn:microsoft.com/office/officeart/2008/layout/LinedList"/>
    <dgm:cxn modelId="{BB72BF40-D2C6-4BCB-93F7-68BA37C35E59}" type="presParOf" srcId="{DB612646-69B0-4F48-A615-6E9B6BD1AD94}" destId="{577C029D-EDDA-49D8-AD85-A687992F1CB6}" srcOrd="8" destOrd="0" presId="urn:microsoft.com/office/officeart/2008/layout/LinedList"/>
    <dgm:cxn modelId="{DFFC5F58-E4FF-4074-9B1A-26C99FE6FBC1}" type="presParOf" srcId="{DB612646-69B0-4F48-A615-6E9B6BD1AD94}" destId="{20AC8179-E2F7-4632-9CA6-B82E1C7AFAB9}" srcOrd="9" destOrd="0" presId="urn:microsoft.com/office/officeart/2008/layout/LinedList"/>
    <dgm:cxn modelId="{FC35476A-935E-43AE-B8D1-ED71064AC29C}" type="presParOf" srcId="{20AC8179-E2F7-4632-9CA6-B82E1C7AFAB9}" destId="{7C434F7E-D07E-4C07-BED5-7C24E7CCBB38}" srcOrd="0" destOrd="0" presId="urn:microsoft.com/office/officeart/2008/layout/LinedList"/>
    <dgm:cxn modelId="{D8998129-5EDA-454A-B1A1-B053F76ACB11}" type="presParOf" srcId="{20AC8179-E2F7-4632-9CA6-B82E1C7AFAB9}" destId="{D2606118-4FE1-4C4F-813E-40A80AC20F7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351167-F006-4254-A029-F1351F6F1035}">
      <dsp:nvSpPr>
        <dsp:cNvPr id="0" name=""/>
        <dsp:cNvSpPr/>
      </dsp:nvSpPr>
      <dsp:spPr>
        <a:xfrm>
          <a:off x="0" y="2695"/>
          <a:ext cx="6572250" cy="57404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6C97B5-CE68-4759-AB89-7717BCDAD426}">
      <dsp:nvSpPr>
        <dsp:cNvPr id="0" name=""/>
        <dsp:cNvSpPr/>
      </dsp:nvSpPr>
      <dsp:spPr>
        <a:xfrm>
          <a:off x="173647" y="131854"/>
          <a:ext cx="315722" cy="31572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8D370A-37C6-4D41-B54B-75ED62A16199}">
      <dsp:nvSpPr>
        <dsp:cNvPr id="0" name=""/>
        <dsp:cNvSpPr/>
      </dsp:nvSpPr>
      <dsp:spPr>
        <a:xfrm>
          <a:off x="663017" y="2695"/>
          <a:ext cx="5909232" cy="5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753" tIns="60753" rIns="60753" bIns="6075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Programme: </a:t>
          </a:r>
          <a:r>
            <a:rPr lang="en-US" sz="1500" kern="1200"/>
            <a:t>Certificate in Higher Education Business Skills for the Workplace </a:t>
          </a:r>
        </a:p>
      </dsp:txBody>
      <dsp:txXfrm>
        <a:off x="663017" y="2695"/>
        <a:ext cx="5909232" cy="574041"/>
      </dsp:txXfrm>
    </dsp:sp>
    <dsp:sp modelId="{BDBFEBA4-9A23-4A9E-8543-F6030AF38460}">
      <dsp:nvSpPr>
        <dsp:cNvPr id="0" name=""/>
        <dsp:cNvSpPr/>
      </dsp:nvSpPr>
      <dsp:spPr>
        <a:xfrm>
          <a:off x="0" y="720246"/>
          <a:ext cx="6572250" cy="57404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A70FE6-CF2A-46AD-831C-B4588A6D4FAE}">
      <dsp:nvSpPr>
        <dsp:cNvPr id="0" name=""/>
        <dsp:cNvSpPr/>
      </dsp:nvSpPr>
      <dsp:spPr>
        <a:xfrm>
          <a:off x="173647" y="849405"/>
          <a:ext cx="315722" cy="31572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B9CF31-C58D-42F0-8B22-369780FACBFE}">
      <dsp:nvSpPr>
        <dsp:cNvPr id="0" name=""/>
        <dsp:cNvSpPr/>
      </dsp:nvSpPr>
      <dsp:spPr>
        <a:xfrm>
          <a:off x="663017" y="720246"/>
          <a:ext cx="5909232" cy="5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753" tIns="60753" rIns="60753" bIns="6075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Module: Enterprise and Entrepreneurship </a:t>
          </a:r>
          <a:endParaRPr lang="en-US" sz="1500" kern="1200"/>
        </a:p>
      </dsp:txBody>
      <dsp:txXfrm>
        <a:off x="663017" y="720246"/>
        <a:ext cx="5909232" cy="574041"/>
      </dsp:txXfrm>
    </dsp:sp>
    <dsp:sp modelId="{F58D2E0A-E4A1-44B1-B122-446397AC0257}">
      <dsp:nvSpPr>
        <dsp:cNvPr id="0" name=""/>
        <dsp:cNvSpPr/>
      </dsp:nvSpPr>
      <dsp:spPr>
        <a:xfrm>
          <a:off x="0" y="1437798"/>
          <a:ext cx="6572250" cy="57404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0E2864D-4DF5-4502-B542-8266674B31E6}">
      <dsp:nvSpPr>
        <dsp:cNvPr id="0" name=""/>
        <dsp:cNvSpPr/>
      </dsp:nvSpPr>
      <dsp:spPr>
        <a:xfrm>
          <a:off x="173647" y="1566957"/>
          <a:ext cx="315722" cy="31572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DBF768-135A-4364-894B-93E353F8342B}">
      <dsp:nvSpPr>
        <dsp:cNvPr id="0" name=""/>
        <dsp:cNvSpPr/>
      </dsp:nvSpPr>
      <dsp:spPr>
        <a:xfrm>
          <a:off x="663017" y="1437798"/>
          <a:ext cx="5909232" cy="5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753" tIns="60753" rIns="60753" bIns="6075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Module code: </a:t>
          </a:r>
          <a:r>
            <a:rPr lang="en-US" sz="1500" kern="1200"/>
            <a:t>LCLM 4006 </a:t>
          </a:r>
        </a:p>
      </dsp:txBody>
      <dsp:txXfrm>
        <a:off x="663017" y="1437798"/>
        <a:ext cx="5909232" cy="574041"/>
      </dsp:txXfrm>
    </dsp:sp>
    <dsp:sp modelId="{5843785B-5664-4582-8C4B-1050C924C7AC}">
      <dsp:nvSpPr>
        <dsp:cNvPr id="0" name=""/>
        <dsp:cNvSpPr/>
      </dsp:nvSpPr>
      <dsp:spPr>
        <a:xfrm>
          <a:off x="0" y="2155349"/>
          <a:ext cx="6572250" cy="57404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2A6DB4-DD9D-478F-B0A8-58023D3306C2}">
      <dsp:nvSpPr>
        <dsp:cNvPr id="0" name=""/>
        <dsp:cNvSpPr/>
      </dsp:nvSpPr>
      <dsp:spPr>
        <a:xfrm>
          <a:off x="173647" y="2284509"/>
          <a:ext cx="315722" cy="31572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B62204-4943-41B3-A326-88E32EC1473E}">
      <dsp:nvSpPr>
        <dsp:cNvPr id="0" name=""/>
        <dsp:cNvSpPr/>
      </dsp:nvSpPr>
      <dsp:spPr>
        <a:xfrm>
          <a:off x="663017" y="2155349"/>
          <a:ext cx="5909232" cy="5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753" tIns="60753" rIns="60753" bIns="6075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Lecturer: Charles Obinwa</a:t>
          </a:r>
        </a:p>
      </dsp:txBody>
      <dsp:txXfrm>
        <a:off x="663017" y="2155349"/>
        <a:ext cx="5909232" cy="574041"/>
      </dsp:txXfrm>
    </dsp:sp>
    <dsp:sp modelId="{60CB93B1-3382-4659-BE1A-4B3FF3FD2028}">
      <dsp:nvSpPr>
        <dsp:cNvPr id="0" name=""/>
        <dsp:cNvSpPr/>
      </dsp:nvSpPr>
      <dsp:spPr>
        <a:xfrm>
          <a:off x="0" y="2872901"/>
          <a:ext cx="6572250" cy="57404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14746F-9C76-48D3-97A6-8A52C7B5BFED}">
      <dsp:nvSpPr>
        <dsp:cNvPr id="0" name=""/>
        <dsp:cNvSpPr/>
      </dsp:nvSpPr>
      <dsp:spPr>
        <a:xfrm>
          <a:off x="173647" y="3002060"/>
          <a:ext cx="315722" cy="31572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64C185-7854-461A-8D92-C3687CF2F4EB}">
      <dsp:nvSpPr>
        <dsp:cNvPr id="0" name=""/>
        <dsp:cNvSpPr/>
      </dsp:nvSpPr>
      <dsp:spPr>
        <a:xfrm>
          <a:off x="663017" y="2872901"/>
          <a:ext cx="5909232" cy="5740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753" tIns="60753" rIns="60753" bIns="60753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Student name: Andrii Zhurakovskyi</a:t>
          </a:r>
          <a:endParaRPr lang="en-US" sz="1500" kern="1200"/>
        </a:p>
      </dsp:txBody>
      <dsp:txXfrm>
        <a:off x="663017" y="2872901"/>
        <a:ext cx="5909232" cy="5740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85323B-F9B4-4092-9437-B0AA8E1FCB25}">
      <dsp:nvSpPr>
        <dsp:cNvPr id="0" name=""/>
        <dsp:cNvSpPr/>
      </dsp:nvSpPr>
      <dsp:spPr>
        <a:xfrm>
          <a:off x="0" y="421"/>
          <a:ext cx="65722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25F673-CFD5-4789-A265-2A5E22A8026D}">
      <dsp:nvSpPr>
        <dsp:cNvPr id="0" name=""/>
        <dsp:cNvSpPr/>
      </dsp:nvSpPr>
      <dsp:spPr>
        <a:xfrm>
          <a:off x="0" y="421"/>
          <a:ext cx="6572250" cy="689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700" kern="1200" dirty="0"/>
            <a:t>My </a:t>
          </a:r>
          <a:r>
            <a:rPr lang="uk-UA" sz="1700" kern="1200" dirty="0" err="1"/>
            <a:t>business</a:t>
          </a:r>
          <a:r>
            <a:rPr lang="uk-UA" sz="1700" kern="1200" dirty="0"/>
            <a:t> </a:t>
          </a:r>
          <a:r>
            <a:rPr lang="uk-UA" sz="1700" kern="1200" dirty="0" err="1"/>
            <a:t>idea</a:t>
          </a:r>
          <a:r>
            <a:rPr lang="uk-UA" sz="1700" kern="1200" dirty="0"/>
            <a:t> </a:t>
          </a:r>
          <a:r>
            <a:rPr lang="uk-UA" sz="1700" kern="1200" dirty="0" err="1"/>
            <a:t>is</a:t>
          </a:r>
          <a:r>
            <a:rPr lang="uk-UA" sz="1700" kern="1200" dirty="0"/>
            <a:t> </a:t>
          </a:r>
          <a:r>
            <a:rPr lang="uk-UA" sz="1700" kern="1200" dirty="0" err="1"/>
            <a:t>to</a:t>
          </a:r>
          <a:r>
            <a:rPr lang="uk-UA" sz="1700" kern="1200" dirty="0"/>
            <a:t> </a:t>
          </a:r>
          <a:r>
            <a:rPr lang="uk-UA" sz="1700" kern="1200" dirty="0" err="1"/>
            <a:t>establish</a:t>
          </a:r>
          <a:r>
            <a:rPr lang="uk-UA" sz="1700" kern="1200" dirty="0"/>
            <a:t> a </a:t>
          </a:r>
          <a:r>
            <a:rPr lang="uk-UA" sz="1700" kern="1200" dirty="0" err="1"/>
            <a:t>fire</a:t>
          </a:r>
          <a:r>
            <a:rPr lang="uk-UA" sz="1700" kern="1200" dirty="0"/>
            <a:t> </a:t>
          </a:r>
          <a:r>
            <a:rPr lang="uk-UA" sz="1700" kern="1200" dirty="0" err="1"/>
            <a:t>door</a:t>
          </a:r>
          <a:r>
            <a:rPr lang="uk-UA" sz="1700" kern="1200" dirty="0"/>
            <a:t> </a:t>
          </a:r>
          <a:r>
            <a:rPr lang="uk-UA" sz="1700" kern="1200" dirty="0" err="1"/>
            <a:t>installation</a:t>
          </a:r>
          <a:r>
            <a:rPr lang="uk-UA" sz="1700" kern="1200" dirty="0"/>
            <a:t> </a:t>
          </a:r>
          <a:r>
            <a:rPr lang="uk-UA" sz="1700" kern="1200" dirty="0" err="1"/>
            <a:t>and</a:t>
          </a:r>
          <a:r>
            <a:rPr lang="uk-UA" sz="1700" kern="1200" dirty="0"/>
            <a:t> </a:t>
          </a:r>
          <a:r>
            <a:rPr lang="uk-UA" sz="1700" kern="1200" dirty="0" err="1"/>
            <a:t>maintenance</a:t>
          </a:r>
          <a:r>
            <a:rPr lang="uk-UA" sz="1700" kern="1200" dirty="0"/>
            <a:t> </a:t>
          </a:r>
          <a:r>
            <a:rPr lang="uk-UA" sz="1700" kern="1200" dirty="0" err="1"/>
            <a:t>company</a:t>
          </a:r>
          <a:r>
            <a:rPr lang="uk-UA" sz="1700" kern="1200" dirty="0"/>
            <a:t> </a:t>
          </a:r>
          <a:r>
            <a:rPr lang="uk-UA" sz="1700" kern="1200" dirty="0" err="1"/>
            <a:t>operating</a:t>
          </a:r>
          <a:r>
            <a:rPr lang="uk-UA" sz="1700" kern="1200" dirty="0"/>
            <a:t> </a:t>
          </a:r>
          <a:r>
            <a:rPr lang="uk-UA" sz="1700" kern="1200" dirty="0" err="1"/>
            <a:t>in</a:t>
          </a:r>
          <a:r>
            <a:rPr lang="uk-UA" sz="1700" kern="1200" dirty="0"/>
            <a:t> </a:t>
          </a:r>
          <a:r>
            <a:rPr lang="uk-UA" sz="1700" kern="1200" dirty="0" err="1"/>
            <a:t>the</a:t>
          </a:r>
          <a:r>
            <a:rPr lang="uk-UA" sz="1700" kern="1200" dirty="0"/>
            <a:t> UK </a:t>
          </a:r>
          <a:r>
            <a:rPr lang="uk-UA" sz="1700" kern="1200" dirty="0" err="1"/>
            <a:t>construction</a:t>
          </a:r>
          <a:r>
            <a:rPr lang="uk-UA" sz="1700" kern="1200" dirty="0"/>
            <a:t> </a:t>
          </a:r>
          <a:r>
            <a:rPr lang="uk-UA" sz="1700" kern="1200" dirty="0" err="1"/>
            <a:t>and</a:t>
          </a:r>
          <a:r>
            <a:rPr lang="uk-UA" sz="1700" kern="1200" dirty="0"/>
            <a:t> </a:t>
          </a:r>
          <a:r>
            <a:rPr lang="uk-UA" sz="1700" kern="1200" dirty="0" err="1"/>
            <a:t>safety</a:t>
          </a:r>
          <a:r>
            <a:rPr lang="uk-UA" sz="1700" kern="1200" dirty="0"/>
            <a:t> </a:t>
          </a:r>
          <a:r>
            <a:rPr lang="uk-UA" sz="1700" kern="1200" dirty="0" err="1"/>
            <a:t>sector</a:t>
          </a:r>
          <a:r>
            <a:rPr lang="uk-UA" sz="1700" kern="1200" dirty="0"/>
            <a:t>.</a:t>
          </a:r>
          <a:endParaRPr lang="en-US" sz="1700" kern="1200" dirty="0"/>
        </a:p>
      </dsp:txBody>
      <dsp:txXfrm>
        <a:off x="0" y="421"/>
        <a:ext cx="6572250" cy="689759"/>
      </dsp:txXfrm>
    </dsp:sp>
    <dsp:sp modelId="{997E859A-5D93-46B5-AFF1-FEDE5AB0D1EA}">
      <dsp:nvSpPr>
        <dsp:cNvPr id="0" name=""/>
        <dsp:cNvSpPr/>
      </dsp:nvSpPr>
      <dsp:spPr>
        <a:xfrm>
          <a:off x="0" y="690180"/>
          <a:ext cx="65722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E667E0-4B09-4B9A-98AE-BBF1056C195D}">
      <dsp:nvSpPr>
        <dsp:cNvPr id="0" name=""/>
        <dsp:cNvSpPr/>
      </dsp:nvSpPr>
      <dsp:spPr>
        <a:xfrm>
          <a:off x="0" y="690180"/>
          <a:ext cx="6572250" cy="689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uk-UA" sz="1700" kern="1200" dirty="0" err="1"/>
            <a:t>The</a:t>
          </a:r>
          <a:r>
            <a:rPr lang="uk-UA" sz="1700" kern="1200" dirty="0"/>
            <a:t> </a:t>
          </a:r>
          <a:r>
            <a:rPr lang="uk-UA" sz="1700" kern="1200" dirty="0" err="1"/>
            <a:t>company</a:t>
          </a:r>
          <a:r>
            <a:rPr lang="uk-UA" sz="1700" kern="1200" dirty="0"/>
            <a:t> </a:t>
          </a:r>
          <a:r>
            <a:rPr lang="uk-UA" sz="1700" kern="1200" dirty="0" err="1"/>
            <a:t>will</a:t>
          </a:r>
          <a:r>
            <a:rPr lang="uk-UA" sz="1700" kern="1200" dirty="0"/>
            <a:t> </a:t>
          </a:r>
          <a:r>
            <a:rPr lang="uk-UA" sz="1700" kern="1200" dirty="0" err="1"/>
            <a:t>provide</a:t>
          </a:r>
          <a:r>
            <a:rPr lang="uk-UA" sz="1700" kern="1200" dirty="0"/>
            <a:t> </a:t>
          </a:r>
          <a:r>
            <a:rPr lang="uk-UA" sz="1700" kern="1200" dirty="0" err="1"/>
            <a:t>services</a:t>
          </a:r>
          <a:r>
            <a:rPr lang="uk-UA" sz="1700" kern="1200" dirty="0"/>
            <a:t> </a:t>
          </a:r>
          <a:r>
            <a:rPr lang="uk-UA" sz="1700" kern="1200" dirty="0" err="1"/>
            <a:t>such</a:t>
          </a:r>
          <a:r>
            <a:rPr lang="uk-UA" sz="1700" kern="1200" dirty="0"/>
            <a:t> as</a:t>
          </a:r>
          <a:r>
            <a:rPr lang="en-GB" sz="1700" kern="1200" dirty="0"/>
            <a:t>:</a:t>
          </a:r>
          <a:endParaRPr lang="en-US" sz="1700" kern="1200" dirty="0"/>
        </a:p>
      </dsp:txBody>
      <dsp:txXfrm>
        <a:off x="0" y="690180"/>
        <a:ext cx="6572250" cy="689759"/>
      </dsp:txXfrm>
    </dsp:sp>
    <dsp:sp modelId="{7244FFCA-E3EB-4CC1-909B-26D4317765ED}">
      <dsp:nvSpPr>
        <dsp:cNvPr id="0" name=""/>
        <dsp:cNvSpPr/>
      </dsp:nvSpPr>
      <dsp:spPr>
        <a:xfrm>
          <a:off x="0" y="1379939"/>
          <a:ext cx="65722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B29066-F7CD-4496-93B5-0449683BD43E}">
      <dsp:nvSpPr>
        <dsp:cNvPr id="0" name=""/>
        <dsp:cNvSpPr/>
      </dsp:nvSpPr>
      <dsp:spPr>
        <a:xfrm>
          <a:off x="0" y="1379939"/>
          <a:ext cx="6572250" cy="689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</a:t>
          </a:r>
          <a:r>
            <a:rPr lang="uk-UA" sz="1700" kern="1200" dirty="0" err="1"/>
            <a:t>nstallation</a:t>
          </a:r>
          <a:endParaRPr lang="en-US" sz="1700" kern="1200" dirty="0"/>
        </a:p>
      </dsp:txBody>
      <dsp:txXfrm>
        <a:off x="0" y="1379939"/>
        <a:ext cx="6572250" cy="689759"/>
      </dsp:txXfrm>
    </dsp:sp>
    <dsp:sp modelId="{0E8E2D70-D006-4C42-95EE-D9725981C680}">
      <dsp:nvSpPr>
        <dsp:cNvPr id="0" name=""/>
        <dsp:cNvSpPr/>
      </dsp:nvSpPr>
      <dsp:spPr>
        <a:xfrm>
          <a:off x="0" y="2069698"/>
          <a:ext cx="65722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D0D313-CCD6-47DA-AD18-DB8F75EA0583}">
      <dsp:nvSpPr>
        <dsp:cNvPr id="0" name=""/>
        <dsp:cNvSpPr/>
      </dsp:nvSpPr>
      <dsp:spPr>
        <a:xfrm>
          <a:off x="0" y="2069698"/>
          <a:ext cx="6572250" cy="689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</a:t>
          </a:r>
          <a:r>
            <a:rPr lang="uk-UA" sz="1700" kern="1200" dirty="0" err="1"/>
            <a:t>nspection</a:t>
          </a:r>
          <a:endParaRPr lang="en-US" sz="1700" kern="1200" dirty="0"/>
        </a:p>
      </dsp:txBody>
      <dsp:txXfrm>
        <a:off x="0" y="2069698"/>
        <a:ext cx="6572250" cy="689759"/>
      </dsp:txXfrm>
    </dsp:sp>
    <dsp:sp modelId="{577C029D-EDDA-49D8-AD85-A687992F1CB6}">
      <dsp:nvSpPr>
        <dsp:cNvPr id="0" name=""/>
        <dsp:cNvSpPr/>
      </dsp:nvSpPr>
      <dsp:spPr>
        <a:xfrm>
          <a:off x="0" y="2759457"/>
          <a:ext cx="657225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34F7E-D07E-4C07-BED5-7C24E7CCBB38}">
      <dsp:nvSpPr>
        <dsp:cNvPr id="0" name=""/>
        <dsp:cNvSpPr/>
      </dsp:nvSpPr>
      <dsp:spPr>
        <a:xfrm>
          <a:off x="0" y="2759457"/>
          <a:ext cx="6572250" cy="68975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</a:t>
          </a:r>
          <a:r>
            <a:rPr lang="uk-UA" sz="1700" kern="1200" dirty="0" err="1"/>
            <a:t>aintenance</a:t>
          </a:r>
          <a:r>
            <a:rPr lang="uk-UA" sz="1700" kern="1200" dirty="0"/>
            <a:t> </a:t>
          </a:r>
          <a:r>
            <a:rPr lang="uk-UA" sz="1700" kern="1200" dirty="0" err="1"/>
            <a:t>of</a:t>
          </a:r>
          <a:r>
            <a:rPr lang="uk-UA" sz="1700" kern="1200" dirty="0"/>
            <a:t> </a:t>
          </a:r>
          <a:r>
            <a:rPr lang="uk-UA" sz="1700" kern="1200" dirty="0" err="1"/>
            <a:t>certified</a:t>
          </a:r>
          <a:r>
            <a:rPr lang="uk-UA" sz="1700" kern="1200" dirty="0"/>
            <a:t> </a:t>
          </a:r>
          <a:r>
            <a:rPr lang="uk-UA" sz="1700" kern="1200" dirty="0" err="1"/>
            <a:t>fire</a:t>
          </a:r>
          <a:r>
            <a:rPr lang="uk-UA" sz="1700" kern="1200" dirty="0"/>
            <a:t> </a:t>
          </a:r>
          <a:r>
            <a:rPr lang="uk-UA" sz="1700" kern="1200" dirty="0" err="1"/>
            <a:t>doors</a:t>
          </a:r>
          <a:r>
            <a:rPr lang="uk-UA" sz="1700" kern="1200" dirty="0"/>
            <a:t> </a:t>
          </a:r>
          <a:r>
            <a:rPr lang="uk-UA" sz="1700" kern="1200" dirty="0" err="1"/>
            <a:t>for</a:t>
          </a:r>
          <a:r>
            <a:rPr lang="uk-UA" sz="1700" kern="1200" dirty="0"/>
            <a:t> </a:t>
          </a:r>
          <a:r>
            <a:rPr lang="uk-UA" sz="1700" kern="1200" dirty="0" err="1"/>
            <a:t>residential</a:t>
          </a:r>
          <a:r>
            <a:rPr lang="uk-UA" sz="1700" kern="1200" dirty="0"/>
            <a:t> </a:t>
          </a:r>
          <a:r>
            <a:rPr lang="uk-UA" sz="1700" kern="1200" dirty="0" err="1"/>
            <a:t>and</a:t>
          </a:r>
          <a:r>
            <a:rPr lang="uk-UA" sz="1700" kern="1200" dirty="0"/>
            <a:t> </a:t>
          </a:r>
          <a:r>
            <a:rPr lang="uk-UA" sz="1700" kern="1200" dirty="0" err="1"/>
            <a:t>commercial</a:t>
          </a:r>
          <a:r>
            <a:rPr lang="uk-UA" sz="1700" kern="1200" dirty="0"/>
            <a:t> </a:t>
          </a:r>
          <a:r>
            <a:rPr lang="uk-UA" sz="1700" kern="1200" dirty="0" err="1"/>
            <a:t>buildings</a:t>
          </a:r>
          <a:r>
            <a:rPr lang="uk-UA" sz="1700" kern="1200" dirty="0"/>
            <a:t>.</a:t>
          </a:r>
          <a:endParaRPr lang="en-US" sz="1700" kern="1200" dirty="0"/>
        </a:p>
      </dsp:txBody>
      <dsp:txXfrm>
        <a:off x="0" y="2759457"/>
        <a:ext cx="6572250" cy="6897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718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77578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3740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0096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6410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078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5421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058266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2794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165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9784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5967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Individual Presentation Pitch</a:t>
            </a:r>
            <a:endParaRPr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3FD76FB-E7A1-4148-74D2-707F591860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8059403"/>
              </p:ext>
            </p:extLst>
          </p:nvPr>
        </p:nvGraphicFramePr>
        <p:xfrm>
          <a:off x="1443038" y="2016125"/>
          <a:ext cx="6572250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/>
          <p:cNvSpPr/>
          <p:nvPr/>
        </p:nvSpPr>
        <p:spPr>
          <a:xfrm>
            <a:off x="0" y="0"/>
            <a:ext cx="12188952" cy="4572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 dirty="0">
                <a:solidFill>
                  <a:srgbClr val="006699"/>
                </a:solidFill>
              </a:rPr>
              <a:t>Business Overview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EAC4B473-7D62-A961-3508-7B9C13979B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0042950"/>
              </p:ext>
            </p:extLst>
          </p:nvPr>
        </p:nvGraphicFramePr>
        <p:xfrm>
          <a:off x="1443038" y="2016125"/>
          <a:ext cx="6572250" cy="3449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/>
          <p:cNvSpPr/>
          <p:nvPr/>
        </p:nvSpPr>
        <p:spPr>
          <a:xfrm>
            <a:off x="0" y="0"/>
            <a:ext cx="12188952" cy="4572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 dirty="0">
                <a:solidFill>
                  <a:srgbClr val="006699"/>
                </a:solidFill>
              </a:rPr>
              <a:t>Business 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uk-UA" sz="2000" dirty="0" err="1"/>
              <a:t>The</a:t>
            </a:r>
            <a:r>
              <a:rPr lang="uk-UA" sz="2000" dirty="0"/>
              <a:t> </a:t>
            </a:r>
            <a:r>
              <a:rPr lang="uk-UA" sz="2000" dirty="0" err="1"/>
              <a:t>structure</a:t>
            </a:r>
            <a:r>
              <a:rPr lang="uk-UA" sz="2000" dirty="0"/>
              <a:t> </a:t>
            </a:r>
            <a:r>
              <a:rPr lang="uk-UA" sz="2000" dirty="0" err="1"/>
              <a:t>includes</a:t>
            </a:r>
            <a:r>
              <a:rPr lang="uk-UA" sz="2000" dirty="0"/>
              <a:t>:</a:t>
            </a:r>
          </a:p>
          <a:p>
            <a:pPr lvl="0">
              <a:lnSpc>
                <a:spcPct val="150000"/>
              </a:lnSpc>
            </a:pPr>
            <a:r>
              <a:rPr lang="uk-UA" sz="2000" dirty="0" err="1"/>
              <a:t>An</a:t>
            </a:r>
            <a:r>
              <a:rPr lang="uk-UA" sz="2000" dirty="0"/>
              <a:t> </a:t>
            </a:r>
            <a:r>
              <a:rPr lang="uk-UA" sz="2000" dirty="0" err="1"/>
              <a:t>Operations</a:t>
            </a:r>
            <a:r>
              <a:rPr lang="uk-UA" sz="2000" dirty="0"/>
              <a:t> </a:t>
            </a:r>
            <a:r>
              <a:rPr lang="uk-UA" sz="2000" dirty="0" err="1"/>
              <a:t>Manager</a:t>
            </a:r>
            <a:r>
              <a:rPr lang="uk-UA" sz="2000" dirty="0"/>
              <a:t> </a:t>
            </a:r>
            <a:r>
              <a:rPr lang="uk-UA" sz="2000" dirty="0" err="1"/>
              <a:t>to</a:t>
            </a:r>
            <a:r>
              <a:rPr lang="uk-UA" sz="2000" dirty="0"/>
              <a:t> </a:t>
            </a:r>
            <a:r>
              <a:rPr lang="uk-UA" sz="2000" dirty="0" err="1"/>
              <a:t>oversee</a:t>
            </a:r>
            <a:r>
              <a:rPr lang="uk-UA" sz="2000" dirty="0"/>
              <a:t> </a:t>
            </a:r>
            <a:r>
              <a:rPr lang="uk-UA" sz="2000" dirty="0" err="1"/>
              <a:t>daily</a:t>
            </a:r>
            <a:r>
              <a:rPr lang="uk-UA" sz="2000" dirty="0"/>
              <a:t> </a:t>
            </a:r>
            <a:r>
              <a:rPr lang="uk-UA" sz="2000" dirty="0" err="1"/>
              <a:t>activities</a:t>
            </a:r>
            <a:r>
              <a:rPr lang="uk-UA" sz="2000" dirty="0"/>
              <a:t> </a:t>
            </a:r>
          </a:p>
          <a:p>
            <a:pPr lvl="0">
              <a:lnSpc>
                <a:spcPct val="150000"/>
              </a:lnSpc>
            </a:pPr>
            <a:r>
              <a:rPr lang="uk-UA" sz="2000" dirty="0" err="1"/>
              <a:t>Installers</a:t>
            </a:r>
            <a:r>
              <a:rPr lang="uk-UA" sz="2000" dirty="0"/>
              <a:t> </a:t>
            </a:r>
            <a:r>
              <a:rPr lang="uk-UA" sz="2000" dirty="0" err="1"/>
              <a:t>responsible</a:t>
            </a:r>
            <a:r>
              <a:rPr lang="uk-UA" sz="2000" dirty="0"/>
              <a:t> </a:t>
            </a:r>
            <a:r>
              <a:rPr lang="uk-UA" sz="2000" dirty="0" err="1"/>
              <a:t>for</a:t>
            </a:r>
            <a:r>
              <a:rPr lang="uk-UA" sz="2000" dirty="0"/>
              <a:t> </a:t>
            </a:r>
            <a:r>
              <a:rPr lang="uk-UA" sz="2000" dirty="0" err="1"/>
              <a:t>fitting</a:t>
            </a:r>
            <a:r>
              <a:rPr lang="uk-UA" sz="2000" dirty="0"/>
              <a:t> </a:t>
            </a:r>
            <a:r>
              <a:rPr lang="uk-UA" sz="2000" dirty="0" err="1"/>
              <a:t>fire</a:t>
            </a:r>
            <a:r>
              <a:rPr lang="uk-UA" sz="2000" dirty="0"/>
              <a:t> </a:t>
            </a:r>
            <a:r>
              <a:rPr lang="uk-UA" sz="2000" dirty="0" err="1"/>
              <a:t>doors</a:t>
            </a:r>
            <a:r>
              <a:rPr lang="uk-UA" sz="2000" dirty="0"/>
              <a:t> </a:t>
            </a:r>
          </a:p>
          <a:p>
            <a:pPr lvl="0">
              <a:lnSpc>
                <a:spcPct val="150000"/>
              </a:lnSpc>
            </a:pPr>
            <a:r>
              <a:rPr lang="uk-UA" sz="2000" dirty="0" err="1"/>
              <a:t>Administrative</a:t>
            </a:r>
            <a:r>
              <a:rPr lang="uk-UA" sz="2000" dirty="0"/>
              <a:t> </a:t>
            </a:r>
            <a:r>
              <a:rPr lang="uk-UA" sz="2000" dirty="0" err="1"/>
              <a:t>staff</a:t>
            </a:r>
            <a:r>
              <a:rPr lang="uk-UA" sz="2000" dirty="0"/>
              <a:t> </a:t>
            </a:r>
            <a:r>
              <a:rPr lang="uk-UA" sz="2000" dirty="0" err="1"/>
              <a:t>handling</a:t>
            </a:r>
            <a:r>
              <a:rPr lang="uk-UA" sz="2000" dirty="0"/>
              <a:t> </a:t>
            </a:r>
            <a:r>
              <a:rPr lang="uk-UA" sz="2000" dirty="0" err="1"/>
              <a:t>communication</a:t>
            </a:r>
            <a:r>
              <a:rPr lang="uk-UA" sz="2000" dirty="0"/>
              <a:t> </a:t>
            </a:r>
            <a:r>
              <a:rPr lang="uk-UA" sz="2000" dirty="0" err="1"/>
              <a:t>and</a:t>
            </a:r>
            <a:r>
              <a:rPr lang="uk-UA" sz="2000" dirty="0"/>
              <a:t> </a:t>
            </a:r>
            <a:r>
              <a:rPr lang="uk-UA" sz="2000" dirty="0" err="1"/>
              <a:t>documentation</a:t>
            </a:r>
            <a:r>
              <a:rPr lang="uk-UA" sz="2000" dirty="0"/>
              <a:t> </a:t>
            </a:r>
          </a:p>
          <a:p>
            <a:endParaRPr sz="2000" dirty="0">
              <a:solidFill>
                <a:srgbClr val="282828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4572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solidFill>
                  <a:srgbClr val="006699"/>
                </a:solidFill>
              </a:rPr>
              <a:t>PESTEL Key Factors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000" dirty="0">
              <a:solidFill>
                <a:srgbClr val="282828"/>
              </a:solidFill>
            </a:endParaRPr>
          </a:p>
          <a:p>
            <a:pPr marL="0" indent="0">
              <a:buNone/>
            </a:pPr>
            <a:r>
              <a:rPr lang="en-GB" sz="2000" dirty="0"/>
              <a:t>    </a:t>
            </a:r>
            <a:r>
              <a:rPr lang="uk-UA" sz="2000" dirty="0" err="1"/>
              <a:t>From</a:t>
            </a:r>
            <a:r>
              <a:rPr lang="uk-UA" sz="2000" dirty="0"/>
              <a:t> </a:t>
            </a:r>
            <a:r>
              <a:rPr lang="uk-UA" sz="2000" dirty="0" err="1"/>
              <a:t>my</a:t>
            </a:r>
            <a:r>
              <a:rPr lang="uk-UA" sz="2000" dirty="0"/>
              <a:t> PESTEL </a:t>
            </a:r>
            <a:r>
              <a:rPr lang="uk-UA" sz="2000" dirty="0" err="1"/>
              <a:t>analysis</a:t>
            </a:r>
            <a:r>
              <a:rPr lang="uk-UA" sz="2000" dirty="0"/>
              <a:t>, </a:t>
            </a:r>
            <a:r>
              <a:rPr lang="uk-UA" sz="2000" dirty="0" err="1"/>
              <a:t>three</a:t>
            </a:r>
            <a:r>
              <a:rPr lang="uk-UA" sz="2000" dirty="0"/>
              <a:t> </a:t>
            </a:r>
            <a:r>
              <a:rPr lang="uk-UA" sz="2000" dirty="0" err="1"/>
              <a:t>key</a:t>
            </a:r>
            <a:r>
              <a:rPr lang="uk-UA" sz="2000" dirty="0"/>
              <a:t> </a:t>
            </a:r>
            <a:r>
              <a:rPr lang="uk-UA" sz="2000" dirty="0" err="1"/>
              <a:t>external</a:t>
            </a:r>
            <a:r>
              <a:rPr lang="uk-UA" sz="2000" dirty="0"/>
              <a:t> </a:t>
            </a:r>
            <a:r>
              <a:rPr lang="uk-UA" sz="2000" dirty="0" err="1"/>
              <a:t>factors</a:t>
            </a:r>
            <a:r>
              <a:rPr lang="uk-UA" sz="2000" dirty="0"/>
              <a:t> </a:t>
            </a:r>
            <a:r>
              <a:rPr lang="uk-UA" sz="2000" dirty="0" err="1"/>
              <a:t>significantly</a:t>
            </a:r>
            <a:r>
              <a:rPr lang="uk-UA" sz="2000" dirty="0"/>
              <a:t> </a:t>
            </a:r>
            <a:r>
              <a:rPr lang="uk-UA" sz="2000" dirty="0" err="1"/>
              <a:t>impact</a:t>
            </a:r>
            <a:r>
              <a:rPr lang="uk-UA" sz="2000" dirty="0"/>
              <a:t> </a:t>
            </a:r>
            <a:r>
              <a:rPr lang="uk-UA" sz="2000" dirty="0" err="1"/>
              <a:t>the</a:t>
            </a:r>
            <a:r>
              <a:rPr lang="uk-UA" sz="2000" dirty="0"/>
              <a:t> </a:t>
            </a:r>
            <a:r>
              <a:rPr lang="uk-UA" sz="2000" dirty="0" err="1"/>
              <a:t>business</a:t>
            </a:r>
            <a:r>
              <a:rPr lang="en-GB" sz="2000" dirty="0"/>
              <a:t>:</a:t>
            </a:r>
            <a:endParaRPr lang="en-GB" sz="2000" dirty="0">
              <a:solidFill>
                <a:srgbClr val="282828"/>
              </a:solidFill>
            </a:endParaRPr>
          </a:p>
          <a:p>
            <a:r>
              <a:rPr sz="2000" dirty="0">
                <a:solidFill>
                  <a:srgbClr val="282828"/>
                </a:solidFill>
              </a:rPr>
              <a:t>Political: Strict safety regulations</a:t>
            </a:r>
          </a:p>
          <a:p>
            <a:r>
              <a:rPr sz="2000" dirty="0">
                <a:solidFill>
                  <a:srgbClr val="282828"/>
                </a:solidFill>
              </a:rPr>
              <a:t>Economic: Stable demand</a:t>
            </a:r>
          </a:p>
          <a:p>
            <a:r>
              <a:rPr sz="2000" dirty="0">
                <a:solidFill>
                  <a:srgbClr val="282828"/>
                </a:solidFill>
              </a:rPr>
              <a:t>Legal: Fire Safety Act 2021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4572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600" b="1" dirty="0">
                <a:solidFill>
                  <a:schemeClr val="accent1"/>
                </a:solidFill>
              </a:rPr>
              <a:t>Marketing Strategy </a:t>
            </a:r>
            <a:r>
              <a:rPr lang="uk-UA" sz="3600" b="1" dirty="0">
                <a:solidFill>
                  <a:schemeClr val="accent1"/>
                </a:solidFill>
              </a:rPr>
              <a:t>1</a:t>
            </a:r>
            <a:r>
              <a:rPr lang="en-GB" sz="3600" b="1" dirty="0">
                <a:solidFill>
                  <a:schemeClr val="accent1"/>
                </a:solidFill>
              </a:rPr>
              <a:t> </a:t>
            </a:r>
            <a:r>
              <a:rPr lang="uk-UA" sz="3600" b="1" dirty="0">
                <a:solidFill>
                  <a:schemeClr val="accent1"/>
                </a:solidFill>
              </a:rPr>
              <a:t>(</a:t>
            </a:r>
            <a:r>
              <a:rPr lang="uk-UA" sz="3600" b="1" dirty="0" err="1">
                <a:solidFill>
                  <a:schemeClr val="accent1"/>
                </a:solidFill>
              </a:rPr>
              <a:t>Digital</a:t>
            </a:r>
            <a:r>
              <a:rPr lang="uk-UA" sz="3600" b="1" dirty="0">
                <a:solidFill>
                  <a:schemeClr val="accent1"/>
                </a:solidFill>
              </a:rPr>
              <a:t>)</a:t>
            </a:r>
            <a:endParaRPr sz="3600" b="1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dirty="0"/>
              <a:t>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  </a:t>
            </a:r>
            <a:r>
              <a:rPr lang="uk-UA" sz="2000" dirty="0" err="1"/>
              <a:t>The</a:t>
            </a:r>
            <a:r>
              <a:rPr lang="uk-UA" sz="2000" dirty="0"/>
              <a:t> </a:t>
            </a:r>
            <a:r>
              <a:rPr lang="uk-UA" sz="2000" dirty="0" err="1"/>
              <a:t>first</a:t>
            </a:r>
            <a:r>
              <a:rPr lang="uk-UA" sz="2000" dirty="0"/>
              <a:t> </a:t>
            </a:r>
            <a:r>
              <a:rPr lang="uk-UA" sz="2000" dirty="0" err="1"/>
              <a:t>key</a:t>
            </a:r>
            <a:r>
              <a:rPr lang="uk-UA" sz="2000" dirty="0"/>
              <a:t> </a:t>
            </a:r>
            <a:r>
              <a:rPr lang="uk-UA" sz="2000" dirty="0" err="1"/>
              <a:t>marketing</a:t>
            </a:r>
            <a:r>
              <a:rPr lang="uk-UA" sz="2000" dirty="0"/>
              <a:t> </a:t>
            </a:r>
            <a:r>
              <a:rPr lang="uk-UA" sz="2000" dirty="0" err="1"/>
              <a:t>strategy</a:t>
            </a:r>
            <a:r>
              <a:rPr lang="uk-UA" sz="2000" dirty="0"/>
              <a:t> </a:t>
            </a:r>
            <a:r>
              <a:rPr lang="uk-UA" sz="2000" dirty="0" err="1"/>
              <a:t>is</a:t>
            </a:r>
            <a:r>
              <a:rPr lang="uk-UA" sz="2000" dirty="0"/>
              <a:t> </a:t>
            </a:r>
            <a:r>
              <a:rPr lang="uk-UA" sz="2000" dirty="0" err="1"/>
              <a:t>digital</a:t>
            </a:r>
            <a:r>
              <a:rPr lang="uk-UA" sz="2000" dirty="0"/>
              <a:t> </a:t>
            </a:r>
            <a:r>
              <a:rPr lang="uk-UA" sz="2000" dirty="0" err="1"/>
              <a:t>marketing</a:t>
            </a:r>
            <a:r>
              <a:rPr lang="uk-UA" sz="2000" dirty="0"/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uk-UA" sz="2000" dirty="0" err="1"/>
              <a:t>This</a:t>
            </a:r>
            <a:r>
              <a:rPr lang="uk-UA" sz="2000" dirty="0"/>
              <a:t> </a:t>
            </a:r>
            <a:r>
              <a:rPr lang="uk-UA" sz="2000" dirty="0" err="1"/>
              <a:t>includes</a:t>
            </a:r>
            <a:r>
              <a:rPr lang="uk-UA" sz="2000" dirty="0"/>
              <a:t>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sz="2000" dirty="0">
                <a:solidFill>
                  <a:srgbClr val="282828"/>
                </a:solidFill>
              </a:rPr>
              <a:t> Website</a:t>
            </a:r>
          </a:p>
          <a:p>
            <a:pPr lvl="1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rgbClr val="282828"/>
                </a:solidFill>
              </a:rPr>
              <a:t> </a:t>
            </a:r>
            <a:r>
              <a:rPr sz="2000" dirty="0">
                <a:solidFill>
                  <a:srgbClr val="282828"/>
                </a:solidFill>
              </a:rPr>
              <a:t>Social media</a:t>
            </a:r>
          </a:p>
          <a:p>
            <a:pPr lvl="1" algn="just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sz="2000" dirty="0">
                <a:solidFill>
                  <a:srgbClr val="282828"/>
                </a:solidFill>
              </a:rPr>
              <a:t> Online presence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4572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sz="3600" b="1" dirty="0">
                <a:solidFill>
                  <a:schemeClr val="accent1">
                    <a:lumMod val="75000"/>
                  </a:schemeClr>
                </a:solidFill>
              </a:rPr>
              <a:t>Marketing Strategy 2</a:t>
            </a:r>
            <a:r>
              <a:rPr lang="en-GB" sz="36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uk-UA" sz="3600" b="1" dirty="0">
                <a:solidFill>
                  <a:schemeClr val="accent1">
                    <a:lumMod val="75000"/>
                  </a:schemeClr>
                </a:solidFill>
              </a:rPr>
              <a:t>(</a:t>
            </a:r>
            <a:r>
              <a:rPr lang="uk-UA" sz="3600" b="1" dirty="0" err="1">
                <a:solidFill>
                  <a:schemeClr val="accent1">
                    <a:lumMod val="75000"/>
                  </a:schemeClr>
                </a:solidFill>
              </a:rPr>
              <a:t>Networking</a:t>
            </a:r>
            <a:r>
              <a:rPr lang="uk-UA" sz="3600" b="1" dirty="0">
                <a:solidFill>
                  <a:schemeClr val="accent1">
                    <a:lumMod val="75000"/>
                  </a:schemeClr>
                </a:solidFill>
              </a:rPr>
              <a:t>)</a:t>
            </a:r>
            <a:endParaRPr sz="36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375" y="1600200"/>
            <a:ext cx="8353425" cy="452596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en-GB" sz="2000" dirty="0">
              <a:solidFill>
                <a:srgbClr val="282828"/>
              </a:solidFill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      </a:t>
            </a:r>
            <a:r>
              <a:rPr lang="uk-UA" sz="2000" dirty="0" err="1"/>
              <a:t>The</a:t>
            </a:r>
            <a:r>
              <a:rPr lang="uk-UA" sz="2000" dirty="0"/>
              <a:t> </a:t>
            </a:r>
            <a:r>
              <a:rPr lang="uk-UA" sz="2000" dirty="0" err="1"/>
              <a:t>second</a:t>
            </a:r>
            <a:r>
              <a:rPr lang="uk-UA" sz="2000" dirty="0"/>
              <a:t> </a:t>
            </a:r>
            <a:r>
              <a:rPr lang="uk-UA" sz="2000" dirty="0" err="1"/>
              <a:t>strategy</a:t>
            </a:r>
            <a:r>
              <a:rPr lang="uk-UA" sz="2000" dirty="0"/>
              <a:t> </a:t>
            </a:r>
            <a:r>
              <a:rPr lang="uk-UA" sz="2000" dirty="0" err="1"/>
              <a:t>is</a:t>
            </a:r>
            <a:r>
              <a:rPr lang="uk-UA" sz="2000" dirty="0"/>
              <a:t> </a:t>
            </a:r>
            <a:r>
              <a:rPr lang="uk-UA" sz="2000" dirty="0" err="1"/>
              <a:t>networking</a:t>
            </a:r>
            <a:r>
              <a:rPr lang="uk-UA" sz="2000" dirty="0"/>
              <a:t> </a:t>
            </a:r>
            <a:r>
              <a:rPr lang="uk-UA" sz="2000" dirty="0" err="1"/>
              <a:t>and</a:t>
            </a:r>
            <a:r>
              <a:rPr lang="uk-UA" sz="2000" dirty="0"/>
              <a:t> </a:t>
            </a:r>
            <a:r>
              <a:rPr lang="uk-UA" sz="2000" dirty="0" err="1"/>
              <a:t>partnerships</a:t>
            </a:r>
            <a:r>
              <a:rPr lang="uk-UA" sz="2000" dirty="0"/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  </a:t>
            </a:r>
            <a:r>
              <a:rPr lang="uk-UA" sz="2000" dirty="0" err="1"/>
              <a:t>The</a:t>
            </a:r>
            <a:r>
              <a:rPr lang="uk-UA" sz="2000" dirty="0"/>
              <a:t> </a:t>
            </a:r>
            <a:r>
              <a:rPr lang="uk-UA" sz="2000" dirty="0" err="1"/>
              <a:t>business</a:t>
            </a:r>
            <a:r>
              <a:rPr lang="uk-UA" sz="2000" dirty="0"/>
              <a:t> </a:t>
            </a:r>
            <a:r>
              <a:rPr lang="uk-UA" sz="2000" dirty="0" err="1"/>
              <a:t>will</a:t>
            </a:r>
            <a:r>
              <a:rPr lang="uk-UA" sz="2000" dirty="0"/>
              <a:t> </a:t>
            </a:r>
            <a:r>
              <a:rPr lang="uk-UA" sz="2000" dirty="0" err="1"/>
              <a:t>build</a:t>
            </a:r>
            <a:r>
              <a:rPr lang="uk-UA" sz="2000" dirty="0"/>
              <a:t> </a:t>
            </a:r>
            <a:r>
              <a:rPr lang="uk-UA" sz="2000" dirty="0" err="1"/>
              <a:t>relationships</a:t>
            </a:r>
            <a:r>
              <a:rPr lang="uk-UA" sz="2000" dirty="0"/>
              <a:t> </a:t>
            </a:r>
            <a:r>
              <a:rPr lang="uk-UA" sz="2000" dirty="0" err="1"/>
              <a:t>with</a:t>
            </a:r>
            <a:r>
              <a:rPr lang="uk-UA" sz="2000" dirty="0"/>
              <a:t>:</a:t>
            </a:r>
            <a:endParaRPr lang="en-GB" sz="2000" dirty="0">
              <a:solidFill>
                <a:srgbClr val="282828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uk-UA" sz="2000" dirty="0">
                <a:solidFill>
                  <a:srgbClr val="282828"/>
                </a:solidFill>
              </a:rPr>
              <a:t> </a:t>
            </a:r>
            <a:r>
              <a:rPr sz="2000" dirty="0">
                <a:solidFill>
                  <a:srgbClr val="282828"/>
                </a:solidFill>
              </a:rPr>
              <a:t>Construction companies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>
                <a:solidFill>
                  <a:srgbClr val="282828"/>
                </a:solidFill>
              </a:rPr>
              <a:t>  </a:t>
            </a:r>
            <a:r>
              <a:rPr sz="2000" dirty="0">
                <a:solidFill>
                  <a:srgbClr val="282828"/>
                </a:solidFill>
              </a:rPr>
              <a:t>Property managers</a:t>
            </a:r>
            <a:endParaRPr lang="en-GB" sz="2000" dirty="0">
              <a:solidFill>
                <a:srgbClr val="282828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sz="2000" dirty="0"/>
              <a:t>  </a:t>
            </a:r>
            <a:r>
              <a:rPr lang="uk-UA" sz="2000" dirty="0" err="1"/>
              <a:t>Housing</a:t>
            </a:r>
            <a:r>
              <a:rPr lang="uk-UA" sz="2000" dirty="0"/>
              <a:t> </a:t>
            </a:r>
            <a:r>
              <a:rPr lang="uk-UA" sz="2000" dirty="0" err="1"/>
              <a:t>associations</a:t>
            </a:r>
            <a:r>
              <a:rPr lang="uk-UA" sz="2000" dirty="0"/>
              <a:t> </a:t>
            </a:r>
          </a:p>
          <a:p>
            <a:pPr marL="0" indent="0">
              <a:buNone/>
            </a:pPr>
            <a:endParaRPr lang="en-GB" sz="2000" dirty="0">
              <a:solidFill>
                <a:srgbClr val="282828"/>
              </a:solidFill>
            </a:endParaRPr>
          </a:p>
          <a:p>
            <a:pPr marL="0" indent="0">
              <a:buNone/>
            </a:pPr>
            <a:endParaRPr lang="en-GB" sz="2000" dirty="0">
              <a:solidFill>
                <a:srgbClr val="282828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4572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solidFill>
                  <a:srgbClr val="006699"/>
                </a:solidFill>
              </a:rPr>
              <a:t>Funding Required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uk-UA" sz="2000" dirty="0" err="1"/>
              <a:t>To</a:t>
            </a:r>
            <a:r>
              <a:rPr lang="uk-UA" sz="2000" dirty="0"/>
              <a:t> </a:t>
            </a:r>
            <a:r>
              <a:rPr lang="uk-UA" sz="2000" dirty="0" err="1"/>
              <a:t>start</a:t>
            </a:r>
            <a:r>
              <a:rPr lang="uk-UA" sz="2000" dirty="0"/>
              <a:t> </a:t>
            </a:r>
            <a:r>
              <a:rPr lang="uk-UA" sz="2000" dirty="0" err="1"/>
              <a:t>the</a:t>
            </a:r>
            <a:r>
              <a:rPr lang="uk-UA" sz="2000" dirty="0"/>
              <a:t> </a:t>
            </a:r>
            <a:r>
              <a:rPr lang="uk-UA" sz="2000" dirty="0" err="1"/>
              <a:t>business</a:t>
            </a:r>
            <a:r>
              <a:rPr lang="uk-UA" sz="2000" dirty="0"/>
              <a:t>, a </a:t>
            </a:r>
            <a:r>
              <a:rPr lang="uk-UA" sz="2000" dirty="0" err="1"/>
              <a:t>total</a:t>
            </a:r>
            <a:r>
              <a:rPr lang="uk-UA" sz="2000" dirty="0"/>
              <a:t> </a:t>
            </a:r>
            <a:r>
              <a:rPr lang="uk-UA" sz="2000" dirty="0" err="1"/>
              <a:t>of</a:t>
            </a:r>
            <a:r>
              <a:rPr lang="uk-UA" sz="2000" dirty="0"/>
              <a:t> </a:t>
            </a:r>
            <a:r>
              <a:rPr lang="uk-UA" sz="2000" b="1" u="sng" dirty="0"/>
              <a:t>£11,000 </a:t>
            </a:r>
            <a:r>
              <a:rPr lang="uk-UA" sz="2000" dirty="0" err="1"/>
              <a:t>is</a:t>
            </a:r>
            <a:r>
              <a:rPr lang="uk-UA" sz="2000" dirty="0"/>
              <a:t> </a:t>
            </a:r>
            <a:r>
              <a:rPr lang="uk-UA" sz="2000" dirty="0" err="1"/>
              <a:t>required</a:t>
            </a:r>
            <a:r>
              <a:rPr lang="uk-UA" sz="2000" dirty="0"/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uk-UA" sz="2000" dirty="0" err="1"/>
              <a:t>This</a:t>
            </a:r>
            <a:r>
              <a:rPr lang="uk-UA" sz="2000" dirty="0"/>
              <a:t> </a:t>
            </a:r>
            <a:r>
              <a:rPr lang="uk-UA" sz="2000" dirty="0" err="1"/>
              <a:t>funding</a:t>
            </a:r>
            <a:r>
              <a:rPr lang="uk-UA" sz="2000" dirty="0"/>
              <a:t> </a:t>
            </a:r>
            <a:r>
              <a:rPr lang="uk-UA" sz="2000" dirty="0" err="1"/>
              <a:t>will</a:t>
            </a:r>
            <a:r>
              <a:rPr lang="uk-UA" sz="2000" dirty="0"/>
              <a:t> </a:t>
            </a:r>
            <a:r>
              <a:rPr lang="uk-UA" sz="2000" dirty="0" err="1"/>
              <a:t>cover</a:t>
            </a:r>
            <a:r>
              <a:rPr lang="uk-UA" sz="2000" dirty="0"/>
              <a:t> </a:t>
            </a:r>
            <a:r>
              <a:rPr lang="uk-UA" sz="2000" dirty="0" err="1"/>
              <a:t>all</a:t>
            </a:r>
            <a:r>
              <a:rPr lang="uk-UA" sz="2000" dirty="0"/>
              <a:t> </a:t>
            </a:r>
            <a:r>
              <a:rPr lang="uk-UA" sz="2000" dirty="0" err="1"/>
              <a:t>essential</a:t>
            </a:r>
            <a:r>
              <a:rPr lang="uk-UA" sz="2000" dirty="0"/>
              <a:t> </a:t>
            </a:r>
            <a:r>
              <a:rPr lang="uk-UA" sz="2000" dirty="0" err="1"/>
              <a:t>startup</a:t>
            </a:r>
            <a:r>
              <a:rPr lang="uk-UA" sz="2000" dirty="0"/>
              <a:t> </a:t>
            </a:r>
            <a:r>
              <a:rPr lang="uk-UA" sz="2000" dirty="0" err="1"/>
              <a:t>costs</a:t>
            </a:r>
            <a:r>
              <a:rPr lang="uk-UA" sz="2000" dirty="0"/>
              <a:t> </a:t>
            </a:r>
            <a:r>
              <a:rPr lang="uk-UA" sz="2000" dirty="0" err="1"/>
              <a:t>needed</a:t>
            </a:r>
            <a:r>
              <a:rPr lang="uk-UA" sz="2000" dirty="0"/>
              <a:t> </a:t>
            </a:r>
            <a:r>
              <a:rPr lang="uk-UA" sz="2000" dirty="0" err="1"/>
              <a:t>to</a:t>
            </a:r>
            <a:r>
              <a:rPr lang="uk-UA" sz="2000" dirty="0"/>
              <a:t> </a:t>
            </a:r>
            <a:r>
              <a:rPr lang="uk-UA" sz="2000" dirty="0" err="1"/>
              <a:t>begin</a:t>
            </a:r>
            <a:r>
              <a:rPr lang="uk-UA" sz="2000" dirty="0"/>
              <a:t> </a:t>
            </a:r>
            <a:r>
              <a:rPr lang="uk-UA" sz="2000" dirty="0" err="1"/>
              <a:t>operations</a:t>
            </a:r>
            <a:r>
              <a:rPr lang="uk-UA" sz="2000" dirty="0"/>
              <a:t>.</a:t>
            </a:r>
          </a:p>
          <a:p>
            <a:pPr marL="0" indent="0">
              <a:buNone/>
            </a:pPr>
            <a:endParaRPr sz="2000" dirty="0">
              <a:solidFill>
                <a:srgbClr val="282828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4572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>
                <a:solidFill>
                  <a:srgbClr val="006699"/>
                </a:solidFill>
              </a:rPr>
              <a:t>Funding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   </a:t>
            </a:r>
            <a:r>
              <a:rPr lang="uk-UA" sz="2200" dirty="0" err="1"/>
              <a:t>The</a:t>
            </a:r>
            <a:r>
              <a:rPr lang="uk-UA" sz="2200" dirty="0"/>
              <a:t> </a:t>
            </a:r>
            <a:r>
              <a:rPr lang="uk-UA" sz="2200" dirty="0" err="1"/>
              <a:t>funding</a:t>
            </a:r>
            <a:r>
              <a:rPr lang="uk-UA" sz="2200" dirty="0"/>
              <a:t> </a:t>
            </a:r>
            <a:r>
              <a:rPr lang="uk-UA" sz="2200" dirty="0" err="1"/>
              <a:t>will</a:t>
            </a:r>
            <a:r>
              <a:rPr lang="uk-UA" sz="2200" dirty="0"/>
              <a:t> </a:t>
            </a:r>
            <a:r>
              <a:rPr lang="uk-UA" sz="2200" dirty="0" err="1"/>
              <a:t>be</a:t>
            </a:r>
            <a:r>
              <a:rPr lang="uk-UA" sz="2200" dirty="0"/>
              <a:t> </a:t>
            </a:r>
            <a:r>
              <a:rPr lang="uk-UA" sz="2200" dirty="0" err="1"/>
              <a:t>allocated</a:t>
            </a:r>
            <a:r>
              <a:rPr lang="uk-UA" sz="2200" dirty="0"/>
              <a:t> as </a:t>
            </a:r>
            <a:r>
              <a:rPr lang="uk-UA" sz="2200" dirty="0" err="1"/>
              <a:t>follows</a:t>
            </a:r>
            <a:r>
              <a:rPr lang="uk-UA" sz="2200" dirty="0"/>
              <a:t>:</a:t>
            </a:r>
            <a:endParaRPr lang="en-GB" sz="2200" dirty="0">
              <a:solidFill>
                <a:srgbClr val="282828"/>
              </a:solidFill>
            </a:endParaRPr>
          </a:p>
          <a:p>
            <a:pPr>
              <a:lnSpc>
                <a:spcPct val="150000"/>
              </a:lnSpc>
            </a:pPr>
            <a:endParaRPr lang="en-GB" sz="2200" dirty="0">
              <a:solidFill>
                <a:srgbClr val="282828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sz="2200" dirty="0">
                <a:solidFill>
                  <a:srgbClr val="282828"/>
                </a:solidFill>
              </a:rPr>
              <a:t>Tools: £3,000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sz="2200" dirty="0">
                <a:solidFill>
                  <a:srgbClr val="282828"/>
                </a:solidFill>
              </a:rPr>
              <a:t>Van: £5,000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sz="2200" dirty="0">
                <a:solidFill>
                  <a:srgbClr val="282828"/>
                </a:solidFill>
              </a:rPr>
              <a:t>Training: £1,000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sz="2200" dirty="0">
                <a:solidFill>
                  <a:srgbClr val="282828"/>
                </a:solidFill>
              </a:rPr>
              <a:t>Insurance &amp; Marketing: £1,500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q"/>
            </a:pPr>
            <a:r>
              <a:rPr sz="2200" dirty="0">
                <a:solidFill>
                  <a:srgbClr val="282828"/>
                </a:solidFill>
              </a:rPr>
              <a:t>PPE: £500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4572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sz="3600" b="1" dirty="0">
                <a:solidFill>
                  <a:srgbClr val="006699"/>
                </a:solidFill>
              </a:rPr>
              <a:t>Financial Outlook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2000" dirty="0"/>
              <a:t>F</a:t>
            </a:r>
            <a:r>
              <a:rPr lang="uk-UA" sz="2000" dirty="0"/>
              <a:t>inancial performance</a:t>
            </a:r>
            <a:r>
              <a:rPr lang="en-GB" sz="2000" dirty="0"/>
              <a:t>:</a:t>
            </a:r>
            <a:endParaRPr lang="en-GB" sz="2000" dirty="0">
              <a:solidFill>
                <a:srgbClr val="282828"/>
              </a:solidFill>
            </a:endParaRP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sz="2000" dirty="0">
                <a:solidFill>
                  <a:srgbClr val="282828"/>
                </a:solidFill>
              </a:rPr>
              <a:t>Break-even: 6–9 months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sz="2000" dirty="0">
                <a:solidFill>
                  <a:srgbClr val="282828"/>
                </a:solidFill>
              </a:rPr>
              <a:t>Revenue target: £100,000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sz="2000" dirty="0">
                <a:solidFill>
                  <a:srgbClr val="282828"/>
                </a:solidFill>
              </a:rPr>
              <a:t>Growth via repeat clients</a:t>
            </a:r>
          </a:p>
        </p:txBody>
      </p:sp>
      <p:sp>
        <p:nvSpPr>
          <p:cNvPr id="4" name="Rectangle 3"/>
          <p:cNvSpPr/>
          <p:nvPr/>
        </p:nvSpPr>
        <p:spPr>
          <a:xfrm>
            <a:off x="0" y="0"/>
            <a:ext cx="12188952" cy="4572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F84C8A2-0487-252A-4F52-AA2835383B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325742"/>
              </p:ext>
            </p:extLst>
          </p:nvPr>
        </p:nvGraphicFramePr>
        <p:xfrm>
          <a:off x="1032096" y="1249375"/>
          <a:ext cx="3007185" cy="4206113"/>
        </p:xfrm>
        <a:graphic>
          <a:graphicData uri="http://schemas.openxmlformats.org/drawingml/2006/table">
            <a:tbl>
              <a:tblPr firstRow="1"/>
              <a:tblGrid>
                <a:gridCol w="1670139">
                  <a:extLst>
                    <a:ext uri="{9D8B030D-6E8A-4147-A177-3AD203B41FA5}">
                      <a16:colId xmlns:a16="http://schemas.microsoft.com/office/drawing/2014/main" val="998080890"/>
                    </a:ext>
                  </a:extLst>
                </a:gridCol>
                <a:gridCol w="1337046">
                  <a:extLst>
                    <a:ext uri="{9D8B030D-6E8A-4147-A177-3AD203B41FA5}">
                      <a16:colId xmlns:a16="http://schemas.microsoft.com/office/drawing/2014/main" val="2637474094"/>
                    </a:ext>
                  </a:extLst>
                </a:gridCol>
              </a:tblGrid>
              <a:tr h="433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Startup</a:t>
                      </a: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Cost</a:t>
                      </a:r>
                      <a:endParaRPr lang="en-GB" sz="2000" b="0" i="0" u="none" strike="noStrike" dirty="0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 </a:t>
                      </a: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83CCEB"/>
                          </a:highlight>
                          <a:latin typeface="Calibri" panose="020F0502020204030204" pitchFamily="34" charset="0"/>
                        </a:rPr>
                        <a:t>Cost (£)</a:t>
                      </a:r>
                      <a:endParaRPr lang="en-GB" sz="2000" b="1" i="0" u="none" strike="noStrike" dirty="0">
                        <a:effectLst/>
                        <a:highlight>
                          <a:srgbClr val="83CCE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3CC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1759251"/>
                  </a:ext>
                </a:extLst>
              </a:tr>
              <a:tr h="70893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Tools &amp; Equipment</a:t>
                      </a:r>
                      <a:endParaRPr lang="en-GB" sz="20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£3,000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3093349"/>
                  </a:ext>
                </a:extLst>
              </a:tr>
              <a:tr h="70893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Training &amp; Certification</a:t>
                      </a:r>
                      <a:endParaRPr lang="en-GB" sz="20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£1,000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2458343"/>
                  </a:ext>
                </a:extLst>
              </a:tr>
              <a:tr h="433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Work Van </a:t>
                      </a:r>
                      <a:endParaRPr lang="en-GB" sz="20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8114166"/>
                  </a:ext>
                </a:extLst>
              </a:tr>
              <a:tr h="433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Marketing</a:t>
                      </a:r>
                      <a:endParaRPr lang="en-GB" sz="20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£700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3241595"/>
                  </a:ext>
                </a:extLst>
              </a:tr>
              <a:tr h="433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effectLst/>
                          <a:latin typeface="Arial" panose="020B0604020202020204" pitchFamily="34" charset="0"/>
                        </a:rPr>
                        <a:t>PPE &amp; Materials</a:t>
                      </a: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£500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7005742"/>
                  </a:ext>
                </a:extLst>
              </a:tr>
              <a:tr h="433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effectLst/>
                          <a:latin typeface="Arial" panose="020B0604020202020204" pitchFamily="34" charset="0"/>
                        </a:rPr>
                        <a:t>Insurance</a:t>
                      </a: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£800</a:t>
                      </a: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14921570"/>
                  </a:ext>
                </a:extLst>
              </a:tr>
              <a:tr h="433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effectLst/>
                          <a:highlight>
                            <a:srgbClr val="FFFF00"/>
                          </a:highlight>
                          <a:latin typeface="Arial" panose="020B0604020202020204" pitchFamily="34" charset="0"/>
                        </a:rPr>
                        <a:t>Total</a:t>
                      </a: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£11,000</a:t>
                      </a:r>
                    </a:p>
                  </a:txBody>
                  <a:tcPr marL="13097" marR="13097" marT="13097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9016295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1F91EB56-ED52-D1B1-45E6-B429939F523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3839131"/>
              </p:ext>
            </p:extLst>
          </p:nvPr>
        </p:nvGraphicFramePr>
        <p:xfrm>
          <a:off x="5223850" y="1249376"/>
          <a:ext cx="3223034" cy="420611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209046">
                  <a:extLst>
                    <a:ext uri="{9D8B030D-6E8A-4147-A177-3AD203B41FA5}">
                      <a16:colId xmlns:a16="http://schemas.microsoft.com/office/drawing/2014/main" val="253509946"/>
                    </a:ext>
                  </a:extLst>
                </a:gridCol>
                <a:gridCol w="1013988">
                  <a:extLst>
                    <a:ext uri="{9D8B030D-6E8A-4147-A177-3AD203B41FA5}">
                      <a16:colId xmlns:a16="http://schemas.microsoft.com/office/drawing/2014/main" val="426970369"/>
                    </a:ext>
                  </a:extLst>
                </a:gridCol>
              </a:tblGrid>
              <a:tr h="1041739"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2000" b="1" u="none" strike="noStrike" dirty="0">
                          <a:effectLst/>
                        </a:rPr>
                        <a:t>Fixed Costs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/>
                      <a:r>
                        <a:rPr lang="en-GB" sz="2000" u="none" strike="noStrike" dirty="0">
                          <a:effectLst/>
                        </a:rPr>
                        <a:t>per month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4435907"/>
                  </a:ext>
                </a:extLst>
              </a:tr>
              <a:tr h="69807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2000" u="none" strike="noStrike" dirty="0">
                          <a:effectLst/>
                        </a:rPr>
                        <a:t>Van Insurance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2000" u="none" strike="noStrike" dirty="0">
                          <a:effectLst/>
                        </a:rPr>
                        <a:t>£150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40393703"/>
                  </a:ext>
                </a:extLst>
              </a:tr>
              <a:tr h="356719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2000" u="none" strike="noStrike" dirty="0">
                          <a:effectLst/>
                        </a:rPr>
                        <a:t>Fuel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2000" u="none" strike="noStrike" dirty="0">
                          <a:effectLst/>
                        </a:rPr>
                        <a:t>£400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35303954"/>
                  </a:ext>
                </a:extLst>
              </a:tr>
              <a:tr h="356719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2000" u="none" strike="noStrike" dirty="0">
                          <a:effectLst/>
                        </a:rPr>
                        <a:t>Phone &amp; Internet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2000" u="none" strike="noStrike" dirty="0">
                          <a:effectLst/>
                        </a:rPr>
                        <a:t>£50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93807667"/>
                  </a:ext>
                </a:extLst>
              </a:tr>
              <a:tr h="69807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2000" u="none" strike="noStrike" dirty="0">
                          <a:effectLst/>
                        </a:rPr>
                        <a:t>Accounting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2000" u="none" strike="noStrike" dirty="0">
                          <a:effectLst/>
                        </a:rPr>
                        <a:t>£100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49467510"/>
                  </a:ext>
                </a:extLst>
              </a:tr>
              <a:tr h="356719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Rent/Storage</a:t>
                      </a: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2000" u="none" strike="noStrike" dirty="0">
                          <a:effectLst/>
                        </a:rPr>
                        <a:t>£300</a:t>
                      </a:r>
                      <a:endParaRPr lang="en-GB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01490203"/>
                  </a:ext>
                </a:extLst>
              </a:tr>
              <a:tr h="698072">
                <a:tc>
                  <a:txBody>
                    <a:bodyPr/>
                    <a:lstStyle/>
                    <a:p>
                      <a:pPr algn="l" rtl="0" fontAlgn="ctr"/>
                      <a:r>
                        <a:rPr lang="en-GB" sz="2000" b="1" u="none" strike="noStrike" dirty="0">
                          <a:effectLst/>
                        </a:rPr>
                        <a:t>Total cost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/>
                      <a:r>
                        <a:rPr lang="en-GB" sz="2000" b="1" u="none" strike="noStrike" dirty="0">
                          <a:effectLst/>
                        </a:rPr>
                        <a:t>£1,000</a:t>
                      </a:r>
                      <a:endParaRPr lang="en-GB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15716" marR="15716" marT="15716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157029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48910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88952" cy="457200"/>
          </a:xfrm>
          <a:prstGeom prst="rect">
            <a:avLst/>
          </a:prstGeom>
          <a:solidFill>
            <a:srgbClr val="00669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C72B0C1-5F37-1EDB-0366-3267B52ACFD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177816"/>
              </p:ext>
            </p:extLst>
          </p:nvPr>
        </p:nvGraphicFramePr>
        <p:xfrm>
          <a:off x="633743" y="1825626"/>
          <a:ext cx="7813140" cy="2999872"/>
        </p:xfrm>
        <a:graphic>
          <a:graphicData uri="http://schemas.openxmlformats.org/drawingml/2006/table">
            <a:tbl>
              <a:tblPr firstRow="1" bandRow="1"/>
              <a:tblGrid>
                <a:gridCol w="1625837">
                  <a:extLst>
                    <a:ext uri="{9D8B030D-6E8A-4147-A177-3AD203B41FA5}">
                      <a16:colId xmlns:a16="http://schemas.microsoft.com/office/drawing/2014/main" val="3300527152"/>
                    </a:ext>
                  </a:extLst>
                </a:gridCol>
                <a:gridCol w="832793">
                  <a:extLst>
                    <a:ext uri="{9D8B030D-6E8A-4147-A177-3AD203B41FA5}">
                      <a16:colId xmlns:a16="http://schemas.microsoft.com/office/drawing/2014/main" val="1956121942"/>
                    </a:ext>
                  </a:extLst>
                </a:gridCol>
                <a:gridCol w="1070902">
                  <a:extLst>
                    <a:ext uri="{9D8B030D-6E8A-4147-A177-3AD203B41FA5}">
                      <a16:colId xmlns:a16="http://schemas.microsoft.com/office/drawing/2014/main" val="284205814"/>
                    </a:ext>
                  </a:extLst>
                </a:gridCol>
                <a:gridCol w="1070902">
                  <a:extLst>
                    <a:ext uri="{9D8B030D-6E8A-4147-A177-3AD203B41FA5}">
                      <a16:colId xmlns:a16="http://schemas.microsoft.com/office/drawing/2014/main" val="2922114207"/>
                    </a:ext>
                  </a:extLst>
                </a:gridCol>
                <a:gridCol w="1070902">
                  <a:extLst>
                    <a:ext uri="{9D8B030D-6E8A-4147-A177-3AD203B41FA5}">
                      <a16:colId xmlns:a16="http://schemas.microsoft.com/office/drawing/2014/main" val="82424"/>
                    </a:ext>
                  </a:extLst>
                </a:gridCol>
                <a:gridCol w="1070902">
                  <a:extLst>
                    <a:ext uri="{9D8B030D-6E8A-4147-A177-3AD203B41FA5}">
                      <a16:colId xmlns:a16="http://schemas.microsoft.com/office/drawing/2014/main" val="3599368816"/>
                    </a:ext>
                  </a:extLst>
                </a:gridCol>
                <a:gridCol w="1070902">
                  <a:extLst>
                    <a:ext uri="{9D8B030D-6E8A-4147-A177-3AD203B41FA5}">
                      <a16:colId xmlns:a16="http://schemas.microsoft.com/office/drawing/2014/main" val="2435279429"/>
                    </a:ext>
                  </a:extLst>
                </a:gridCol>
              </a:tblGrid>
              <a:tr h="662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Variable Costs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Jan (£)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Feb (£)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Mar (£)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Apr (£)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May (£)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June (£)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9362666"/>
                  </a:ext>
                </a:extLst>
              </a:tr>
              <a:tr h="351440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Materials</a:t>
                      </a:r>
                      <a:endParaRPr lang="en-GB" sz="20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2,000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2,000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2,000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2,200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2,500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2,800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83202894"/>
                  </a:ext>
                </a:extLst>
              </a:tr>
              <a:tr h="662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Transport</a:t>
                      </a:r>
                      <a:endParaRPr lang="en-GB" sz="20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300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300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300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400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5308010"/>
                  </a:ext>
                </a:extLst>
              </a:tr>
              <a:tr h="662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Hourly paid Emp</a:t>
                      </a:r>
                      <a:endParaRPr lang="en-GB" sz="20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2,500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2,500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2,800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3,000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3,200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11996558"/>
                  </a:ext>
                </a:extLst>
              </a:tr>
              <a:tr h="662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Calibri" panose="020F0502020204030204" pitchFamily="34" charset="0"/>
                        </a:rPr>
                        <a:t>Total Var cost</a:t>
                      </a:r>
                      <a:endParaRPr lang="en-GB" sz="2000" b="0" i="0" u="none" strike="noStrike" dirty="0">
                        <a:effectLst/>
                        <a:highlight>
                          <a:srgbClr val="FFFF00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2,300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4,800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4,800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5,400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effectLst/>
                          <a:highlight>
                            <a:srgbClr val="E9EBF5"/>
                          </a:highlight>
                          <a:latin typeface="Arial" panose="020B0604020202020204" pitchFamily="34" charset="0"/>
                        </a:rPr>
                        <a:t>6,000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6,600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8215485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1F2D753-2D80-A197-DD5B-9232B8239F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3609528"/>
              </p:ext>
            </p:extLst>
          </p:nvPr>
        </p:nvGraphicFramePr>
        <p:xfrm>
          <a:off x="628650" y="1825625"/>
          <a:ext cx="7813140" cy="2337764"/>
        </p:xfrm>
        <a:graphic>
          <a:graphicData uri="http://schemas.openxmlformats.org/drawingml/2006/table">
            <a:tbl>
              <a:tblPr firstRow="1" bandRow="1"/>
              <a:tblGrid>
                <a:gridCol w="1625837">
                  <a:extLst>
                    <a:ext uri="{9D8B030D-6E8A-4147-A177-3AD203B41FA5}">
                      <a16:colId xmlns:a16="http://schemas.microsoft.com/office/drawing/2014/main" val="429799926"/>
                    </a:ext>
                  </a:extLst>
                </a:gridCol>
                <a:gridCol w="832793">
                  <a:extLst>
                    <a:ext uri="{9D8B030D-6E8A-4147-A177-3AD203B41FA5}">
                      <a16:colId xmlns:a16="http://schemas.microsoft.com/office/drawing/2014/main" val="4233401411"/>
                    </a:ext>
                  </a:extLst>
                </a:gridCol>
                <a:gridCol w="1070902">
                  <a:extLst>
                    <a:ext uri="{9D8B030D-6E8A-4147-A177-3AD203B41FA5}">
                      <a16:colId xmlns:a16="http://schemas.microsoft.com/office/drawing/2014/main" val="2892125010"/>
                    </a:ext>
                  </a:extLst>
                </a:gridCol>
                <a:gridCol w="1070902">
                  <a:extLst>
                    <a:ext uri="{9D8B030D-6E8A-4147-A177-3AD203B41FA5}">
                      <a16:colId xmlns:a16="http://schemas.microsoft.com/office/drawing/2014/main" val="654122117"/>
                    </a:ext>
                  </a:extLst>
                </a:gridCol>
                <a:gridCol w="1070902">
                  <a:extLst>
                    <a:ext uri="{9D8B030D-6E8A-4147-A177-3AD203B41FA5}">
                      <a16:colId xmlns:a16="http://schemas.microsoft.com/office/drawing/2014/main" val="22479385"/>
                    </a:ext>
                  </a:extLst>
                </a:gridCol>
                <a:gridCol w="1070902">
                  <a:extLst>
                    <a:ext uri="{9D8B030D-6E8A-4147-A177-3AD203B41FA5}">
                      <a16:colId xmlns:a16="http://schemas.microsoft.com/office/drawing/2014/main" val="1573655188"/>
                    </a:ext>
                  </a:extLst>
                </a:gridCol>
                <a:gridCol w="1070902">
                  <a:extLst>
                    <a:ext uri="{9D8B030D-6E8A-4147-A177-3AD203B41FA5}">
                      <a16:colId xmlns:a16="http://schemas.microsoft.com/office/drawing/2014/main" val="2617616610"/>
                    </a:ext>
                  </a:extLst>
                </a:gridCol>
              </a:tblGrid>
              <a:tr h="662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Month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Jan (£)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Feb (£)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Mar (£)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Apr (£)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May (£)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A6C9EC"/>
                          </a:highlight>
                          <a:latin typeface="Calibri" panose="020F0502020204030204" pitchFamily="34" charset="0"/>
                        </a:rPr>
                        <a:t>June (£)</a:t>
                      </a:r>
                      <a:endParaRPr lang="en-GB" sz="2000" b="0" i="0" u="none" strike="noStrike" dirty="0">
                        <a:effectLst/>
                        <a:highlight>
                          <a:srgbClr val="A6C9EC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6C9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3451096"/>
                  </a:ext>
                </a:extLst>
              </a:tr>
              <a:tr h="351440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Income</a:t>
                      </a:r>
                      <a:endParaRPr lang="en-GB" sz="20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3,000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7,000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9,000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11,000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13,000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2311938"/>
                  </a:ext>
                </a:extLst>
              </a:tr>
              <a:tr h="662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CAEDFB"/>
                          </a:highlight>
                          <a:latin typeface="Calibri" panose="020F0502020204030204" pitchFamily="34" charset="0"/>
                        </a:rPr>
                        <a:t>Expenses</a:t>
                      </a:r>
                      <a:endParaRPr lang="en-GB" sz="2000" b="0" i="0" u="none" strike="noStrike" dirty="0">
                        <a:effectLst/>
                        <a:highlight>
                          <a:srgbClr val="CAEDFB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5,800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5,800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5,800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6,500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7,000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70091504"/>
                  </a:ext>
                </a:extLst>
              </a:tr>
              <a:tr h="662108">
                <a:tc>
                  <a:txBody>
                    <a:bodyPr/>
                    <a:lstStyle/>
                    <a:p>
                      <a:pPr algn="l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effectLst/>
                          <a:highlight>
                            <a:srgbClr val="CAEDFB"/>
                          </a:highlight>
                          <a:latin typeface="Arial" panose="020B0604020202020204" pitchFamily="34" charset="0"/>
                        </a:rPr>
                        <a:t>Profit</a:t>
                      </a: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AEDFB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-2,800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-800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1,200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3,000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4,500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tc>
                  <a:txBody>
                    <a:bodyPr/>
                    <a:lstStyle/>
                    <a:p>
                      <a:pPr algn="r" rtl="0" font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0" i="0" u="none" strike="noStrike" dirty="0">
                          <a:solidFill>
                            <a:srgbClr val="000000"/>
                          </a:solidFill>
                          <a:effectLst/>
                          <a:highlight>
                            <a:srgbClr val="E9EBF5"/>
                          </a:highlight>
                          <a:latin typeface="Calibri" panose="020F0502020204030204" pitchFamily="34" charset="0"/>
                        </a:rPr>
                        <a:t>6,000</a:t>
                      </a:r>
                      <a:endParaRPr lang="en-GB" sz="2000" b="0" i="0" u="none" strike="noStrike" dirty="0">
                        <a:effectLst/>
                        <a:highlight>
                          <a:srgbClr val="E9EBF5"/>
                        </a:highlight>
                        <a:latin typeface="Arial" panose="020B0604020202020204" pitchFamily="34" charset="0"/>
                      </a:endParaRPr>
                    </a:p>
                  </a:txBody>
                  <a:tcPr marL="11426" marR="11426" marT="11426" marB="0" anchor="ctr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EB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6743663"/>
                  </a:ext>
                </a:extLst>
              </a:tr>
            </a:tbl>
          </a:graphicData>
        </a:graphic>
      </p:graphicFrame>
      <p:sp>
        <p:nvSpPr>
          <p:cNvPr id="5" name="Title 4">
            <a:extLst>
              <a:ext uri="{FF2B5EF4-FFF2-40B4-BE49-F238E27FC236}">
                <a16:creationId xmlns:a16="http://schemas.microsoft.com/office/drawing/2014/main" id="{AAEFBCC7-7B1F-8F51-E8CA-A6BE2E5739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1929" y="860079"/>
            <a:ext cx="6489071" cy="669957"/>
          </a:xfrm>
        </p:spPr>
        <p:txBody>
          <a:bodyPr>
            <a:normAutofit/>
          </a:bodyPr>
          <a:lstStyle/>
          <a:p>
            <a:r>
              <a:rPr lang="en-GB" sz="3200" dirty="0"/>
              <a:t>6-Month Financial Forecast</a:t>
            </a:r>
          </a:p>
        </p:txBody>
      </p:sp>
    </p:spTree>
    <p:extLst>
      <p:ext uri="{BB962C8B-B14F-4D97-AF65-F5344CB8AC3E}">
        <p14:creationId xmlns:p14="http://schemas.microsoft.com/office/powerpoint/2010/main" val="114940613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84</TotalTime>
  <Words>425</Words>
  <Application>Microsoft Office PowerPoint</Application>
  <PresentationFormat>On-screen Show (4:3)</PresentationFormat>
  <Paragraphs>148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Gill Sans MT</vt:lpstr>
      <vt:lpstr>Wingdings</vt:lpstr>
      <vt:lpstr>Gallery</vt:lpstr>
      <vt:lpstr>Individual Presentation Pitch</vt:lpstr>
      <vt:lpstr>Business Overview</vt:lpstr>
      <vt:lpstr>Business Structure</vt:lpstr>
      <vt:lpstr>PESTEL Key Factors</vt:lpstr>
      <vt:lpstr>Marketing Strategy 1 (Digital)</vt:lpstr>
      <vt:lpstr>Marketing Strategy 2 (Networking)</vt:lpstr>
      <vt:lpstr>Funding Required</vt:lpstr>
      <vt:lpstr>Funding Allocation</vt:lpstr>
      <vt:lpstr>Financial Outlook</vt:lpstr>
      <vt:lpstr>PowerPoint Presentation</vt:lpstr>
      <vt:lpstr>PowerPoint Presentation</vt:lpstr>
      <vt:lpstr>6-Month Financial Forecast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Andrii Zhurakovskyi (2442731)</cp:lastModifiedBy>
  <cp:revision>9</cp:revision>
  <dcterms:created xsi:type="dcterms:W3CDTF">2013-01-27T09:14:16Z</dcterms:created>
  <dcterms:modified xsi:type="dcterms:W3CDTF">2026-04-19T15:40:44Z</dcterms:modified>
  <cp:category/>
</cp:coreProperties>
</file>