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0" r:id="rId4"/>
    <p:sldId id="271" r:id="rId5"/>
    <p:sldId id="272" r:id="rId6"/>
    <p:sldId id="273" r:id="rId7"/>
    <p:sldId id="278" r:id="rId8"/>
    <p:sldId id="274" r:id="rId9"/>
    <p:sldId id="275" r:id="rId10"/>
    <p:sldId id="295" r:id="rId11"/>
    <p:sldId id="296" r:id="rId12"/>
    <p:sldId id="298" r:id="rId13"/>
    <p:sldId id="258" r:id="rId14"/>
    <p:sldId id="276" r:id="rId15"/>
    <p:sldId id="277" r:id="rId16"/>
    <p:sldId id="290" r:id="rId17"/>
    <p:sldId id="297" r:id="rId18"/>
    <p:sldId id="259" r:id="rId19"/>
    <p:sldId id="260" r:id="rId20"/>
    <p:sldId id="304" r:id="rId21"/>
    <p:sldId id="302" r:id="rId22"/>
    <p:sldId id="280" r:id="rId23"/>
    <p:sldId id="285" r:id="rId24"/>
    <p:sldId id="292" r:id="rId25"/>
    <p:sldId id="279" r:id="rId26"/>
    <p:sldId id="293" r:id="rId27"/>
    <p:sldId id="282" r:id="rId28"/>
    <p:sldId id="303" r:id="rId29"/>
    <p:sldId id="281" r:id="rId30"/>
    <p:sldId id="287" r:id="rId31"/>
    <p:sldId id="288" r:id="rId32"/>
    <p:sldId id="289" r:id="rId33"/>
    <p:sldId id="286" r:id="rId34"/>
    <p:sldId id="294" r:id="rId35"/>
    <p:sldId id="284" r:id="rId36"/>
    <p:sldId id="262" r:id="rId37"/>
    <p:sldId id="263" r:id="rId38"/>
    <p:sldId id="299" r:id="rId39"/>
    <p:sldId id="300" r:id="rId40"/>
    <p:sldId id="266" r:id="rId41"/>
    <p:sldId id="269" r:id="rId42"/>
    <p:sldId id="267" r:id="rId43"/>
    <p:sldId id="268" r:id="rId44"/>
    <p:sldId id="265" r:id="rId4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9" d="100"/>
          <a:sy n="89" d="100"/>
        </p:scale>
        <p:origin x="78"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640FD1-78BE-4E3E-9257-4411DA2B0A0C}"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75DD62-42C0-445D-9BFA-984A505A3AC7}" type="slidenum">
              <a:rPr lang="en-GB" smtClean="0"/>
              <a:t>‹#›</a:t>
            </a:fld>
            <a:endParaRPr lang="en-GB"/>
          </a:p>
        </p:txBody>
      </p:sp>
    </p:spTree>
    <p:extLst>
      <p:ext uri="{BB962C8B-B14F-4D97-AF65-F5344CB8AC3E}">
        <p14:creationId xmlns:p14="http://schemas.microsoft.com/office/powerpoint/2010/main" val="10351442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640FD1-78BE-4E3E-9257-4411DA2B0A0C}"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75DD62-42C0-445D-9BFA-984A505A3AC7}" type="slidenum">
              <a:rPr lang="en-GB" smtClean="0"/>
              <a:t>‹#›</a:t>
            </a:fld>
            <a:endParaRPr lang="en-GB"/>
          </a:p>
        </p:txBody>
      </p:sp>
    </p:spTree>
    <p:extLst>
      <p:ext uri="{BB962C8B-B14F-4D97-AF65-F5344CB8AC3E}">
        <p14:creationId xmlns:p14="http://schemas.microsoft.com/office/powerpoint/2010/main" val="1689228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640FD1-78BE-4E3E-9257-4411DA2B0A0C}"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75DD62-42C0-445D-9BFA-984A505A3AC7}" type="slidenum">
              <a:rPr lang="en-GB" smtClean="0"/>
              <a:t>‹#›</a:t>
            </a:fld>
            <a:endParaRPr lang="en-GB"/>
          </a:p>
        </p:txBody>
      </p:sp>
    </p:spTree>
    <p:extLst>
      <p:ext uri="{BB962C8B-B14F-4D97-AF65-F5344CB8AC3E}">
        <p14:creationId xmlns:p14="http://schemas.microsoft.com/office/powerpoint/2010/main" val="1648400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640FD1-78BE-4E3E-9257-4411DA2B0A0C}"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75DD62-42C0-445D-9BFA-984A505A3AC7}" type="slidenum">
              <a:rPr lang="en-GB" smtClean="0"/>
              <a:t>‹#›</a:t>
            </a:fld>
            <a:endParaRPr lang="en-GB"/>
          </a:p>
        </p:txBody>
      </p:sp>
    </p:spTree>
    <p:extLst>
      <p:ext uri="{BB962C8B-B14F-4D97-AF65-F5344CB8AC3E}">
        <p14:creationId xmlns:p14="http://schemas.microsoft.com/office/powerpoint/2010/main" val="17897627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640FD1-78BE-4E3E-9257-4411DA2B0A0C}" type="datetimeFigureOut">
              <a:rPr lang="en-GB" smtClean="0"/>
              <a:t>10/01/2020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175DD62-42C0-445D-9BFA-984A505A3AC7}" type="slidenum">
              <a:rPr lang="en-GB" smtClean="0"/>
              <a:t>‹#›</a:t>
            </a:fld>
            <a:endParaRPr lang="en-GB"/>
          </a:p>
        </p:txBody>
      </p:sp>
    </p:spTree>
    <p:extLst>
      <p:ext uri="{BB962C8B-B14F-4D97-AF65-F5344CB8AC3E}">
        <p14:creationId xmlns:p14="http://schemas.microsoft.com/office/powerpoint/2010/main" val="3974934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640FD1-78BE-4E3E-9257-4411DA2B0A0C}" type="datetimeFigureOut">
              <a:rPr lang="en-GB" smtClean="0"/>
              <a:t>10/01/2020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175DD62-42C0-445D-9BFA-984A505A3AC7}" type="slidenum">
              <a:rPr lang="en-GB" smtClean="0"/>
              <a:t>‹#›</a:t>
            </a:fld>
            <a:endParaRPr lang="en-GB"/>
          </a:p>
        </p:txBody>
      </p:sp>
    </p:spTree>
    <p:extLst>
      <p:ext uri="{BB962C8B-B14F-4D97-AF65-F5344CB8AC3E}">
        <p14:creationId xmlns:p14="http://schemas.microsoft.com/office/powerpoint/2010/main" val="3425622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640FD1-78BE-4E3E-9257-4411DA2B0A0C}" type="datetimeFigureOut">
              <a:rPr lang="en-GB" smtClean="0"/>
              <a:t>10/01/2020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175DD62-42C0-445D-9BFA-984A505A3AC7}" type="slidenum">
              <a:rPr lang="en-GB" smtClean="0"/>
              <a:t>‹#›</a:t>
            </a:fld>
            <a:endParaRPr lang="en-GB"/>
          </a:p>
        </p:txBody>
      </p:sp>
    </p:spTree>
    <p:extLst>
      <p:ext uri="{BB962C8B-B14F-4D97-AF65-F5344CB8AC3E}">
        <p14:creationId xmlns:p14="http://schemas.microsoft.com/office/powerpoint/2010/main" val="1877005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640FD1-78BE-4E3E-9257-4411DA2B0A0C}"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75DD62-42C0-445D-9BFA-984A505A3AC7}" type="slidenum">
              <a:rPr lang="en-GB" smtClean="0"/>
              <a:t>‹#›</a:t>
            </a:fld>
            <a:endParaRPr lang="en-GB"/>
          </a:p>
        </p:txBody>
      </p:sp>
    </p:spTree>
    <p:extLst>
      <p:ext uri="{BB962C8B-B14F-4D97-AF65-F5344CB8AC3E}">
        <p14:creationId xmlns:p14="http://schemas.microsoft.com/office/powerpoint/2010/main" val="1322290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640FD1-78BE-4E3E-9257-4411DA2B0A0C}" type="datetimeFigureOut">
              <a:rPr lang="en-GB" smtClean="0"/>
              <a:t>10/01/2020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175DD62-42C0-445D-9BFA-984A505A3AC7}" type="slidenum">
              <a:rPr lang="en-GB" smtClean="0"/>
              <a:t>‹#›</a:t>
            </a:fld>
            <a:endParaRPr lang="en-GB"/>
          </a:p>
        </p:txBody>
      </p:sp>
    </p:spTree>
    <p:extLst>
      <p:ext uri="{BB962C8B-B14F-4D97-AF65-F5344CB8AC3E}">
        <p14:creationId xmlns:p14="http://schemas.microsoft.com/office/powerpoint/2010/main" val="2893529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640FD1-78BE-4E3E-9257-4411DA2B0A0C}"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75DD62-42C0-445D-9BFA-984A505A3AC7}" type="slidenum">
              <a:rPr lang="en-GB" smtClean="0"/>
              <a:t>‹#›</a:t>
            </a:fld>
            <a:endParaRPr lang="en-GB"/>
          </a:p>
        </p:txBody>
      </p:sp>
    </p:spTree>
    <p:extLst>
      <p:ext uri="{BB962C8B-B14F-4D97-AF65-F5344CB8AC3E}">
        <p14:creationId xmlns:p14="http://schemas.microsoft.com/office/powerpoint/2010/main" val="1528550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640FD1-78BE-4E3E-9257-4411DA2B0A0C}" type="datetimeFigureOut">
              <a:rPr lang="en-GB" smtClean="0"/>
              <a:t>10/01/2020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175DD62-42C0-445D-9BFA-984A505A3AC7}" type="slidenum">
              <a:rPr lang="en-GB" smtClean="0"/>
              <a:t>‹#›</a:t>
            </a:fld>
            <a:endParaRPr lang="en-GB"/>
          </a:p>
        </p:txBody>
      </p:sp>
    </p:spTree>
    <p:extLst>
      <p:ext uri="{BB962C8B-B14F-4D97-AF65-F5344CB8AC3E}">
        <p14:creationId xmlns:p14="http://schemas.microsoft.com/office/powerpoint/2010/main" val="3986378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640FD1-78BE-4E3E-9257-4411DA2B0A0C}" type="datetimeFigureOut">
              <a:rPr lang="en-GB" smtClean="0"/>
              <a:t>10/01/2020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75DD62-42C0-445D-9BFA-984A505A3AC7}" type="slidenum">
              <a:rPr lang="en-GB" smtClean="0"/>
              <a:t>‹#›</a:t>
            </a:fld>
            <a:endParaRPr lang="en-GB"/>
          </a:p>
        </p:txBody>
      </p:sp>
    </p:spTree>
    <p:extLst>
      <p:ext uri="{BB962C8B-B14F-4D97-AF65-F5344CB8AC3E}">
        <p14:creationId xmlns:p14="http://schemas.microsoft.com/office/powerpoint/2010/main" val="5549892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hyperlink" Target="https://en.wikipedia.org/wiki/Technology" TargetMode="External"/><Relationship Id="rId1" Type="http://schemas.openxmlformats.org/officeDocument/2006/relationships/slideLayout" Target="../slideLayouts/slideLayout5.xml"/><Relationship Id="rId5" Type="http://schemas.openxmlformats.org/officeDocument/2006/relationships/image" Target="../media/image18.jpg"/><Relationship Id="rId4" Type="http://schemas.openxmlformats.org/officeDocument/2006/relationships/hyperlink" Target="https://en.wikipedia.org/wiki/Scientific_instruments"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image" Target="../media/image26.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gi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image" Target="../media/image36.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6.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9.jp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image" Target="../media/image50.jpg"/><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000" dirty="0" smtClean="0"/>
              <a:t/>
            </a:r>
            <a:br>
              <a:rPr lang="en-GB" sz="2000" dirty="0" smtClean="0"/>
            </a:br>
            <a:r>
              <a:rPr lang="en-GB" sz="2000" dirty="0"/>
              <a:t/>
            </a:r>
            <a:br>
              <a:rPr lang="en-GB" sz="2000" dirty="0"/>
            </a:br>
            <a:r>
              <a:rPr lang="en-GB" sz="2000" dirty="0" smtClean="0"/>
              <a:t/>
            </a:r>
            <a:br>
              <a:rPr lang="en-GB" sz="2000" dirty="0" smtClean="0"/>
            </a:br>
            <a:r>
              <a:rPr lang="en-GB" sz="2000" dirty="0" smtClean="0"/>
              <a:t>Sustainable Development in an Era of Globalisation? HPAN4008 Part3</a:t>
            </a:r>
            <a:br>
              <a:rPr lang="en-GB" sz="2000" dirty="0" smtClean="0"/>
            </a:br>
            <a:r>
              <a:rPr lang="en-GB" dirty="0" smtClean="0"/>
              <a:t>Industrialisation</a:t>
            </a:r>
            <a:r>
              <a:rPr lang="en-GB" sz="2000" dirty="0" smtClean="0"/>
              <a:t/>
            </a:r>
            <a:br>
              <a:rPr lang="en-GB" sz="2000" dirty="0" smtClean="0"/>
            </a:br>
            <a:r>
              <a:rPr lang="en-GB" sz="2000" dirty="0" smtClean="0"/>
              <a:t/>
            </a:r>
            <a:br>
              <a:rPr lang="en-GB" sz="2000" dirty="0" smtClean="0"/>
            </a:br>
            <a:endParaRPr lang="en-GB" sz="2000"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87577" y="1600200"/>
            <a:ext cx="6968846" cy="4525963"/>
          </a:xfrm>
        </p:spPr>
      </p:pic>
    </p:spTree>
    <p:extLst>
      <p:ext uri="{BB962C8B-B14F-4D97-AF65-F5344CB8AC3E}">
        <p14:creationId xmlns:p14="http://schemas.microsoft.com/office/powerpoint/2010/main" val="24387128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normAutofit fontScale="90000"/>
          </a:bodyPr>
          <a:lstStyle/>
          <a:p>
            <a:r>
              <a:rPr lang="en-GB" dirty="0" smtClean="0"/>
              <a:t/>
            </a:r>
            <a:br>
              <a:rPr lang="en-GB" dirty="0" smtClean="0"/>
            </a:br>
            <a:r>
              <a:rPr lang="en-GB" dirty="0" smtClean="0"/>
              <a:t>Can we speak of medieval “industry”?</a:t>
            </a:r>
            <a:br>
              <a:rPr lang="en-GB" dirty="0" smtClean="0"/>
            </a:br>
            <a:r>
              <a:rPr lang="en-GB" sz="3600" dirty="0" smtClean="0"/>
              <a:t>or should that be “</a:t>
            </a:r>
            <a:r>
              <a:rPr lang="en-GB" sz="3600" i="1" dirty="0" smtClean="0"/>
              <a:t>trade”</a:t>
            </a:r>
            <a:r>
              <a:rPr lang="en-GB" sz="3600" dirty="0" smtClean="0"/>
              <a:t> and the development of “</a:t>
            </a:r>
            <a:r>
              <a:rPr lang="en-GB" sz="3600" i="1" dirty="0" smtClean="0"/>
              <a:t>artisanal skills”</a:t>
            </a:r>
            <a:endParaRPr lang="en-GB" sz="3600" i="1" dirty="0"/>
          </a:p>
        </p:txBody>
      </p:sp>
      <p:sp>
        <p:nvSpPr>
          <p:cNvPr id="3" name="Content Placeholder 2"/>
          <p:cNvSpPr>
            <a:spLocks noGrp="1"/>
          </p:cNvSpPr>
          <p:nvPr>
            <p:ph idx="1"/>
          </p:nvPr>
        </p:nvSpPr>
        <p:spPr/>
        <p:txBody>
          <a:bodyPr>
            <a:normAutofit fontScale="92500"/>
          </a:bodyPr>
          <a:lstStyle/>
          <a:p>
            <a:endParaRPr lang="en-GB" dirty="0" smtClean="0"/>
          </a:p>
          <a:p>
            <a:r>
              <a:rPr lang="en-GB" dirty="0" smtClean="0"/>
              <a:t>Textiles: Levant, Italy; English wool trade</a:t>
            </a:r>
          </a:p>
          <a:p>
            <a:r>
              <a:rPr lang="en-GB" dirty="0" smtClean="0"/>
              <a:t>Structural carpentry (barns, churches, war machines) and shipbuilding</a:t>
            </a:r>
          </a:p>
          <a:p>
            <a:r>
              <a:rPr lang="en-GB" dirty="0" smtClean="0"/>
              <a:t>Masonry: castles, cathedrals (and harbours)</a:t>
            </a:r>
          </a:p>
          <a:p>
            <a:r>
              <a:rPr lang="en-GB" dirty="0"/>
              <a:t>Iron and steel: </a:t>
            </a:r>
            <a:r>
              <a:rPr lang="en-GB" dirty="0" smtClean="0"/>
              <a:t>swords </a:t>
            </a:r>
            <a:r>
              <a:rPr lang="en-GB" dirty="0"/>
              <a:t>and tools; </a:t>
            </a:r>
            <a:r>
              <a:rPr lang="en-GB" dirty="0" smtClean="0"/>
              <a:t>cannon; centres </a:t>
            </a:r>
            <a:r>
              <a:rPr lang="en-GB" dirty="0"/>
              <a:t>of excellence e.g. Toledo, Damascus, </a:t>
            </a:r>
            <a:r>
              <a:rPr lang="en-GB" dirty="0" smtClean="0"/>
              <a:t>Japan</a:t>
            </a:r>
          </a:p>
          <a:p>
            <a:r>
              <a:rPr lang="en-GB" dirty="0" err="1" smtClean="0"/>
              <a:t>Clockmaking</a:t>
            </a:r>
            <a:r>
              <a:rPr lang="en-GB" dirty="0" smtClean="0"/>
              <a:t>: precision engineering skills</a:t>
            </a:r>
            <a:endParaRPr lang="en-GB" dirty="0"/>
          </a:p>
          <a:p>
            <a:endParaRPr lang="en-GB" dirty="0"/>
          </a:p>
        </p:txBody>
      </p:sp>
    </p:spTree>
    <p:extLst>
      <p:ext uri="{BB962C8B-B14F-4D97-AF65-F5344CB8AC3E}">
        <p14:creationId xmlns:p14="http://schemas.microsoft.com/office/powerpoint/2010/main" val="9237866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Textiles</a:t>
            </a:r>
            <a:br>
              <a:rPr lang="en-GB" dirty="0" smtClean="0"/>
            </a:br>
            <a:r>
              <a:rPr lang="en-GB" sz="2700" dirty="0" smtClean="0"/>
              <a:t>Flemish weavers (left); Embroiderers in silk and pearls (right)</a:t>
            </a:r>
            <a:endParaRPr lang="en-GB" sz="2700"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1988840"/>
            <a:ext cx="4248472" cy="3888432"/>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32040" y="1988840"/>
            <a:ext cx="3339380" cy="4032448"/>
          </a:xfrm>
        </p:spPr>
      </p:pic>
    </p:spTree>
    <p:extLst>
      <p:ext uri="{BB962C8B-B14F-4D97-AF65-F5344CB8AC3E}">
        <p14:creationId xmlns:p14="http://schemas.microsoft.com/office/powerpoint/2010/main" val="13275929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Carpenters</a:t>
            </a:r>
            <a:br>
              <a:rPr lang="en-GB" dirty="0" smtClean="0"/>
            </a:br>
            <a:r>
              <a:rPr lang="en-GB" sz="3600" dirty="0" smtClean="0"/>
              <a:t>Barn construction (left); Siege engines (right)</a:t>
            </a:r>
            <a:endParaRPr lang="en-GB" sz="3600"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39552" y="2060848"/>
            <a:ext cx="4032448" cy="3717453"/>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848225" y="1988840"/>
            <a:ext cx="3638550" cy="3744416"/>
          </a:xfrm>
        </p:spPr>
      </p:pic>
    </p:spTree>
    <p:extLst>
      <p:ext uri="{BB962C8B-B14F-4D97-AF65-F5344CB8AC3E}">
        <p14:creationId xmlns:p14="http://schemas.microsoft.com/office/powerpoint/2010/main" val="160365809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Shipwrights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1344820"/>
            <a:ext cx="5832648" cy="4743887"/>
          </a:xfrm>
        </p:spPr>
      </p:pic>
    </p:spTree>
    <p:extLst>
      <p:ext uri="{BB962C8B-B14F-4D97-AF65-F5344CB8AC3E}">
        <p14:creationId xmlns:p14="http://schemas.microsoft.com/office/powerpoint/2010/main" val="360420710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Castles and Cathedrals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07704" y="1381842"/>
            <a:ext cx="5328591" cy="4962679"/>
          </a:xfrm>
        </p:spPr>
      </p:pic>
    </p:spTree>
    <p:extLst>
      <p:ext uri="{BB962C8B-B14F-4D97-AF65-F5344CB8AC3E}">
        <p14:creationId xmlns:p14="http://schemas.microsoft.com/office/powerpoint/2010/main" val="15695689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Cathedral construction</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835696" y="1382825"/>
            <a:ext cx="5544616" cy="4926496"/>
          </a:xfrm>
        </p:spPr>
      </p:pic>
    </p:spTree>
    <p:extLst>
      <p:ext uri="{BB962C8B-B14F-4D97-AF65-F5344CB8AC3E}">
        <p14:creationId xmlns:p14="http://schemas.microsoft.com/office/powerpoint/2010/main" val="29223427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0"/>
            <a:ext cx="8229600" cy="1143000"/>
          </a:xfrm>
        </p:spPr>
        <p:txBody>
          <a:bodyPr>
            <a:normAutofit fontScale="90000"/>
          </a:bodyPr>
          <a:lstStyle/>
          <a:p>
            <a:r>
              <a:rPr lang="en-GB" dirty="0" smtClean="0"/>
              <a:t/>
            </a:r>
            <a:br>
              <a:rPr lang="en-GB" dirty="0" smtClean="0"/>
            </a:br>
            <a:r>
              <a:rPr lang="en-GB" dirty="0" smtClean="0"/>
              <a:t>Cathedral construction: </a:t>
            </a:r>
            <a:r>
              <a:rPr lang="en-GB" sz="2700" dirty="0" smtClean="0"/>
              <a:t>cranes, block and tackle technology &gt; gears, cams and cogs &gt; engineering skills</a:t>
            </a:r>
            <a:endParaRPr lang="en-GB" sz="2700" dirty="0"/>
          </a:p>
        </p:txBody>
      </p:sp>
      <p:pic>
        <p:nvPicPr>
          <p:cNvPr id="7" name="Content Placeholder 6"/>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67544" y="1628800"/>
            <a:ext cx="2640145" cy="4525963"/>
          </a:xfrm>
        </p:spPr>
      </p:pic>
      <p:pic>
        <p:nvPicPr>
          <p:cNvPr id="8" name="Content Placeholder 7"/>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3476810" y="1628800"/>
            <a:ext cx="5205798" cy="4536504"/>
          </a:xfrm>
        </p:spPr>
      </p:pic>
    </p:spTree>
    <p:extLst>
      <p:ext uri="{BB962C8B-B14F-4D97-AF65-F5344CB8AC3E}">
        <p14:creationId xmlns:p14="http://schemas.microsoft.com/office/powerpoint/2010/main" val="66995316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Iron founding and steel</a:t>
            </a:r>
            <a:r>
              <a:rPr lang="en-GB" dirty="0"/>
              <a:t>:</a:t>
            </a:r>
            <a:r>
              <a:rPr lang="en-GB" dirty="0" smtClean="0"/>
              <a:t> </a:t>
            </a:r>
            <a:r>
              <a:rPr lang="en-GB" sz="3100" dirty="0" smtClean="0"/>
              <a:t>armourers/blacksmithing; swords and edged tools</a:t>
            </a:r>
            <a:endParaRPr lang="en-GB" sz="3100"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99592" y="1841505"/>
            <a:ext cx="3342033" cy="428465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844824"/>
            <a:ext cx="4038600" cy="4320480"/>
          </a:xfrm>
        </p:spPr>
      </p:pic>
    </p:spTree>
    <p:extLst>
      <p:ext uri="{BB962C8B-B14F-4D97-AF65-F5344CB8AC3E}">
        <p14:creationId xmlns:p14="http://schemas.microsoft.com/office/powerpoint/2010/main" val="7602620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Ironfounding</a:t>
            </a:r>
            <a:r>
              <a:rPr lang="en-GB" dirty="0" smtClean="0"/>
              <a:t>: Cannon</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916832"/>
            <a:ext cx="4090290" cy="3384376"/>
          </a:xfrm>
        </p:spPr>
      </p:pic>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4008" y="1916832"/>
            <a:ext cx="4038600" cy="3388990"/>
          </a:xfrm>
        </p:spPr>
      </p:pic>
    </p:spTree>
    <p:extLst>
      <p:ext uri="{BB962C8B-B14F-4D97-AF65-F5344CB8AC3E}">
        <p14:creationId xmlns:p14="http://schemas.microsoft.com/office/powerpoint/2010/main" val="2071942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…and handguns (</a:t>
            </a:r>
            <a:r>
              <a:rPr lang="en-GB" sz="3600" dirty="0" err="1" smtClean="0"/>
              <a:t>arquebus</a:t>
            </a:r>
            <a:r>
              <a:rPr lang="en-GB" sz="3600" dirty="0" smtClean="0"/>
              <a:t>, musket etc.)</a:t>
            </a:r>
            <a:endParaRPr lang="en-GB" sz="3600"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64088" y="2060847"/>
            <a:ext cx="3240360" cy="4390847"/>
          </a:xfrm>
        </p:spPr>
      </p:pic>
      <p:pic>
        <p:nvPicPr>
          <p:cNvPr id="8" name="Content Placeholder 7"/>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88138" y="2060849"/>
            <a:ext cx="4315910" cy="4349628"/>
          </a:xfrm>
        </p:spPr>
      </p:pic>
    </p:spTree>
    <p:extLst>
      <p:ext uri="{BB962C8B-B14F-4D97-AF65-F5344CB8AC3E}">
        <p14:creationId xmlns:p14="http://schemas.microsoft.com/office/powerpoint/2010/main" val="1797427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dirty="0" err="1" smtClean="0"/>
              <a:t>Clockmaking</a:t>
            </a:r>
            <a:endParaRPr lang="en-GB" dirty="0"/>
          </a:p>
        </p:txBody>
      </p:sp>
      <p:sp>
        <p:nvSpPr>
          <p:cNvPr id="11" name="Text Placeholder 10"/>
          <p:cNvSpPr>
            <a:spLocks noGrp="1"/>
          </p:cNvSpPr>
          <p:nvPr>
            <p:ph type="body" idx="1"/>
          </p:nvPr>
        </p:nvSpPr>
        <p:spPr>
          <a:xfrm>
            <a:off x="457200" y="1124744"/>
            <a:ext cx="4040188" cy="1440160"/>
          </a:xfrm>
        </p:spPr>
        <p:txBody>
          <a:bodyPr>
            <a:noAutofit/>
          </a:bodyPr>
          <a:lstStyle/>
          <a:p>
            <a:r>
              <a:rPr lang="en-GB" sz="1800" dirty="0"/>
              <a:t>From the beginning </a:t>
            </a:r>
            <a:r>
              <a:rPr lang="en-GB" sz="1800" dirty="0" smtClean="0"/>
              <a:t>of the </a:t>
            </a:r>
            <a:r>
              <a:rPr lang="en-GB" sz="1800" dirty="0"/>
              <a:t>15th century through the 17th century, </a:t>
            </a:r>
            <a:r>
              <a:rPr lang="en-GB" sz="1800" dirty="0" err="1"/>
              <a:t>clockmaking</a:t>
            </a:r>
            <a:r>
              <a:rPr lang="en-GB" sz="1800" dirty="0"/>
              <a:t> was considered the "leading edge", most </a:t>
            </a:r>
            <a:r>
              <a:rPr lang="en-GB" sz="1800" dirty="0">
                <a:hlinkClick r:id="rId2" tooltip="Technology"/>
              </a:rPr>
              <a:t>technically advanced</a:t>
            </a:r>
            <a:r>
              <a:rPr lang="en-GB" sz="1800" dirty="0"/>
              <a:t> </a:t>
            </a:r>
            <a:r>
              <a:rPr lang="en-GB" sz="1800" dirty="0" smtClean="0"/>
              <a:t>trade.</a:t>
            </a:r>
            <a:endParaRPr lang="en-GB" sz="1800" dirty="0"/>
          </a:p>
        </p:txBody>
      </p:sp>
      <p:pic>
        <p:nvPicPr>
          <p:cNvPr id="15" name="Content Placeholder 1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83568" y="2969418"/>
            <a:ext cx="3096344" cy="3372449"/>
          </a:xfrm>
        </p:spPr>
      </p:pic>
      <p:sp>
        <p:nvSpPr>
          <p:cNvPr id="13" name="Text Placeholder 12"/>
          <p:cNvSpPr>
            <a:spLocks noGrp="1"/>
          </p:cNvSpPr>
          <p:nvPr>
            <p:ph type="body" sz="quarter" idx="3"/>
          </p:nvPr>
        </p:nvSpPr>
        <p:spPr>
          <a:xfrm>
            <a:off x="4645025" y="1268760"/>
            <a:ext cx="4041775" cy="1368152"/>
          </a:xfrm>
        </p:spPr>
        <p:txBody>
          <a:bodyPr>
            <a:normAutofit fontScale="77500" lnSpcReduction="20000"/>
          </a:bodyPr>
          <a:lstStyle/>
          <a:p>
            <a:r>
              <a:rPr lang="en-GB" dirty="0"/>
              <a:t>T</a:t>
            </a:r>
            <a:r>
              <a:rPr lang="en-GB" dirty="0" smtClean="0"/>
              <a:t>he </a:t>
            </a:r>
            <a:r>
              <a:rPr lang="en-GB" dirty="0"/>
              <a:t>best clockmakers often also built </a:t>
            </a:r>
            <a:r>
              <a:rPr lang="en-GB" dirty="0">
                <a:hlinkClick r:id="rId4" tooltip="Scientific instruments"/>
              </a:rPr>
              <a:t>scientific </a:t>
            </a:r>
            <a:r>
              <a:rPr lang="en-GB" dirty="0" smtClean="0">
                <a:hlinkClick r:id="rId4" tooltip="Scientific instruments"/>
              </a:rPr>
              <a:t>instruments</a:t>
            </a:r>
            <a:r>
              <a:rPr lang="en-GB" dirty="0" smtClean="0"/>
              <a:t>; for </a:t>
            </a:r>
            <a:r>
              <a:rPr lang="en-GB" dirty="0"/>
              <a:t>a long time they were the only </a:t>
            </a:r>
            <a:r>
              <a:rPr lang="en-GB" dirty="0" smtClean="0"/>
              <a:t>craftsmen with the skills and tools to design and make </a:t>
            </a:r>
            <a:r>
              <a:rPr lang="en-GB" dirty="0"/>
              <a:t>precision mechanical apparatus.</a:t>
            </a:r>
          </a:p>
        </p:txBody>
      </p:sp>
      <p:pic>
        <p:nvPicPr>
          <p:cNvPr id="16" name="Content Placeholder 15"/>
          <p:cNvPicPr>
            <a:picLocks noGrp="1" noChangeAspect="1"/>
          </p:cNvPicPr>
          <p:nvPr>
            <p:ph sz="quarter" idx="4"/>
          </p:nvPr>
        </p:nvPicPr>
        <p:blipFill>
          <a:blip r:embed="rId5">
            <a:extLst>
              <a:ext uri="{28A0092B-C50C-407E-A947-70E740481C1C}">
                <a14:useLocalDpi xmlns:a14="http://schemas.microsoft.com/office/drawing/2010/main" val="0"/>
              </a:ext>
            </a:extLst>
          </a:blip>
          <a:stretch>
            <a:fillRect/>
          </a:stretch>
        </p:blipFill>
        <p:spPr>
          <a:xfrm>
            <a:off x="4251551" y="2929851"/>
            <a:ext cx="4352897" cy="3431812"/>
          </a:xfrm>
        </p:spPr>
      </p:pic>
    </p:spTree>
    <p:extLst>
      <p:ext uri="{BB962C8B-B14F-4D97-AF65-F5344CB8AC3E}">
        <p14:creationId xmlns:p14="http://schemas.microsoft.com/office/powerpoint/2010/main" val="29451365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“Industrialisation” in Europe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Develops in tandem with the growth of foreign trade (overland, </a:t>
            </a:r>
            <a:r>
              <a:rPr lang="en-GB" dirty="0"/>
              <a:t>c</a:t>
            </a:r>
            <a:r>
              <a:rPr lang="en-GB" dirty="0" smtClean="0"/>
              <a:t>oastal and oceanic)</a:t>
            </a:r>
          </a:p>
          <a:p>
            <a:r>
              <a:rPr lang="en-GB" dirty="0" smtClean="0"/>
              <a:t>Technological advances: stirrups, armour, heavy plough, </a:t>
            </a:r>
            <a:r>
              <a:rPr lang="en-GB" dirty="0" err="1" smtClean="0"/>
              <a:t>whipple</a:t>
            </a:r>
            <a:r>
              <a:rPr lang="en-GB" dirty="0" smtClean="0"/>
              <a:t> tree etc.</a:t>
            </a:r>
          </a:p>
          <a:p>
            <a:r>
              <a:rPr lang="en-GB" dirty="0" smtClean="0"/>
              <a:t>Long-acting, multiple improvements in agriculture, particularly in </a:t>
            </a:r>
            <a:r>
              <a:rPr lang="en-GB" i="1" dirty="0" smtClean="0"/>
              <a:t>northern </a:t>
            </a:r>
            <a:r>
              <a:rPr lang="en-GB" dirty="0" smtClean="0"/>
              <a:t>Europe</a:t>
            </a:r>
          </a:p>
          <a:p>
            <a:endParaRPr lang="en-GB" dirty="0"/>
          </a:p>
          <a:p>
            <a:pPr marL="0" indent="0">
              <a:buNone/>
            </a:pPr>
            <a:r>
              <a:rPr lang="en-GB" dirty="0" smtClean="0"/>
              <a:t>See: </a:t>
            </a:r>
            <a:r>
              <a:rPr lang="en-GB" dirty="0"/>
              <a:t>Lynn White Jr., </a:t>
            </a:r>
            <a:r>
              <a:rPr lang="en-GB" i="1" dirty="0" smtClean="0"/>
              <a:t>The Expansion of Technology 500-1500</a:t>
            </a:r>
            <a:r>
              <a:rPr lang="en-GB" dirty="0" smtClean="0"/>
              <a:t>, in Ed. </a:t>
            </a:r>
            <a:r>
              <a:rPr lang="en-GB" dirty="0" err="1" smtClean="0"/>
              <a:t>Cipolla</a:t>
            </a:r>
            <a:r>
              <a:rPr lang="en-GB" dirty="0" smtClean="0"/>
              <a:t>, C., 1972, </a:t>
            </a:r>
            <a:r>
              <a:rPr lang="en-GB" i="1" dirty="0" smtClean="0"/>
              <a:t>The Fontana Economic History of Europe</a:t>
            </a:r>
            <a:r>
              <a:rPr lang="en-GB" dirty="0" smtClean="0"/>
              <a:t>, </a:t>
            </a:r>
            <a:r>
              <a:rPr lang="en-GB" i="1" dirty="0" err="1" smtClean="0"/>
              <a:t>Vol</a:t>
            </a:r>
            <a:r>
              <a:rPr lang="en-GB" i="1" dirty="0" smtClean="0"/>
              <a:t> 1</a:t>
            </a:r>
            <a:r>
              <a:rPr lang="en-GB" dirty="0" smtClean="0"/>
              <a:t>. London: Fontana</a:t>
            </a:r>
            <a:endParaRPr lang="en-GB" dirty="0"/>
          </a:p>
        </p:txBody>
      </p:sp>
    </p:spTree>
    <p:extLst>
      <p:ext uri="{BB962C8B-B14F-4D97-AF65-F5344CB8AC3E}">
        <p14:creationId xmlns:p14="http://schemas.microsoft.com/office/powerpoint/2010/main" val="42992502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Expansion of Technology:</a:t>
            </a:r>
            <a:br>
              <a:rPr lang="en-GB" dirty="0" smtClean="0"/>
            </a:br>
            <a:r>
              <a:rPr lang="en-GB" sz="2700" dirty="0" smtClean="0"/>
              <a:t>Effective harnessing of horsepower for haulage: the </a:t>
            </a:r>
            <a:r>
              <a:rPr lang="en-GB" sz="2700" dirty="0" err="1" smtClean="0"/>
              <a:t>whipple</a:t>
            </a:r>
            <a:r>
              <a:rPr lang="en-GB" sz="2700" dirty="0" smtClean="0"/>
              <a:t> tree</a:t>
            </a:r>
            <a:endParaRPr lang="en-GB" sz="2700" dirty="0"/>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57200" y="1700808"/>
            <a:ext cx="4038600" cy="4464496"/>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08105" y="2060848"/>
            <a:ext cx="3852327" cy="4032448"/>
          </a:xfrm>
        </p:spPr>
      </p:pic>
    </p:spTree>
    <p:extLst>
      <p:ext uri="{BB962C8B-B14F-4D97-AF65-F5344CB8AC3E}">
        <p14:creationId xmlns:p14="http://schemas.microsoft.com/office/powerpoint/2010/main" val="34975620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heavy </a:t>
            </a:r>
            <a:r>
              <a:rPr lang="en-GB" dirty="0" smtClean="0"/>
              <a:t>plough</a:t>
            </a:r>
            <a:br>
              <a:rPr lang="en-GB" dirty="0" smtClean="0"/>
            </a:br>
            <a:r>
              <a:rPr lang="en-GB" sz="2000" dirty="0" smtClean="0"/>
              <a:t>First used in Slav lands in 7</a:t>
            </a:r>
            <a:r>
              <a:rPr lang="en-GB" sz="2000" baseline="30000" dirty="0" smtClean="0"/>
              <a:t>th</a:t>
            </a:r>
            <a:r>
              <a:rPr lang="en-GB" sz="2000" dirty="0" smtClean="0"/>
              <a:t> century – then adopted widely across  northern Europe</a:t>
            </a:r>
            <a:endParaRPr lang="en-GB" sz="2000"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7585" y="1772816"/>
            <a:ext cx="3932780" cy="4032448"/>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32040" y="1556792"/>
            <a:ext cx="3761433" cy="4248473"/>
          </a:xfrm>
        </p:spPr>
      </p:pic>
    </p:spTree>
    <p:extLst>
      <p:ext uri="{BB962C8B-B14F-4D97-AF65-F5344CB8AC3E}">
        <p14:creationId xmlns:p14="http://schemas.microsoft.com/office/powerpoint/2010/main" val="205810331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2800" b="1" dirty="0" smtClean="0"/>
              <a:t>Population Growth, increased agricultural productivity and the expansion of technology – long processes</a:t>
            </a:r>
            <a:endParaRPr lang="en-GB" sz="2800" b="1" dirty="0"/>
          </a:p>
        </p:txBody>
      </p:sp>
      <p:sp>
        <p:nvSpPr>
          <p:cNvPr id="6" name="Content Placeholder 5"/>
          <p:cNvSpPr>
            <a:spLocks noGrp="1"/>
          </p:cNvSpPr>
          <p:nvPr>
            <p:ph idx="1"/>
          </p:nvPr>
        </p:nvSpPr>
        <p:spPr/>
        <p:txBody>
          <a:bodyPr>
            <a:normAutofit lnSpcReduction="10000"/>
          </a:bodyPr>
          <a:lstStyle/>
          <a:p>
            <a:pPr marL="0" indent="0">
              <a:buNone/>
            </a:pPr>
            <a:r>
              <a:rPr lang="en-GB" sz="2000" dirty="0" smtClean="0"/>
              <a:t>“The heavy plough, open fields, the new integration of agriculture and herding, three-field rotation, modern horse-harness, nailed horseshoes and the </a:t>
            </a:r>
            <a:r>
              <a:rPr lang="en-GB" sz="2000" dirty="0" err="1" smtClean="0"/>
              <a:t>whipple</a:t>
            </a:r>
            <a:r>
              <a:rPr lang="en-GB" sz="2000" dirty="0" smtClean="0"/>
              <a:t> tree had combined into a total system of agrarian exploitation by the year 1100 to provide a zone of peasant prosperity stretching across Northern Europe from the Atlantic to the Dnieper.”</a:t>
            </a:r>
          </a:p>
          <a:p>
            <a:pPr marL="0" indent="0">
              <a:buNone/>
            </a:pPr>
            <a:endParaRPr lang="en-GB" sz="2000" dirty="0" smtClean="0"/>
          </a:p>
          <a:p>
            <a:pPr marL="0" indent="0">
              <a:buNone/>
            </a:pPr>
            <a:r>
              <a:rPr lang="en-GB" sz="2000" dirty="0" smtClean="0"/>
              <a:t>“ The impact of gunpowder artillery on Europe was slow to develop, and hand guns did not become serious weapons until the second half of the fifteenth century. Nevertheless, by 1500 Europeans had by far the best equipment in the world for military purposes, and they had built up a large chemical industry to supply gunpowder as well as heavy metallurgy to provide cannons. </a:t>
            </a:r>
            <a:r>
              <a:rPr lang="en-GB" sz="2000" b="1" dirty="0" smtClean="0"/>
              <a:t>They had built an arsenal suitable for global conquest</a:t>
            </a:r>
            <a:r>
              <a:rPr lang="en-GB" sz="2000" dirty="0" smtClean="0"/>
              <a:t>.”</a:t>
            </a:r>
          </a:p>
          <a:p>
            <a:pPr marL="0" indent="0">
              <a:buNone/>
            </a:pPr>
            <a:r>
              <a:rPr lang="en-GB" dirty="0" smtClean="0"/>
              <a:t>Lynn </a:t>
            </a:r>
            <a:r>
              <a:rPr lang="en-GB" dirty="0"/>
              <a:t>White Jr., </a:t>
            </a:r>
            <a:r>
              <a:rPr lang="en-GB" i="1" dirty="0"/>
              <a:t>The Expansion of Technology 500-1500</a:t>
            </a:r>
            <a:endParaRPr lang="en-GB" dirty="0"/>
          </a:p>
          <a:p>
            <a:endParaRPr lang="en-GB" dirty="0"/>
          </a:p>
          <a:p>
            <a:endParaRPr lang="en-GB" dirty="0" smtClean="0"/>
          </a:p>
          <a:p>
            <a:endParaRPr lang="en-GB" dirty="0"/>
          </a:p>
          <a:p>
            <a:endParaRPr lang="en-GB" dirty="0" smtClean="0"/>
          </a:p>
          <a:p>
            <a:endParaRPr lang="en-GB" dirty="0"/>
          </a:p>
          <a:p>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23630972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t>
            </a:r>
            <a:endParaRPr lang="en-GB" dirty="0"/>
          </a:p>
        </p:txBody>
      </p:sp>
      <p:sp>
        <p:nvSpPr>
          <p:cNvPr id="3" name="Subtitle 2"/>
          <p:cNvSpPr>
            <a:spLocks noGrp="1"/>
          </p:cNvSpPr>
          <p:nvPr>
            <p:ph type="subTitle" idx="1"/>
          </p:nvPr>
        </p:nvSpPr>
        <p:spPr/>
        <p:txBody>
          <a:bodyPr>
            <a:normAutofit/>
          </a:bodyPr>
          <a:lstStyle/>
          <a:p>
            <a:r>
              <a:rPr lang="en-GB" sz="4800" b="1" dirty="0" smtClean="0">
                <a:solidFill>
                  <a:srgbClr val="C00000"/>
                </a:solidFill>
              </a:rPr>
              <a:t>Industrialisation in Britain</a:t>
            </a:r>
            <a:endParaRPr lang="en-GB" sz="4800" b="1" dirty="0">
              <a:solidFill>
                <a:srgbClr val="C00000"/>
              </a:solidFill>
            </a:endParaRPr>
          </a:p>
        </p:txBody>
      </p:sp>
    </p:spTree>
    <p:extLst>
      <p:ext uri="{BB962C8B-B14F-4D97-AF65-F5344CB8AC3E}">
        <p14:creationId xmlns:p14="http://schemas.microsoft.com/office/powerpoint/2010/main" val="30736291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“Industrial Revolution” in Britain</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England, Wales and Scotland pre-eminent in industrial developments 1700-1850</a:t>
            </a:r>
          </a:p>
          <a:p>
            <a:r>
              <a:rPr lang="en-GB" dirty="0" smtClean="0"/>
              <a:t>Water power and, later, steam power</a:t>
            </a:r>
          </a:p>
          <a:p>
            <a:r>
              <a:rPr lang="en-GB" dirty="0" smtClean="0"/>
              <a:t>Roads and canals </a:t>
            </a:r>
          </a:p>
          <a:p>
            <a:r>
              <a:rPr lang="en-GB" dirty="0" smtClean="0"/>
              <a:t>Capital formation (West Indies plantation incomes important)</a:t>
            </a:r>
          </a:p>
          <a:p>
            <a:r>
              <a:rPr lang="en-GB" dirty="0" smtClean="0"/>
              <a:t>Joint stock companies (initially for foreign trade, but adapted to industry)</a:t>
            </a:r>
          </a:p>
          <a:p>
            <a:r>
              <a:rPr lang="en-GB" dirty="0" smtClean="0"/>
              <a:t>Exploiting raw materials; tin, copper, coal, iron ore etc.</a:t>
            </a:r>
          </a:p>
          <a:p>
            <a:r>
              <a:rPr lang="en-GB" dirty="0"/>
              <a:t>Key inventions (especially in textiles and pumping</a:t>
            </a:r>
            <a:r>
              <a:rPr lang="en-GB" dirty="0" smtClean="0"/>
              <a:t>)</a:t>
            </a:r>
          </a:p>
          <a:p>
            <a:r>
              <a:rPr lang="en-GB" dirty="0" smtClean="0"/>
              <a:t>After 1840, “railway mania”: an accelerator</a:t>
            </a:r>
            <a:endParaRPr lang="en-GB" dirty="0"/>
          </a:p>
          <a:p>
            <a:endParaRPr lang="en-GB" dirty="0"/>
          </a:p>
        </p:txBody>
      </p:sp>
    </p:spTree>
    <p:extLst>
      <p:ext uri="{BB962C8B-B14F-4D97-AF65-F5344CB8AC3E}">
        <p14:creationId xmlns:p14="http://schemas.microsoft.com/office/powerpoint/2010/main" val="425956878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Industry and Urbanisation in Britain</a:t>
            </a:r>
            <a:endParaRPr lang="en-GB" dirty="0"/>
          </a:p>
        </p:txBody>
      </p:sp>
      <p:sp>
        <p:nvSpPr>
          <p:cNvPr id="3" name="Content Placeholder 2"/>
          <p:cNvSpPr>
            <a:spLocks noGrp="1"/>
          </p:cNvSpPr>
          <p:nvPr>
            <p:ph idx="1"/>
          </p:nvPr>
        </p:nvSpPr>
        <p:spPr/>
        <p:txBody>
          <a:bodyPr/>
          <a:lstStyle/>
          <a:p>
            <a:r>
              <a:rPr lang="en-GB" sz="2400" dirty="0" smtClean="0"/>
              <a:t>Migration from country to town</a:t>
            </a:r>
          </a:p>
          <a:p>
            <a:r>
              <a:rPr lang="en-GB" sz="2400" dirty="0" smtClean="0"/>
              <a:t>Enclosures</a:t>
            </a:r>
          </a:p>
          <a:p>
            <a:r>
              <a:rPr lang="en-GB" sz="2400" dirty="0" smtClean="0"/>
              <a:t>Highland Clearances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35696" y="3068960"/>
            <a:ext cx="5238750" cy="3505200"/>
          </a:xfrm>
          <a:prstGeom prst="rect">
            <a:avLst/>
          </a:prstGeom>
        </p:spPr>
      </p:pic>
    </p:spTree>
    <p:extLst>
      <p:ext uri="{BB962C8B-B14F-4D97-AF65-F5344CB8AC3E}">
        <p14:creationId xmlns:p14="http://schemas.microsoft.com/office/powerpoint/2010/main" val="5709200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Water power</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55576" y="1412776"/>
            <a:ext cx="3384376" cy="475252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355976" y="1412776"/>
            <a:ext cx="4045288" cy="4752528"/>
          </a:xfrm>
        </p:spPr>
      </p:pic>
    </p:spTree>
    <p:extLst>
      <p:ext uri="{BB962C8B-B14F-4D97-AF65-F5344CB8AC3E}">
        <p14:creationId xmlns:p14="http://schemas.microsoft.com/office/powerpoint/2010/main" val="1152887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Hand-looms and the “putting out system” in textiles</a:t>
            </a:r>
            <a:endParaRPr lang="en-GB" dirty="0"/>
          </a:p>
        </p:txBody>
      </p:sp>
      <p:sp>
        <p:nvSpPr>
          <p:cNvPr id="3" name="Content Placeholder 2"/>
          <p:cNvSpPr>
            <a:spLocks noGrp="1"/>
          </p:cNvSpPr>
          <p:nvPr>
            <p:ph idx="1"/>
          </p:nvPr>
        </p:nvSpPr>
        <p:spPr/>
        <p:txBody>
          <a:bodyPr>
            <a:normAutofit fontScale="62500" lnSpcReduction="20000"/>
          </a:bodyPr>
          <a:lstStyle/>
          <a:p>
            <a:r>
              <a:rPr lang="en-GB" b="1" dirty="0"/>
              <a:t>Woollens</a:t>
            </a:r>
          </a:p>
          <a:p>
            <a:r>
              <a:rPr lang="en-GB" b="1" dirty="0"/>
              <a:t>After 1760s, cotton</a:t>
            </a:r>
          </a:p>
          <a:p>
            <a:r>
              <a:rPr lang="en-GB" b="1" dirty="0"/>
              <a:t>Linen (flax)</a:t>
            </a:r>
          </a:p>
          <a:p>
            <a:r>
              <a:rPr lang="en-GB" b="1" dirty="0"/>
              <a:t>Silks and “luxury” fabrics</a:t>
            </a:r>
          </a:p>
          <a:p>
            <a:endParaRPr lang="en-GB" dirty="0"/>
          </a:p>
          <a:p>
            <a:r>
              <a:rPr lang="en-GB" b="1" dirty="0"/>
              <a:t>Looms in the countryside: the “putting out” system</a:t>
            </a:r>
          </a:p>
          <a:p>
            <a:pPr marL="0" indent="0">
              <a:buNone/>
            </a:pPr>
            <a:endParaRPr lang="en-GB" dirty="0"/>
          </a:p>
          <a:p>
            <a:pPr marL="0" indent="0">
              <a:buNone/>
            </a:pPr>
            <a:r>
              <a:rPr lang="en-GB" i="1" dirty="0" smtClean="0"/>
              <a:t>“</a:t>
            </a:r>
            <a:r>
              <a:rPr lang="en-GB" i="1" dirty="0"/>
              <a:t>The agricultural labour force increased by only 18% in the latter half of the eighteenth century, while the rural non-agricultural group did so by 64.4% and the urban group doubled. A continued expansion of rural manufacturing is certainly indicated. This was so true of western Europe as a whole that modern historians have made it a defining characteristic of ‘proto-industrialisation’. What was exceptional was the growth of England’s urban population.”</a:t>
            </a:r>
          </a:p>
          <a:p>
            <a:pPr marL="0" indent="0">
              <a:buNone/>
            </a:pPr>
            <a:r>
              <a:rPr lang="en-GB" b="1" dirty="0"/>
              <a:t>Rule, J., 1992. The Vital Century. London: Longman p.97</a:t>
            </a:r>
            <a:endParaRPr lang="en-GB" dirty="0"/>
          </a:p>
        </p:txBody>
      </p:sp>
    </p:spTree>
    <p:extLst>
      <p:ext uri="{BB962C8B-B14F-4D97-AF65-F5344CB8AC3E}">
        <p14:creationId xmlns:p14="http://schemas.microsoft.com/office/powerpoint/2010/main" val="4608554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Newcomen’s</a:t>
            </a:r>
            <a:r>
              <a:rPr lang="en-GB" dirty="0" smtClean="0"/>
              <a:t> engine (invented in 1712)</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55577" y="1628800"/>
            <a:ext cx="4176464" cy="4536504"/>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48064" y="1628800"/>
            <a:ext cx="3384376" cy="4608512"/>
          </a:xfrm>
        </p:spPr>
      </p:pic>
    </p:spTree>
    <p:extLst>
      <p:ext uri="{BB962C8B-B14F-4D97-AF65-F5344CB8AC3E}">
        <p14:creationId xmlns:p14="http://schemas.microsoft.com/office/powerpoint/2010/main" val="305365731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Transportation: Canal-building (aqueducts and tunnelling)</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92678" y="1412776"/>
            <a:ext cx="4051330" cy="4713387"/>
          </a:xfrm>
        </p:spPr>
      </p:pic>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932040" y="1412776"/>
            <a:ext cx="3312368" cy="4806491"/>
          </a:xfrm>
        </p:spPr>
      </p:pic>
    </p:spTree>
    <p:extLst>
      <p:ext uri="{BB962C8B-B14F-4D97-AF65-F5344CB8AC3E}">
        <p14:creationId xmlns:p14="http://schemas.microsoft.com/office/powerpoint/2010/main" val="176481091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Road-building (and bridges) </a:t>
            </a:r>
            <a:endParaRPr lang="en-GB"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95536" y="1988840"/>
            <a:ext cx="3634740" cy="396044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83968" y="1988840"/>
            <a:ext cx="4464496" cy="3960440"/>
          </a:xfrm>
        </p:spPr>
      </p:pic>
    </p:spTree>
    <p:extLst>
      <p:ext uri="{BB962C8B-B14F-4D97-AF65-F5344CB8AC3E}">
        <p14:creationId xmlns:p14="http://schemas.microsoft.com/office/powerpoint/2010/main" val="19012526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8229600" cy="1143000"/>
          </a:xfrm>
        </p:spPr>
        <p:txBody>
          <a:bodyPr>
            <a:normAutofit fontScale="90000"/>
          </a:bodyPr>
          <a:lstStyle/>
          <a:p>
            <a:r>
              <a:rPr lang="en-GB" dirty="0" smtClean="0"/>
              <a:t/>
            </a:r>
            <a:br>
              <a:rPr lang="en-GB" dirty="0" smtClean="0"/>
            </a:br>
            <a:r>
              <a:rPr lang="en-GB" dirty="0" smtClean="0"/>
              <a:t>Early </a:t>
            </a:r>
            <a:r>
              <a:rPr lang="en-GB" dirty="0"/>
              <a:t>industries: Cornish tin and copper (the </a:t>
            </a:r>
            <a:r>
              <a:rPr lang="en-GB" dirty="0" err="1"/>
              <a:t>Poldark</a:t>
            </a:r>
            <a:r>
              <a:rPr lang="en-GB" dirty="0"/>
              <a:t> </a:t>
            </a:r>
            <a:r>
              <a:rPr lang="en-GB" dirty="0" smtClean="0"/>
              <a:t>story?)</a:t>
            </a:r>
            <a:br>
              <a:rPr lang="en-GB" dirty="0" smtClean="0"/>
            </a:br>
            <a:r>
              <a:rPr lang="en-GB" sz="2700" i="1" dirty="0" smtClean="0"/>
              <a:t>Left</a:t>
            </a:r>
            <a:r>
              <a:rPr lang="en-GB" sz="2700" dirty="0" smtClean="0"/>
              <a:t>: Early Cornish </a:t>
            </a:r>
            <a:r>
              <a:rPr lang="en-GB" sz="2700" dirty="0" err="1" smtClean="0"/>
              <a:t>pumphouse</a:t>
            </a:r>
            <a:r>
              <a:rPr lang="en-GB" sz="2700" dirty="0" smtClean="0"/>
              <a:t> (built c. 1750);</a:t>
            </a:r>
            <a:r>
              <a:rPr lang="en-GB" sz="2700" i="1" dirty="0" smtClean="0"/>
              <a:t> Right</a:t>
            </a:r>
            <a:r>
              <a:rPr lang="en-GB" sz="2700" dirty="0" smtClean="0"/>
              <a:t>: Tin mines near Camborne in 1890</a:t>
            </a:r>
            <a:endParaRPr lang="en-GB" sz="2700"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827584" y="2348880"/>
            <a:ext cx="2539657" cy="3816424"/>
          </a:xfrm>
        </p:spPr>
      </p:pic>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3635896" y="2348880"/>
            <a:ext cx="4999162" cy="3816424"/>
          </a:xfrm>
        </p:spPr>
      </p:pic>
    </p:spTree>
    <p:extLst>
      <p:ext uri="{BB962C8B-B14F-4D97-AF65-F5344CB8AC3E}">
        <p14:creationId xmlns:p14="http://schemas.microsoft.com/office/powerpoint/2010/main" val="178424371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Coal mining</a:t>
            </a:r>
            <a:endParaRPr lang="en-GB" dirty="0"/>
          </a:p>
        </p:txBody>
      </p:sp>
      <p:sp>
        <p:nvSpPr>
          <p:cNvPr id="6" name="Content Placeholder 5"/>
          <p:cNvSpPr>
            <a:spLocks noGrp="1"/>
          </p:cNvSpPr>
          <p:nvPr>
            <p:ph idx="1"/>
          </p:nvPr>
        </p:nvSpPr>
        <p:spPr/>
        <p:txBody>
          <a:bodyPr>
            <a:normAutofit lnSpcReduction="10000"/>
          </a:bodyPr>
          <a:lstStyle/>
          <a:p>
            <a:pPr>
              <a:buFont typeface="Arial" charset="0"/>
              <a:buChar char="•"/>
            </a:pPr>
            <a:r>
              <a:rPr lang="en-GB" sz="3600" dirty="0" smtClean="0"/>
              <a:t>Coal used in dyeing and </a:t>
            </a:r>
            <a:r>
              <a:rPr lang="en-GB" sz="3600" dirty="0" err="1" smtClean="0"/>
              <a:t>fulling</a:t>
            </a:r>
            <a:endParaRPr lang="en-GB" sz="3600" dirty="0" smtClean="0"/>
          </a:p>
          <a:p>
            <a:pPr>
              <a:buFont typeface="Arial" charset="0"/>
              <a:buChar char="•"/>
            </a:pPr>
            <a:r>
              <a:rPr lang="en-GB" sz="3600" dirty="0" smtClean="0"/>
              <a:t>Coal used for steam engines to drive pumps in mining for non-ferrous metals: tin, copper</a:t>
            </a:r>
          </a:p>
          <a:p>
            <a:pPr>
              <a:buFont typeface="Arial" charset="0"/>
              <a:buChar char="•"/>
            </a:pPr>
            <a:r>
              <a:rPr lang="en-GB" sz="3600" dirty="0" smtClean="0"/>
              <a:t>Then widely used in iron-making and textiles</a:t>
            </a:r>
          </a:p>
          <a:p>
            <a:pPr>
              <a:buFont typeface="Arial" charset="0"/>
              <a:buChar char="•"/>
            </a:pPr>
            <a:r>
              <a:rPr lang="en-GB" sz="3600" dirty="0" smtClean="0"/>
              <a:t>Finally, in transportation (ships and trains)</a:t>
            </a:r>
          </a:p>
          <a:p>
            <a:pPr>
              <a:buFont typeface="Arial" charset="0"/>
              <a:buChar char="•"/>
            </a:pPr>
            <a:endParaRPr lang="en-GB" dirty="0"/>
          </a:p>
        </p:txBody>
      </p:sp>
    </p:spTree>
    <p:extLst>
      <p:ext uri="{BB962C8B-B14F-4D97-AF65-F5344CB8AC3E}">
        <p14:creationId xmlns:p14="http://schemas.microsoft.com/office/powerpoint/2010/main" val="42337477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By </a:t>
            </a:r>
            <a:r>
              <a:rPr lang="en-GB" dirty="0"/>
              <a:t>1840, widespread factory production: </a:t>
            </a:r>
            <a:r>
              <a:rPr lang="en-GB" i="1" dirty="0"/>
              <a:t>real</a:t>
            </a:r>
            <a:r>
              <a:rPr lang="en-GB" dirty="0"/>
              <a:t> industrialisation</a:t>
            </a:r>
            <a:br>
              <a:rPr lang="en-GB" dirty="0"/>
            </a:br>
            <a:r>
              <a:rPr lang="en-GB" sz="2200" dirty="0" smtClean="0"/>
              <a:t>See</a:t>
            </a:r>
            <a:r>
              <a:rPr lang="en-GB" sz="2200" dirty="0"/>
              <a:t>: </a:t>
            </a:r>
            <a:r>
              <a:rPr lang="en-GB" sz="2200" i="1" dirty="0"/>
              <a:t>Conditions of the Working Class in England in 184</a:t>
            </a:r>
            <a:r>
              <a:rPr lang="en-GB" sz="2200" dirty="0"/>
              <a:t>4, Frederick Engels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67544" y="2564904"/>
            <a:ext cx="3610744" cy="3528391"/>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319972" y="2492897"/>
            <a:ext cx="4356484" cy="3600400"/>
          </a:xfrm>
        </p:spPr>
      </p:pic>
    </p:spTree>
    <p:extLst>
      <p:ext uri="{BB962C8B-B14F-4D97-AF65-F5344CB8AC3E}">
        <p14:creationId xmlns:p14="http://schemas.microsoft.com/office/powerpoint/2010/main" val="332352465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Swansea: “Copperopolis”</a:t>
            </a:r>
            <a:br>
              <a:rPr lang="en-GB" dirty="0" smtClean="0"/>
            </a:br>
            <a:r>
              <a:rPr lang="en-GB" sz="3600" dirty="0" smtClean="0"/>
              <a:t>1820: 50% of the world’s copper production</a:t>
            </a:r>
            <a:endParaRPr lang="en-GB" sz="3600" dirty="0"/>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916832"/>
            <a:ext cx="4038600" cy="4104456"/>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916832"/>
            <a:ext cx="4038600" cy="4032448"/>
          </a:xfrm>
        </p:spPr>
      </p:pic>
    </p:spTree>
    <p:extLst>
      <p:ext uri="{BB962C8B-B14F-4D97-AF65-F5344CB8AC3E}">
        <p14:creationId xmlns:p14="http://schemas.microsoft.com/office/powerpoint/2010/main" val="13075958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3600" dirty="0" smtClean="0"/>
              <a:t>Key inventions in the “industrial revolution” in Britain</a:t>
            </a:r>
            <a:endParaRPr lang="en-GB" sz="3600"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412776"/>
            <a:ext cx="6480720" cy="4896544"/>
          </a:xfrm>
        </p:spPr>
      </p:pic>
    </p:spTree>
    <p:extLst>
      <p:ext uri="{BB962C8B-B14F-4D97-AF65-F5344CB8AC3E}">
        <p14:creationId xmlns:p14="http://schemas.microsoft.com/office/powerpoint/2010/main" val="388557209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Finance: Joint Stock Companies</a:t>
            </a:r>
            <a:br>
              <a:rPr lang="en-GB" dirty="0"/>
            </a:br>
            <a:r>
              <a:rPr lang="en-GB" dirty="0"/>
              <a:t>The East India Company (</a:t>
            </a:r>
            <a:r>
              <a:rPr lang="en-GB" dirty="0" smtClean="0"/>
              <a:t>1600)</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3648" y="1600072"/>
            <a:ext cx="6768752" cy="4834824"/>
          </a:xfrm>
        </p:spPr>
      </p:pic>
    </p:spTree>
    <p:extLst>
      <p:ext uri="{BB962C8B-B14F-4D97-AF65-F5344CB8AC3E}">
        <p14:creationId xmlns:p14="http://schemas.microsoft.com/office/powerpoint/2010/main" val="110514883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The East India Company</a:t>
            </a:r>
            <a:br>
              <a:rPr lang="en-GB" dirty="0" smtClean="0"/>
            </a:br>
            <a:r>
              <a:rPr lang="en-GB" dirty="0" smtClean="0"/>
              <a:t>(“John Company”)</a:t>
            </a:r>
            <a:endParaRPr lang="en-GB" dirty="0"/>
          </a:p>
        </p:txBody>
      </p:sp>
      <p:pic>
        <p:nvPicPr>
          <p:cNvPr id="7" name="Content Placeholder 6"/>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33964" y="1628800"/>
            <a:ext cx="3750003" cy="4176464"/>
          </a:xfrm>
        </p:spPr>
      </p:pic>
      <p:pic>
        <p:nvPicPr>
          <p:cNvPr id="8" name="Content Placeholder 7"/>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648200" y="1772816"/>
            <a:ext cx="4038600" cy="3998966"/>
          </a:xfrm>
        </p:spPr>
      </p:pic>
    </p:spTree>
    <p:extLst>
      <p:ext uri="{BB962C8B-B14F-4D97-AF65-F5344CB8AC3E}">
        <p14:creationId xmlns:p14="http://schemas.microsoft.com/office/powerpoint/2010/main" val="234476537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East India Company’s Army</a:t>
            </a:r>
            <a:endParaRPr lang="en-GB" dirty="0"/>
          </a:p>
        </p:txBody>
      </p:sp>
      <p:pic>
        <p:nvPicPr>
          <p:cNvPr id="7" name="Content Placeholder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74395" y="1600200"/>
            <a:ext cx="6595210" cy="4525963"/>
          </a:xfrm>
        </p:spPr>
      </p:pic>
    </p:spTree>
    <p:extLst>
      <p:ext uri="{BB962C8B-B14F-4D97-AF65-F5344CB8AC3E}">
        <p14:creationId xmlns:p14="http://schemas.microsoft.com/office/powerpoint/2010/main" val="236336679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t>A “second revolution” in transportation</a:t>
            </a:r>
            <a:r>
              <a:rPr lang="en-GB" dirty="0"/>
              <a:t>: Railway Mania in the 1840s</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39552" y="1700808"/>
            <a:ext cx="4120470" cy="4392488"/>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788024" y="1700807"/>
            <a:ext cx="3898776" cy="4366475"/>
          </a:xfrm>
        </p:spPr>
      </p:pic>
    </p:spTree>
    <p:extLst>
      <p:ext uri="{BB962C8B-B14F-4D97-AF65-F5344CB8AC3E}">
        <p14:creationId xmlns:p14="http://schemas.microsoft.com/office/powerpoint/2010/main" val="125499932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a:t>
            </a:r>
            <a:endParaRPr lang="en-GB" dirty="0"/>
          </a:p>
        </p:txBody>
      </p:sp>
      <p:sp>
        <p:nvSpPr>
          <p:cNvPr id="5" name="Subtitle 4"/>
          <p:cNvSpPr>
            <a:spLocks noGrp="1"/>
          </p:cNvSpPr>
          <p:nvPr>
            <p:ph type="subTitle" idx="1"/>
          </p:nvPr>
        </p:nvSpPr>
        <p:spPr/>
        <p:txBody>
          <a:bodyPr>
            <a:normAutofit/>
          </a:bodyPr>
          <a:lstStyle/>
          <a:p>
            <a:r>
              <a:rPr lang="en-GB" sz="4400" b="1" dirty="0" smtClean="0">
                <a:solidFill>
                  <a:srgbClr val="C00000"/>
                </a:solidFill>
              </a:rPr>
              <a:t>Different models of industrialisation</a:t>
            </a:r>
            <a:endParaRPr lang="en-GB" sz="4400" b="1" dirty="0">
              <a:solidFill>
                <a:srgbClr val="C00000"/>
              </a:solidFill>
            </a:endParaRPr>
          </a:p>
        </p:txBody>
      </p:sp>
    </p:spTree>
    <p:extLst>
      <p:ext uri="{BB962C8B-B14F-4D97-AF65-F5344CB8AC3E}">
        <p14:creationId xmlns:p14="http://schemas.microsoft.com/office/powerpoint/2010/main" val="420565448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smtClean="0"/>
              <a:t>Different</a:t>
            </a:r>
            <a:r>
              <a:rPr lang="en-GB" dirty="0" smtClean="0"/>
              <a:t> models of industrialisation</a:t>
            </a:r>
            <a:endParaRPr lang="en-GB" dirty="0"/>
          </a:p>
        </p:txBody>
      </p:sp>
      <p:sp>
        <p:nvSpPr>
          <p:cNvPr id="3" name="Content Placeholder 2"/>
          <p:cNvSpPr>
            <a:spLocks noGrp="1"/>
          </p:cNvSpPr>
          <p:nvPr>
            <p:ph idx="1"/>
          </p:nvPr>
        </p:nvSpPr>
        <p:spPr/>
        <p:txBody>
          <a:bodyPr>
            <a:normAutofit/>
          </a:bodyPr>
          <a:lstStyle/>
          <a:p>
            <a:r>
              <a:rPr lang="en-GB" sz="2800" dirty="0" smtClean="0"/>
              <a:t>Classic model (Britain, Belgium, France…)</a:t>
            </a:r>
          </a:p>
          <a:p>
            <a:r>
              <a:rPr lang="en-GB" sz="2800" dirty="0" smtClean="0"/>
              <a:t>Landowner/military led (Prussian Junkers, Meiji Japan…)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28711" y="3212976"/>
            <a:ext cx="6886575" cy="3343275"/>
          </a:xfrm>
          <a:prstGeom prst="rect">
            <a:avLst/>
          </a:prstGeom>
        </p:spPr>
      </p:pic>
    </p:spTree>
    <p:extLst>
      <p:ext uri="{BB962C8B-B14F-4D97-AF65-F5344CB8AC3E}">
        <p14:creationId xmlns:p14="http://schemas.microsoft.com/office/powerpoint/2010/main" val="39457676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Rise of the Japanese </a:t>
            </a:r>
            <a:r>
              <a:rPr lang="en-GB" i="1" dirty="0" smtClean="0"/>
              <a:t>zaibatsu</a:t>
            </a:r>
            <a:r>
              <a:rPr lang="en-GB" dirty="0" smtClean="0"/>
              <a:t>, under the Meiji regime (</a:t>
            </a:r>
            <a:r>
              <a:rPr lang="en-GB" smtClean="0"/>
              <a:t>after 1868</a:t>
            </a:r>
            <a:r>
              <a:rPr lang="en-GB" dirty="0" smtClean="0"/>
              <a:t>)</a:t>
            </a:r>
            <a:br>
              <a:rPr lang="en-GB" dirty="0" smtClean="0"/>
            </a:br>
            <a:r>
              <a:rPr lang="en-GB" sz="2800" dirty="0" smtClean="0"/>
              <a:t>Japan becomes a world power (and an industrial power); Japan defeats Russia in the war of 1904-1905</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71600" y="2420888"/>
            <a:ext cx="7608364" cy="3888432"/>
          </a:xfrm>
        </p:spPr>
      </p:pic>
    </p:spTree>
    <p:extLst>
      <p:ext uri="{BB962C8B-B14F-4D97-AF65-F5344CB8AC3E}">
        <p14:creationId xmlns:p14="http://schemas.microsoft.com/office/powerpoint/2010/main" val="307144059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“Communist” model of industrialisation</a:t>
            </a:r>
            <a:endParaRPr lang="en-GB" dirty="0"/>
          </a:p>
        </p:txBody>
      </p:sp>
      <p:sp>
        <p:nvSpPr>
          <p:cNvPr id="3" name="Content Placeholder 2"/>
          <p:cNvSpPr>
            <a:spLocks noGrp="1"/>
          </p:cNvSpPr>
          <p:nvPr>
            <p:ph sz="half" idx="1"/>
          </p:nvPr>
        </p:nvSpPr>
        <p:spPr/>
        <p:txBody>
          <a:bodyPr>
            <a:normAutofit/>
          </a:bodyPr>
          <a:lstStyle/>
          <a:p>
            <a:r>
              <a:rPr lang="en-GB" sz="2400" dirty="0" smtClean="0"/>
              <a:t>USSR 1928-1991</a:t>
            </a:r>
          </a:p>
          <a:p>
            <a:r>
              <a:rPr lang="en-GB" sz="2400" dirty="0" smtClean="0"/>
              <a:t>E. Europe after 1945</a:t>
            </a:r>
          </a:p>
          <a:p>
            <a:r>
              <a:rPr lang="en-GB" sz="2400" dirty="0" smtClean="0"/>
              <a:t>China after 1949</a:t>
            </a:r>
          </a:p>
          <a:p>
            <a:r>
              <a:rPr lang="en-GB" sz="2400" dirty="0" smtClean="0"/>
              <a:t>N Korea, Vietnam, Cuba </a:t>
            </a:r>
          </a:p>
          <a:p>
            <a:pPr marL="0" indent="0">
              <a:buNone/>
            </a:pPr>
            <a:endParaRPr lang="en-GB" sz="24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04048" y="1855365"/>
            <a:ext cx="3253035" cy="4525963"/>
          </a:xfr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1560" y="3356992"/>
            <a:ext cx="4176464" cy="2880320"/>
          </a:xfrm>
          <a:prstGeom prst="rect">
            <a:avLst/>
          </a:prstGeom>
        </p:spPr>
      </p:pic>
    </p:spTree>
    <p:extLst>
      <p:ext uri="{BB962C8B-B14F-4D97-AF65-F5344CB8AC3E}">
        <p14:creationId xmlns:p14="http://schemas.microsoft.com/office/powerpoint/2010/main" val="126386910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Industrialisation in Russia</a:t>
            </a:r>
            <a:endParaRPr lang="en-GB" dirty="0"/>
          </a:p>
        </p:txBody>
      </p:sp>
      <p:sp>
        <p:nvSpPr>
          <p:cNvPr id="6" name="Content Placeholder 5"/>
          <p:cNvSpPr>
            <a:spLocks noGrp="1"/>
          </p:cNvSpPr>
          <p:nvPr>
            <p:ph idx="1"/>
          </p:nvPr>
        </p:nvSpPr>
        <p:spPr/>
        <p:txBody>
          <a:bodyPr/>
          <a:lstStyle/>
          <a:p>
            <a:r>
              <a:rPr lang="en-GB" dirty="0" smtClean="0"/>
              <a:t>Pre-1914</a:t>
            </a:r>
          </a:p>
          <a:p>
            <a:r>
              <a:rPr lang="en-GB" dirty="0" smtClean="0"/>
              <a:t>The Russian Revolutions of 1917</a:t>
            </a:r>
          </a:p>
          <a:p>
            <a:r>
              <a:rPr lang="en-GB" dirty="0" smtClean="0"/>
              <a:t>“War Communism” 1918-1921: strains between town and country by 1921</a:t>
            </a:r>
          </a:p>
          <a:p>
            <a:r>
              <a:rPr lang="en-GB" dirty="0" smtClean="0"/>
              <a:t>The “New Economic Policy (NEP)” 1921-1928</a:t>
            </a:r>
          </a:p>
          <a:p>
            <a:r>
              <a:rPr lang="en-GB" dirty="0" smtClean="0"/>
              <a:t>The First Five Year Plan 1928-1932</a:t>
            </a:r>
          </a:p>
          <a:p>
            <a:r>
              <a:rPr lang="en-GB" dirty="0" smtClean="0"/>
              <a:t>Corresponding shifts in economic and foreign policy</a:t>
            </a:r>
            <a:endParaRPr lang="en-GB" dirty="0"/>
          </a:p>
        </p:txBody>
      </p:sp>
    </p:spTree>
    <p:extLst>
      <p:ext uri="{BB962C8B-B14F-4D97-AF65-F5344CB8AC3E}">
        <p14:creationId xmlns:p14="http://schemas.microsoft.com/office/powerpoint/2010/main" val="40228783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“Soviet Model”</a:t>
            </a:r>
            <a:endParaRPr lang="en-GB" dirty="0"/>
          </a:p>
        </p:txBody>
      </p:sp>
      <p:sp>
        <p:nvSpPr>
          <p:cNvPr id="3" name="Content Placeholder 2"/>
          <p:cNvSpPr>
            <a:spLocks noGrp="1"/>
          </p:cNvSpPr>
          <p:nvPr>
            <p:ph idx="1"/>
          </p:nvPr>
        </p:nvSpPr>
        <p:spPr/>
        <p:txBody>
          <a:bodyPr>
            <a:normAutofit/>
          </a:bodyPr>
          <a:lstStyle/>
          <a:p>
            <a:r>
              <a:rPr lang="en-GB" sz="3600" dirty="0" smtClean="0"/>
              <a:t>USSR 1928-1991</a:t>
            </a:r>
          </a:p>
          <a:p>
            <a:r>
              <a:rPr lang="en-GB" sz="3600" dirty="0" smtClean="0"/>
              <a:t>Eastern Europe after 1945/1948 (relative independence of Yugoslavia and Albania)</a:t>
            </a:r>
          </a:p>
          <a:p>
            <a:r>
              <a:rPr lang="en-GB" sz="3600" dirty="0" smtClean="0"/>
              <a:t>China after 1949 (Sino-Soviet split in 1965)</a:t>
            </a:r>
          </a:p>
          <a:p>
            <a:r>
              <a:rPr lang="en-GB" sz="3600" dirty="0" smtClean="0"/>
              <a:t>SE Asia: Korea and Vietnam</a:t>
            </a:r>
          </a:p>
          <a:p>
            <a:r>
              <a:rPr lang="en-GB" sz="3600" dirty="0" smtClean="0"/>
              <a:t>Cuba 1959</a:t>
            </a:r>
          </a:p>
        </p:txBody>
      </p:sp>
    </p:spTree>
    <p:extLst>
      <p:ext uri="{BB962C8B-B14F-4D97-AF65-F5344CB8AC3E}">
        <p14:creationId xmlns:p14="http://schemas.microsoft.com/office/powerpoint/2010/main" val="25467291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smtClean="0"/>
              <a:t/>
            </a:r>
            <a:br>
              <a:rPr lang="en-GB" sz="2400" dirty="0" smtClean="0"/>
            </a:br>
            <a:r>
              <a:rPr lang="en-GB" sz="2400" dirty="0" smtClean="0"/>
              <a:t>…</a:t>
            </a:r>
            <a:r>
              <a:rPr lang="en-GB" sz="2400" dirty="0"/>
              <a:t>and partial, short-term planned economy “experiments” in </a:t>
            </a:r>
            <a:r>
              <a:rPr lang="en-GB" sz="2400" dirty="0" smtClean="0"/>
              <a:t>less developed countries (LDCs): Angola</a:t>
            </a:r>
            <a:r>
              <a:rPr lang="en-GB" sz="2400" dirty="0"/>
              <a:t>, Mozambique, Ethiopia, </a:t>
            </a:r>
            <a:r>
              <a:rPr lang="en-GB" sz="2400" dirty="0" smtClean="0"/>
              <a:t>Afghanistan </a:t>
            </a:r>
            <a:r>
              <a:rPr lang="en-GB" sz="2400" dirty="0"/>
              <a:t>(1979-1989) etc. towards the end of the Cold War</a:t>
            </a:r>
            <a:br>
              <a:rPr lang="en-GB" sz="2400" dirty="0"/>
            </a:br>
            <a:endParaRPr lang="en-GB" sz="24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62000" y="1704181"/>
            <a:ext cx="7620000" cy="4318000"/>
          </a:xfrm>
        </p:spPr>
      </p:pic>
    </p:spTree>
    <p:extLst>
      <p:ext uri="{BB962C8B-B14F-4D97-AF65-F5344CB8AC3E}">
        <p14:creationId xmlns:p14="http://schemas.microsoft.com/office/powerpoint/2010/main" val="1848215258"/>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3100" dirty="0" smtClean="0"/>
              <a:t>A preview of topics to come…</a:t>
            </a:r>
            <a:br>
              <a:rPr lang="en-GB" sz="3100" dirty="0" smtClean="0"/>
            </a:br>
            <a:r>
              <a:rPr lang="en-GB" dirty="0" smtClean="0"/>
              <a:t>Afghanistan 1979-1989</a:t>
            </a:r>
            <a:endParaRPr lang="en-GB" dirty="0"/>
          </a:p>
        </p:txBody>
      </p:sp>
      <p:sp>
        <p:nvSpPr>
          <p:cNvPr id="5" name="Text Placeholder 4"/>
          <p:cNvSpPr>
            <a:spLocks noGrp="1"/>
          </p:cNvSpPr>
          <p:nvPr>
            <p:ph type="body" idx="1"/>
          </p:nvPr>
        </p:nvSpPr>
        <p:spPr>
          <a:xfrm>
            <a:off x="457200" y="1535112"/>
            <a:ext cx="4040188" cy="957783"/>
          </a:xfrm>
        </p:spPr>
        <p:txBody>
          <a:bodyPr>
            <a:noAutofit/>
          </a:bodyPr>
          <a:lstStyle/>
          <a:p>
            <a:r>
              <a:rPr lang="en-GB" sz="2000" b="0" dirty="0" smtClean="0"/>
              <a:t>Male and female students with a Soviet data-processing instructor</a:t>
            </a:r>
            <a:endParaRPr lang="en-GB" sz="2000" b="0" dirty="0"/>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395536" y="2924944"/>
            <a:ext cx="4040188" cy="2952328"/>
          </a:xfrm>
        </p:spPr>
      </p:pic>
      <p:sp>
        <p:nvSpPr>
          <p:cNvPr id="7" name="Text Placeholder 6"/>
          <p:cNvSpPr>
            <a:spLocks noGrp="1"/>
          </p:cNvSpPr>
          <p:nvPr>
            <p:ph type="body" sz="quarter" idx="3"/>
          </p:nvPr>
        </p:nvSpPr>
        <p:spPr>
          <a:xfrm>
            <a:off x="4572000" y="1484784"/>
            <a:ext cx="4041775" cy="1080120"/>
          </a:xfrm>
        </p:spPr>
        <p:txBody>
          <a:bodyPr>
            <a:normAutofit/>
          </a:bodyPr>
          <a:lstStyle/>
          <a:p>
            <a:endParaRPr lang="en-GB" sz="2000" b="0" dirty="0" smtClean="0"/>
          </a:p>
          <a:p>
            <a:r>
              <a:rPr lang="en-GB" sz="2000" b="0" dirty="0" smtClean="0"/>
              <a:t>    Kabul </a:t>
            </a:r>
            <a:r>
              <a:rPr lang="en-GB" sz="2000" b="0" dirty="0" err="1" smtClean="0"/>
              <a:t>streetscene</a:t>
            </a:r>
            <a:r>
              <a:rPr lang="en-GB" sz="2000" b="0" dirty="0" smtClean="0"/>
              <a:t>, early 1980s</a:t>
            </a:r>
          </a:p>
          <a:p>
            <a:endParaRPr lang="en-GB" sz="2000" b="0" dirty="0"/>
          </a:p>
        </p:txBody>
      </p:sp>
      <p:pic>
        <p:nvPicPr>
          <p:cNvPr id="10" name="Content Placeholder 9"/>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4788024" y="2924944"/>
            <a:ext cx="4041775" cy="2952328"/>
          </a:xfrm>
        </p:spPr>
      </p:pic>
    </p:spTree>
    <p:extLst>
      <p:ext uri="{BB962C8B-B14F-4D97-AF65-F5344CB8AC3E}">
        <p14:creationId xmlns:p14="http://schemas.microsoft.com/office/powerpoint/2010/main" val="339297278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Newly Industrialising Countries</a:t>
            </a:r>
            <a:endParaRPr lang="en-GB" dirty="0"/>
          </a:p>
        </p:txBody>
      </p:sp>
      <p:sp>
        <p:nvSpPr>
          <p:cNvPr id="3" name="Content Placeholder 2"/>
          <p:cNvSpPr>
            <a:spLocks noGrp="1"/>
          </p:cNvSpPr>
          <p:nvPr>
            <p:ph idx="1"/>
          </p:nvPr>
        </p:nvSpPr>
        <p:spPr/>
        <p:txBody>
          <a:bodyPr/>
          <a:lstStyle/>
          <a:p>
            <a:pPr marL="0" indent="0">
              <a:buNone/>
            </a:pPr>
            <a:r>
              <a:rPr lang="en-GB" dirty="0"/>
              <a:t>In the 21</a:t>
            </a:r>
            <a:r>
              <a:rPr lang="en-GB" baseline="30000" dirty="0"/>
              <a:t>st</a:t>
            </a:r>
            <a:r>
              <a:rPr lang="en-GB" dirty="0"/>
              <a:t> century, there are now the “Newly </a:t>
            </a:r>
            <a:r>
              <a:rPr lang="en-GB" dirty="0" smtClean="0"/>
              <a:t>Industrialising </a:t>
            </a:r>
            <a:r>
              <a:rPr lang="en-GB" dirty="0"/>
              <a:t>Countries” (NICs): S Korea, Brazil, India etc.</a:t>
            </a:r>
          </a:p>
          <a:p>
            <a:pPr marL="0" indent="0">
              <a:buNone/>
            </a:pPr>
            <a:endParaRPr lang="en-GB" sz="2800" b="1" dirty="0"/>
          </a:p>
          <a:p>
            <a:pPr marL="0" indent="0">
              <a:buNone/>
            </a:pPr>
            <a:r>
              <a:rPr lang="en-GB" sz="2800" b="1" dirty="0"/>
              <a:t>Note: </a:t>
            </a:r>
            <a:r>
              <a:rPr lang="en-GB" sz="2800" dirty="0"/>
              <a:t>Outsourcing from Western economies and NIC capital investment in First World economies</a:t>
            </a:r>
          </a:p>
          <a:p>
            <a:endParaRPr lang="en-GB" dirty="0"/>
          </a:p>
        </p:txBody>
      </p:sp>
    </p:spTree>
    <p:extLst>
      <p:ext uri="{BB962C8B-B14F-4D97-AF65-F5344CB8AC3E}">
        <p14:creationId xmlns:p14="http://schemas.microsoft.com/office/powerpoint/2010/main" val="1264770707"/>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New powerhouses?</a:t>
            </a:r>
            <a:endParaRPr lang="en-GB" dirty="0"/>
          </a:p>
        </p:txBody>
      </p:sp>
      <p:sp>
        <p:nvSpPr>
          <p:cNvPr id="3" name="Content Placeholder 2"/>
          <p:cNvSpPr>
            <a:spLocks noGrp="1"/>
          </p:cNvSpPr>
          <p:nvPr>
            <p:ph idx="1"/>
          </p:nvPr>
        </p:nvSpPr>
        <p:spPr/>
        <p:txBody>
          <a:bodyPr/>
          <a:lstStyle/>
          <a:p>
            <a:r>
              <a:rPr lang="en-GB" dirty="0"/>
              <a:t>And, finally, we need to consider the new </a:t>
            </a:r>
            <a:r>
              <a:rPr lang="en-GB" i="1" dirty="0"/>
              <a:t>powerhouses </a:t>
            </a:r>
            <a:r>
              <a:rPr lang="en-GB" dirty="0"/>
              <a:t>in the East: China and India</a:t>
            </a:r>
          </a:p>
          <a:p>
            <a:endParaRPr lang="en-GB" dirty="0"/>
          </a:p>
          <a:p>
            <a:endParaRPr lang="en-GB" sz="2800" b="1" dirty="0"/>
          </a:p>
          <a:p>
            <a:r>
              <a:rPr lang="en-GB" sz="2800" b="1" dirty="0"/>
              <a:t>NB</a:t>
            </a:r>
            <a:r>
              <a:rPr lang="en-GB" sz="2800" dirty="0"/>
              <a:t> China, a special case: Capitalism under state control?</a:t>
            </a:r>
          </a:p>
          <a:p>
            <a:endParaRPr lang="en-GB" dirty="0"/>
          </a:p>
        </p:txBody>
      </p:sp>
    </p:spTree>
    <p:extLst>
      <p:ext uri="{BB962C8B-B14F-4D97-AF65-F5344CB8AC3E}">
        <p14:creationId xmlns:p14="http://schemas.microsoft.com/office/powerpoint/2010/main" val="14103547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parting thought…</a:t>
            </a:r>
            <a:endParaRPr lang="en-GB" dirty="0"/>
          </a:p>
        </p:txBody>
      </p:sp>
      <p:sp>
        <p:nvSpPr>
          <p:cNvPr id="3" name="Content Placeholder 2"/>
          <p:cNvSpPr>
            <a:spLocks noGrp="1"/>
          </p:cNvSpPr>
          <p:nvPr>
            <p:ph idx="1"/>
          </p:nvPr>
        </p:nvSpPr>
        <p:spPr/>
        <p:txBody>
          <a:bodyPr>
            <a:normAutofit fontScale="92500" lnSpcReduction="10000"/>
          </a:bodyPr>
          <a:lstStyle/>
          <a:p>
            <a:r>
              <a:rPr lang="en-GB" sz="1800" dirty="0" smtClean="0"/>
              <a:t>“I now find that the same continuing world system, including its </a:t>
            </a:r>
            <a:r>
              <a:rPr lang="en-GB" sz="1800" dirty="0" err="1" smtClean="0"/>
              <a:t>center</a:t>
            </a:r>
            <a:r>
              <a:rPr lang="en-GB" sz="1800" dirty="0" smtClean="0"/>
              <a:t>-periphery structure, hegemony-rivalry competition, and cyclical ups and downs has been evolving (developing?) for five thousand years at least…In this world system, sectors, regions and peoples temporarily and cyclically assume leading and hegemonic central (core) positions of social and technological ‘development’. They then have to cede their pride of place to new ones who replace them. Usually this happens after a long interregnum of crisis in the system. During this time of crisis, there is intense competition for leadership and hegemony. The central core has moved around the world in a predominantly westerly direction. With some zig-zags, the </a:t>
            </a:r>
            <a:r>
              <a:rPr lang="en-GB" sz="1800" dirty="0"/>
              <a:t>c</a:t>
            </a:r>
            <a:r>
              <a:rPr lang="en-GB" sz="1800" dirty="0" smtClean="0"/>
              <a:t>entral core has passed through Asia, East (China), Central (Mongolia), South (India) and West (Iran), Mesopotamia, Egypt, Turkey…Then  the core passed on to Southern and Western Europe to Britain, via the Atlantic to North America, and now across the Pacific towards Japan. Who knows, perhaps one day it will pass all the way around the world to China.”</a:t>
            </a:r>
          </a:p>
          <a:p>
            <a:endParaRPr lang="en-GB" sz="1600" dirty="0"/>
          </a:p>
          <a:p>
            <a:pPr marL="0" indent="0">
              <a:buNone/>
            </a:pPr>
            <a:r>
              <a:rPr lang="en-GB" sz="1600" i="1" dirty="0" smtClean="0"/>
              <a:t>        The Underdevelopment of Development</a:t>
            </a:r>
            <a:r>
              <a:rPr lang="en-GB" sz="1600" dirty="0" smtClean="0"/>
              <a:t>, Andre </a:t>
            </a:r>
            <a:r>
              <a:rPr lang="en-GB" sz="1600" dirty="0" err="1" smtClean="0"/>
              <a:t>Gunder</a:t>
            </a:r>
            <a:r>
              <a:rPr lang="en-GB" sz="1600" dirty="0" smtClean="0"/>
              <a:t> Frank, Special Issue of </a:t>
            </a:r>
            <a:r>
              <a:rPr lang="en-GB" sz="1600" i="1" dirty="0" smtClean="0"/>
              <a:t>Scandinavian Journal </a:t>
            </a:r>
          </a:p>
          <a:p>
            <a:pPr marL="0" indent="0">
              <a:buNone/>
            </a:pPr>
            <a:r>
              <a:rPr lang="en-GB" sz="1600" i="1" dirty="0"/>
              <a:t> </a:t>
            </a:r>
            <a:r>
              <a:rPr lang="en-GB" sz="1600" i="1" dirty="0" smtClean="0"/>
              <a:t>        of Development Alternatives </a:t>
            </a:r>
            <a:r>
              <a:rPr lang="en-GB" sz="1600" dirty="0" smtClean="0"/>
              <a:t>10/3, September 1991</a:t>
            </a:r>
          </a:p>
          <a:p>
            <a:endParaRPr lang="en-GB" sz="1600" dirty="0"/>
          </a:p>
          <a:p>
            <a:pPr marL="0" indent="0">
              <a:buNone/>
            </a:pPr>
            <a:r>
              <a:rPr lang="en-GB" sz="1600" dirty="0" smtClean="0"/>
              <a:t>         (</a:t>
            </a:r>
            <a:r>
              <a:rPr lang="en-GB" sz="1600" dirty="0"/>
              <a:t>W</a:t>
            </a:r>
            <a:r>
              <a:rPr lang="en-GB" sz="1600" dirty="0" smtClean="0"/>
              <a:t>e examine </a:t>
            </a:r>
            <a:r>
              <a:rPr lang="en-GB" sz="1600" i="1" dirty="0" smtClean="0"/>
              <a:t>Colonialism and Imperialism </a:t>
            </a:r>
            <a:r>
              <a:rPr lang="en-GB" sz="1600" dirty="0" smtClean="0"/>
              <a:t>in more detail </a:t>
            </a:r>
            <a:r>
              <a:rPr lang="en-GB" sz="1600" dirty="0" smtClean="0"/>
              <a:t>in </a:t>
            </a:r>
            <a:r>
              <a:rPr lang="en-GB" sz="1600" smtClean="0"/>
              <a:t>the next </a:t>
            </a:r>
            <a:r>
              <a:rPr lang="en-GB" sz="1600" dirty="0" smtClean="0"/>
              <a:t>class</a:t>
            </a:r>
            <a:r>
              <a:rPr lang="en-GB" sz="1600" dirty="0" smtClean="0"/>
              <a:t>.)</a:t>
            </a:r>
            <a:endParaRPr lang="en-GB" sz="1600" dirty="0"/>
          </a:p>
        </p:txBody>
      </p:sp>
    </p:spTree>
    <p:extLst>
      <p:ext uri="{BB962C8B-B14F-4D97-AF65-F5344CB8AC3E}">
        <p14:creationId xmlns:p14="http://schemas.microsoft.com/office/powerpoint/2010/main" val="201751932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388</TotalTime>
  <Words>1185</Words>
  <Application>Microsoft Office PowerPoint</Application>
  <PresentationFormat>On-screen Show (4:3)</PresentationFormat>
  <Paragraphs>126</Paragraphs>
  <Slides>44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44</vt:i4>
      </vt:variant>
    </vt:vector>
  </HeadingPairs>
  <TitlesOfParts>
    <vt:vector size="47" baseType="lpstr">
      <vt:lpstr>Arial</vt:lpstr>
      <vt:lpstr>Calibri</vt:lpstr>
      <vt:lpstr>Office Theme</vt:lpstr>
      <vt:lpstr>   Sustainable Development in an Era of Globalisation? HPAN4008 Part3 Industrialisation  </vt:lpstr>
      <vt:lpstr> Can we speak of medieval “industry”? or should that be “trade” and the development of “artisanal skills”</vt:lpstr>
      <vt:lpstr>Textiles Flemish weavers (left); Embroiderers in silk and pearls (right)</vt:lpstr>
      <vt:lpstr>Carpenters Barn construction (left); Siege engines (right)</vt:lpstr>
      <vt:lpstr>Shipwrights</vt:lpstr>
      <vt:lpstr>Castles and Cathedrals</vt:lpstr>
      <vt:lpstr>Cathedral construction</vt:lpstr>
      <vt:lpstr> Cathedral construction: cranes, block and tackle technology &gt; gears, cams and cogs &gt; engineering skills</vt:lpstr>
      <vt:lpstr> Iron founding and steel: armourers/blacksmithing; swords and edged tools</vt:lpstr>
      <vt:lpstr>Ironfounding: Cannon</vt:lpstr>
      <vt:lpstr>…and handguns (arquebus, musket etc.)</vt:lpstr>
      <vt:lpstr>Clockmaking</vt:lpstr>
      <vt:lpstr>“Industrialisation” in Europe</vt:lpstr>
      <vt:lpstr>The Expansion of Technology: Effective harnessing of horsepower for haulage: the whipple tree</vt:lpstr>
      <vt:lpstr>The heavy plough First used in Slav lands in 7th century – then adopted widely across  northern Europe</vt:lpstr>
      <vt:lpstr>Population Growth, increased agricultural productivity and the expansion of technology – long processes</vt:lpstr>
      <vt:lpstr>…</vt:lpstr>
      <vt:lpstr>The “Industrial Revolution” in Britain</vt:lpstr>
      <vt:lpstr>Industry and Urbanisation in Britain</vt:lpstr>
      <vt:lpstr>Water power</vt:lpstr>
      <vt:lpstr>Hand-looms and the “putting out system” in textiles</vt:lpstr>
      <vt:lpstr>Newcomen’s engine (invented in 1712)</vt:lpstr>
      <vt:lpstr>Transportation: Canal-building (aqueducts and tunnelling)</vt:lpstr>
      <vt:lpstr>Road-building (and bridges) </vt:lpstr>
      <vt:lpstr> Early industries: Cornish tin and copper (the Poldark story?) Left: Early Cornish pumphouse (built c. 1750); Right: Tin mines near Camborne in 1890</vt:lpstr>
      <vt:lpstr>Coal mining</vt:lpstr>
      <vt:lpstr> By 1840, widespread factory production: real industrialisation See: Conditions of the Working Class in England in 1844, Frederick Engels</vt:lpstr>
      <vt:lpstr>Swansea: “Copperopolis” 1820: 50% of the world’s copper production</vt:lpstr>
      <vt:lpstr>Key inventions in the “industrial revolution” in Britain</vt:lpstr>
      <vt:lpstr>Finance: Joint Stock Companies The East India Company (1600)</vt:lpstr>
      <vt:lpstr>The East India Company (“John Company”)</vt:lpstr>
      <vt:lpstr>The East India Company’s Army</vt:lpstr>
      <vt:lpstr>A “second revolution” in transportation: Railway Mania in the 1840s</vt:lpstr>
      <vt:lpstr>…</vt:lpstr>
      <vt:lpstr>Different models of industrialisation</vt:lpstr>
      <vt:lpstr> Rise of the Japanese zaibatsu, under the Meiji regime (after 1868) Japan becomes a world power (and an industrial power); Japan defeats Russia in the war of 1904-1905</vt:lpstr>
      <vt:lpstr>The “Communist” model of industrialisation</vt:lpstr>
      <vt:lpstr>Industrialisation in Russia</vt:lpstr>
      <vt:lpstr>The “Soviet Model”</vt:lpstr>
      <vt:lpstr> …and partial, short-term planned economy “experiments” in less developed countries (LDCs): Angola, Mozambique, Ethiopia, Afghanistan (1979-1989) etc. towards the end of the Cold War </vt:lpstr>
      <vt:lpstr>A preview of topics to come… Afghanistan 1979-1989</vt:lpstr>
      <vt:lpstr>Newly Industrialising Countries</vt:lpstr>
      <vt:lpstr>New powerhouses?</vt:lpstr>
      <vt:lpstr>A parting thought…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in an Era of Globalisation? CSPH4028: Week 2 Industrialisation</dc:title>
  <dc:creator>Administrator</dc:creator>
  <cp:lastModifiedBy>Andy Bevan</cp:lastModifiedBy>
  <cp:revision>81</cp:revision>
  <dcterms:created xsi:type="dcterms:W3CDTF">2016-09-13T13:01:16Z</dcterms:created>
  <dcterms:modified xsi:type="dcterms:W3CDTF">2020-01-10T08:43:30Z</dcterms:modified>
</cp:coreProperties>
</file>