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63" r:id="rId3"/>
    <p:sldId id="265" r:id="rId4"/>
    <p:sldId id="266" r:id="rId5"/>
    <p:sldId id="267" r:id="rId6"/>
    <p:sldId id="268" r:id="rId7"/>
    <p:sldId id="269" r:id="rId8"/>
    <p:sldId id="258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8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290"/>
    <p:restoredTop sz="94783"/>
  </p:normalViewPr>
  <p:slideViewPr>
    <p:cSldViewPr snapToGrid="0" snapToObjects="1">
      <p:cViewPr varScale="1">
        <p:scale>
          <a:sx n="64" d="100"/>
          <a:sy n="64" d="100"/>
        </p:scale>
        <p:origin x="192" y="9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62A065-D2A1-244A-8004-BA1535216038}" type="datetimeFigureOut">
              <a:rPr lang="en-US" smtClean="0"/>
              <a:t>10/22/17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512EAA-0616-D54F-BAD7-02A580883F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22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65A8-8D2F-644C-A324-596C5AA86702}" type="datetimeFigureOut">
              <a:rPr lang="en-US" smtClean="0"/>
              <a:t>10/22/17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56C27-C3ED-0B4A-9B34-75AC229065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98287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65A8-8D2F-644C-A324-596C5AA86702}" type="datetimeFigureOut">
              <a:rPr lang="en-US" smtClean="0"/>
              <a:t>10/22/17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56C27-C3ED-0B4A-9B34-75AC229065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125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65A8-8D2F-644C-A324-596C5AA86702}" type="datetimeFigureOut">
              <a:rPr lang="en-US" smtClean="0"/>
              <a:t>10/22/17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56C27-C3ED-0B4A-9B34-75AC229065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790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65A8-8D2F-644C-A324-596C5AA86702}" type="datetimeFigureOut">
              <a:rPr lang="en-US" smtClean="0"/>
              <a:t>10/22/17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56C27-C3ED-0B4A-9B34-75AC229065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035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65A8-8D2F-644C-A324-596C5AA86702}" type="datetimeFigureOut">
              <a:rPr lang="en-US" smtClean="0"/>
              <a:t>10/22/17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56C27-C3ED-0B4A-9B34-75AC229065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268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65A8-8D2F-644C-A324-596C5AA86702}" type="datetimeFigureOut">
              <a:rPr lang="en-US" smtClean="0"/>
              <a:t>10/22/17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56C27-C3ED-0B4A-9B34-75AC229065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266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65A8-8D2F-644C-A324-596C5AA86702}" type="datetimeFigureOut">
              <a:rPr lang="en-US" smtClean="0"/>
              <a:t>10/22/17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56C27-C3ED-0B4A-9B34-75AC229065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138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65A8-8D2F-644C-A324-596C5AA86702}" type="datetimeFigureOut">
              <a:rPr lang="en-US" smtClean="0"/>
              <a:t>10/22/17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56C27-C3ED-0B4A-9B34-75AC229065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71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65A8-8D2F-644C-A324-596C5AA86702}" type="datetimeFigureOut">
              <a:rPr lang="en-US" smtClean="0"/>
              <a:t>10/22/17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56C27-C3ED-0B4A-9B34-75AC229065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417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65A8-8D2F-644C-A324-596C5AA86702}" type="datetimeFigureOut">
              <a:rPr lang="en-US" smtClean="0"/>
              <a:t>10/22/17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56C27-C3ED-0B4A-9B34-75AC229065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03043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65A8-8D2F-644C-A324-596C5AA86702}" type="datetimeFigureOut">
              <a:rPr lang="en-US" smtClean="0"/>
              <a:t>10/22/17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56C27-C3ED-0B4A-9B34-75AC229065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448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DD">
            <a:alpha val="8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C765A8-8D2F-644C-A324-596C5AA86702}" type="datetimeFigureOut">
              <a:rPr lang="en-US" smtClean="0"/>
              <a:t>10/22/17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856C27-C3ED-0B4A-9B34-75AC229065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5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youtube.com/watch?v=zDZFcDGpL4U" TargetMode="External"/><Relationship Id="rId3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4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Personalised Learning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Week 4: Monday 22</a:t>
            </a:r>
            <a:r>
              <a:rPr lang="en-US" baseline="30000" dirty="0" smtClean="0"/>
              <a:t>nd</a:t>
            </a:r>
            <a:r>
              <a:rPr lang="en-US" dirty="0" smtClean="0"/>
              <a:t> October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10035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498" y="216845"/>
            <a:ext cx="10515600" cy="697556"/>
          </a:xfrm>
        </p:spPr>
        <p:txBody>
          <a:bodyPr/>
          <a:lstStyle/>
          <a:p>
            <a:r>
              <a:rPr lang="en-US" dirty="0" smtClean="0"/>
              <a:t>Background of personalised learning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98" y="914401"/>
            <a:ext cx="8241959" cy="5795318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Government initiative (New </a:t>
            </a:r>
            <a:r>
              <a:rPr lang="en-US" dirty="0" err="1" smtClean="0"/>
              <a:t>Labour</a:t>
            </a:r>
            <a:r>
              <a:rPr lang="en-US" dirty="0" smtClean="0"/>
              <a:t> Plan) (2004)</a:t>
            </a:r>
          </a:p>
          <a:p>
            <a:pPr lvl="1"/>
            <a:r>
              <a:rPr lang="en-US" dirty="0" smtClean="0"/>
              <a:t>Drive up standards increasing quality of learning and teaching through a pupil-</a:t>
            </a:r>
            <a:r>
              <a:rPr lang="en-US" dirty="0" err="1" smtClean="0"/>
              <a:t>centred</a:t>
            </a:r>
            <a:r>
              <a:rPr lang="en-US" dirty="0" smtClean="0"/>
              <a:t> approach to education provision.</a:t>
            </a:r>
            <a:endParaRPr lang="en-US" dirty="0"/>
          </a:p>
          <a:p>
            <a:pPr lvl="1"/>
            <a:r>
              <a:rPr lang="en-US" dirty="0" smtClean="0"/>
              <a:t>Every Child Matters (2004) The Children’s Plan (2007)</a:t>
            </a:r>
          </a:p>
          <a:p>
            <a:pPr lvl="1"/>
            <a:r>
              <a:rPr lang="en-US" dirty="0" smtClean="0"/>
              <a:t>Pupils from different backgrounds </a:t>
            </a:r>
            <a:r>
              <a:rPr lang="en-US" u="sng" dirty="0" smtClean="0"/>
              <a:t>targeted as most in need </a:t>
            </a:r>
            <a:r>
              <a:rPr lang="en-US" dirty="0" smtClean="0"/>
              <a:t>(DCSF, 2008)</a:t>
            </a:r>
          </a:p>
          <a:p>
            <a:pPr lvl="1"/>
            <a:r>
              <a:rPr lang="en-US" dirty="0" smtClean="0"/>
              <a:t>“With personalised learning agenda there is a moral purpose to create a more </a:t>
            </a:r>
            <a:r>
              <a:rPr lang="en-US" u="sng" dirty="0" smtClean="0"/>
              <a:t>equal and fair education system</a:t>
            </a:r>
            <a:r>
              <a:rPr lang="en-US" dirty="0" smtClean="0"/>
              <a:t>” (DCSF, 2008: 6)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Education reform links</a:t>
            </a:r>
          </a:p>
          <a:p>
            <a:pPr lvl="1"/>
            <a:r>
              <a:rPr lang="en-US" dirty="0" smtClean="0"/>
              <a:t>School improvement agenda </a:t>
            </a:r>
            <a:r>
              <a:rPr lang="mr-IN" dirty="0" smtClean="0"/>
              <a:t>–</a:t>
            </a:r>
            <a:r>
              <a:rPr lang="en-US" dirty="0" smtClean="0"/>
              <a:t> Responsibility for greater provision </a:t>
            </a:r>
          </a:p>
          <a:p>
            <a:pPr lvl="1"/>
            <a:r>
              <a:rPr lang="en-US" dirty="0" smtClean="0"/>
              <a:t>Teachers and schools to critically think about the relationship between pedagogy, curriculum and assessment (</a:t>
            </a:r>
            <a:r>
              <a:rPr lang="en-US" dirty="0" err="1" smtClean="0"/>
              <a:t>Hipkins</a:t>
            </a:r>
            <a:r>
              <a:rPr lang="en-US" dirty="0" smtClean="0"/>
              <a:t> et al., 2010)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464378" y="1161535"/>
            <a:ext cx="3620530" cy="517748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662" y="1458096"/>
            <a:ext cx="3351596" cy="248405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685342" y="4176584"/>
            <a:ext cx="311536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u="sng" dirty="0" smtClean="0">
                <a:solidFill>
                  <a:schemeClr val="bg1"/>
                </a:solidFill>
              </a:rPr>
              <a:t>Ken Robinson (2010) 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Changing Paradigms (Ted Talk)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9477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580678" y="1818158"/>
            <a:ext cx="9120274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2700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Structural constraints of schools prevent fully </a:t>
            </a:r>
            <a:r>
              <a:rPr lang="en-GB" sz="5400" b="1" smtClean="0">
                <a:ln w="12700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promoting personalised learning</a:t>
            </a:r>
            <a:r>
              <a:rPr lang="en-GB" sz="5400" b="1" dirty="0">
                <a:ln w="12700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GB" sz="5400" b="1" smtClean="0">
                <a:ln w="12700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(or </a:t>
            </a:r>
            <a:r>
              <a:rPr lang="en-GB" sz="5400" b="1" dirty="0" smtClean="0">
                <a:ln w="12700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inclusive practice)</a:t>
            </a:r>
            <a:endParaRPr lang="en-GB" sz="5400" b="1" cap="none" spc="0" dirty="0">
              <a:ln w="12700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968985" y="5802183"/>
            <a:ext cx="59628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Wales </a:t>
            </a:r>
            <a:r>
              <a:rPr lang="mr-IN" dirty="0" smtClean="0"/>
              <a:t>–</a:t>
            </a:r>
            <a:r>
              <a:rPr lang="en-US" dirty="0" smtClean="0"/>
              <a:t> additional learning needs transformation </a:t>
            </a:r>
            <a:r>
              <a:rPr lang="en-US" dirty="0" err="1" smtClean="0"/>
              <a:t>programme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764020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 smtClean="0"/>
              <a:t>Differentiation</a:t>
            </a:r>
            <a:endParaRPr lang="en-US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286081"/>
            <a:ext cx="10515600" cy="2102361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Differentiation is central to personalised learning (DCSF, 2008) and inclusive teaching (Vickerman, 2004).</a:t>
            </a:r>
          </a:p>
          <a:p>
            <a:r>
              <a:rPr lang="en-US" dirty="0" smtClean="0"/>
              <a:t>“A recognition and commitment to modify and adapt</a:t>
            </a:r>
            <a:r>
              <a:rPr lang="mr-IN" dirty="0" smtClean="0"/>
              <a:t>…</a:t>
            </a:r>
            <a:r>
              <a:rPr lang="en-GB" dirty="0" smtClean="0"/>
              <a:t>teaching and learning strategies in order to enable access and entitlement to the physical education curriculum” (Vickerman, 2004: 162)</a:t>
            </a:r>
            <a:endParaRPr lang="en-US" dirty="0"/>
          </a:p>
        </p:txBody>
      </p:sp>
      <p:sp>
        <p:nvSpPr>
          <p:cNvPr id="4" name="Right Arrow 3"/>
          <p:cNvSpPr/>
          <p:nvPr/>
        </p:nvSpPr>
        <p:spPr>
          <a:xfrm>
            <a:off x="838201" y="704335"/>
            <a:ext cx="6612924" cy="32621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025611" y="1791729"/>
            <a:ext cx="129745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smtClean="0">
                <a:solidFill>
                  <a:schemeClr val="bg1"/>
                </a:solidFill>
              </a:rPr>
              <a:t>All</a:t>
            </a:r>
            <a:endParaRPr lang="en-US" sz="660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23240" y="1781429"/>
            <a:ext cx="203371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smtClean="0">
                <a:solidFill>
                  <a:schemeClr val="bg1"/>
                </a:solidFill>
              </a:rPr>
              <a:t>Most</a:t>
            </a:r>
            <a:endParaRPr lang="en-US" sz="660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4487" y="1791729"/>
            <a:ext cx="209910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smtClean="0">
                <a:solidFill>
                  <a:schemeClr val="bg1"/>
                </a:solidFill>
              </a:rPr>
              <a:t>Some</a:t>
            </a:r>
            <a:endParaRPr lang="en-US" sz="660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150064" y="123568"/>
            <a:ext cx="3744097" cy="3842951"/>
          </a:xfrm>
          <a:prstGeom prst="rect">
            <a:avLst/>
          </a:prstGeom>
          <a:solidFill>
            <a:schemeClr val="bg2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531848" y="315697"/>
            <a:ext cx="51997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smtClean="0">
                <a:ln w="12700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STEP</a:t>
            </a:r>
            <a:endParaRPr lang="en-GB" sz="5400" b="1" cap="none" spc="0" dirty="0">
              <a:ln w="12700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301565" y="443131"/>
            <a:ext cx="2305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/>
              <a:t>Space</a:t>
            </a:r>
            <a:endParaRPr lang="en-US" sz="3200"/>
          </a:p>
        </p:txBody>
      </p:sp>
      <p:sp>
        <p:nvSpPr>
          <p:cNvPr id="11" name="TextBox 10"/>
          <p:cNvSpPr txBox="1"/>
          <p:nvPr/>
        </p:nvSpPr>
        <p:spPr>
          <a:xfrm>
            <a:off x="9317402" y="1284854"/>
            <a:ext cx="2305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Task</a:t>
            </a:r>
            <a:endParaRPr lang="en-US" sz="3200" dirty="0"/>
          </a:p>
        </p:txBody>
      </p:sp>
      <p:sp>
        <p:nvSpPr>
          <p:cNvPr id="12" name="TextBox 11"/>
          <p:cNvSpPr txBox="1"/>
          <p:nvPr/>
        </p:nvSpPr>
        <p:spPr>
          <a:xfrm>
            <a:off x="9320466" y="2126577"/>
            <a:ext cx="2305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/>
              <a:t>Equipment</a:t>
            </a:r>
            <a:endParaRPr lang="en-US" sz="3200"/>
          </a:p>
        </p:txBody>
      </p:sp>
      <p:sp>
        <p:nvSpPr>
          <p:cNvPr id="13" name="TextBox 12"/>
          <p:cNvSpPr txBox="1"/>
          <p:nvPr/>
        </p:nvSpPr>
        <p:spPr>
          <a:xfrm>
            <a:off x="9301565" y="2922003"/>
            <a:ext cx="2305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People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5356329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 smtClean="0"/>
              <a:t>Teaching styles</a:t>
            </a:r>
            <a:endParaRPr lang="en-US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87546" y="4342071"/>
            <a:ext cx="6499654" cy="2367648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Underwood and </a:t>
            </a:r>
            <a:r>
              <a:rPr lang="en-GB" dirty="0" err="1" smtClean="0"/>
              <a:t>Banyard</a:t>
            </a:r>
            <a:r>
              <a:rPr lang="en-GB" dirty="0" smtClean="0"/>
              <a:t> (2008) Because of increased pupil performance in examinations teachers tend to over-rely on command teaching styles</a:t>
            </a:r>
          </a:p>
          <a:p>
            <a:r>
              <a:rPr lang="en-GB" dirty="0" smtClean="0"/>
              <a:t>Pressures to meet targets impacts on teaching styles used</a:t>
            </a:r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519656"/>
            <a:ext cx="4792552" cy="358654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13254" y="1290578"/>
            <a:ext cx="4510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/>
              <a:t>Mosston</a:t>
            </a:r>
            <a:r>
              <a:rPr lang="en-US" sz="2000" dirty="0" smtClean="0"/>
              <a:t> and Ashworth, 2008</a:t>
            </a:r>
            <a:endParaRPr lang="en-US" sz="2000" dirty="0"/>
          </a:p>
        </p:txBody>
      </p:sp>
      <p:sp>
        <p:nvSpPr>
          <p:cNvPr id="16" name="Rectangle 15"/>
          <p:cNvSpPr/>
          <p:nvPr/>
        </p:nvSpPr>
        <p:spPr>
          <a:xfrm>
            <a:off x="338287" y="1690159"/>
            <a:ext cx="5185183" cy="48320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400" b="1" dirty="0" smtClean="0">
                <a:ln w="12700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Using a variety of TS can improve inclusive practice. What are the inclusive strengths and weaknesses of areas of the spectrum?</a:t>
            </a:r>
            <a:endParaRPr lang="en-GB" sz="4400" b="1" cap="none" spc="0" dirty="0">
              <a:ln w="12700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907667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3197" y="228647"/>
            <a:ext cx="10515600" cy="1325563"/>
          </a:xfrm>
        </p:spPr>
        <p:txBody>
          <a:bodyPr/>
          <a:lstStyle/>
          <a:p>
            <a:r>
              <a:rPr lang="en-US" u="sng" dirty="0" smtClean="0"/>
              <a:t>Learning Styles</a:t>
            </a:r>
            <a:endParaRPr lang="en-US" u="sng" dirty="0"/>
          </a:p>
        </p:txBody>
      </p:sp>
      <p:sp>
        <p:nvSpPr>
          <p:cNvPr id="15" name="TextBox 14"/>
          <p:cNvSpPr txBox="1"/>
          <p:nvPr/>
        </p:nvSpPr>
        <p:spPr>
          <a:xfrm>
            <a:off x="528251" y="1154100"/>
            <a:ext cx="45102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Honey and Mumford (1992)</a:t>
            </a:r>
          </a:p>
          <a:p>
            <a:r>
              <a:rPr lang="en-US" sz="2000" dirty="0" err="1" smtClean="0"/>
              <a:t>Klob</a:t>
            </a:r>
            <a:r>
              <a:rPr lang="en-US" sz="2000" dirty="0" smtClean="0"/>
              <a:t> (1984)</a:t>
            </a:r>
            <a:endParaRPr lang="en-US" sz="20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86" y="2479663"/>
            <a:ext cx="5668061" cy="4166628"/>
          </a:xfrm>
          <a:prstGeom prst="rect">
            <a:avLst/>
          </a:prstGeom>
        </p:spPr>
      </p:pic>
      <p:pic>
        <p:nvPicPr>
          <p:cNvPr id="10" name="Content Placeholder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5801" y="184170"/>
            <a:ext cx="6142334" cy="4856675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5915801" y="5199797"/>
            <a:ext cx="6142334" cy="1392072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18528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3197" y="228647"/>
            <a:ext cx="10515600" cy="1325563"/>
          </a:xfrm>
        </p:spPr>
        <p:txBody>
          <a:bodyPr/>
          <a:lstStyle/>
          <a:p>
            <a:r>
              <a:rPr lang="en-US" u="sng" dirty="0" smtClean="0"/>
              <a:t>Assessment</a:t>
            </a:r>
            <a:endParaRPr lang="en-US" u="sng" dirty="0"/>
          </a:p>
        </p:txBody>
      </p:sp>
      <p:sp>
        <p:nvSpPr>
          <p:cNvPr id="15" name="TextBox 14"/>
          <p:cNvSpPr txBox="1"/>
          <p:nvPr/>
        </p:nvSpPr>
        <p:spPr>
          <a:xfrm>
            <a:off x="353197" y="1278592"/>
            <a:ext cx="1096353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Deeper changes in assessment practice needed (Pollard and James 2004).</a:t>
            </a:r>
          </a:p>
          <a:p>
            <a:endParaRPr lang="en-US" sz="2800" dirty="0" smtClean="0"/>
          </a:p>
          <a:p>
            <a:endParaRPr lang="en-US" sz="2800" dirty="0"/>
          </a:p>
        </p:txBody>
      </p:sp>
      <p:sp>
        <p:nvSpPr>
          <p:cNvPr id="7" name="Rectangle 6"/>
          <p:cNvSpPr/>
          <p:nvPr/>
        </p:nvSpPr>
        <p:spPr>
          <a:xfrm>
            <a:off x="904616" y="2707054"/>
            <a:ext cx="6067167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3600" b="1" dirty="0" smtClean="0">
                <a:ln w="12700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Do the common assessment categories reflect the aims?</a:t>
            </a:r>
            <a:endParaRPr lang="en-GB" sz="3600" b="1" cap="none" spc="0" dirty="0">
              <a:ln w="12700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-126658" y="1984370"/>
            <a:ext cx="325806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3600" b="1" dirty="0" smtClean="0">
                <a:ln w="12700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Aims of PE?</a:t>
            </a:r>
            <a:endParaRPr lang="en-GB" sz="3600" b="1" cap="none" spc="0" dirty="0">
              <a:ln w="12700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526306" y="4025585"/>
            <a:ext cx="491799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3600" b="1" dirty="0" smtClean="0">
                <a:ln w="12700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Ideas for assessment to reflect aims?</a:t>
            </a:r>
            <a:endParaRPr lang="en-GB" sz="3600" b="1" cap="none" spc="0" dirty="0">
              <a:ln w="12700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985301" y="5308212"/>
            <a:ext cx="600538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3600" b="1" dirty="0" smtClean="0">
                <a:ln w="12700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More </a:t>
            </a:r>
            <a:r>
              <a:rPr lang="en-GB" sz="3600" b="1" smtClean="0">
                <a:ln w="12700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inclusive/personalised assessment strategies </a:t>
            </a:r>
            <a:endParaRPr lang="en-GB" sz="3600" b="1" cap="none" spc="0" dirty="0">
              <a:ln w="12700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3" name="Bent Arrow 2"/>
          <p:cNvSpPr/>
          <p:nvPr/>
        </p:nvSpPr>
        <p:spPr>
          <a:xfrm rot="5400000">
            <a:off x="3457906" y="1630626"/>
            <a:ext cx="588511" cy="1713816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Bent Arrow 12"/>
          <p:cNvSpPr/>
          <p:nvPr/>
        </p:nvSpPr>
        <p:spPr>
          <a:xfrm rot="5400000">
            <a:off x="9133093" y="4074751"/>
            <a:ext cx="588511" cy="1713816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Bent Arrow 15"/>
          <p:cNvSpPr/>
          <p:nvPr/>
        </p:nvSpPr>
        <p:spPr>
          <a:xfrm flipV="1">
            <a:off x="1948248" y="4113808"/>
            <a:ext cx="1578058" cy="768837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57200" y="5980669"/>
            <a:ext cx="630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SE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8157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Activity: What do you see as the advantages and disadvantages of inclusive PE?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486021"/>
          </a:xfrm>
        </p:spPr>
        <p:txBody>
          <a:bodyPr>
            <a:normAutofit/>
          </a:bodyPr>
          <a:lstStyle/>
          <a:p>
            <a:r>
              <a:rPr lang="en-US" sz="4000" dirty="0" smtClean="0"/>
              <a:t>Three Perspectives:</a:t>
            </a:r>
          </a:p>
          <a:p>
            <a:endParaRPr lang="en-US" sz="4000" dirty="0"/>
          </a:p>
          <a:p>
            <a:pPr lvl="1"/>
            <a:r>
              <a:rPr lang="en-US" sz="3600" dirty="0" smtClean="0"/>
              <a:t>The Teacher</a:t>
            </a:r>
          </a:p>
          <a:p>
            <a:pPr lvl="1"/>
            <a:r>
              <a:rPr lang="en-US" sz="3600" dirty="0" smtClean="0"/>
              <a:t>The Child with ALN</a:t>
            </a:r>
          </a:p>
          <a:p>
            <a:pPr lvl="1"/>
            <a:r>
              <a:rPr lang="en-US" sz="3600" dirty="0" smtClean="0"/>
              <a:t>The ‘mainstream’ child</a:t>
            </a:r>
          </a:p>
          <a:p>
            <a:pPr lvl="1"/>
            <a:endParaRPr lang="en-US" sz="3600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6448275" y="3128211"/>
            <a:ext cx="442361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8686149" y="2646947"/>
            <a:ext cx="24063" cy="334477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616718" y="2526632"/>
            <a:ext cx="19009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/>
              <a:t>Advantages</a:t>
            </a:r>
            <a:endParaRPr lang="en-US" sz="2400"/>
          </a:p>
        </p:txBody>
      </p:sp>
      <p:sp>
        <p:nvSpPr>
          <p:cNvPr id="9" name="TextBox 8"/>
          <p:cNvSpPr txBox="1"/>
          <p:nvPr/>
        </p:nvSpPr>
        <p:spPr>
          <a:xfrm>
            <a:off x="8970897" y="2502569"/>
            <a:ext cx="206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/>
              <a:t>Disadvantages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529995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8455</TotalTime>
  <Words>360</Words>
  <Application>Microsoft Macintosh PowerPoint</Application>
  <PresentationFormat>Widescreen</PresentationFormat>
  <Paragraphs>50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Calibri</vt:lpstr>
      <vt:lpstr>Calibri Light</vt:lpstr>
      <vt:lpstr>Mangal</vt:lpstr>
      <vt:lpstr>Arial</vt:lpstr>
      <vt:lpstr>Office Theme</vt:lpstr>
      <vt:lpstr>Personalised Learning</vt:lpstr>
      <vt:lpstr>Background of personalised learning</vt:lpstr>
      <vt:lpstr>PowerPoint Presentation</vt:lpstr>
      <vt:lpstr>Differentiation</vt:lpstr>
      <vt:lpstr>Teaching styles</vt:lpstr>
      <vt:lpstr>Learning Styles</vt:lpstr>
      <vt:lpstr>Assessment</vt:lpstr>
      <vt:lpstr>Activity: What do you see as the advantages and disadvantages of inclusive PE?</vt:lpstr>
    </vt:vector>
  </TitlesOfParts>
  <Company/>
  <LinksUpToDate>false</LinksUpToDate>
  <SharedDoc>false</SharedDoc>
  <HyperlinksChanged>false</HyperlinksChanged>
  <AppVersion>15.0032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Piper (1402312)</dc:creator>
  <cp:lastModifiedBy>Kate Piper (1402312)</cp:lastModifiedBy>
  <cp:revision>22</cp:revision>
  <dcterms:created xsi:type="dcterms:W3CDTF">2017-10-16T17:50:35Z</dcterms:created>
  <dcterms:modified xsi:type="dcterms:W3CDTF">2017-10-22T14:46:39Z</dcterms:modified>
</cp:coreProperties>
</file>