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Lst>
  <p:sldSz cx="16459200" cy="21945600"/>
  <p:notesSz cx="6858000" cy="9144000"/>
  <p:defaultTextStyle>
    <a:defPPr>
      <a:defRPr lang="en-US"/>
    </a:defPPr>
    <a:lvl1pPr marL="0" algn="l" defTabSz="921715" rtl="0" eaLnBrk="1" latinLnBrk="0" hangingPunct="1">
      <a:defRPr sz="3629" kern="1200">
        <a:solidFill>
          <a:schemeClr val="tx1"/>
        </a:solidFill>
        <a:latin typeface="+mn-lt"/>
        <a:ea typeface="+mn-ea"/>
        <a:cs typeface="+mn-cs"/>
      </a:defRPr>
    </a:lvl1pPr>
    <a:lvl2pPr marL="921715" algn="l" defTabSz="921715" rtl="0" eaLnBrk="1" latinLnBrk="0" hangingPunct="1">
      <a:defRPr sz="3629" kern="1200">
        <a:solidFill>
          <a:schemeClr val="tx1"/>
        </a:solidFill>
        <a:latin typeface="+mn-lt"/>
        <a:ea typeface="+mn-ea"/>
        <a:cs typeface="+mn-cs"/>
      </a:defRPr>
    </a:lvl2pPr>
    <a:lvl3pPr marL="1843430" algn="l" defTabSz="921715" rtl="0" eaLnBrk="1" latinLnBrk="0" hangingPunct="1">
      <a:defRPr sz="3629" kern="1200">
        <a:solidFill>
          <a:schemeClr val="tx1"/>
        </a:solidFill>
        <a:latin typeface="+mn-lt"/>
        <a:ea typeface="+mn-ea"/>
        <a:cs typeface="+mn-cs"/>
      </a:defRPr>
    </a:lvl3pPr>
    <a:lvl4pPr marL="2765146" algn="l" defTabSz="921715" rtl="0" eaLnBrk="1" latinLnBrk="0" hangingPunct="1">
      <a:defRPr sz="3629" kern="1200">
        <a:solidFill>
          <a:schemeClr val="tx1"/>
        </a:solidFill>
        <a:latin typeface="+mn-lt"/>
        <a:ea typeface="+mn-ea"/>
        <a:cs typeface="+mn-cs"/>
      </a:defRPr>
    </a:lvl4pPr>
    <a:lvl5pPr marL="3686861" algn="l" defTabSz="921715" rtl="0" eaLnBrk="1" latinLnBrk="0" hangingPunct="1">
      <a:defRPr sz="3629" kern="1200">
        <a:solidFill>
          <a:schemeClr val="tx1"/>
        </a:solidFill>
        <a:latin typeface="+mn-lt"/>
        <a:ea typeface="+mn-ea"/>
        <a:cs typeface="+mn-cs"/>
      </a:defRPr>
    </a:lvl5pPr>
    <a:lvl6pPr marL="4608576" algn="l" defTabSz="921715" rtl="0" eaLnBrk="1" latinLnBrk="0" hangingPunct="1">
      <a:defRPr sz="3629" kern="1200">
        <a:solidFill>
          <a:schemeClr val="tx1"/>
        </a:solidFill>
        <a:latin typeface="+mn-lt"/>
        <a:ea typeface="+mn-ea"/>
        <a:cs typeface="+mn-cs"/>
      </a:defRPr>
    </a:lvl6pPr>
    <a:lvl7pPr marL="5530291" algn="l" defTabSz="921715" rtl="0" eaLnBrk="1" latinLnBrk="0" hangingPunct="1">
      <a:defRPr sz="3629" kern="1200">
        <a:solidFill>
          <a:schemeClr val="tx1"/>
        </a:solidFill>
        <a:latin typeface="+mn-lt"/>
        <a:ea typeface="+mn-ea"/>
        <a:cs typeface="+mn-cs"/>
      </a:defRPr>
    </a:lvl7pPr>
    <a:lvl8pPr marL="6452006" algn="l" defTabSz="921715" rtl="0" eaLnBrk="1" latinLnBrk="0" hangingPunct="1">
      <a:defRPr sz="3629" kern="1200">
        <a:solidFill>
          <a:schemeClr val="tx1"/>
        </a:solidFill>
        <a:latin typeface="+mn-lt"/>
        <a:ea typeface="+mn-ea"/>
        <a:cs typeface="+mn-cs"/>
      </a:defRPr>
    </a:lvl8pPr>
    <a:lvl9pPr marL="7373722" algn="l" defTabSz="921715" rtl="0" eaLnBrk="1" latinLnBrk="0" hangingPunct="1">
      <a:defRPr sz="362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23" d="100"/>
          <a:sy n="23" d="100"/>
        </p:scale>
        <p:origin x="223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96350" y="8046725"/>
            <a:ext cx="11880812" cy="7240899"/>
          </a:xfrm>
        </p:spPr>
        <p:txBody>
          <a:bodyPr anchor="b">
            <a:normAutofit/>
          </a:bodyPr>
          <a:lstStyle>
            <a:lvl1pPr>
              <a:defRPr sz="9720"/>
            </a:lvl1pPr>
          </a:lstStyle>
          <a:p>
            <a:r>
              <a:rPr lang="en-US"/>
              <a:t>Click to edit Master title style</a:t>
            </a:r>
            <a:endParaRPr lang="en-US" dirty="0"/>
          </a:p>
        </p:txBody>
      </p:sp>
      <p:sp>
        <p:nvSpPr>
          <p:cNvPr id="3" name="Subtitle 2"/>
          <p:cNvSpPr>
            <a:spLocks noGrp="1"/>
          </p:cNvSpPr>
          <p:nvPr>
            <p:ph type="subTitle" idx="1"/>
          </p:nvPr>
        </p:nvSpPr>
        <p:spPr>
          <a:xfrm>
            <a:off x="3496350" y="15287617"/>
            <a:ext cx="11880812" cy="3604106"/>
          </a:xfrm>
        </p:spPr>
        <p:txBody>
          <a:bodyPr anchor="t"/>
          <a:lstStyle>
            <a:lvl1pPr marL="0" indent="0" algn="l">
              <a:buNone/>
              <a:defRPr>
                <a:solidFill>
                  <a:schemeClr val="tx1">
                    <a:lumMod val="65000"/>
                    <a:lumOff val="35000"/>
                  </a:schemeClr>
                </a:solidFill>
              </a:defRPr>
            </a:lvl1pPr>
            <a:lvl2pPr marL="822960" indent="0" algn="ctr">
              <a:buNone/>
              <a:defRPr>
                <a:solidFill>
                  <a:schemeClr val="tx1">
                    <a:tint val="75000"/>
                  </a:schemeClr>
                </a:solidFill>
              </a:defRPr>
            </a:lvl2pPr>
            <a:lvl3pPr marL="1645920" indent="0" algn="ctr">
              <a:buNone/>
              <a:defRPr>
                <a:solidFill>
                  <a:schemeClr val="tx1">
                    <a:tint val="75000"/>
                  </a:schemeClr>
                </a:solidFill>
              </a:defRPr>
            </a:lvl3pPr>
            <a:lvl4pPr marL="2468880" indent="0" algn="ctr">
              <a:buNone/>
              <a:defRPr>
                <a:solidFill>
                  <a:schemeClr val="tx1">
                    <a:tint val="75000"/>
                  </a:schemeClr>
                </a:solidFill>
              </a:defRPr>
            </a:lvl4pPr>
            <a:lvl5pPr marL="3291840" indent="0" algn="ctr">
              <a:buNone/>
              <a:defRPr>
                <a:solidFill>
                  <a:schemeClr val="tx1">
                    <a:tint val="75000"/>
                  </a:schemeClr>
                </a:solidFill>
              </a:defRPr>
            </a:lvl5pPr>
            <a:lvl6pPr marL="4114800" indent="0" algn="ctr">
              <a:buNone/>
              <a:defRPr>
                <a:solidFill>
                  <a:schemeClr val="tx1">
                    <a:tint val="75000"/>
                  </a:schemeClr>
                </a:solidFill>
              </a:defRPr>
            </a:lvl6pPr>
            <a:lvl7pPr marL="4937760" indent="0" algn="ctr">
              <a:buNone/>
              <a:defRPr>
                <a:solidFill>
                  <a:schemeClr val="tx1">
                    <a:tint val="75000"/>
                  </a:schemeClr>
                </a:solidFill>
              </a:defRPr>
            </a:lvl7pPr>
            <a:lvl8pPr marL="5760720" indent="0" algn="ctr">
              <a:buNone/>
              <a:defRPr>
                <a:solidFill>
                  <a:schemeClr val="tx1">
                    <a:tint val="75000"/>
                  </a:schemeClr>
                </a:solidFill>
              </a:defRPr>
            </a:lvl8pPr>
            <a:lvl9pPr marL="65836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57093" y="13827707"/>
            <a:ext cx="2511851" cy="2501699"/>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762001" y="14494533"/>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8242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501363" y="1997152"/>
            <a:ext cx="11860558" cy="4098848"/>
          </a:xfrm>
        </p:spPr>
        <p:txBody>
          <a:bodyPr/>
          <a:lstStyle/>
          <a:p>
            <a:r>
              <a:rPr lang="en-US"/>
              <a:t>Click to edit Master title style</a:t>
            </a:r>
            <a:endParaRPr lang="en-US" dirty="0"/>
          </a:p>
        </p:txBody>
      </p:sp>
      <p:sp>
        <p:nvSpPr>
          <p:cNvPr id="3" name="Content Placeholder 2"/>
          <p:cNvSpPr>
            <a:spLocks noGrp="1"/>
          </p:cNvSpPr>
          <p:nvPr>
            <p:ph idx="1"/>
          </p:nvPr>
        </p:nvSpPr>
        <p:spPr>
          <a:xfrm>
            <a:off x="3496348" y="6827520"/>
            <a:ext cx="11865573" cy="120883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62826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96348" y="6638598"/>
            <a:ext cx="11865573" cy="4700160"/>
          </a:xfrm>
        </p:spPr>
        <p:txBody>
          <a:bodyPr anchor="b"/>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496348" y="11460480"/>
            <a:ext cx="11865573" cy="2753280"/>
          </a:xfrm>
        </p:spPr>
        <p:txBody>
          <a:bodyPr anchor="t"/>
          <a:lstStyle>
            <a:lvl1pPr marL="0" indent="0" algn="l">
              <a:buNone/>
              <a:defRPr sz="3600">
                <a:solidFill>
                  <a:schemeClr val="tx1">
                    <a:lumMod val="65000"/>
                    <a:lumOff val="35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104" y="10132888"/>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920211" y="10381250"/>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3913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496350" y="6837461"/>
            <a:ext cx="5755556" cy="1205567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607154" y="6837461"/>
            <a:ext cx="5754767" cy="1205567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920211" y="2520907"/>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349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077634" y="7125203"/>
            <a:ext cx="5174273" cy="1844038"/>
          </a:xfrm>
        </p:spPr>
        <p:txBody>
          <a:bodyPr anchor="b">
            <a:noAutofit/>
          </a:bodyPr>
          <a:lstStyle>
            <a:lvl1pPr marL="0" indent="0">
              <a:buNone/>
              <a:defRPr sz="4320" b="0"/>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4" name="Content Placeholder 3"/>
          <p:cNvSpPr>
            <a:spLocks noGrp="1"/>
          </p:cNvSpPr>
          <p:nvPr>
            <p:ph sz="half" idx="2"/>
          </p:nvPr>
        </p:nvSpPr>
        <p:spPr>
          <a:xfrm>
            <a:off x="3496347" y="8969243"/>
            <a:ext cx="5755558" cy="993825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181078" y="7114874"/>
            <a:ext cx="5171830" cy="1844038"/>
          </a:xfrm>
        </p:spPr>
        <p:txBody>
          <a:bodyPr anchor="b">
            <a:noAutofit/>
          </a:bodyPr>
          <a:lstStyle>
            <a:lvl1pPr marL="0" indent="0">
              <a:buNone/>
              <a:defRPr sz="4320" b="0"/>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6" name="Content Placeholder 5"/>
          <p:cNvSpPr>
            <a:spLocks noGrp="1"/>
          </p:cNvSpPr>
          <p:nvPr>
            <p:ph sz="quarter" idx="4"/>
          </p:nvPr>
        </p:nvSpPr>
        <p:spPr>
          <a:xfrm>
            <a:off x="9600687" y="8958913"/>
            <a:ext cx="5752224" cy="993825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920211" y="2520907"/>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777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501360" y="1997152"/>
            <a:ext cx="11860560" cy="4098848"/>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5271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59633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96347" y="1427482"/>
            <a:ext cx="4733251" cy="3124198"/>
          </a:xfrm>
        </p:spPr>
        <p:txBody>
          <a:bodyPr anchor="b"/>
          <a:lstStyle>
            <a:lvl1pPr algn="l">
              <a:defRPr sz="3600" b="0"/>
            </a:lvl1pPr>
          </a:lstStyle>
          <a:p>
            <a:r>
              <a:rPr lang="en-US"/>
              <a:t>Click to edit Master title style</a:t>
            </a:r>
            <a:endParaRPr lang="en-US" dirty="0"/>
          </a:p>
        </p:txBody>
      </p:sp>
      <p:sp>
        <p:nvSpPr>
          <p:cNvPr id="3" name="Content Placeholder 2"/>
          <p:cNvSpPr>
            <a:spLocks noGrp="1"/>
          </p:cNvSpPr>
          <p:nvPr>
            <p:ph idx="1"/>
          </p:nvPr>
        </p:nvSpPr>
        <p:spPr>
          <a:xfrm>
            <a:off x="8538289" y="1427486"/>
            <a:ext cx="6823631" cy="1732788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96347" y="5115562"/>
            <a:ext cx="4733251" cy="13639795"/>
          </a:xfrm>
        </p:spPr>
        <p:txBody>
          <a:bodyPr/>
          <a:lstStyle>
            <a:lvl1pPr marL="0" indent="0">
              <a:buNone/>
              <a:defRPr sz="2520"/>
            </a:lvl1pPr>
            <a:lvl2pPr marL="822960" indent="0">
              <a:buNone/>
              <a:defRPr sz="2160"/>
            </a:lvl2pPr>
            <a:lvl3pPr marL="1645920" indent="0">
              <a:buNone/>
              <a:defRPr sz="1800"/>
            </a:lvl3pPr>
            <a:lvl4pPr marL="2468880" indent="0">
              <a:buNone/>
              <a:defRPr sz="1620"/>
            </a:lvl4pPr>
            <a:lvl5pPr marL="3291840" indent="0">
              <a:buNone/>
              <a:defRPr sz="1620"/>
            </a:lvl5pPr>
            <a:lvl6pPr marL="4114800" indent="0">
              <a:buNone/>
              <a:defRPr sz="1620"/>
            </a:lvl6pPr>
            <a:lvl7pPr marL="4937760" indent="0">
              <a:buNone/>
              <a:defRPr sz="1620"/>
            </a:lvl7pPr>
            <a:lvl8pPr marL="5760720" indent="0">
              <a:buNone/>
              <a:defRPr sz="1620"/>
            </a:lvl8pPr>
            <a:lvl9pPr marL="6583680" indent="0">
              <a:buNone/>
              <a:defRPr sz="162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7544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96348" y="15361920"/>
            <a:ext cx="11865573" cy="1813562"/>
          </a:xfrm>
        </p:spPr>
        <p:txBody>
          <a:bodyPr anchor="b">
            <a:normAutofit/>
          </a:bodyPr>
          <a:lstStyle>
            <a:lvl1pPr algn="l">
              <a:defRPr sz="43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496348" y="2031888"/>
            <a:ext cx="11865573" cy="12335904"/>
          </a:xfrm>
        </p:spPr>
        <p:txBody>
          <a:bodyPr anchor="t">
            <a:normAutofit/>
          </a:bodyPr>
          <a:lstStyle>
            <a:lvl1pPr marL="0" indent="0" algn="ctr">
              <a:buNone/>
              <a:defRPr sz="2880"/>
            </a:lvl1pPr>
            <a:lvl2pPr marL="822960" indent="0">
              <a:buNone/>
              <a:defRPr sz="2880"/>
            </a:lvl2pPr>
            <a:lvl3pPr marL="1645920" indent="0">
              <a:buNone/>
              <a:defRPr sz="2880"/>
            </a:lvl3pPr>
            <a:lvl4pPr marL="2468880" indent="0">
              <a:buNone/>
              <a:defRPr sz="2880"/>
            </a:lvl4pPr>
            <a:lvl5pPr marL="3291840" indent="0">
              <a:buNone/>
              <a:defRPr sz="2880"/>
            </a:lvl5pPr>
            <a:lvl6pPr marL="4114800" indent="0">
              <a:buNone/>
              <a:defRPr sz="2880"/>
            </a:lvl6pPr>
            <a:lvl7pPr marL="4937760" indent="0">
              <a:buNone/>
              <a:defRPr sz="2880"/>
            </a:lvl7pPr>
            <a:lvl8pPr marL="5760720" indent="0">
              <a:buNone/>
              <a:defRPr sz="2880"/>
            </a:lvl8pPr>
            <a:lvl9pPr marL="6583680" indent="0">
              <a:buNone/>
              <a:defRPr sz="2880"/>
            </a:lvl9pPr>
          </a:lstStyle>
          <a:p>
            <a:r>
              <a:rPr lang="en-US"/>
              <a:t>Click icon to add picture</a:t>
            </a:r>
            <a:endParaRPr lang="en-US" dirty="0"/>
          </a:p>
        </p:txBody>
      </p:sp>
      <p:sp>
        <p:nvSpPr>
          <p:cNvPr id="4" name="Text Placeholder 3"/>
          <p:cNvSpPr>
            <a:spLocks noGrp="1"/>
          </p:cNvSpPr>
          <p:nvPr>
            <p:ph type="body" sz="half" idx="2"/>
          </p:nvPr>
        </p:nvSpPr>
        <p:spPr>
          <a:xfrm>
            <a:off x="3496348" y="17175482"/>
            <a:ext cx="11865573" cy="1579878"/>
          </a:xfrm>
        </p:spPr>
        <p:txBody>
          <a:bodyPr>
            <a:normAutofit/>
          </a:bodyPr>
          <a:lstStyle>
            <a:lvl1pPr marL="0" indent="0">
              <a:buNone/>
              <a:defRPr sz="2160"/>
            </a:lvl1pPr>
            <a:lvl2pPr marL="822960" indent="0">
              <a:buNone/>
              <a:defRPr sz="2160"/>
            </a:lvl2pPr>
            <a:lvl3pPr marL="1645920" indent="0">
              <a:buNone/>
              <a:defRPr sz="1800"/>
            </a:lvl3pPr>
            <a:lvl4pPr marL="2468880" indent="0">
              <a:buNone/>
              <a:defRPr sz="1620"/>
            </a:lvl4pPr>
            <a:lvl5pPr marL="3291840" indent="0">
              <a:buNone/>
              <a:defRPr sz="1620"/>
            </a:lvl5pPr>
            <a:lvl6pPr marL="4114800" indent="0">
              <a:buNone/>
              <a:defRPr sz="1620"/>
            </a:lvl6pPr>
            <a:lvl7pPr marL="4937760" indent="0">
              <a:buNone/>
              <a:defRPr sz="1620"/>
            </a:lvl7pPr>
            <a:lvl8pPr marL="5760720" indent="0">
              <a:buNone/>
              <a:defRPr sz="1620"/>
            </a:lvl8pPr>
            <a:lvl9pPr marL="6583680" indent="0">
              <a:buNone/>
              <a:defRPr sz="162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104" y="15714114"/>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920211" y="15945883"/>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9468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496348" y="1950720"/>
            <a:ext cx="11865573" cy="9974528"/>
          </a:xfrm>
        </p:spPr>
        <p:txBody>
          <a:bodyPr anchor="ctr">
            <a:normAutofit/>
          </a:bodyPr>
          <a:lstStyle>
            <a:lvl1pPr algn="l">
              <a:defRPr sz="8640" b="0" cap="none"/>
            </a:lvl1pPr>
          </a:lstStyle>
          <a:p>
            <a:r>
              <a:rPr lang="en-US"/>
              <a:t>Click to edit Master title style</a:t>
            </a:r>
            <a:endParaRPr lang="en-US" dirty="0"/>
          </a:p>
        </p:txBody>
      </p:sp>
      <p:sp>
        <p:nvSpPr>
          <p:cNvPr id="3" name="Text Placeholder 2"/>
          <p:cNvSpPr>
            <a:spLocks noGrp="1"/>
          </p:cNvSpPr>
          <p:nvPr>
            <p:ph type="body" idx="1"/>
          </p:nvPr>
        </p:nvSpPr>
        <p:spPr>
          <a:xfrm>
            <a:off x="3496348" y="13932947"/>
            <a:ext cx="11865573" cy="4978765"/>
          </a:xfrm>
        </p:spPr>
        <p:txBody>
          <a:bodyPr anchor="ctr">
            <a:normAutofit/>
          </a:bodyPr>
          <a:lstStyle>
            <a:lvl1pPr marL="0" indent="0" algn="l">
              <a:buNone/>
              <a:defRPr sz="3240">
                <a:solidFill>
                  <a:schemeClr val="tx1">
                    <a:lumMod val="65000"/>
                    <a:lumOff val="35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104" y="10132888"/>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920211" y="10381250"/>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8163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38622" y="1950720"/>
            <a:ext cx="10997257" cy="9265920"/>
          </a:xfrm>
        </p:spPr>
        <p:txBody>
          <a:bodyPr anchor="ctr">
            <a:normAutofit/>
          </a:bodyPr>
          <a:lstStyle>
            <a:lvl1pPr algn="l">
              <a:defRPr sz="864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348750" y="11216640"/>
            <a:ext cx="10176998" cy="1219200"/>
          </a:xfrm>
        </p:spPr>
        <p:txBody>
          <a:bodyPr anchor="ctr">
            <a:noAutofit/>
          </a:bodyPr>
          <a:lstStyle>
            <a:lvl1pPr marL="0" indent="0">
              <a:buFontTx/>
              <a:buNone/>
              <a:defRPr sz="2880">
                <a:solidFill>
                  <a:schemeClr val="tx1">
                    <a:lumMod val="50000"/>
                    <a:lumOff val="50000"/>
                  </a:schemeClr>
                </a:solidFill>
              </a:defRPr>
            </a:lvl1pPr>
            <a:lvl2pPr marL="822960" indent="0">
              <a:buFontTx/>
              <a:buNone/>
              <a:defRPr/>
            </a:lvl2pPr>
            <a:lvl3pPr marL="1645920" indent="0">
              <a:buFontTx/>
              <a:buNone/>
              <a:defRPr/>
            </a:lvl3pPr>
            <a:lvl4pPr marL="2468880" indent="0">
              <a:buFontTx/>
              <a:buNone/>
              <a:defRPr/>
            </a:lvl4pPr>
            <a:lvl5pPr marL="3291840" indent="0">
              <a:buFontTx/>
              <a:buNone/>
              <a:defRPr/>
            </a:lvl5pPr>
          </a:lstStyle>
          <a:p>
            <a:pPr lvl="0"/>
            <a:r>
              <a:rPr lang="en-US"/>
              <a:t>Click to edit Master text styles</a:t>
            </a:r>
          </a:p>
        </p:txBody>
      </p:sp>
      <p:sp>
        <p:nvSpPr>
          <p:cNvPr id="3" name="Text Placeholder 2"/>
          <p:cNvSpPr>
            <a:spLocks noGrp="1"/>
          </p:cNvSpPr>
          <p:nvPr>
            <p:ph type="body" idx="1"/>
          </p:nvPr>
        </p:nvSpPr>
        <p:spPr>
          <a:xfrm>
            <a:off x="3496348" y="13932947"/>
            <a:ext cx="11865573" cy="4978765"/>
          </a:xfrm>
        </p:spPr>
        <p:txBody>
          <a:bodyPr anchor="ctr">
            <a:normAutofit/>
          </a:bodyPr>
          <a:lstStyle>
            <a:lvl1pPr marL="0" indent="0" algn="l">
              <a:buNone/>
              <a:defRPr sz="3240">
                <a:solidFill>
                  <a:schemeClr val="tx1">
                    <a:lumMod val="65000"/>
                    <a:lumOff val="35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104" y="10132888"/>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920211" y="10381250"/>
            <a:ext cx="1052960" cy="1168400"/>
          </a:xfrm>
        </p:spPr>
        <p:txBody>
          <a:bodyPr/>
          <a:lstStyle/>
          <a:p>
            <a:fld id="{D57F1E4F-1CFF-5643-939E-217C01CDF565}" type="slidenum">
              <a:rPr lang="en-US" smtClean="0"/>
              <a:pPr/>
              <a:t>‹#›</a:t>
            </a:fld>
            <a:endParaRPr lang="en-US" dirty="0"/>
          </a:p>
        </p:txBody>
      </p:sp>
      <p:sp>
        <p:nvSpPr>
          <p:cNvPr id="14" name="TextBox 13"/>
          <p:cNvSpPr txBox="1"/>
          <p:nvPr/>
        </p:nvSpPr>
        <p:spPr>
          <a:xfrm>
            <a:off x="3254970" y="2073616"/>
            <a:ext cx="823174" cy="1871283"/>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solidFill>
                <a:effectLst/>
                <a:latin typeface="Arial"/>
              </a:rPr>
              <a:t>“</a:t>
            </a:r>
          </a:p>
        </p:txBody>
      </p:sp>
      <p:sp>
        <p:nvSpPr>
          <p:cNvPr id="15" name="TextBox 14"/>
          <p:cNvSpPr txBox="1"/>
          <p:nvPr/>
        </p:nvSpPr>
        <p:spPr>
          <a:xfrm>
            <a:off x="14705160" y="9296979"/>
            <a:ext cx="823174" cy="1871283"/>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64493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496348" y="7802885"/>
            <a:ext cx="11865573" cy="8719504"/>
          </a:xfrm>
        </p:spPr>
        <p:txBody>
          <a:bodyPr anchor="b">
            <a:normAutofit/>
          </a:bodyPr>
          <a:lstStyle>
            <a:lvl1pPr algn="l">
              <a:defRPr sz="8640" b="0"/>
            </a:lvl1pPr>
          </a:lstStyle>
          <a:p>
            <a:r>
              <a:rPr lang="en-US"/>
              <a:t>Click to edit Master title style</a:t>
            </a:r>
            <a:endParaRPr lang="en-US" dirty="0"/>
          </a:p>
        </p:txBody>
      </p:sp>
      <p:sp>
        <p:nvSpPr>
          <p:cNvPr id="4" name="Text Placeholder 3"/>
          <p:cNvSpPr>
            <a:spLocks noGrp="1"/>
          </p:cNvSpPr>
          <p:nvPr>
            <p:ph type="body" sz="half" idx="2"/>
          </p:nvPr>
        </p:nvSpPr>
        <p:spPr>
          <a:xfrm>
            <a:off x="3496348" y="16581120"/>
            <a:ext cx="11865573" cy="2334790"/>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104" y="15714114"/>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920211" y="15945883"/>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7243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3938622" y="1950720"/>
            <a:ext cx="10997257" cy="9265920"/>
          </a:xfrm>
        </p:spPr>
        <p:txBody>
          <a:bodyPr anchor="ctr">
            <a:normAutofit/>
          </a:bodyPr>
          <a:lstStyle>
            <a:lvl1pPr algn="l">
              <a:defRPr sz="864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496347" y="13898880"/>
            <a:ext cx="12038926" cy="2682240"/>
          </a:xfrm>
        </p:spPr>
        <p:txBody>
          <a:bodyPr anchor="b">
            <a:noAutofit/>
          </a:bodyPr>
          <a:lstStyle>
            <a:lvl1pPr marL="0" indent="0">
              <a:buFontTx/>
              <a:buNone/>
              <a:defRPr sz="4320">
                <a:solidFill>
                  <a:schemeClr val="accent1"/>
                </a:solidFill>
              </a:defRPr>
            </a:lvl1pPr>
            <a:lvl2pPr marL="822960" indent="0">
              <a:buFontTx/>
              <a:buNone/>
              <a:defRPr/>
            </a:lvl2pPr>
            <a:lvl3pPr marL="1645920" indent="0">
              <a:buFontTx/>
              <a:buNone/>
              <a:defRPr/>
            </a:lvl3pPr>
            <a:lvl4pPr marL="2468880" indent="0">
              <a:buFontTx/>
              <a:buNone/>
              <a:defRPr/>
            </a:lvl4pPr>
            <a:lvl5pPr marL="329184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496347" y="16581120"/>
            <a:ext cx="12038926" cy="2334790"/>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104" y="15714114"/>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920211" y="15945883"/>
            <a:ext cx="1052960" cy="1168400"/>
          </a:xfrm>
        </p:spPr>
        <p:txBody>
          <a:bodyPr/>
          <a:lstStyle/>
          <a:p>
            <a:fld id="{D57F1E4F-1CFF-5643-939E-217C01CDF565}" type="slidenum">
              <a:rPr lang="en-US" smtClean="0"/>
              <a:pPr/>
              <a:t>‹#›</a:t>
            </a:fld>
            <a:endParaRPr lang="en-US" dirty="0"/>
          </a:p>
        </p:txBody>
      </p:sp>
      <p:sp>
        <p:nvSpPr>
          <p:cNvPr id="11" name="TextBox 10"/>
          <p:cNvSpPr txBox="1"/>
          <p:nvPr/>
        </p:nvSpPr>
        <p:spPr>
          <a:xfrm>
            <a:off x="3254970" y="2073616"/>
            <a:ext cx="823174" cy="1871283"/>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solidFill>
                <a:effectLst/>
                <a:latin typeface="Arial"/>
              </a:rPr>
              <a:t>“</a:t>
            </a:r>
          </a:p>
        </p:txBody>
      </p:sp>
      <p:sp>
        <p:nvSpPr>
          <p:cNvPr id="12" name="TextBox 11"/>
          <p:cNvSpPr txBox="1"/>
          <p:nvPr/>
        </p:nvSpPr>
        <p:spPr>
          <a:xfrm>
            <a:off x="14705160" y="9296979"/>
            <a:ext cx="823174" cy="1871283"/>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55084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496349" y="2007702"/>
            <a:ext cx="11865571" cy="9216064"/>
          </a:xfrm>
        </p:spPr>
        <p:txBody>
          <a:bodyPr anchor="ctr">
            <a:normAutofit/>
          </a:bodyPr>
          <a:lstStyle>
            <a:lvl1pPr algn="l">
              <a:defRPr sz="8640" b="0"/>
            </a:lvl1pPr>
          </a:lstStyle>
          <a:p>
            <a:r>
              <a:rPr lang="en-US"/>
              <a:t>Click to edit Master title style</a:t>
            </a:r>
            <a:endParaRPr lang="en-US" dirty="0"/>
          </a:p>
        </p:txBody>
      </p:sp>
      <p:sp>
        <p:nvSpPr>
          <p:cNvPr id="21" name="Text Placeholder 9"/>
          <p:cNvSpPr>
            <a:spLocks noGrp="1"/>
          </p:cNvSpPr>
          <p:nvPr>
            <p:ph type="body" sz="quarter" idx="13"/>
          </p:nvPr>
        </p:nvSpPr>
        <p:spPr>
          <a:xfrm>
            <a:off x="3496348" y="13898880"/>
            <a:ext cx="11865573" cy="2682240"/>
          </a:xfrm>
        </p:spPr>
        <p:txBody>
          <a:bodyPr anchor="b">
            <a:noAutofit/>
          </a:bodyPr>
          <a:lstStyle>
            <a:lvl1pPr marL="0" indent="0">
              <a:buFontTx/>
              <a:buNone/>
              <a:defRPr sz="4320">
                <a:solidFill>
                  <a:schemeClr val="accent1"/>
                </a:solidFill>
              </a:defRPr>
            </a:lvl1pPr>
            <a:lvl2pPr marL="822960" indent="0">
              <a:buFontTx/>
              <a:buNone/>
              <a:defRPr/>
            </a:lvl2pPr>
            <a:lvl3pPr marL="1645920" indent="0">
              <a:buFontTx/>
              <a:buNone/>
              <a:defRPr/>
            </a:lvl3pPr>
            <a:lvl4pPr marL="2468880" indent="0">
              <a:buFontTx/>
              <a:buNone/>
              <a:defRPr/>
            </a:lvl4pPr>
            <a:lvl5pPr marL="329184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496348" y="16581120"/>
            <a:ext cx="11865573" cy="2334790"/>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104" y="15714114"/>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920211" y="15945883"/>
            <a:ext cx="1052960" cy="11684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5117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0161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381363" y="2007701"/>
            <a:ext cx="2981038" cy="16908214"/>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496349" y="2007701"/>
            <a:ext cx="8489426" cy="169082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104" y="2275822"/>
            <a:ext cx="2445041" cy="162561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7017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2" y="731520"/>
            <a:ext cx="3566160" cy="21243610"/>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36758" y="912"/>
            <a:ext cx="3514090" cy="2192949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329184" cy="219456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501360" y="1997152"/>
            <a:ext cx="11860560" cy="409884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496348" y="6827520"/>
            <a:ext cx="11865573" cy="124358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90320" y="19632287"/>
            <a:ext cx="1379484" cy="1184547"/>
          </a:xfrm>
          <a:prstGeom prst="rect">
            <a:avLst/>
          </a:prstGeom>
        </p:spPr>
        <p:txBody>
          <a:bodyPr vert="horz" lIns="91440" tIns="45720" rIns="91440" bIns="45720" rtlCol="0" anchor="ctr"/>
          <a:lstStyle>
            <a:lvl1pPr algn="r">
              <a:defRPr sz="1620">
                <a:solidFill>
                  <a:schemeClr val="tx1">
                    <a:tint val="75000"/>
                  </a:schemeClr>
                </a:solidFill>
              </a:defRPr>
            </a:lvl1pPr>
          </a:lstStyle>
          <a:p>
            <a:fld id="{B61BEF0D-F0BB-DE4B-95CE-6DB70DBA9567}" type="datetimeFigureOut">
              <a:rPr lang="en-US" smtClean="0"/>
              <a:pPr/>
              <a:t>4/9/26</a:t>
            </a:fld>
            <a:endParaRPr lang="en-US" dirty="0"/>
          </a:p>
        </p:txBody>
      </p:sp>
      <p:sp>
        <p:nvSpPr>
          <p:cNvPr id="5" name="Footer Placeholder 4"/>
          <p:cNvSpPr>
            <a:spLocks noGrp="1"/>
          </p:cNvSpPr>
          <p:nvPr>
            <p:ph type="ftr" sz="quarter" idx="3"/>
          </p:nvPr>
        </p:nvSpPr>
        <p:spPr>
          <a:xfrm>
            <a:off x="3496347" y="19634590"/>
            <a:ext cx="10289678" cy="1168400"/>
          </a:xfrm>
          <a:prstGeom prst="rect">
            <a:avLst/>
          </a:prstGeom>
        </p:spPr>
        <p:txBody>
          <a:bodyPr vert="horz" lIns="91440" tIns="45720" rIns="91440" bIns="45720" rtlCol="0" anchor="ctr"/>
          <a:lstStyle>
            <a:lvl1pPr algn="l">
              <a:defRPr sz="162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920211" y="2520907"/>
            <a:ext cx="1052960" cy="1168400"/>
          </a:xfrm>
          <a:prstGeom prst="rect">
            <a:avLst/>
          </a:prstGeom>
        </p:spPr>
        <p:txBody>
          <a:bodyPr vert="horz" lIns="91440" tIns="45720" rIns="91440" bIns="45720" rtlCol="0" anchor="ctr"/>
          <a:lstStyle>
            <a:lvl1pPr algn="r">
              <a:defRPr sz="36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642563"/>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822960" rtl="0" eaLnBrk="1" latinLnBrk="0" hangingPunct="1">
        <a:spcBef>
          <a:spcPct val="0"/>
        </a:spcBef>
        <a:buNone/>
        <a:defRPr sz="648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617220" indent="-617220" algn="l" defTabSz="822960" rtl="0" eaLnBrk="1" latinLnBrk="0" hangingPunct="1">
        <a:spcBef>
          <a:spcPts val="1800"/>
        </a:spcBef>
        <a:spcAft>
          <a:spcPts val="0"/>
        </a:spcAft>
        <a:buClr>
          <a:schemeClr val="accent1"/>
        </a:buClr>
        <a:buFont typeface="Wingdings 3" charset="2"/>
        <a:buChar char=""/>
        <a:defRPr sz="3240" kern="1200">
          <a:solidFill>
            <a:schemeClr val="tx1">
              <a:lumMod val="75000"/>
              <a:lumOff val="25000"/>
            </a:schemeClr>
          </a:solidFill>
          <a:latin typeface="+mn-lt"/>
          <a:ea typeface="+mn-ea"/>
          <a:cs typeface="+mn-cs"/>
        </a:defRPr>
      </a:lvl1pPr>
      <a:lvl2pPr marL="1337310" indent="-514350" algn="l" defTabSz="822960" rtl="0" eaLnBrk="1" latinLnBrk="0" hangingPunct="1">
        <a:spcBef>
          <a:spcPts val="1800"/>
        </a:spcBef>
        <a:spcAft>
          <a:spcPts val="0"/>
        </a:spcAft>
        <a:buClr>
          <a:schemeClr val="accent1"/>
        </a:buClr>
        <a:buFont typeface="Wingdings 3" charset="2"/>
        <a:buChar char=""/>
        <a:defRPr sz="2880" kern="1200">
          <a:solidFill>
            <a:schemeClr val="tx1">
              <a:lumMod val="75000"/>
              <a:lumOff val="25000"/>
            </a:schemeClr>
          </a:solidFill>
          <a:latin typeface="+mn-lt"/>
          <a:ea typeface="+mn-ea"/>
          <a:cs typeface="+mn-cs"/>
        </a:defRPr>
      </a:lvl2pPr>
      <a:lvl3pPr marL="2057400" indent="-411480" algn="l" defTabSz="822960" rtl="0" eaLnBrk="1" latinLnBrk="0" hangingPunct="1">
        <a:spcBef>
          <a:spcPts val="1800"/>
        </a:spcBef>
        <a:spcAft>
          <a:spcPts val="0"/>
        </a:spcAft>
        <a:buClr>
          <a:schemeClr val="accent1"/>
        </a:buClr>
        <a:buFont typeface="Wingdings 3" charset="2"/>
        <a:buChar char=""/>
        <a:defRPr sz="2520" kern="1200">
          <a:solidFill>
            <a:schemeClr val="tx1">
              <a:lumMod val="75000"/>
              <a:lumOff val="25000"/>
            </a:schemeClr>
          </a:solidFill>
          <a:latin typeface="+mn-lt"/>
          <a:ea typeface="+mn-ea"/>
          <a:cs typeface="+mn-cs"/>
        </a:defRPr>
      </a:lvl3pPr>
      <a:lvl4pPr marL="2880360" indent="-411480" algn="l" defTabSz="822960" rtl="0" eaLnBrk="1" latinLnBrk="0" hangingPunct="1">
        <a:spcBef>
          <a:spcPts val="1800"/>
        </a:spcBef>
        <a:spcAft>
          <a:spcPts val="0"/>
        </a:spcAft>
        <a:buClr>
          <a:schemeClr val="accent1"/>
        </a:buClr>
        <a:buFont typeface="Wingdings 3" charset="2"/>
        <a:buChar char=""/>
        <a:defRPr sz="2160" kern="1200">
          <a:solidFill>
            <a:schemeClr val="tx1">
              <a:lumMod val="75000"/>
              <a:lumOff val="25000"/>
            </a:schemeClr>
          </a:solidFill>
          <a:latin typeface="+mn-lt"/>
          <a:ea typeface="+mn-ea"/>
          <a:cs typeface="+mn-cs"/>
        </a:defRPr>
      </a:lvl4pPr>
      <a:lvl5pPr marL="3703320" indent="-411480" algn="l" defTabSz="822960" rtl="0" eaLnBrk="1" latinLnBrk="0" hangingPunct="1">
        <a:spcBef>
          <a:spcPts val="1800"/>
        </a:spcBef>
        <a:spcAft>
          <a:spcPts val="0"/>
        </a:spcAft>
        <a:buClr>
          <a:schemeClr val="accent1"/>
        </a:buClr>
        <a:buFont typeface="Wingdings 3" charset="2"/>
        <a:buChar char=""/>
        <a:defRPr sz="2160" kern="1200">
          <a:solidFill>
            <a:schemeClr val="tx1">
              <a:lumMod val="75000"/>
              <a:lumOff val="25000"/>
            </a:schemeClr>
          </a:solidFill>
          <a:latin typeface="+mn-lt"/>
          <a:ea typeface="+mn-ea"/>
          <a:cs typeface="+mn-cs"/>
        </a:defRPr>
      </a:lvl5pPr>
      <a:lvl6pPr marL="4526280" indent="-411480" algn="l" defTabSz="822960" rtl="0" eaLnBrk="1" latinLnBrk="0" hangingPunct="1">
        <a:spcBef>
          <a:spcPts val="1800"/>
        </a:spcBef>
        <a:spcAft>
          <a:spcPts val="0"/>
        </a:spcAft>
        <a:buClr>
          <a:schemeClr val="accent1"/>
        </a:buClr>
        <a:buFont typeface="Wingdings 3" charset="2"/>
        <a:buChar char=""/>
        <a:defRPr sz="2160" kern="1200">
          <a:solidFill>
            <a:schemeClr val="tx1">
              <a:lumMod val="75000"/>
              <a:lumOff val="25000"/>
            </a:schemeClr>
          </a:solidFill>
          <a:latin typeface="+mn-lt"/>
          <a:ea typeface="+mn-ea"/>
          <a:cs typeface="+mn-cs"/>
        </a:defRPr>
      </a:lvl6pPr>
      <a:lvl7pPr marL="5349240" indent="-411480" algn="l" defTabSz="822960" rtl="0" eaLnBrk="1" latinLnBrk="0" hangingPunct="1">
        <a:spcBef>
          <a:spcPts val="1800"/>
        </a:spcBef>
        <a:spcAft>
          <a:spcPts val="0"/>
        </a:spcAft>
        <a:buClr>
          <a:schemeClr val="accent1"/>
        </a:buClr>
        <a:buFont typeface="Wingdings 3" charset="2"/>
        <a:buChar char=""/>
        <a:defRPr sz="2160" kern="1200">
          <a:solidFill>
            <a:schemeClr val="tx1">
              <a:lumMod val="75000"/>
              <a:lumOff val="25000"/>
            </a:schemeClr>
          </a:solidFill>
          <a:latin typeface="+mn-lt"/>
          <a:ea typeface="+mn-ea"/>
          <a:cs typeface="+mn-cs"/>
        </a:defRPr>
      </a:lvl7pPr>
      <a:lvl8pPr marL="6172200" indent="-411480" algn="l" defTabSz="822960" rtl="0" eaLnBrk="1" latinLnBrk="0" hangingPunct="1">
        <a:spcBef>
          <a:spcPts val="1800"/>
        </a:spcBef>
        <a:spcAft>
          <a:spcPts val="0"/>
        </a:spcAft>
        <a:buClr>
          <a:schemeClr val="accent1"/>
        </a:buClr>
        <a:buFont typeface="Wingdings 3" charset="2"/>
        <a:buChar char=""/>
        <a:defRPr sz="2160" kern="1200">
          <a:solidFill>
            <a:schemeClr val="tx1">
              <a:lumMod val="75000"/>
              <a:lumOff val="25000"/>
            </a:schemeClr>
          </a:solidFill>
          <a:latin typeface="+mn-lt"/>
          <a:ea typeface="+mn-ea"/>
          <a:cs typeface="+mn-cs"/>
        </a:defRPr>
      </a:lvl8pPr>
      <a:lvl9pPr marL="6995160" indent="-411480" algn="l" defTabSz="822960" rtl="0" eaLnBrk="1" latinLnBrk="0" hangingPunct="1">
        <a:spcBef>
          <a:spcPts val="1800"/>
        </a:spcBef>
        <a:spcAft>
          <a:spcPts val="0"/>
        </a:spcAft>
        <a:buClr>
          <a:schemeClr val="accent1"/>
        </a:buClr>
        <a:buFont typeface="Wingdings 3" charset="2"/>
        <a:buChar char=""/>
        <a:defRPr sz="2160" kern="1200">
          <a:solidFill>
            <a:schemeClr val="tx1">
              <a:lumMod val="75000"/>
              <a:lumOff val="25000"/>
            </a:schemeClr>
          </a:solidFill>
          <a:latin typeface="+mn-lt"/>
          <a:ea typeface="+mn-ea"/>
          <a:cs typeface="+mn-cs"/>
        </a:defRPr>
      </a:lvl9pPr>
    </p:bodyStyle>
    <p:otherStyle>
      <a:defPPr>
        <a:defRPr lang="en-US"/>
      </a:defPPr>
      <a:lvl1pPr marL="0" algn="l" defTabSz="822960" rtl="0" eaLnBrk="1" latinLnBrk="0" hangingPunct="1">
        <a:defRPr sz="3240" kern="1200">
          <a:solidFill>
            <a:schemeClr val="tx1"/>
          </a:solidFill>
          <a:latin typeface="+mn-lt"/>
          <a:ea typeface="+mn-ea"/>
          <a:cs typeface="+mn-cs"/>
        </a:defRPr>
      </a:lvl1pPr>
      <a:lvl2pPr marL="822960" algn="l" defTabSz="822960" rtl="0" eaLnBrk="1" latinLnBrk="0" hangingPunct="1">
        <a:defRPr sz="3240" kern="1200">
          <a:solidFill>
            <a:schemeClr val="tx1"/>
          </a:solidFill>
          <a:latin typeface="+mn-lt"/>
          <a:ea typeface="+mn-ea"/>
          <a:cs typeface="+mn-cs"/>
        </a:defRPr>
      </a:lvl2pPr>
      <a:lvl3pPr marL="1645920" algn="l" defTabSz="822960" rtl="0" eaLnBrk="1" latinLnBrk="0" hangingPunct="1">
        <a:defRPr sz="3240" kern="1200">
          <a:solidFill>
            <a:schemeClr val="tx1"/>
          </a:solidFill>
          <a:latin typeface="+mn-lt"/>
          <a:ea typeface="+mn-ea"/>
          <a:cs typeface="+mn-cs"/>
        </a:defRPr>
      </a:lvl3pPr>
      <a:lvl4pPr marL="2468880" algn="l" defTabSz="822960" rtl="0" eaLnBrk="1" latinLnBrk="0" hangingPunct="1">
        <a:defRPr sz="3240" kern="1200">
          <a:solidFill>
            <a:schemeClr val="tx1"/>
          </a:solidFill>
          <a:latin typeface="+mn-lt"/>
          <a:ea typeface="+mn-ea"/>
          <a:cs typeface="+mn-cs"/>
        </a:defRPr>
      </a:lvl4pPr>
      <a:lvl5pPr marL="3291840" algn="l" defTabSz="822960" rtl="0" eaLnBrk="1" latinLnBrk="0" hangingPunct="1">
        <a:defRPr sz="3240" kern="1200">
          <a:solidFill>
            <a:schemeClr val="tx1"/>
          </a:solidFill>
          <a:latin typeface="+mn-lt"/>
          <a:ea typeface="+mn-ea"/>
          <a:cs typeface="+mn-cs"/>
        </a:defRPr>
      </a:lvl5pPr>
      <a:lvl6pPr marL="4114800" algn="l" defTabSz="822960" rtl="0" eaLnBrk="1" latinLnBrk="0" hangingPunct="1">
        <a:defRPr sz="3240" kern="1200">
          <a:solidFill>
            <a:schemeClr val="tx1"/>
          </a:solidFill>
          <a:latin typeface="+mn-lt"/>
          <a:ea typeface="+mn-ea"/>
          <a:cs typeface="+mn-cs"/>
        </a:defRPr>
      </a:lvl6pPr>
      <a:lvl7pPr marL="4937760" algn="l" defTabSz="822960" rtl="0" eaLnBrk="1" latinLnBrk="0" hangingPunct="1">
        <a:defRPr sz="3240" kern="1200">
          <a:solidFill>
            <a:schemeClr val="tx1"/>
          </a:solidFill>
          <a:latin typeface="+mn-lt"/>
          <a:ea typeface="+mn-ea"/>
          <a:cs typeface="+mn-cs"/>
        </a:defRPr>
      </a:lvl7pPr>
      <a:lvl8pPr marL="5760720" algn="l" defTabSz="822960" rtl="0" eaLnBrk="1" latinLnBrk="0" hangingPunct="1">
        <a:defRPr sz="3240" kern="1200">
          <a:solidFill>
            <a:schemeClr val="tx1"/>
          </a:solidFill>
          <a:latin typeface="+mn-lt"/>
          <a:ea typeface="+mn-ea"/>
          <a:cs typeface="+mn-cs"/>
        </a:defRPr>
      </a:lvl8pPr>
      <a:lvl9pPr marL="6583680" algn="l" defTabSz="822960" rtl="0" eaLnBrk="1" latinLnBrk="0" hangingPunct="1">
        <a:defRPr sz="32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ons.gov.uk/peoplepopulationandcommunity/healthandsocialcare/healthandwellbeing/articles/mentalhealthcurrentandupcomingwork/march2023" TargetMode="External"/><Relationship Id="rId3" Type="http://schemas.openxmlformats.org/officeDocument/2006/relationships/image" Target="../media/image2.png"/><Relationship Id="rId7" Type="http://schemas.openxmlformats.org/officeDocument/2006/relationships/hyperlink" Target="https://www.ons.gov.uk/peoplepopulationandcommunity/healthandsocialcare/mentalhealth/articles/costoflivinganddepressioninadultsgreatbritain/29septemberto23october2022"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niauditoffice.gov.uk/files/niauditoffice/documents/2023-05/00293490%20-%20Mental%20Health%20Report_WEB.pdf" TargetMode="Externa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rotWithShape="1">
          <a:gsLst>
            <a:gs pos="0">
              <a:schemeClr val="accent5">
                <a:lumMod val="40000"/>
                <a:lumOff val="60000"/>
              </a:schemeClr>
            </a:gs>
            <a:gs pos="0">
              <a:schemeClr val="accent6">
                <a:lumMod val="40000"/>
                <a:lumOff val="60000"/>
              </a:schemeClr>
            </a:gs>
            <a:gs pos="54000">
              <a:schemeClr val="accent6">
                <a:lumMod val="40000"/>
                <a:lumOff val="60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00059" y="781908"/>
            <a:ext cx="11880812" cy="922201"/>
          </a:xfrm>
          <a:solidFill>
            <a:schemeClr val="accent6">
              <a:lumMod val="75000"/>
            </a:schemeClr>
          </a:solidFill>
        </p:spPr>
        <p:txBody>
          <a:bodyPr/>
          <a:lstStyle/>
          <a:p>
            <a:pPr algn="ctr"/>
            <a:r>
              <a:rPr lang="en-GB" sz="4800" b="1" dirty="0">
                <a:solidFill>
                  <a:schemeClr val="bg1"/>
                </a:solidFill>
                <a:latin typeface="Times New Roman" panose="02020603050405020304" pitchFamily="18" charset="0"/>
                <a:cs typeface="Times New Roman" panose="02020603050405020304" pitchFamily="18" charset="0"/>
              </a:rPr>
              <a:t>Component 1: Individual Presentation</a:t>
            </a:r>
          </a:p>
          <a:p>
            <a:endParaRPr lang="en-GB" dirty="0">
              <a:solidFill>
                <a:schemeClr val="accent6">
                  <a:lumMod val="50000"/>
                </a:schemeClr>
              </a:solidFill>
            </a:endParaRPr>
          </a:p>
        </p:txBody>
      </p:sp>
      <p:sp>
        <p:nvSpPr>
          <p:cNvPr id="4" name="TextBox 3"/>
          <p:cNvSpPr txBox="1"/>
          <p:nvPr/>
        </p:nvSpPr>
        <p:spPr>
          <a:xfrm>
            <a:off x="149014" y="2399070"/>
            <a:ext cx="5527885" cy="2031325"/>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Introduction</a:t>
            </a:r>
          </a:p>
          <a:p>
            <a:r>
              <a:rPr lang="en-GB" sz="1200" dirty="0">
                <a:latin typeface="Times New Roman" panose="02020603050405020304" pitchFamily="18" charset="0"/>
                <a:cs typeface="Times New Roman" panose="02020603050405020304" pitchFamily="18" charset="0"/>
              </a:rPr>
              <a:t>Major Depressive Disorder (MDD) is a common and serious mental health disorder with low mood, diminished interest or pleasure, sleep changes, lethargy and reduced functioning (Hyland et al., 2016). According to the Office for National Statistics (2022), depressed symptoms are common in young people, particularly college students. Prolonged depressive episodes limit a person's ability to function and contribute to distress and hardship for the individual and society, emphasising the importance of recognition, prevention and support. This poster takes a critical look at the past and present conceptualisation of MDD, considering aspects of treatment, policy, stigma and improving practice.</a:t>
            </a:r>
            <a:endParaRPr lang="en-GB" sz="1200" dirty="0">
              <a:effectLst/>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6329953" y="2399070"/>
            <a:ext cx="4542401" cy="2031325"/>
          </a:xfrm>
          <a:prstGeom prst="rect">
            <a:avLst/>
          </a:prstGeom>
        </p:spPr>
      </p:pic>
      <p:sp>
        <p:nvSpPr>
          <p:cNvPr id="6" name="TextBox 5"/>
          <p:cNvSpPr txBox="1"/>
          <p:nvPr/>
        </p:nvSpPr>
        <p:spPr>
          <a:xfrm>
            <a:off x="149014" y="6158362"/>
            <a:ext cx="5813793" cy="4708981"/>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Historical Context of Depression in the UK</a:t>
            </a:r>
          </a:p>
          <a:p>
            <a:r>
              <a:rPr lang="en-GB" sz="1200" dirty="0">
                <a:latin typeface="Times New Roman" panose="02020603050405020304" pitchFamily="18" charset="0"/>
                <a:cs typeface="Times New Roman" panose="02020603050405020304" pitchFamily="18" charset="0"/>
              </a:rPr>
              <a:t>Depression has been misconstrued throughout history, with some attributing it to themselves or a deity (ONS, 2022). This religious worldview is a contributing factor to the stigma associated with mental health as well as the reluctance to seek therapy from individuals and organisations. Stigma was exacerbated by the fact that many people withdrew from social situations and refused to seek medical assistance. From the early 1900s until the middle of the 1900s, the United Kingdom placed a higher priority on institutional treatment for depression than on therapeutic therapy.</a:t>
            </a:r>
          </a:p>
          <a:p>
            <a:r>
              <a:rPr lang="en-GB" sz="1200" dirty="0">
                <a:latin typeface="Times New Roman" panose="02020603050405020304" pitchFamily="18" charset="0"/>
                <a:cs typeface="Times New Roman" panose="02020603050405020304" pitchFamily="18" charset="0"/>
              </a:rPr>
              <a:t>The Northern Ireland Audit Office (2023) named this therapy the asylum model. Those with depressive symptoms were often institutionalised in psychiatric hospitals, where conditions were often harsh, and treatments were non-specific. Electroconvulsive therapy (ECT), together with rudimentary pharmacological treatments (such as early antidepressants) and basic psychotherapy, was the only therapeutic alternative that was available and substantiated by evidence.</a:t>
            </a:r>
          </a:p>
          <a:p>
            <a:r>
              <a:rPr lang="en-GB" sz="1200" dirty="0">
                <a:latin typeface="Times New Roman" panose="02020603050405020304" pitchFamily="18" charset="0"/>
                <a:cs typeface="Times New Roman" panose="02020603050405020304" pitchFamily="18" charset="0"/>
              </a:rPr>
              <a:t>Community-based rehabilitation was first established in 1948, the same year that the National Health Service (NHS) was established. That this event provided universal health coverage was an important milestone in the history of mental health policy. Community-based initiatives have made it possible for psychiatric and general outpatient services to expand the range of treatment modalities they provide for depression since the 1950s (Northern Ireland Audit Office, 2023). However, inequities existed in healthcare access (based on socio-economic background, geographical location and social stigma) (ONS, 2022). Cultural perspectives and ongoing stigma aided to preserve the status quo in public attitudes to depression, affecting access to services. </a:t>
            </a:r>
          </a:p>
          <a:p>
            <a:endParaRPr lang="en-GB" sz="1800"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1417531" y="4663868"/>
            <a:ext cx="2990850" cy="1261021"/>
          </a:xfrm>
          <a:prstGeom prst="rect">
            <a:avLst/>
          </a:prstGeom>
        </p:spPr>
      </p:pic>
      <p:sp>
        <p:nvSpPr>
          <p:cNvPr id="8" name="TextBox 7"/>
          <p:cNvSpPr txBox="1"/>
          <p:nvPr/>
        </p:nvSpPr>
        <p:spPr>
          <a:xfrm>
            <a:off x="176722" y="11281909"/>
            <a:ext cx="5813793" cy="4801314"/>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Contemporary Understanding and Epidemiology</a:t>
            </a:r>
          </a:p>
          <a:p>
            <a:r>
              <a:rPr lang="en-GB" sz="1200" dirty="0">
                <a:latin typeface="Times New Roman" panose="02020603050405020304" pitchFamily="18" charset="0"/>
                <a:cs typeface="Times New Roman" panose="02020603050405020304" pitchFamily="18" charset="0"/>
              </a:rPr>
              <a:t>It is necessary to use the criteria of the ICD-11 in order to identify either major depressive episode or recurrent clinical depression. There are a number of symptoms that are listed by Hyland et al. (2026), some of which include persistently poor mood, anhedonia (the inability to enjoy things that were previously valued), physical and cognitive deficiencies, and other symptoms. As a result of these categories, diagnostic procedures have become more standardised, and treatment strategies have become more individualised, which has made epidemiological studies more accessible. Throughout the United Kingdom, depressive symptoms are manifest across different age groups. University students in the United Kingdom are facing the challenge of academic and the transition to adulthood.</a:t>
            </a:r>
          </a:p>
          <a:p>
            <a:r>
              <a:rPr lang="en-GB" sz="1200" dirty="0">
                <a:latin typeface="Times New Roman" panose="02020603050405020304" pitchFamily="18" charset="0"/>
                <a:cs typeface="Times New Roman" panose="02020603050405020304" pitchFamily="18" charset="0"/>
              </a:rPr>
              <a:t>Stevenson (2023) found that there are elevated levels of anxiety and depression in this generation. These students have an average age of 20. The evidence shows link between moderate and severe depressive symptoms and socio-economic difficulties, comprising rising living costs. This research highlights the environmental effects on the development of these psychological problems in current times. UK birth cohort studies suggest that the occurrence and persistence of depressive symptoms are influenced by a range of factors, including family dynamics, developmental factors and psychological characteristics (</a:t>
            </a:r>
            <a:r>
              <a:rPr lang="en-GB" sz="1200" dirty="0" err="1">
                <a:latin typeface="Times New Roman" panose="02020603050405020304" pitchFamily="18" charset="0"/>
                <a:cs typeface="Times New Roman" panose="02020603050405020304" pitchFamily="18" charset="0"/>
              </a:rPr>
              <a:t>Durdurak</a:t>
            </a:r>
            <a:r>
              <a:rPr lang="en-GB" sz="1200" dirty="0">
                <a:latin typeface="Times New Roman" panose="02020603050405020304" pitchFamily="18" charset="0"/>
                <a:cs typeface="Times New Roman" panose="02020603050405020304" pitchFamily="18" charset="0"/>
              </a:rPr>
              <a:t> et al., 2024). Consequently, it is essential to implement prevention strategies and early intervention. Inequality is also seen at a population level, with socio-economic status, living in rural or urban areas, and other demographic risk factors affecting the risk of developing depression, as well as barriers to accessing support (ONS, 2023). </a:t>
            </a:r>
          </a:p>
          <a:p>
            <a:r>
              <a:rPr lang="en-GB" sz="1200" dirty="0">
                <a:latin typeface="Times New Roman" panose="02020603050405020304" pitchFamily="18" charset="0"/>
                <a:cs typeface="Times New Roman" panose="02020603050405020304" pitchFamily="18" charset="0"/>
              </a:rPr>
              <a:t>This information suggests a need for strategies to target both individual and population risk factors for depression. Visualising such prevalence rates by age group, socio-economic deprivation and region may help to illustrate this (with a focus on the spread and diversity of depression in the UK).</a:t>
            </a:r>
          </a:p>
        </p:txBody>
      </p:sp>
      <p:sp>
        <p:nvSpPr>
          <p:cNvPr id="10" name="TextBox 9"/>
          <p:cNvSpPr txBox="1"/>
          <p:nvPr/>
        </p:nvSpPr>
        <p:spPr>
          <a:xfrm>
            <a:off x="236274" y="16484587"/>
            <a:ext cx="5726533" cy="4621137"/>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Risk Factors and Psychological Correlates</a:t>
            </a:r>
          </a:p>
          <a:p>
            <a:r>
              <a:rPr lang="en-GB" sz="1200" dirty="0">
                <a:latin typeface="Times New Roman" panose="02020603050405020304" pitchFamily="18" charset="0"/>
                <a:cs typeface="Times New Roman" panose="02020603050405020304" pitchFamily="18" charset="0"/>
              </a:rPr>
              <a:t>Risk factors for developing and maintaining Major Depressive Disorder are numerous and varied. Research by Colman et al. in 2024 indicates that the severity of depression symptoms correlates with emotions of derailment, heightened self-criticism, and diminished self-reassurance amongst individuals in the United Kingdom. </a:t>
            </a:r>
            <a:r>
              <a:rPr lang="en-GB" sz="1200" dirty="0" err="1">
                <a:latin typeface="Times New Roman" panose="02020603050405020304" pitchFamily="18" charset="0"/>
                <a:cs typeface="Times New Roman" panose="02020603050405020304" pitchFamily="18" charset="0"/>
              </a:rPr>
              <a:t>Durdurak</a:t>
            </a:r>
            <a:r>
              <a:rPr lang="en-GB" sz="1200" dirty="0">
                <a:latin typeface="Times New Roman" panose="02020603050405020304" pitchFamily="18" charset="0"/>
                <a:cs typeface="Times New Roman" panose="02020603050405020304" pitchFamily="18" charset="0"/>
              </a:rPr>
              <a:t> et al. (2024) studied whether the disruption of early communications, particularly attachment security, in conjunction with a genetic predisposition, increases the likelihood of developing chronic depressive symptoms. A number of environmental and societal factors, such as economic standing, social support, and other forms of social pressure, are examples of the factors that increase the intensity of unfavourable health consequences and the symptoms that are linked with them.</a:t>
            </a:r>
          </a:p>
          <a:p>
            <a:r>
              <a:rPr lang="en-GB" sz="1200" dirty="0">
                <a:latin typeface="Times New Roman" panose="02020603050405020304" pitchFamily="18" charset="0"/>
                <a:cs typeface="Times New Roman" panose="02020603050405020304" pitchFamily="18" charset="0"/>
              </a:rPr>
              <a:t>A recent study on the latent structure of depressive symptoms in the adult population of the United Kingdom has shown a complicated pattern that includes emotional, cognitive, and somatic symptoms (Hyland et al., 2026). This suggests the complex nature of depression and justifies the need for individualised approaches. Clusters of risk factors in psychological, social and biological categories can inform prevention and treatment approaches for clinicians and policy makers. This also informs the development of policies for public health interventions to reduce socio-economic risk factors and advocate for early intervention. A table summarising the risk factors would enable easy understanding of how individual factors interact with the environment, and would be easily understood in an academic poster.</a:t>
            </a:r>
          </a:p>
          <a:p>
            <a:endParaRPr lang="en-GB" dirty="0"/>
          </a:p>
        </p:txBody>
      </p:sp>
      <p:pic>
        <p:nvPicPr>
          <p:cNvPr id="11" name="Picture 10"/>
          <p:cNvPicPr>
            <a:picLocks noChangeAspect="1"/>
          </p:cNvPicPr>
          <p:nvPr/>
        </p:nvPicPr>
        <p:blipFill>
          <a:blip r:embed="rId4"/>
          <a:stretch>
            <a:fillRect/>
          </a:stretch>
        </p:blipFill>
        <p:spPr>
          <a:xfrm>
            <a:off x="6371515" y="12137922"/>
            <a:ext cx="4542401" cy="1849224"/>
          </a:xfrm>
          <a:prstGeom prst="rect">
            <a:avLst/>
          </a:prstGeom>
        </p:spPr>
      </p:pic>
      <p:sp>
        <p:nvSpPr>
          <p:cNvPr id="12" name="TextBox 11"/>
          <p:cNvSpPr txBox="1"/>
          <p:nvPr/>
        </p:nvSpPr>
        <p:spPr>
          <a:xfrm>
            <a:off x="6371515" y="4663868"/>
            <a:ext cx="4500838" cy="6924973"/>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Contemporary Treatment and Provision in the UK</a:t>
            </a:r>
          </a:p>
          <a:p>
            <a:r>
              <a:rPr lang="en-GB" sz="1200" dirty="0">
                <a:latin typeface="Times New Roman" panose="02020603050405020304" pitchFamily="18" charset="0"/>
                <a:cs typeface="Times New Roman" panose="02020603050405020304" pitchFamily="18" charset="0"/>
              </a:rPr>
              <a:t>Major depressive disorder (MDD) in the United Kingdom is treated by primary, secondary and tertiary care institutions working together in a multidisciplinary approach. As stated by the Northern Ireland Audit Office (2023), the multidisciplinary team that is responsible for providing mental health services and it is comprised of psychiatrists, social workers, occupational therapists, clinical psychologists, and mental health nurses. This multidisciplinary team operate in community mental health clinics. With this approach, psychological interventions, psychotherapy, physical and psychiatric assessments do not require hospitalisation. General practitioners remain responsible for conducting initial assessments and providing care, which includes diagnosing illnesses, creating treatment plans and referring patients for specialist care.</a:t>
            </a:r>
          </a:p>
          <a:p>
            <a:r>
              <a:rPr lang="en-GB" sz="1200" dirty="0">
                <a:latin typeface="Times New Roman" panose="02020603050405020304" pitchFamily="18" charset="0"/>
                <a:cs typeface="Times New Roman" panose="02020603050405020304" pitchFamily="18" charset="0"/>
              </a:rPr>
              <a:t>Pharmacotherapy is a major component in the management of MDD and the recommended selective serotonin reuptake inhibitors (SSRIs) and serotonin-noradrenaline reuptake inhibitors (SNRIs Researchers are considering the use of new drugs, including augmentation agents and antidepressants, if initial treatment fails (</a:t>
            </a:r>
            <a:r>
              <a:rPr lang="en-GB" sz="1200" dirty="0" err="1">
                <a:latin typeface="Times New Roman" panose="02020603050405020304" pitchFamily="18" charset="0"/>
                <a:cs typeface="Times New Roman" panose="02020603050405020304" pitchFamily="18" charset="0"/>
              </a:rPr>
              <a:t>Njenga</a:t>
            </a:r>
            <a:r>
              <a:rPr lang="en-GB" sz="1200" dirty="0">
                <a:latin typeface="Times New Roman" panose="02020603050405020304" pitchFamily="18" charset="0"/>
                <a:cs typeface="Times New Roman" panose="02020603050405020304" pitchFamily="18" charset="0"/>
              </a:rPr>
              <a:t> et al., 2024). Psychotherapies also play a key role, with cognitive behavioural therapy (CBT) and other cognitive interventions, as well as mindfulness interventions (which are recommended by NICE), targeting unhelpful thought patterns and coping mechanisms, and regulating emotion.</a:t>
            </a:r>
          </a:p>
          <a:p>
            <a:r>
              <a:rPr lang="en-GB" sz="1200" dirty="0">
                <a:latin typeface="Times New Roman" panose="02020603050405020304" pitchFamily="18" charset="0"/>
                <a:cs typeface="Times New Roman" panose="02020603050405020304" pitchFamily="18" charset="0"/>
              </a:rPr>
              <a:t>There are more alternatives for online and blended care during the pandemic. Internet or phone-based cognitive behavioural therapy (CBT) and computerised/mobile apps have potential to improve access and flexibility, address geographical barriers and adherence rates through face-to-face support. Research has shown that younger patients may have a higher likelihood of complying with their therapy and maintaining the therapeutic benefits (Stevenson, 2023). Patients who suffer from major depressive disorders that are severe, persistent, or resistant to treatment may readily access specialised secondary care services that will keep track of their pharmacological and behavioural therapies regimens and assist them in recovering.</a:t>
            </a:r>
          </a:p>
        </p:txBody>
      </p:sp>
      <p:sp>
        <p:nvSpPr>
          <p:cNvPr id="13" name="TextBox 12"/>
          <p:cNvSpPr txBox="1"/>
          <p:nvPr/>
        </p:nvSpPr>
        <p:spPr>
          <a:xfrm>
            <a:off x="6369624" y="14536228"/>
            <a:ext cx="4544292" cy="4431983"/>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Social, Cultural, and Political Context</a:t>
            </a:r>
          </a:p>
          <a:p>
            <a:r>
              <a:rPr lang="en-GB" sz="1200" dirty="0">
                <a:latin typeface="Times New Roman" panose="02020603050405020304" pitchFamily="18" charset="0"/>
                <a:cs typeface="Times New Roman" panose="02020603050405020304" pitchFamily="18" charset="0"/>
              </a:rPr>
              <a:t>In accordance with the findings of the Office of National Statistics (2023), the incidence of Major Depressive Disorder (MDD), the manner in which individuals seek assistance, and the treatment of this condition are all influenced by social, cultural, and political variables. Several obstacles need to be resolved in order to guarantee that patients adhere to their therapy protocols and get their medication on time. Evidence of this approach may be seen in prejudice and social shame. A disproportionate number of minority teenagers suffer from depression. The inability to accomplish activities and feelings of despondency may result from this. There is a correlation between rising living expenses, notably the cost of living, and severe depression, as well as poverty and social isolation, according to research conducted in the United Kingdom (ONS, 2022).</a:t>
            </a:r>
          </a:p>
          <a:p>
            <a:r>
              <a:rPr lang="en-GB" sz="1200" dirty="0">
                <a:latin typeface="Times New Roman" panose="02020603050405020304" pitchFamily="18" charset="0"/>
                <a:cs typeface="Times New Roman" panose="02020603050405020304" pitchFamily="18" charset="0"/>
              </a:rPr>
              <a:t>People who are vulnerable are protected, community-based therapies are encouraged, and equitable mental health care is provided in the United Kingdom. They urge the National Health Service to make early intervention and treatment that involves several disciplines a priority. There is a growing trend among corporations and educational institutions to provide mental health programs to raise awareness, training, and resources with the goal of reducing stigma and improving access to treatment, particularly for teenagers who are at risk (Stevenson, 2023).</a:t>
            </a:r>
          </a:p>
        </p:txBody>
      </p:sp>
      <p:sp>
        <p:nvSpPr>
          <p:cNvPr id="14" name="TextBox 13"/>
          <p:cNvSpPr txBox="1"/>
          <p:nvPr/>
        </p:nvSpPr>
        <p:spPr>
          <a:xfrm>
            <a:off x="11281061" y="2399070"/>
            <a:ext cx="4925292" cy="5724644"/>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Critical Analysis and Discussion</a:t>
            </a:r>
          </a:p>
          <a:p>
            <a:r>
              <a:rPr lang="en-GB" sz="1200" dirty="0">
                <a:latin typeface="Times New Roman" panose="02020603050405020304" pitchFamily="18" charset="0"/>
                <a:cs typeface="Times New Roman" panose="02020603050405020304" pitchFamily="18" charset="0"/>
              </a:rPr>
              <a:t>In the United Kingdom, psychiatric treatment for depression has shifted from being administered in penal facilities to being administered in community-based settings. A multi-disciplinary, patient-centred strategy that places an emphasis on prevention and early intervention, psychological treatments, and medication has replaced the previous emphasis on custodial care as the primary focus of treatment programs (Northern Ireland Audit Office, 2023). According to the findings of recent research, the use of pharmacological and psychological treatments in conjunction with one another is more beneficial than the utilisation of each method in isolation within a treatment plan (</a:t>
            </a:r>
            <a:r>
              <a:rPr lang="en-GB" sz="1200" dirty="0" err="1">
                <a:latin typeface="Times New Roman" panose="02020603050405020304" pitchFamily="18" charset="0"/>
                <a:cs typeface="Times New Roman" panose="02020603050405020304" pitchFamily="18" charset="0"/>
              </a:rPr>
              <a:t>Njenga</a:t>
            </a:r>
            <a:r>
              <a:rPr lang="en-GB" sz="1200" dirty="0">
                <a:latin typeface="Times New Roman" panose="02020603050405020304" pitchFamily="18" charset="0"/>
                <a:cs typeface="Times New Roman" panose="02020603050405020304" pitchFamily="18" charset="0"/>
              </a:rPr>
              <a:t> et al, 2024).</a:t>
            </a:r>
          </a:p>
          <a:p>
            <a:r>
              <a:rPr lang="en-GB" sz="1200" dirty="0">
                <a:latin typeface="Times New Roman" panose="02020603050405020304" pitchFamily="18" charset="0"/>
                <a:cs typeface="Times New Roman" panose="02020603050405020304" pitchFamily="18" charset="0"/>
              </a:rPr>
              <a:t>It is important that there are, however, issues. There are differences in access of services for urban and rural, socio-economic, age and sex demographics (ONS, 2023). Young adults and vulnerable populations facing early onset depression have a "think slow, treat slowly and get worse" approach to depression treatment, compromising their ability to function (</a:t>
            </a:r>
            <a:r>
              <a:rPr lang="en-GB" sz="1200" dirty="0" err="1">
                <a:latin typeface="Times New Roman" panose="02020603050405020304" pitchFamily="18" charset="0"/>
                <a:cs typeface="Times New Roman" panose="02020603050405020304" pitchFamily="18" charset="0"/>
              </a:rPr>
              <a:t>Durdurak</a:t>
            </a:r>
            <a:r>
              <a:rPr lang="en-GB" sz="1200" dirty="0">
                <a:latin typeface="Times New Roman" panose="02020603050405020304" pitchFamily="18" charset="0"/>
                <a:cs typeface="Times New Roman" panose="02020603050405020304" pitchFamily="18" charset="0"/>
              </a:rPr>
              <a:t> et al., 2024). Findings on the underlying latent symptoms of depression, emotional, cognitive and somatic symptoms, suggest that certain treatments and interventions are needed to target multiple symptom profiles for precision care (Hyland et al., 2026). In the UK, the impact of changing economic challenges on the prevalence of depressive symptoms (Stevenson, 2023), particularly for students and working-age people, and the variable provision and quality of services across the UK further complicate this.</a:t>
            </a:r>
          </a:p>
          <a:p>
            <a:r>
              <a:rPr lang="en-GB" sz="1200" dirty="0">
                <a:latin typeface="Times New Roman" panose="02020603050405020304" pitchFamily="18" charset="0"/>
                <a:cs typeface="Times New Roman" panose="02020603050405020304" pitchFamily="18" charset="0"/>
              </a:rPr>
              <a:t>Crucially, whilst progress in provision has been made, the dynamics of socio-economic, cultural and policy settings point to potential issues. That means continued surveillance and services and interventions tailored to meet the needs of specific population groups. In summary, there have been improvements to address access, integration and outcomes in current provision in the UK, more attention is required to equity, early intervention and the provision of integrated services and care.</a:t>
            </a:r>
          </a:p>
        </p:txBody>
      </p:sp>
      <p:sp>
        <p:nvSpPr>
          <p:cNvPr id="15" name="TextBox 14"/>
          <p:cNvSpPr txBox="1"/>
          <p:nvPr/>
        </p:nvSpPr>
        <p:spPr>
          <a:xfrm>
            <a:off x="11310223" y="10494164"/>
            <a:ext cx="4866967" cy="4062651"/>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Recommendations for Future Policy and Practice</a:t>
            </a:r>
          </a:p>
          <a:p>
            <a:r>
              <a:rPr lang="en-GB" sz="1200" dirty="0">
                <a:latin typeface="Times New Roman" panose="02020603050405020304" pitchFamily="18" charset="0"/>
                <a:cs typeface="Times New Roman" panose="02020603050405020304" pitchFamily="18" charset="0"/>
              </a:rPr>
              <a:t>Early intervention strategies for young people with persisting depressive symptoms must be improved (</a:t>
            </a:r>
            <a:r>
              <a:rPr lang="en-GB" sz="1200" dirty="0" err="1">
                <a:latin typeface="Times New Roman" panose="02020603050405020304" pitchFamily="18" charset="0"/>
                <a:cs typeface="Times New Roman" panose="02020603050405020304" pitchFamily="18" charset="0"/>
              </a:rPr>
              <a:t>Durdurak</a:t>
            </a:r>
            <a:r>
              <a:rPr lang="en-GB" sz="1200" dirty="0">
                <a:latin typeface="Times New Roman" panose="02020603050405020304" pitchFamily="18" charset="0"/>
                <a:cs typeface="Times New Roman" panose="02020603050405020304" pitchFamily="18" charset="0"/>
              </a:rPr>
              <a:t> et al., 2024). Health and primary care providers must establish programs to prevent chronic forms of depression by screening vulnerable young people and young adults. Multidisciplinary pathways of care which support the integration between primary, secondary and online child and adolescent services will lead to continuity of care and reduced treatment delays for young people with MDD (Northern Ireland Audit Office, 2023).</a:t>
            </a:r>
          </a:p>
          <a:p>
            <a:r>
              <a:rPr lang="en-GB" sz="1200" dirty="0">
                <a:latin typeface="Times New Roman" panose="02020603050405020304" pitchFamily="18" charset="0"/>
                <a:cs typeface="Times New Roman" panose="02020603050405020304" pitchFamily="18" charset="0"/>
              </a:rPr>
              <a:t>Screening and risk monitoring for psychological and socio-economic vulnerabilities, such as being critical of oneself, feeling lonely and fearful of meeting one's financial needs, can enhance treatment approaches and inform prevention strategies (Colman et al., 2024). Education of the general public, work and university communities on stigma reduction can also increase help seeking amongst vulnerable populations (Stevenson, 2023). Researchers need to continue UK longitudinal research to identify new risk factors and longitudinal treatment effectiveness. But a need to evaluate new digital and pharmaceutical products is also required to guide treatment practice for new interventions (Hyland et al., 2026). These recommendations emphasise a preventative, inclusive, efficient and evidence-based treatment strategy for depression, as the UK population transitions.</a:t>
            </a:r>
          </a:p>
        </p:txBody>
      </p:sp>
      <p:pic>
        <p:nvPicPr>
          <p:cNvPr id="16" name="Picture 15"/>
          <p:cNvPicPr>
            <a:picLocks noChangeAspect="1"/>
          </p:cNvPicPr>
          <p:nvPr/>
        </p:nvPicPr>
        <p:blipFill>
          <a:blip r:embed="rId5"/>
          <a:stretch>
            <a:fillRect/>
          </a:stretch>
        </p:blipFill>
        <p:spPr>
          <a:xfrm>
            <a:off x="11429719" y="8361630"/>
            <a:ext cx="4686300" cy="1619250"/>
          </a:xfrm>
          <a:prstGeom prst="rect">
            <a:avLst/>
          </a:prstGeom>
        </p:spPr>
      </p:pic>
      <p:sp>
        <p:nvSpPr>
          <p:cNvPr id="17" name="TextBox 16"/>
          <p:cNvSpPr txBox="1"/>
          <p:nvPr/>
        </p:nvSpPr>
        <p:spPr>
          <a:xfrm>
            <a:off x="6369624" y="19132751"/>
            <a:ext cx="4583963" cy="2031325"/>
          </a:xfrm>
          <a:prstGeom prst="rect">
            <a:avLst/>
          </a:prstGeom>
          <a:solidFill>
            <a:schemeClr val="bg1"/>
          </a:solidFill>
        </p:spPr>
        <p:txBody>
          <a:bodyPr wrap="square" rtlCol="0">
            <a:spAutoFit/>
          </a:bodyPr>
          <a:lstStyle/>
          <a:p>
            <a:r>
              <a:rPr lang="en-GB" sz="1800" b="1" i="1" dirty="0">
                <a:latin typeface="Times New Roman" panose="02020603050405020304" pitchFamily="18" charset="0"/>
                <a:cs typeface="Times New Roman" panose="02020603050405020304" pitchFamily="18" charset="0"/>
              </a:rPr>
              <a:t>Conclusion</a:t>
            </a:r>
          </a:p>
          <a:p>
            <a:r>
              <a:rPr lang="en-GB" sz="1200" dirty="0">
                <a:latin typeface="Times New Roman" panose="02020603050405020304" pitchFamily="18" charset="0"/>
                <a:cs typeface="Times New Roman" panose="02020603050405020304" pitchFamily="18" charset="0"/>
              </a:rPr>
              <a:t>Major Depression remains a major health issue for the UK, across all ages and social classes. Services have evolved from institutionalised to evidence-based and psychologised treatment. Current issues include social, economic and service provision inequalities, ongoing stigma and a lack of services. Time, temporality, and individual and population level solutions to problems are important. This poster provides some guidance for understanding, researching and enhancing the care of people with depressive disorders in the UK, with some associated policy- and practice-related recommendations.</a:t>
            </a:r>
          </a:p>
        </p:txBody>
      </p:sp>
      <p:sp>
        <p:nvSpPr>
          <p:cNvPr id="18" name="TextBox 17"/>
          <p:cNvSpPr txBox="1"/>
          <p:nvPr/>
        </p:nvSpPr>
        <p:spPr>
          <a:xfrm>
            <a:off x="11429720" y="15070100"/>
            <a:ext cx="4776633" cy="6093976"/>
          </a:xfrm>
          <a:prstGeom prst="rect">
            <a:avLst/>
          </a:prstGeom>
          <a:solidFill>
            <a:schemeClr val="bg1"/>
          </a:solidFill>
        </p:spPr>
        <p:txBody>
          <a:bodyPr wrap="square" rtlCol="0">
            <a:spAutoFit/>
          </a:bodyPr>
          <a:lstStyle/>
          <a:p>
            <a:r>
              <a:rPr lang="en-US" sz="1800" b="1" u="sng" dirty="0">
                <a:latin typeface="Times New Roman" panose="02020603050405020304" pitchFamily="18" charset="0"/>
                <a:cs typeface="Times New Roman" panose="02020603050405020304" pitchFamily="18" charset="0"/>
              </a:rPr>
              <a:t>References</a:t>
            </a:r>
            <a:endParaRPr lang="en-GB" sz="1800" b="1" i="1"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Colman, R.D., </a:t>
            </a:r>
            <a:r>
              <a:rPr lang="en-GB" sz="1200" dirty="0" err="1">
                <a:latin typeface="Times New Roman" panose="02020603050405020304" pitchFamily="18" charset="0"/>
                <a:cs typeface="Times New Roman" panose="02020603050405020304" pitchFamily="18" charset="0"/>
              </a:rPr>
              <a:t>Vione</a:t>
            </a:r>
            <a:r>
              <a:rPr lang="en-GB" sz="1200" dirty="0">
                <a:latin typeface="Times New Roman" panose="02020603050405020304" pitchFamily="18" charset="0"/>
                <a:cs typeface="Times New Roman" panose="02020603050405020304" pitchFamily="18" charset="0"/>
              </a:rPr>
              <a:t>, K.C. and </a:t>
            </a:r>
            <a:r>
              <a:rPr lang="en-GB" sz="1200" dirty="0" err="1">
                <a:latin typeface="Times New Roman" panose="02020603050405020304" pitchFamily="18" charset="0"/>
                <a:cs typeface="Times New Roman" panose="02020603050405020304" pitchFamily="18" charset="0"/>
              </a:rPr>
              <a:t>Kotera</a:t>
            </a:r>
            <a:r>
              <a:rPr lang="en-GB" sz="1200" dirty="0">
                <a:latin typeface="Times New Roman" panose="02020603050405020304" pitchFamily="18" charset="0"/>
                <a:cs typeface="Times New Roman" panose="02020603050405020304" pitchFamily="18" charset="0"/>
              </a:rPr>
              <a:t>, Y., 2024. Psychological risk factors for depression in the UK general population: Derailment, self-criticism and self-reassurance. </a:t>
            </a:r>
            <a:r>
              <a:rPr lang="en-GB" sz="1200" i="1" dirty="0">
                <a:latin typeface="Times New Roman" panose="02020603050405020304" pitchFamily="18" charset="0"/>
                <a:cs typeface="Times New Roman" panose="02020603050405020304" pitchFamily="18" charset="0"/>
              </a:rPr>
              <a:t>British Journal of Guidance &amp; Counselling</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52</a:t>
            </a:r>
            <a:r>
              <a:rPr lang="en-GB" sz="1200" dirty="0">
                <a:latin typeface="Times New Roman" panose="02020603050405020304" pitchFamily="18" charset="0"/>
                <a:cs typeface="Times New Roman" panose="02020603050405020304" pitchFamily="18" charset="0"/>
              </a:rPr>
              <a:t>(4), pp.645-662.</a:t>
            </a:r>
          </a:p>
          <a:p>
            <a:r>
              <a:rPr lang="en-GB" sz="1200" dirty="0" err="1">
                <a:latin typeface="Times New Roman" panose="02020603050405020304" pitchFamily="18" charset="0"/>
                <a:cs typeface="Times New Roman" panose="02020603050405020304" pitchFamily="18" charset="0"/>
              </a:rPr>
              <a:t>Durdurak</a:t>
            </a:r>
            <a:r>
              <a:rPr lang="en-GB" sz="1200" dirty="0">
                <a:latin typeface="Times New Roman" panose="02020603050405020304" pitchFamily="18" charset="0"/>
                <a:cs typeface="Times New Roman" panose="02020603050405020304" pitchFamily="18" charset="0"/>
              </a:rPr>
              <a:t>, B.B., Williams, B., </a:t>
            </a:r>
            <a:r>
              <a:rPr lang="en-GB" sz="1200" dirty="0" err="1">
                <a:latin typeface="Times New Roman" panose="02020603050405020304" pitchFamily="18" charset="0"/>
                <a:cs typeface="Times New Roman" panose="02020603050405020304" pitchFamily="18" charset="0"/>
              </a:rPr>
              <a:t>Zhigalov</a:t>
            </a:r>
            <a:r>
              <a:rPr lang="en-GB" sz="1200" dirty="0">
                <a:latin typeface="Times New Roman" panose="02020603050405020304" pitchFamily="18" charset="0"/>
                <a:cs typeface="Times New Roman" panose="02020603050405020304" pitchFamily="18" charset="0"/>
              </a:rPr>
              <a:t>, A., Moore, A., </a:t>
            </a:r>
            <a:r>
              <a:rPr lang="en-GB" sz="1200" dirty="0" err="1">
                <a:latin typeface="Times New Roman" panose="02020603050405020304" pitchFamily="18" charset="0"/>
                <a:cs typeface="Times New Roman" panose="02020603050405020304" pitchFamily="18" charset="0"/>
              </a:rPr>
              <a:t>Mallikarjun</a:t>
            </a:r>
            <a:r>
              <a:rPr lang="en-GB" sz="1200" dirty="0">
                <a:latin typeface="Times New Roman" panose="02020603050405020304" pitchFamily="18" charset="0"/>
                <a:cs typeface="Times New Roman" panose="02020603050405020304" pitchFamily="18" charset="0"/>
              </a:rPr>
              <a:t>, P., Wong, D., </a:t>
            </a:r>
            <a:r>
              <a:rPr lang="en-GB" sz="1200" dirty="0" err="1">
                <a:latin typeface="Times New Roman" panose="02020603050405020304" pitchFamily="18" charset="0"/>
                <a:cs typeface="Times New Roman" panose="02020603050405020304" pitchFamily="18" charset="0"/>
              </a:rPr>
              <a:t>Marwaha</a:t>
            </a:r>
            <a:r>
              <a:rPr lang="en-GB" sz="1200" dirty="0">
                <a:latin typeface="Times New Roman" panose="02020603050405020304" pitchFamily="18" charset="0"/>
                <a:cs typeface="Times New Roman" panose="02020603050405020304" pitchFamily="18" charset="0"/>
              </a:rPr>
              <a:t>, S. and Morales-Muñoz, I., 2024. Factors associated with chronic depressive symptoms across adolescence and young adulthood: a UK birth cohort study. </a:t>
            </a:r>
            <a:r>
              <a:rPr lang="en-GB" sz="1200" i="1" dirty="0">
                <a:latin typeface="Times New Roman" panose="02020603050405020304" pitchFamily="18" charset="0"/>
                <a:cs typeface="Times New Roman" panose="02020603050405020304" pitchFamily="18" charset="0"/>
              </a:rPr>
              <a:t>Epidemiology and psychiatric sciences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33</a:t>
            </a:r>
            <a:r>
              <a:rPr lang="en-GB" sz="1200" dirty="0">
                <a:latin typeface="Times New Roman" panose="02020603050405020304" pitchFamily="18" charset="0"/>
                <a:cs typeface="Times New Roman" panose="02020603050405020304" pitchFamily="18" charset="0"/>
              </a:rPr>
              <a:t>, p.e32.</a:t>
            </a:r>
          </a:p>
          <a:p>
            <a:r>
              <a:rPr lang="en-GB" sz="1200" dirty="0">
                <a:latin typeface="Times New Roman" panose="02020603050405020304" pitchFamily="18" charset="0"/>
                <a:cs typeface="Times New Roman" panose="02020603050405020304" pitchFamily="18" charset="0"/>
              </a:rPr>
              <a:t>Hyland, P., Ben-Ezra, M., </a:t>
            </a:r>
            <a:r>
              <a:rPr lang="en-GB" sz="1200" dirty="0" err="1">
                <a:latin typeface="Times New Roman" panose="02020603050405020304" pitchFamily="18" charset="0"/>
                <a:cs typeface="Times New Roman" panose="02020603050405020304" pitchFamily="18" charset="0"/>
              </a:rPr>
              <a:t>Karatzias</a:t>
            </a:r>
            <a:r>
              <a:rPr lang="en-GB" sz="1200" dirty="0">
                <a:latin typeface="Times New Roman" panose="02020603050405020304" pitchFamily="18" charset="0"/>
                <a:cs typeface="Times New Roman" panose="02020603050405020304" pitchFamily="18" charset="0"/>
              </a:rPr>
              <a:t>, T., </a:t>
            </a:r>
            <a:r>
              <a:rPr lang="en-GB" sz="1200" dirty="0" err="1">
                <a:latin typeface="Times New Roman" panose="02020603050405020304" pitchFamily="18" charset="0"/>
                <a:cs typeface="Times New Roman" panose="02020603050405020304" pitchFamily="18" charset="0"/>
              </a:rPr>
              <a:t>Kratzer</a:t>
            </a:r>
            <a:r>
              <a:rPr lang="en-GB" sz="1200" dirty="0">
                <a:latin typeface="Times New Roman" panose="02020603050405020304" pitchFamily="18" charset="0"/>
                <a:cs typeface="Times New Roman" panose="02020603050405020304" pitchFamily="18" charset="0"/>
              </a:rPr>
              <a:t>, L., </a:t>
            </a:r>
            <a:r>
              <a:rPr lang="en-GB" sz="1200" dirty="0" err="1">
                <a:latin typeface="Times New Roman" panose="02020603050405020304" pitchFamily="18" charset="0"/>
                <a:cs typeface="Times New Roman" panose="02020603050405020304" pitchFamily="18" charset="0"/>
              </a:rPr>
              <a:t>Martsenkovskyi</a:t>
            </a:r>
            <a:r>
              <a:rPr lang="en-GB" sz="1200" dirty="0">
                <a:latin typeface="Times New Roman" panose="02020603050405020304" pitchFamily="18" charset="0"/>
                <a:cs typeface="Times New Roman" panose="02020603050405020304" pitchFamily="18" charset="0"/>
              </a:rPr>
              <a:t>, D., </a:t>
            </a:r>
            <a:r>
              <a:rPr lang="en-GB" sz="1200" dirty="0" err="1">
                <a:latin typeface="Times New Roman" panose="02020603050405020304" pitchFamily="18" charset="0"/>
                <a:cs typeface="Times New Roman" panose="02020603050405020304" pitchFamily="18" charset="0"/>
              </a:rPr>
              <a:t>Redican</a:t>
            </a:r>
            <a:r>
              <a:rPr lang="en-GB" sz="1200" dirty="0">
                <a:latin typeface="Times New Roman" panose="02020603050405020304" pitchFamily="18" charset="0"/>
                <a:cs typeface="Times New Roman" panose="02020603050405020304" pitchFamily="18" charset="0"/>
              </a:rPr>
              <a:t>, E. and </a:t>
            </a:r>
            <a:r>
              <a:rPr lang="en-GB" sz="1200" dirty="0" err="1">
                <a:latin typeface="Times New Roman" panose="02020603050405020304" pitchFamily="18" charset="0"/>
                <a:cs typeface="Times New Roman" panose="02020603050405020304" pitchFamily="18" charset="0"/>
              </a:rPr>
              <a:t>Shevlin</a:t>
            </a:r>
            <a:r>
              <a:rPr lang="en-GB" sz="1200" dirty="0">
                <a:latin typeface="Times New Roman" panose="02020603050405020304" pitchFamily="18" charset="0"/>
                <a:cs typeface="Times New Roman" panose="02020603050405020304" pitchFamily="18" charset="0"/>
              </a:rPr>
              <a:t>, M., 2026. Examining the latent structure of ICD-11 depression symptoms. </a:t>
            </a:r>
            <a:r>
              <a:rPr lang="en-GB" sz="1200" i="1" dirty="0">
                <a:latin typeface="Times New Roman" panose="02020603050405020304" pitchFamily="18" charset="0"/>
                <a:cs typeface="Times New Roman" panose="02020603050405020304" pitchFamily="18" charset="0"/>
              </a:rPr>
              <a:t>Journal of Affective Disorders</a:t>
            </a:r>
            <a:r>
              <a:rPr lang="en-GB" sz="1200" dirty="0">
                <a:latin typeface="Times New Roman" panose="02020603050405020304" pitchFamily="18" charset="0"/>
                <a:cs typeface="Times New Roman" panose="02020603050405020304" pitchFamily="18" charset="0"/>
              </a:rPr>
              <a:t>, p.121615.</a:t>
            </a:r>
          </a:p>
          <a:p>
            <a:r>
              <a:rPr lang="en-GB" sz="1200" dirty="0" err="1">
                <a:latin typeface="Times New Roman" panose="02020603050405020304" pitchFamily="18" charset="0"/>
                <a:cs typeface="Times New Roman" panose="02020603050405020304" pitchFamily="18" charset="0"/>
              </a:rPr>
              <a:t>Njenga</a:t>
            </a:r>
            <a:r>
              <a:rPr lang="en-GB" sz="1200" dirty="0">
                <a:latin typeface="Times New Roman" panose="02020603050405020304" pitchFamily="18" charset="0"/>
                <a:cs typeface="Times New Roman" panose="02020603050405020304" pitchFamily="18" charset="0"/>
              </a:rPr>
              <a:t>, C., </a:t>
            </a:r>
            <a:r>
              <a:rPr lang="en-GB" sz="1200" dirty="0" err="1">
                <a:latin typeface="Times New Roman" panose="02020603050405020304" pitchFamily="18" charset="0"/>
                <a:cs typeface="Times New Roman" panose="02020603050405020304" pitchFamily="18" charset="0"/>
              </a:rPr>
              <a:t>Ramanuj</a:t>
            </a:r>
            <a:r>
              <a:rPr lang="en-GB" sz="1200" dirty="0">
                <a:latin typeface="Times New Roman" panose="02020603050405020304" pitchFamily="18" charset="0"/>
                <a:cs typeface="Times New Roman" panose="02020603050405020304" pitchFamily="18" charset="0"/>
              </a:rPr>
              <a:t>, P.P., de </a:t>
            </a:r>
            <a:r>
              <a:rPr lang="en-GB" sz="1200" dirty="0" err="1">
                <a:latin typeface="Times New Roman" panose="02020603050405020304" pitchFamily="18" charset="0"/>
                <a:cs typeface="Times New Roman" panose="02020603050405020304" pitchFamily="18" charset="0"/>
              </a:rPr>
              <a:t>Magalhães</a:t>
            </a:r>
            <a:r>
              <a:rPr lang="en-GB" sz="1200" dirty="0">
                <a:latin typeface="Times New Roman" panose="02020603050405020304" pitchFamily="18" charset="0"/>
                <a:cs typeface="Times New Roman" panose="02020603050405020304" pitchFamily="18" charset="0"/>
              </a:rPr>
              <a:t>, F.J.C. and </a:t>
            </a:r>
            <a:r>
              <a:rPr lang="en-GB" sz="1200" dirty="0" err="1">
                <a:latin typeface="Times New Roman" panose="02020603050405020304" pitchFamily="18" charset="0"/>
                <a:cs typeface="Times New Roman" panose="02020603050405020304" pitchFamily="18" charset="0"/>
              </a:rPr>
              <a:t>Pincus</a:t>
            </a:r>
            <a:r>
              <a:rPr lang="en-GB" sz="1200" dirty="0">
                <a:latin typeface="Times New Roman" panose="02020603050405020304" pitchFamily="18" charset="0"/>
                <a:cs typeface="Times New Roman" panose="02020603050405020304" pitchFamily="18" charset="0"/>
              </a:rPr>
              <a:t>, H.A., 2024. New and emerging treatments for major depressive disorder. </a:t>
            </a:r>
            <a:r>
              <a:rPr lang="en-GB" sz="1200" i="1" dirty="0" err="1">
                <a:latin typeface="Times New Roman" panose="02020603050405020304" pitchFamily="18" charset="0"/>
                <a:cs typeface="Times New Roman" panose="02020603050405020304" pitchFamily="18" charset="0"/>
              </a:rPr>
              <a:t>Bmj</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386</a:t>
            </a:r>
            <a:r>
              <a:rPr lang="en-GB" sz="1200" dirty="0">
                <a:latin typeface="Times New Roman" panose="02020603050405020304" pitchFamily="18" charset="0"/>
                <a:cs typeface="Times New Roman" panose="02020603050405020304" pitchFamily="18" charset="0"/>
              </a:rPr>
              <a:t>.</a:t>
            </a:r>
          </a:p>
          <a:p>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Northern Ireland Audit Office. 2023. </a:t>
            </a:r>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Mental Health Services in Northern Ireland. Available at: </a:t>
            </a:r>
            <a:r>
              <a:rPr lang="en-GB" sz="1200" u="sng" dirty="0">
                <a:solidFill>
                  <a:schemeClr val="tx1">
                    <a:lumMod val="95000"/>
                    <a:lumOff val="5000"/>
                  </a:schemeClr>
                </a:solidFill>
                <a:latin typeface="Times New Roman" panose="02020603050405020304" pitchFamily="18" charset="0"/>
                <a:cs typeface="Times New Roman" panose="02020603050405020304" pitchFamily="18" charset="0"/>
                <a:hlinkClick r:id="rId6"/>
              </a:rPr>
              <a:t>https://www.niauditoffice.gov.uk/files/niauditoffice/documents/2023-05/00293490%20-%20Mental%20Health%20Report_WEB.pdf</a:t>
            </a:r>
            <a:endParaRPr lang="en-GB" sz="1200"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ONS. 2022. </a:t>
            </a:r>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Cost of living and depression in adults, Great Britain: 29 September to 23 October 2022. </a:t>
            </a:r>
            <a:r>
              <a:rPr lang="en-GB" sz="1200" i="1" dirty="0">
                <a:solidFill>
                  <a:schemeClr val="tx1">
                    <a:lumMod val="95000"/>
                    <a:lumOff val="5000"/>
                  </a:schemeClr>
                </a:solidFill>
                <a:latin typeface="Times New Roman" panose="02020603050405020304" pitchFamily="18" charset="0"/>
                <a:cs typeface="Times New Roman" panose="02020603050405020304" pitchFamily="18" charset="0"/>
              </a:rPr>
              <a:t>Office for National Statistics</a:t>
            </a:r>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 Available at: </a:t>
            </a:r>
            <a:r>
              <a:rPr lang="en-GB" sz="1200" u="sng" dirty="0">
                <a:solidFill>
                  <a:schemeClr val="tx1">
                    <a:lumMod val="95000"/>
                    <a:lumOff val="5000"/>
                  </a:schemeClr>
                </a:solidFill>
                <a:latin typeface="Times New Roman" panose="02020603050405020304" pitchFamily="18" charset="0"/>
                <a:cs typeface="Times New Roman" panose="02020603050405020304" pitchFamily="18" charset="0"/>
                <a:hlinkClick r:id="rId7"/>
              </a:rPr>
              <a:t>https://www.ons.gov.uk/peoplepopulationandcommunity/healthandsocialcare/mentalhealth/articles/costoflivinganddepressioninadultsgreatbritain/29septemberto23october2022</a:t>
            </a:r>
            <a:endParaRPr lang="en-GB" sz="1200"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ONS. 2023. </a:t>
            </a:r>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Mental health, current and upcoming work: March 2023. </a:t>
            </a:r>
            <a:r>
              <a:rPr lang="en-GB" sz="1200" i="1" dirty="0">
                <a:solidFill>
                  <a:schemeClr val="tx1">
                    <a:lumMod val="95000"/>
                    <a:lumOff val="5000"/>
                  </a:schemeClr>
                </a:solidFill>
                <a:latin typeface="Times New Roman" panose="02020603050405020304" pitchFamily="18" charset="0"/>
                <a:cs typeface="Times New Roman" panose="02020603050405020304" pitchFamily="18" charset="0"/>
              </a:rPr>
              <a:t>Office for National Statistics.</a:t>
            </a:r>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 Available at: </a:t>
            </a:r>
            <a:r>
              <a:rPr lang="en-GB" sz="1200" u="sng" dirty="0">
                <a:solidFill>
                  <a:schemeClr val="tx1">
                    <a:lumMod val="95000"/>
                    <a:lumOff val="5000"/>
                  </a:schemeClr>
                </a:solidFill>
                <a:latin typeface="Times New Roman" panose="02020603050405020304" pitchFamily="18" charset="0"/>
                <a:cs typeface="Times New Roman" panose="02020603050405020304" pitchFamily="18" charset="0"/>
                <a:hlinkClick r:id="rId8"/>
              </a:rPr>
              <a:t>https://www.ons.gov.uk/peoplepopulationandcommunity/healthandsocialcare/healthandwellbeing/articles/mentalhealthcurrentandupcomingwork/march2023</a:t>
            </a:r>
            <a:endParaRPr lang="en-GB" sz="1200"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Stevenson, J.C., Prevalence of anxiety, depression, mania, insomnia, stress, suicidal ideation, psychotic experiences, &amp; loneliness in UK university students. </a:t>
            </a:r>
            <a:r>
              <a:rPr lang="en-GB" sz="1200" i="1" dirty="0">
                <a:solidFill>
                  <a:schemeClr val="tx1">
                    <a:lumMod val="95000"/>
                    <a:lumOff val="5000"/>
                  </a:schemeClr>
                </a:solidFill>
                <a:latin typeface="Times New Roman" panose="02020603050405020304" pitchFamily="18" charset="0"/>
                <a:cs typeface="Times New Roman" panose="02020603050405020304" pitchFamily="18" charset="0"/>
              </a:rPr>
              <a:t>Age (</a:t>
            </a:r>
            <a:r>
              <a:rPr lang="en-GB" sz="1200" i="1" dirty="0" err="1">
                <a:solidFill>
                  <a:schemeClr val="tx1">
                    <a:lumMod val="95000"/>
                    <a:lumOff val="5000"/>
                  </a:schemeClr>
                </a:solidFill>
                <a:latin typeface="Times New Roman" panose="02020603050405020304" pitchFamily="18" charset="0"/>
                <a:cs typeface="Times New Roman" panose="02020603050405020304" pitchFamily="18" charset="0"/>
              </a:rPr>
              <a:t>Mean±SD</a:t>
            </a:r>
            <a:r>
              <a:rPr lang="en-GB" sz="1200" i="1" dirty="0">
                <a:solidFill>
                  <a:schemeClr val="tx1">
                    <a:lumMod val="95000"/>
                    <a:lumOff val="5000"/>
                  </a:schemeClr>
                </a:solidFill>
                <a:latin typeface="Times New Roman" panose="02020603050405020304" pitchFamily="18" charset="0"/>
                <a:cs typeface="Times New Roman" panose="02020603050405020304" pitchFamily="18" charset="0"/>
              </a:rPr>
              <a:t>)</a:t>
            </a:r>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 </a:t>
            </a:r>
            <a:r>
              <a:rPr lang="en-GB" sz="1200" i="1" dirty="0">
                <a:solidFill>
                  <a:schemeClr val="tx1">
                    <a:lumMod val="95000"/>
                    <a:lumOff val="5000"/>
                  </a:schemeClr>
                </a:solidFill>
                <a:latin typeface="Times New Roman" panose="02020603050405020304" pitchFamily="18" charset="0"/>
                <a:cs typeface="Times New Roman" panose="02020603050405020304" pitchFamily="18" charset="0"/>
              </a:rPr>
              <a:t>20</a:t>
            </a:r>
            <a:r>
              <a:rPr lang="en-GB" sz="1200" dirty="0">
                <a:solidFill>
                  <a:schemeClr val="tx1">
                    <a:lumMod val="95000"/>
                    <a:lumOff val="5000"/>
                  </a:schemeClr>
                </a:solidFill>
                <a:latin typeface="Times New Roman" panose="02020603050405020304" pitchFamily="18" charset="0"/>
                <a:cs typeface="Times New Roman" panose="02020603050405020304" pitchFamily="18" charset="0"/>
              </a:rPr>
              <a:t>, pp.4-42.</a:t>
            </a:r>
          </a:p>
        </p:txBody>
      </p:sp>
    </p:spTree>
    <p:extLst>
      <p:ext uri="{BB962C8B-B14F-4D97-AF65-F5344CB8AC3E}">
        <p14:creationId xmlns:p14="http://schemas.microsoft.com/office/powerpoint/2010/main" val="9231127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35</TotalTime>
  <Words>2303</Words>
  <Application>Microsoft Office PowerPoint</Application>
  <PresentationFormat>Custom</PresentationFormat>
  <Paragraphs>39</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Wisp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Lauren Dillon</cp:lastModifiedBy>
  <cp:revision>1</cp:revision>
  <dcterms:created xsi:type="dcterms:W3CDTF">2026-04-01T11:10:37Z</dcterms:created>
  <dcterms:modified xsi:type="dcterms:W3CDTF">2026-04-09T12:17:40Z</dcterms:modified>
</cp:coreProperties>
</file>