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notesMasterIdLst>
    <p:notesMasterId r:id="rId44"/>
  </p:notesMasterIdLst>
  <p:sldIdLst>
    <p:sldId id="256" r:id="rId2"/>
    <p:sldId id="257" r:id="rId3"/>
    <p:sldId id="303" r:id="rId4"/>
    <p:sldId id="258" r:id="rId5"/>
    <p:sldId id="263" r:id="rId6"/>
    <p:sldId id="259" r:id="rId7"/>
    <p:sldId id="260" r:id="rId8"/>
    <p:sldId id="261" r:id="rId9"/>
    <p:sldId id="262" r:id="rId10"/>
    <p:sldId id="264" r:id="rId11"/>
    <p:sldId id="265" r:id="rId12"/>
    <p:sldId id="267" r:id="rId13"/>
    <p:sldId id="266" r:id="rId14"/>
    <p:sldId id="268" r:id="rId15"/>
    <p:sldId id="269" r:id="rId16"/>
    <p:sldId id="270" r:id="rId17"/>
    <p:sldId id="271" r:id="rId18"/>
    <p:sldId id="272" r:id="rId19"/>
    <p:sldId id="274" r:id="rId20"/>
    <p:sldId id="276" r:id="rId21"/>
    <p:sldId id="275"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92" r:id="rId35"/>
    <p:sldId id="293" r:id="rId36"/>
    <p:sldId id="289" r:id="rId37"/>
    <p:sldId id="290" r:id="rId38"/>
    <p:sldId id="295" r:id="rId39"/>
    <p:sldId id="296" r:id="rId40"/>
    <p:sldId id="299" r:id="rId41"/>
    <p:sldId id="300" r:id="rId42"/>
    <p:sldId id="30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314" autoAdjust="0"/>
    <p:restoredTop sz="44823"/>
  </p:normalViewPr>
  <p:slideViewPr>
    <p:cSldViewPr snapToGrid="0">
      <p:cViewPr varScale="1">
        <p:scale>
          <a:sx n="53" d="100"/>
          <a:sy n="53" d="100"/>
        </p:scale>
        <p:origin x="304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00D40387-98DF-4DA2-ABAA-4FD379C54D53}"/>
    <pc:docChg chg="addSld modSld">
      <pc:chgData name="Luke Roach" userId="3c173453-1e89-4ab7-a897-c035ad6940d7" providerId="ADAL" clId="{00D40387-98DF-4DA2-ABAA-4FD379C54D53}" dt="2022-02-11T12:25:03.250" v="13" actId="20577"/>
      <pc:docMkLst>
        <pc:docMk/>
      </pc:docMkLst>
      <pc:sldChg chg="modSp new mod">
        <pc:chgData name="Luke Roach" userId="3c173453-1e89-4ab7-a897-c035ad6940d7" providerId="ADAL" clId="{00D40387-98DF-4DA2-ABAA-4FD379C54D53}" dt="2022-02-11T12:25:03.250" v="13" actId="20577"/>
        <pc:sldMkLst>
          <pc:docMk/>
          <pc:sldMk cId="797483248" sldId="303"/>
        </pc:sldMkLst>
        <pc:spChg chg="mod">
          <ac:chgData name="Luke Roach" userId="3c173453-1e89-4ab7-a897-c035ad6940d7" providerId="ADAL" clId="{00D40387-98DF-4DA2-ABAA-4FD379C54D53}" dt="2022-02-11T12:25:03.250" v="13" actId="20577"/>
          <ac:spMkLst>
            <pc:docMk/>
            <pc:sldMk cId="797483248" sldId="303"/>
            <ac:spMk id="2" creationId="{102E1CBF-8124-4B1C-963C-79754C34FE81}"/>
          </ac:spMkLst>
        </pc:spChg>
        <pc:spChg chg="mod">
          <ac:chgData name="Luke Roach" userId="3c173453-1e89-4ab7-a897-c035ad6940d7" providerId="ADAL" clId="{00D40387-98DF-4DA2-ABAA-4FD379C54D53}" dt="2022-02-11T12:24:58.521" v="1"/>
          <ac:spMkLst>
            <pc:docMk/>
            <pc:sldMk cId="797483248" sldId="303"/>
            <ac:spMk id="3" creationId="{13591BF7-BAE4-4709-9830-103D7E8B3BAF}"/>
          </ac:spMkLst>
        </pc:spChg>
      </pc:sldChg>
    </pc:docChg>
  </pc:docChgLst>
  <pc:docChgLst>
    <pc:chgData name="Luke Roach" userId="3c173453-1e89-4ab7-a897-c035ad6940d7" providerId="ADAL" clId="{12986407-57CB-42F6-8824-5DAF37F62583}"/>
    <pc:docChg chg="modSld">
      <pc:chgData name="Luke Roach" userId="3c173453-1e89-4ab7-a897-c035ad6940d7" providerId="ADAL" clId="{12986407-57CB-42F6-8824-5DAF37F62583}" dt="2022-02-11T12:52:13.460" v="0" actId="1076"/>
      <pc:docMkLst>
        <pc:docMk/>
      </pc:docMkLst>
      <pc:sldChg chg="modSp mod">
        <pc:chgData name="Luke Roach" userId="3c173453-1e89-4ab7-a897-c035ad6940d7" providerId="ADAL" clId="{12986407-57CB-42F6-8824-5DAF37F62583}" dt="2022-02-11T12:52:13.460" v="0" actId="1076"/>
        <pc:sldMkLst>
          <pc:docMk/>
          <pc:sldMk cId="3384925301" sldId="263"/>
        </pc:sldMkLst>
        <pc:picChg chg="mod">
          <ac:chgData name="Luke Roach" userId="3c173453-1e89-4ab7-a897-c035ad6940d7" providerId="ADAL" clId="{12986407-57CB-42F6-8824-5DAF37F62583}" dt="2022-02-11T12:52:13.460" v="0" actId="1076"/>
          <ac:picMkLst>
            <pc:docMk/>
            <pc:sldMk cId="3384925301" sldId="263"/>
            <ac:picMk id="4" creationId="{D0B2AF20-90BC-481B-8494-6806EC9BF41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F124A0-4E05-468D-9D18-0BF67715E0A0}"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089CD9D8-06DC-4EE0-AD19-E41E1485F0BD}">
      <dgm:prSet/>
      <dgm:spPr/>
      <dgm:t>
        <a:bodyPr/>
        <a:lstStyle/>
        <a:p>
          <a:r>
            <a:rPr lang="en-GB"/>
            <a:t>Key Theorists:</a:t>
          </a:r>
          <a:endParaRPr lang="en-US"/>
        </a:p>
      </dgm:t>
    </dgm:pt>
    <dgm:pt modelId="{1691510A-85E5-4E9A-A8EE-3271C31ED8DB}" type="parTrans" cxnId="{EBC91F0F-C78D-403B-8D05-34E0A48F0999}">
      <dgm:prSet/>
      <dgm:spPr/>
      <dgm:t>
        <a:bodyPr/>
        <a:lstStyle/>
        <a:p>
          <a:endParaRPr lang="en-US"/>
        </a:p>
      </dgm:t>
    </dgm:pt>
    <dgm:pt modelId="{029EE448-8991-4FF7-B9E5-F98616D7E5CA}" type="sibTrans" cxnId="{EBC91F0F-C78D-403B-8D05-34E0A48F0999}">
      <dgm:prSet/>
      <dgm:spPr/>
      <dgm:t>
        <a:bodyPr/>
        <a:lstStyle/>
        <a:p>
          <a:endParaRPr lang="en-US"/>
        </a:p>
      </dgm:t>
    </dgm:pt>
    <dgm:pt modelId="{6D9ED88B-EEC0-483E-A844-B6CCF63C04EE}">
      <dgm:prSet/>
      <dgm:spPr/>
      <dgm:t>
        <a:bodyPr/>
        <a:lstStyle/>
        <a:p>
          <a:r>
            <a:rPr lang="en-GB"/>
            <a:t>Bandura (1975)</a:t>
          </a:r>
          <a:endParaRPr lang="en-US"/>
        </a:p>
      </dgm:t>
    </dgm:pt>
    <dgm:pt modelId="{4E2D806B-1069-4A75-8C4C-07B52752AEDE}" type="parTrans" cxnId="{67DC835E-8B2F-49D2-AFD7-FEE8DF69684F}">
      <dgm:prSet/>
      <dgm:spPr/>
      <dgm:t>
        <a:bodyPr/>
        <a:lstStyle/>
        <a:p>
          <a:endParaRPr lang="en-US"/>
        </a:p>
      </dgm:t>
    </dgm:pt>
    <dgm:pt modelId="{4481A113-F56E-46B1-B798-ABAC56A9494A}" type="sibTrans" cxnId="{67DC835E-8B2F-49D2-AFD7-FEE8DF69684F}">
      <dgm:prSet/>
      <dgm:spPr/>
      <dgm:t>
        <a:bodyPr/>
        <a:lstStyle/>
        <a:p>
          <a:endParaRPr lang="en-US"/>
        </a:p>
      </dgm:t>
    </dgm:pt>
    <dgm:pt modelId="{3FBB8168-94C5-4118-A8E7-A85A80680E42}">
      <dgm:prSet/>
      <dgm:spPr/>
      <dgm:t>
        <a:bodyPr/>
        <a:lstStyle/>
        <a:p>
          <a:r>
            <a:rPr lang="en-GB"/>
            <a:t>Bobo Doll</a:t>
          </a:r>
          <a:endParaRPr lang="en-US"/>
        </a:p>
      </dgm:t>
    </dgm:pt>
    <dgm:pt modelId="{93659B92-1251-47A8-865F-17234DACA4A8}" type="parTrans" cxnId="{9C583D4A-94A2-4DB1-A9D7-EE3C49965A64}">
      <dgm:prSet/>
      <dgm:spPr/>
      <dgm:t>
        <a:bodyPr/>
        <a:lstStyle/>
        <a:p>
          <a:endParaRPr lang="en-US"/>
        </a:p>
      </dgm:t>
    </dgm:pt>
    <dgm:pt modelId="{93A79495-1CA3-46C4-8B42-DB7279391C90}" type="sibTrans" cxnId="{9C583D4A-94A2-4DB1-A9D7-EE3C49965A64}">
      <dgm:prSet/>
      <dgm:spPr/>
      <dgm:t>
        <a:bodyPr/>
        <a:lstStyle/>
        <a:p>
          <a:endParaRPr lang="en-US"/>
        </a:p>
      </dgm:t>
    </dgm:pt>
    <dgm:pt modelId="{AB5DDDD2-0E6E-4FB8-A740-71020B47D267}">
      <dgm:prSet/>
      <dgm:spPr/>
      <dgm:t>
        <a:bodyPr/>
        <a:lstStyle/>
        <a:p>
          <a:r>
            <a:rPr lang="en-GB"/>
            <a:t>Sutherland (1924)</a:t>
          </a:r>
          <a:endParaRPr lang="en-US"/>
        </a:p>
      </dgm:t>
    </dgm:pt>
    <dgm:pt modelId="{6367FE3C-865E-4EFE-ABF2-028A27C8450D}" type="parTrans" cxnId="{45C31BEB-03FC-45E6-81C3-48EBD816BE6F}">
      <dgm:prSet/>
      <dgm:spPr/>
      <dgm:t>
        <a:bodyPr/>
        <a:lstStyle/>
        <a:p>
          <a:endParaRPr lang="en-US"/>
        </a:p>
      </dgm:t>
    </dgm:pt>
    <dgm:pt modelId="{1743B8E5-B5B0-4FFC-B50E-378B1B325027}" type="sibTrans" cxnId="{45C31BEB-03FC-45E6-81C3-48EBD816BE6F}">
      <dgm:prSet/>
      <dgm:spPr/>
      <dgm:t>
        <a:bodyPr/>
        <a:lstStyle/>
        <a:p>
          <a:endParaRPr lang="en-US"/>
        </a:p>
      </dgm:t>
    </dgm:pt>
    <dgm:pt modelId="{FA705A8A-A983-49EA-8C3B-BF2A44F0B27C}">
      <dgm:prSet/>
      <dgm:spPr/>
      <dgm:t>
        <a:bodyPr/>
        <a:lstStyle/>
        <a:p>
          <a:r>
            <a:rPr lang="en-GB" dirty="0"/>
            <a:t>Differential Association</a:t>
          </a:r>
          <a:endParaRPr lang="en-US" dirty="0"/>
        </a:p>
      </dgm:t>
    </dgm:pt>
    <dgm:pt modelId="{7B8C06F7-91DE-4F9B-9613-35321CF0EE79}" type="parTrans" cxnId="{3F34B96F-3DEB-4C14-A00F-D2FC44E73621}">
      <dgm:prSet/>
      <dgm:spPr/>
      <dgm:t>
        <a:bodyPr/>
        <a:lstStyle/>
        <a:p>
          <a:endParaRPr lang="en-US"/>
        </a:p>
      </dgm:t>
    </dgm:pt>
    <dgm:pt modelId="{6F1AF81A-2EB0-4D54-A005-919AABAC8331}" type="sibTrans" cxnId="{3F34B96F-3DEB-4C14-A00F-D2FC44E73621}">
      <dgm:prSet/>
      <dgm:spPr/>
      <dgm:t>
        <a:bodyPr/>
        <a:lstStyle/>
        <a:p>
          <a:endParaRPr lang="en-US"/>
        </a:p>
      </dgm:t>
    </dgm:pt>
    <dgm:pt modelId="{11C1F3C3-8A52-BE40-A373-5A527462E824}" type="pres">
      <dgm:prSet presAssocID="{A8F124A0-4E05-468D-9D18-0BF67715E0A0}" presName="linear" presStyleCnt="0">
        <dgm:presLayoutVars>
          <dgm:dir/>
          <dgm:animLvl val="lvl"/>
          <dgm:resizeHandles val="exact"/>
        </dgm:presLayoutVars>
      </dgm:prSet>
      <dgm:spPr/>
    </dgm:pt>
    <dgm:pt modelId="{83A6A1E3-7012-5746-857E-99496D382A9F}" type="pres">
      <dgm:prSet presAssocID="{089CD9D8-06DC-4EE0-AD19-E41E1485F0BD}" presName="parentLin" presStyleCnt="0"/>
      <dgm:spPr/>
    </dgm:pt>
    <dgm:pt modelId="{A0346F67-3FBE-0047-89C9-DE9E940751C0}" type="pres">
      <dgm:prSet presAssocID="{089CD9D8-06DC-4EE0-AD19-E41E1485F0BD}" presName="parentLeftMargin" presStyleLbl="node1" presStyleIdx="0" presStyleCnt="1"/>
      <dgm:spPr/>
    </dgm:pt>
    <dgm:pt modelId="{EF02523E-A906-3340-BA7C-7E6E2790F2CB}" type="pres">
      <dgm:prSet presAssocID="{089CD9D8-06DC-4EE0-AD19-E41E1485F0BD}" presName="parentText" presStyleLbl="node1" presStyleIdx="0" presStyleCnt="1">
        <dgm:presLayoutVars>
          <dgm:chMax val="0"/>
          <dgm:bulletEnabled val="1"/>
        </dgm:presLayoutVars>
      </dgm:prSet>
      <dgm:spPr/>
    </dgm:pt>
    <dgm:pt modelId="{F1B1ACC3-D2D5-7A48-B7FB-4BC9F76F6B44}" type="pres">
      <dgm:prSet presAssocID="{089CD9D8-06DC-4EE0-AD19-E41E1485F0BD}" presName="negativeSpace" presStyleCnt="0"/>
      <dgm:spPr/>
    </dgm:pt>
    <dgm:pt modelId="{0A9EC264-FA7C-D34C-97C8-F21F0DA9EAC1}" type="pres">
      <dgm:prSet presAssocID="{089CD9D8-06DC-4EE0-AD19-E41E1485F0BD}" presName="childText" presStyleLbl="conFgAcc1" presStyleIdx="0" presStyleCnt="1">
        <dgm:presLayoutVars>
          <dgm:bulletEnabled val="1"/>
        </dgm:presLayoutVars>
      </dgm:prSet>
      <dgm:spPr/>
    </dgm:pt>
  </dgm:ptLst>
  <dgm:cxnLst>
    <dgm:cxn modelId="{B65D260C-961E-874A-8DC0-ACB088F1A0B4}" type="presOf" srcId="{6D9ED88B-EEC0-483E-A844-B6CCF63C04EE}" destId="{0A9EC264-FA7C-D34C-97C8-F21F0DA9EAC1}" srcOrd="0" destOrd="0" presId="urn:microsoft.com/office/officeart/2005/8/layout/list1"/>
    <dgm:cxn modelId="{EBC91F0F-C78D-403B-8D05-34E0A48F0999}" srcId="{A8F124A0-4E05-468D-9D18-0BF67715E0A0}" destId="{089CD9D8-06DC-4EE0-AD19-E41E1485F0BD}" srcOrd="0" destOrd="0" parTransId="{1691510A-85E5-4E9A-A8EE-3271C31ED8DB}" sibTransId="{029EE448-8991-4FF7-B9E5-F98616D7E5CA}"/>
    <dgm:cxn modelId="{8B0CC911-0832-0E41-9A66-ACB89E97913C}" type="presOf" srcId="{AB5DDDD2-0E6E-4FB8-A740-71020B47D267}" destId="{0A9EC264-FA7C-D34C-97C8-F21F0DA9EAC1}" srcOrd="0" destOrd="2" presId="urn:microsoft.com/office/officeart/2005/8/layout/list1"/>
    <dgm:cxn modelId="{23F56017-FAD9-E24B-B1DB-456288859ABD}" type="presOf" srcId="{A8F124A0-4E05-468D-9D18-0BF67715E0A0}" destId="{11C1F3C3-8A52-BE40-A373-5A527462E824}" srcOrd="0" destOrd="0" presId="urn:microsoft.com/office/officeart/2005/8/layout/list1"/>
    <dgm:cxn modelId="{D5403B1E-C888-8B4D-B21B-FC4E2EE86F2A}" type="presOf" srcId="{FA705A8A-A983-49EA-8C3B-BF2A44F0B27C}" destId="{0A9EC264-FA7C-D34C-97C8-F21F0DA9EAC1}" srcOrd="0" destOrd="3" presId="urn:microsoft.com/office/officeart/2005/8/layout/list1"/>
    <dgm:cxn modelId="{3618EF28-E31F-254A-BC82-1F6FF3328696}" type="presOf" srcId="{089CD9D8-06DC-4EE0-AD19-E41E1485F0BD}" destId="{A0346F67-3FBE-0047-89C9-DE9E940751C0}" srcOrd="0" destOrd="0" presId="urn:microsoft.com/office/officeart/2005/8/layout/list1"/>
    <dgm:cxn modelId="{9C583D4A-94A2-4DB1-A9D7-EE3C49965A64}" srcId="{6D9ED88B-EEC0-483E-A844-B6CCF63C04EE}" destId="{3FBB8168-94C5-4118-A8E7-A85A80680E42}" srcOrd="0" destOrd="0" parTransId="{93659B92-1251-47A8-865F-17234DACA4A8}" sibTransId="{93A79495-1CA3-46C4-8B42-DB7279391C90}"/>
    <dgm:cxn modelId="{67DC835E-8B2F-49D2-AFD7-FEE8DF69684F}" srcId="{089CD9D8-06DC-4EE0-AD19-E41E1485F0BD}" destId="{6D9ED88B-EEC0-483E-A844-B6CCF63C04EE}" srcOrd="0" destOrd="0" parTransId="{4E2D806B-1069-4A75-8C4C-07B52752AEDE}" sibTransId="{4481A113-F56E-46B1-B798-ABAC56A9494A}"/>
    <dgm:cxn modelId="{3F34B96F-3DEB-4C14-A00F-D2FC44E73621}" srcId="{AB5DDDD2-0E6E-4FB8-A740-71020B47D267}" destId="{FA705A8A-A983-49EA-8C3B-BF2A44F0B27C}" srcOrd="0" destOrd="0" parTransId="{7B8C06F7-91DE-4F9B-9613-35321CF0EE79}" sibTransId="{6F1AF81A-2EB0-4D54-A005-919AABAC8331}"/>
    <dgm:cxn modelId="{460A5495-36BF-9C4F-BB37-577CA39E5880}" type="presOf" srcId="{3FBB8168-94C5-4118-A8E7-A85A80680E42}" destId="{0A9EC264-FA7C-D34C-97C8-F21F0DA9EAC1}" srcOrd="0" destOrd="1" presId="urn:microsoft.com/office/officeart/2005/8/layout/list1"/>
    <dgm:cxn modelId="{2B5BA895-9ECE-B846-9DE5-F011BCFA292C}" type="presOf" srcId="{089CD9D8-06DC-4EE0-AD19-E41E1485F0BD}" destId="{EF02523E-A906-3340-BA7C-7E6E2790F2CB}" srcOrd="1" destOrd="0" presId="urn:microsoft.com/office/officeart/2005/8/layout/list1"/>
    <dgm:cxn modelId="{45C31BEB-03FC-45E6-81C3-48EBD816BE6F}" srcId="{089CD9D8-06DC-4EE0-AD19-E41E1485F0BD}" destId="{AB5DDDD2-0E6E-4FB8-A740-71020B47D267}" srcOrd="1" destOrd="0" parTransId="{6367FE3C-865E-4EFE-ABF2-028A27C8450D}" sibTransId="{1743B8E5-B5B0-4FFC-B50E-378B1B325027}"/>
    <dgm:cxn modelId="{9A33374C-0534-8947-AE3E-96F2A34C4817}" type="presParOf" srcId="{11C1F3C3-8A52-BE40-A373-5A527462E824}" destId="{83A6A1E3-7012-5746-857E-99496D382A9F}" srcOrd="0" destOrd="0" presId="urn:microsoft.com/office/officeart/2005/8/layout/list1"/>
    <dgm:cxn modelId="{EED39FE0-8D29-D549-B63B-501BC0723B0B}" type="presParOf" srcId="{83A6A1E3-7012-5746-857E-99496D382A9F}" destId="{A0346F67-3FBE-0047-89C9-DE9E940751C0}" srcOrd="0" destOrd="0" presId="urn:microsoft.com/office/officeart/2005/8/layout/list1"/>
    <dgm:cxn modelId="{FAE3A30C-541B-5643-B91C-C76E37507C0F}" type="presParOf" srcId="{83A6A1E3-7012-5746-857E-99496D382A9F}" destId="{EF02523E-A906-3340-BA7C-7E6E2790F2CB}" srcOrd="1" destOrd="0" presId="urn:microsoft.com/office/officeart/2005/8/layout/list1"/>
    <dgm:cxn modelId="{C8305373-BCA6-0B41-81A3-799766725578}" type="presParOf" srcId="{11C1F3C3-8A52-BE40-A373-5A527462E824}" destId="{F1B1ACC3-D2D5-7A48-B7FB-4BC9F76F6B44}" srcOrd="1" destOrd="0" presId="urn:microsoft.com/office/officeart/2005/8/layout/list1"/>
    <dgm:cxn modelId="{17F367F7-3081-C340-87C6-7E1A29E7A4C0}" type="presParOf" srcId="{11C1F3C3-8A52-BE40-A373-5A527462E824}" destId="{0A9EC264-FA7C-D34C-97C8-F21F0DA9EAC1}"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5B7EA4-8C6D-452D-8C42-53663709DBF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73CEA9A-A8D9-4D4C-AA17-47D73CD1F651}">
      <dgm:prSet/>
      <dgm:spPr/>
      <dgm:t>
        <a:bodyPr/>
        <a:lstStyle/>
        <a:p>
          <a:r>
            <a:rPr lang="en-GB" b="0" i="0"/>
            <a:t>Criminal behaviour is learned from other individuals.</a:t>
          </a:r>
          <a:endParaRPr lang="en-US"/>
        </a:p>
      </dgm:t>
    </dgm:pt>
    <dgm:pt modelId="{2DE39C3E-55E0-41CE-BD97-ACE81954810E}" type="parTrans" cxnId="{2B301931-4DCB-40C0-831E-D20E29D7A265}">
      <dgm:prSet/>
      <dgm:spPr/>
      <dgm:t>
        <a:bodyPr/>
        <a:lstStyle/>
        <a:p>
          <a:endParaRPr lang="en-US"/>
        </a:p>
      </dgm:t>
    </dgm:pt>
    <dgm:pt modelId="{11474A7B-C4E0-4049-A5B3-4D3A1A696C9A}" type="sibTrans" cxnId="{2B301931-4DCB-40C0-831E-D20E29D7A265}">
      <dgm:prSet/>
      <dgm:spPr/>
      <dgm:t>
        <a:bodyPr/>
        <a:lstStyle/>
        <a:p>
          <a:endParaRPr lang="en-US"/>
        </a:p>
      </dgm:t>
    </dgm:pt>
    <dgm:pt modelId="{9080FE7B-939C-4656-ACA6-A93BCD297B80}">
      <dgm:prSet/>
      <dgm:spPr/>
      <dgm:t>
        <a:bodyPr/>
        <a:lstStyle/>
        <a:p>
          <a:r>
            <a:rPr lang="en-GB" b="0" i="0" dirty="0"/>
            <a:t>Criminal behaviour is learned in interaction with other persons in a process of communication.</a:t>
          </a:r>
          <a:endParaRPr lang="en-US" dirty="0"/>
        </a:p>
      </dgm:t>
    </dgm:pt>
    <dgm:pt modelId="{E7E1F0F2-4E31-4ABD-8B8C-AD90947E676F}" type="parTrans" cxnId="{65171B9E-CA36-429A-B031-26E2B2F7B7D1}">
      <dgm:prSet/>
      <dgm:spPr/>
      <dgm:t>
        <a:bodyPr/>
        <a:lstStyle/>
        <a:p>
          <a:endParaRPr lang="en-US"/>
        </a:p>
      </dgm:t>
    </dgm:pt>
    <dgm:pt modelId="{D1CD2496-1001-42F1-BC0B-17A4A3731D8A}" type="sibTrans" cxnId="{65171B9E-CA36-429A-B031-26E2B2F7B7D1}">
      <dgm:prSet/>
      <dgm:spPr/>
      <dgm:t>
        <a:bodyPr/>
        <a:lstStyle/>
        <a:p>
          <a:endParaRPr lang="en-US"/>
        </a:p>
      </dgm:t>
    </dgm:pt>
    <dgm:pt modelId="{5E808697-88B8-451A-9F40-BCB927683D6A}">
      <dgm:prSet/>
      <dgm:spPr/>
      <dgm:t>
        <a:bodyPr/>
        <a:lstStyle/>
        <a:p>
          <a:r>
            <a:rPr lang="en-GB" b="0" i="0"/>
            <a:t>The principle part of the learning of criminal behaviour occurs within intimate personal groups.</a:t>
          </a:r>
          <a:endParaRPr lang="en-US"/>
        </a:p>
      </dgm:t>
    </dgm:pt>
    <dgm:pt modelId="{DD93AFEA-D4B2-45E8-B061-BD7DE5BFFDA2}" type="parTrans" cxnId="{2F164F9B-1BC6-4FB7-B7C2-7ADF4047E13F}">
      <dgm:prSet/>
      <dgm:spPr/>
      <dgm:t>
        <a:bodyPr/>
        <a:lstStyle/>
        <a:p>
          <a:endParaRPr lang="en-US"/>
        </a:p>
      </dgm:t>
    </dgm:pt>
    <dgm:pt modelId="{8F1284F2-FBF2-4C8D-9499-5FB1499DEEA0}" type="sibTrans" cxnId="{2F164F9B-1BC6-4FB7-B7C2-7ADF4047E13F}">
      <dgm:prSet/>
      <dgm:spPr/>
      <dgm:t>
        <a:bodyPr/>
        <a:lstStyle/>
        <a:p>
          <a:endParaRPr lang="en-US"/>
        </a:p>
      </dgm:t>
    </dgm:pt>
    <dgm:pt modelId="{1069B5B5-3635-4C2C-A13F-3FDD0F45BCD6}">
      <dgm:prSet/>
      <dgm:spPr/>
      <dgm:t>
        <a:bodyPr/>
        <a:lstStyle/>
        <a:p>
          <a:r>
            <a:rPr lang="en-GB" b="0" i="0"/>
            <a:t>When criminal behaviour is learned, the learning includes (a) techniques of committing the crime, which are sometimes very complicated, sometimes simple; (b) the specific direction of motives, drives, rationalizations, and attitudes.</a:t>
          </a:r>
          <a:endParaRPr lang="en-US"/>
        </a:p>
      </dgm:t>
    </dgm:pt>
    <dgm:pt modelId="{B14D98BA-255B-4884-ABF0-3C51D24CC5F1}" type="parTrans" cxnId="{7FBC644D-2EAD-463C-9AF4-8758286611F6}">
      <dgm:prSet/>
      <dgm:spPr/>
      <dgm:t>
        <a:bodyPr/>
        <a:lstStyle/>
        <a:p>
          <a:endParaRPr lang="en-US"/>
        </a:p>
      </dgm:t>
    </dgm:pt>
    <dgm:pt modelId="{CD0B8866-FAFB-4B7F-8E1F-473034D1E9E1}" type="sibTrans" cxnId="{7FBC644D-2EAD-463C-9AF4-8758286611F6}">
      <dgm:prSet/>
      <dgm:spPr/>
      <dgm:t>
        <a:bodyPr/>
        <a:lstStyle/>
        <a:p>
          <a:endParaRPr lang="en-US"/>
        </a:p>
      </dgm:t>
    </dgm:pt>
    <dgm:pt modelId="{E1B229A1-7180-4767-8B7A-FA64F1D84333}">
      <dgm:prSet/>
      <dgm:spPr/>
      <dgm:t>
        <a:bodyPr/>
        <a:lstStyle/>
        <a:p>
          <a:r>
            <a:rPr lang="en-GB" b="0" i="0"/>
            <a:t>The specific direction of motives and drives is learned from definitions of the legal codes as favourable or unfavourable.</a:t>
          </a:r>
          <a:endParaRPr lang="en-US"/>
        </a:p>
      </dgm:t>
    </dgm:pt>
    <dgm:pt modelId="{76639BBD-3D6C-4D31-9F9B-EDDC84D79D3F}" type="parTrans" cxnId="{5BDCF499-3AC1-4375-B206-AD6ADB901EA2}">
      <dgm:prSet/>
      <dgm:spPr/>
      <dgm:t>
        <a:bodyPr/>
        <a:lstStyle/>
        <a:p>
          <a:endParaRPr lang="en-US"/>
        </a:p>
      </dgm:t>
    </dgm:pt>
    <dgm:pt modelId="{60964DA2-DD73-4FFE-A984-7AA5DD03BA12}" type="sibTrans" cxnId="{5BDCF499-3AC1-4375-B206-AD6ADB901EA2}">
      <dgm:prSet/>
      <dgm:spPr/>
      <dgm:t>
        <a:bodyPr/>
        <a:lstStyle/>
        <a:p>
          <a:endParaRPr lang="en-US"/>
        </a:p>
      </dgm:t>
    </dgm:pt>
    <dgm:pt modelId="{3589CEB6-F056-4257-89BE-3863031A514F}">
      <dgm:prSet/>
      <dgm:spPr/>
      <dgm:t>
        <a:bodyPr/>
        <a:lstStyle/>
        <a:p>
          <a:r>
            <a:rPr lang="en-GB" b="0" i="0"/>
            <a:t>A person becomes delinquent because of an excess of definitions favourable to violation of law over definitions unfavourable to violation of the law.</a:t>
          </a:r>
          <a:endParaRPr lang="en-US"/>
        </a:p>
      </dgm:t>
    </dgm:pt>
    <dgm:pt modelId="{B486B655-4211-4D4C-B4A2-0EEEC02078E2}" type="parTrans" cxnId="{797420BE-60C4-43F7-B49F-1C24C9F9AE5E}">
      <dgm:prSet/>
      <dgm:spPr/>
      <dgm:t>
        <a:bodyPr/>
        <a:lstStyle/>
        <a:p>
          <a:endParaRPr lang="en-US"/>
        </a:p>
      </dgm:t>
    </dgm:pt>
    <dgm:pt modelId="{365E0995-68D1-4BED-99C2-4AB39779FE2A}" type="sibTrans" cxnId="{797420BE-60C4-43F7-B49F-1C24C9F9AE5E}">
      <dgm:prSet/>
      <dgm:spPr/>
      <dgm:t>
        <a:bodyPr/>
        <a:lstStyle/>
        <a:p>
          <a:endParaRPr lang="en-US"/>
        </a:p>
      </dgm:t>
    </dgm:pt>
    <dgm:pt modelId="{99683347-2F28-485E-BABA-EBF25FB2B417}">
      <dgm:prSet/>
      <dgm:spPr/>
      <dgm:t>
        <a:bodyPr/>
        <a:lstStyle/>
        <a:p>
          <a:r>
            <a:rPr lang="en-GB" b="0" i="0" dirty="0"/>
            <a:t>Differential associations may vary in frequency, duration, priority, and intensity.</a:t>
          </a:r>
          <a:endParaRPr lang="en-US" dirty="0"/>
        </a:p>
      </dgm:t>
    </dgm:pt>
    <dgm:pt modelId="{364AEA48-1E0B-4156-8BDF-728627054DD7}" type="parTrans" cxnId="{8433B888-9C7D-49BB-AF1F-EBAF95620CBD}">
      <dgm:prSet/>
      <dgm:spPr/>
      <dgm:t>
        <a:bodyPr/>
        <a:lstStyle/>
        <a:p>
          <a:endParaRPr lang="en-US"/>
        </a:p>
      </dgm:t>
    </dgm:pt>
    <dgm:pt modelId="{88DE6083-B650-4C63-B7EB-70D3B261C894}" type="sibTrans" cxnId="{8433B888-9C7D-49BB-AF1F-EBAF95620CBD}">
      <dgm:prSet/>
      <dgm:spPr/>
      <dgm:t>
        <a:bodyPr/>
        <a:lstStyle/>
        <a:p>
          <a:endParaRPr lang="en-US"/>
        </a:p>
      </dgm:t>
    </dgm:pt>
    <dgm:pt modelId="{5B6EB974-0845-44F5-A526-057B1EF15A44}">
      <dgm:prSet/>
      <dgm:spPr/>
      <dgm:t>
        <a:bodyPr/>
        <a:lstStyle/>
        <a:p>
          <a:r>
            <a:rPr lang="en-GB" b="0" i="0"/>
            <a:t>The process of learning criminal behaviour by association with criminal and anti-criminal patterns involves all of the mechanisms that are involved in any other learning.</a:t>
          </a:r>
          <a:endParaRPr lang="en-US"/>
        </a:p>
      </dgm:t>
    </dgm:pt>
    <dgm:pt modelId="{8E14E7E3-68BA-4754-A966-F581E9A94B07}" type="parTrans" cxnId="{EDBC69C4-BFBD-4483-84AD-BB9971964F4F}">
      <dgm:prSet/>
      <dgm:spPr/>
      <dgm:t>
        <a:bodyPr/>
        <a:lstStyle/>
        <a:p>
          <a:endParaRPr lang="en-US"/>
        </a:p>
      </dgm:t>
    </dgm:pt>
    <dgm:pt modelId="{246AB32D-DE82-43C1-92CB-EEB489C32074}" type="sibTrans" cxnId="{EDBC69C4-BFBD-4483-84AD-BB9971964F4F}">
      <dgm:prSet/>
      <dgm:spPr/>
      <dgm:t>
        <a:bodyPr/>
        <a:lstStyle/>
        <a:p>
          <a:endParaRPr lang="en-US"/>
        </a:p>
      </dgm:t>
    </dgm:pt>
    <dgm:pt modelId="{C47E7C53-2FD9-4AE8-B220-2D86C1BFCC4F}">
      <dgm:prSet/>
      <dgm:spPr/>
      <dgm:t>
        <a:bodyPr/>
        <a:lstStyle/>
        <a:p>
          <a:r>
            <a:rPr lang="en-GB" b="0" i="0" dirty="0"/>
            <a:t>While criminal behaviour is an expression of general needs and values, it is not explained by those needs and values, since non-criminal behaviour is an expression of the same needs and values.</a:t>
          </a:r>
          <a:endParaRPr lang="en-US" dirty="0"/>
        </a:p>
      </dgm:t>
    </dgm:pt>
    <dgm:pt modelId="{6B0AD5CF-703A-44C5-9824-06AC598207DA}" type="parTrans" cxnId="{737482F7-4192-4E84-8DDF-9120B9CE48ED}">
      <dgm:prSet/>
      <dgm:spPr/>
      <dgm:t>
        <a:bodyPr/>
        <a:lstStyle/>
        <a:p>
          <a:endParaRPr lang="en-US"/>
        </a:p>
      </dgm:t>
    </dgm:pt>
    <dgm:pt modelId="{7FDD6B6D-094E-4C10-AFC9-B5EE68A213A7}" type="sibTrans" cxnId="{737482F7-4192-4E84-8DDF-9120B9CE48ED}">
      <dgm:prSet/>
      <dgm:spPr/>
      <dgm:t>
        <a:bodyPr/>
        <a:lstStyle/>
        <a:p>
          <a:endParaRPr lang="en-US"/>
        </a:p>
      </dgm:t>
    </dgm:pt>
    <dgm:pt modelId="{9A981F0D-1E78-7449-AAA4-5C34EAA9F4EC}" type="pres">
      <dgm:prSet presAssocID="{4B5B7EA4-8C6D-452D-8C42-53663709DBF1}" presName="diagram" presStyleCnt="0">
        <dgm:presLayoutVars>
          <dgm:dir/>
          <dgm:resizeHandles val="exact"/>
        </dgm:presLayoutVars>
      </dgm:prSet>
      <dgm:spPr/>
    </dgm:pt>
    <dgm:pt modelId="{F7FB1137-973C-334A-AD38-EA760FBA4AAB}" type="pres">
      <dgm:prSet presAssocID="{B73CEA9A-A8D9-4D4C-AA17-47D73CD1F651}" presName="node" presStyleLbl="node1" presStyleIdx="0" presStyleCnt="9">
        <dgm:presLayoutVars>
          <dgm:bulletEnabled val="1"/>
        </dgm:presLayoutVars>
      </dgm:prSet>
      <dgm:spPr/>
    </dgm:pt>
    <dgm:pt modelId="{A2976920-0AF9-564F-A046-4E3E9360CE79}" type="pres">
      <dgm:prSet presAssocID="{11474A7B-C4E0-4049-A5B3-4D3A1A696C9A}" presName="sibTrans" presStyleCnt="0"/>
      <dgm:spPr/>
    </dgm:pt>
    <dgm:pt modelId="{969B124E-7EC1-2F41-9AAF-4C7FAF501FA1}" type="pres">
      <dgm:prSet presAssocID="{9080FE7B-939C-4656-ACA6-A93BCD297B80}" presName="node" presStyleLbl="node1" presStyleIdx="1" presStyleCnt="9">
        <dgm:presLayoutVars>
          <dgm:bulletEnabled val="1"/>
        </dgm:presLayoutVars>
      </dgm:prSet>
      <dgm:spPr/>
    </dgm:pt>
    <dgm:pt modelId="{7F5D3216-5A2E-5442-8A2B-AD941886C3BB}" type="pres">
      <dgm:prSet presAssocID="{D1CD2496-1001-42F1-BC0B-17A4A3731D8A}" presName="sibTrans" presStyleCnt="0"/>
      <dgm:spPr/>
    </dgm:pt>
    <dgm:pt modelId="{48C36F1F-74BE-4D40-98AD-88D5DDF6CE09}" type="pres">
      <dgm:prSet presAssocID="{5E808697-88B8-451A-9F40-BCB927683D6A}" presName="node" presStyleLbl="node1" presStyleIdx="2" presStyleCnt="9">
        <dgm:presLayoutVars>
          <dgm:bulletEnabled val="1"/>
        </dgm:presLayoutVars>
      </dgm:prSet>
      <dgm:spPr/>
    </dgm:pt>
    <dgm:pt modelId="{61FF9533-8B2B-3C4A-BEAA-3FF4378353DF}" type="pres">
      <dgm:prSet presAssocID="{8F1284F2-FBF2-4C8D-9499-5FB1499DEEA0}" presName="sibTrans" presStyleCnt="0"/>
      <dgm:spPr/>
    </dgm:pt>
    <dgm:pt modelId="{C253DD32-24C1-124B-8236-8B7E3E0535D9}" type="pres">
      <dgm:prSet presAssocID="{1069B5B5-3635-4C2C-A13F-3FDD0F45BCD6}" presName="node" presStyleLbl="node1" presStyleIdx="3" presStyleCnt="9">
        <dgm:presLayoutVars>
          <dgm:bulletEnabled val="1"/>
        </dgm:presLayoutVars>
      </dgm:prSet>
      <dgm:spPr/>
    </dgm:pt>
    <dgm:pt modelId="{DC382E7D-C531-D44E-9A2D-544B15D580FB}" type="pres">
      <dgm:prSet presAssocID="{CD0B8866-FAFB-4B7F-8E1F-473034D1E9E1}" presName="sibTrans" presStyleCnt="0"/>
      <dgm:spPr/>
    </dgm:pt>
    <dgm:pt modelId="{63DE1862-CE12-AA4A-B455-9906A4BBB838}" type="pres">
      <dgm:prSet presAssocID="{E1B229A1-7180-4767-8B7A-FA64F1D84333}" presName="node" presStyleLbl="node1" presStyleIdx="4" presStyleCnt="9">
        <dgm:presLayoutVars>
          <dgm:bulletEnabled val="1"/>
        </dgm:presLayoutVars>
      </dgm:prSet>
      <dgm:spPr/>
    </dgm:pt>
    <dgm:pt modelId="{97C97211-4389-5B4F-8660-832624C3DE04}" type="pres">
      <dgm:prSet presAssocID="{60964DA2-DD73-4FFE-A984-7AA5DD03BA12}" presName="sibTrans" presStyleCnt="0"/>
      <dgm:spPr/>
    </dgm:pt>
    <dgm:pt modelId="{B38ED163-6A76-0540-8B35-C2BF909C3DD8}" type="pres">
      <dgm:prSet presAssocID="{3589CEB6-F056-4257-89BE-3863031A514F}" presName="node" presStyleLbl="node1" presStyleIdx="5" presStyleCnt="9">
        <dgm:presLayoutVars>
          <dgm:bulletEnabled val="1"/>
        </dgm:presLayoutVars>
      </dgm:prSet>
      <dgm:spPr/>
    </dgm:pt>
    <dgm:pt modelId="{77EE14CF-B239-6842-8768-2BA8BB5FDFEF}" type="pres">
      <dgm:prSet presAssocID="{365E0995-68D1-4BED-99C2-4AB39779FE2A}" presName="sibTrans" presStyleCnt="0"/>
      <dgm:spPr/>
    </dgm:pt>
    <dgm:pt modelId="{5DD17405-4DC1-6B41-B180-1936E77A845A}" type="pres">
      <dgm:prSet presAssocID="{99683347-2F28-485E-BABA-EBF25FB2B417}" presName="node" presStyleLbl="node1" presStyleIdx="6" presStyleCnt="9">
        <dgm:presLayoutVars>
          <dgm:bulletEnabled val="1"/>
        </dgm:presLayoutVars>
      </dgm:prSet>
      <dgm:spPr/>
    </dgm:pt>
    <dgm:pt modelId="{6F2900B5-B787-014E-949F-C07267CDCF9D}" type="pres">
      <dgm:prSet presAssocID="{88DE6083-B650-4C63-B7EB-70D3B261C894}" presName="sibTrans" presStyleCnt="0"/>
      <dgm:spPr/>
    </dgm:pt>
    <dgm:pt modelId="{9A19CD92-B959-A24A-AB64-7FB218E2C2D2}" type="pres">
      <dgm:prSet presAssocID="{5B6EB974-0845-44F5-A526-057B1EF15A44}" presName="node" presStyleLbl="node1" presStyleIdx="7" presStyleCnt="9">
        <dgm:presLayoutVars>
          <dgm:bulletEnabled val="1"/>
        </dgm:presLayoutVars>
      </dgm:prSet>
      <dgm:spPr/>
    </dgm:pt>
    <dgm:pt modelId="{E4CACF79-1C3B-3B4C-A160-FCC1A8048EBC}" type="pres">
      <dgm:prSet presAssocID="{246AB32D-DE82-43C1-92CB-EEB489C32074}" presName="sibTrans" presStyleCnt="0"/>
      <dgm:spPr/>
    </dgm:pt>
    <dgm:pt modelId="{3937798C-E009-F046-A972-D5E73F2643F9}" type="pres">
      <dgm:prSet presAssocID="{C47E7C53-2FD9-4AE8-B220-2D86C1BFCC4F}" presName="node" presStyleLbl="node1" presStyleIdx="8" presStyleCnt="9">
        <dgm:presLayoutVars>
          <dgm:bulletEnabled val="1"/>
        </dgm:presLayoutVars>
      </dgm:prSet>
      <dgm:spPr/>
    </dgm:pt>
  </dgm:ptLst>
  <dgm:cxnLst>
    <dgm:cxn modelId="{F344950F-C47B-6C48-BF77-DABEAED9A1D6}" type="presOf" srcId="{4B5B7EA4-8C6D-452D-8C42-53663709DBF1}" destId="{9A981F0D-1E78-7449-AAA4-5C34EAA9F4EC}" srcOrd="0" destOrd="0" presId="urn:microsoft.com/office/officeart/2005/8/layout/default"/>
    <dgm:cxn modelId="{86A78E10-9D2A-D443-8122-5596485FBFD5}" type="presOf" srcId="{5E808697-88B8-451A-9F40-BCB927683D6A}" destId="{48C36F1F-74BE-4D40-98AD-88D5DDF6CE09}" srcOrd="0" destOrd="0" presId="urn:microsoft.com/office/officeart/2005/8/layout/default"/>
    <dgm:cxn modelId="{0311761D-0DD8-7E4F-A09C-06D780F1B8B9}" type="presOf" srcId="{3589CEB6-F056-4257-89BE-3863031A514F}" destId="{B38ED163-6A76-0540-8B35-C2BF909C3DD8}" srcOrd="0" destOrd="0" presId="urn:microsoft.com/office/officeart/2005/8/layout/default"/>
    <dgm:cxn modelId="{2B301931-4DCB-40C0-831E-D20E29D7A265}" srcId="{4B5B7EA4-8C6D-452D-8C42-53663709DBF1}" destId="{B73CEA9A-A8D9-4D4C-AA17-47D73CD1F651}" srcOrd="0" destOrd="0" parTransId="{2DE39C3E-55E0-41CE-BD97-ACE81954810E}" sibTransId="{11474A7B-C4E0-4049-A5B3-4D3A1A696C9A}"/>
    <dgm:cxn modelId="{CD5A6742-D1BC-1B47-89FE-A41C1DEB38F2}" type="presOf" srcId="{B73CEA9A-A8D9-4D4C-AA17-47D73CD1F651}" destId="{F7FB1137-973C-334A-AD38-EA760FBA4AAB}" srcOrd="0" destOrd="0" presId="urn:microsoft.com/office/officeart/2005/8/layout/default"/>
    <dgm:cxn modelId="{7FBC644D-2EAD-463C-9AF4-8758286611F6}" srcId="{4B5B7EA4-8C6D-452D-8C42-53663709DBF1}" destId="{1069B5B5-3635-4C2C-A13F-3FDD0F45BCD6}" srcOrd="3" destOrd="0" parTransId="{B14D98BA-255B-4884-ABF0-3C51D24CC5F1}" sibTransId="{CD0B8866-FAFB-4B7F-8E1F-473034D1E9E1}"/>
    <dgm:cxn modelId="{1682DA60-DD43-BB4F-94FA-1BCF52A797CC}" type="presOf" srcId="{5B6EB974-0845-44F5-A526-057B1EF15A44}" destId="{9A19CD92-B959-A24A-AB64-7FB218E2C2D2}" srcOrd="0" destOrd="0" presId="urn:microsoft.com/office/officeart/2005/8/layout/default"/>
    <dgm:cxn modelId="{8433B888-9C7D-49BB-AF1F-EBAF95620CBD}" srcId="{4B5B7EA4-8C6D-452D-8C42-53663709DBF1}" destId="{99683347-2F28-485E-BABA-EBF25FB2B417}" srcOrd="6" destOrd="0" parTransId="{364AEA48-1E0B-4156-8BDF-728627054DD7}" sibTransId="{88DE6083-B650-4C63-B7EB-70D3B261C894}"/>
    <dgm:cxn modelId="{65B9F88E-B55E-0846-85FE-0D6A87E81E8B}" type="presOf" srcId="{99683347-2F28-485E-BABA-EBF25FB2B417}" destId="{5DD17405-4DC1-6B41-B180-1936E77A845A}" srcOrd="0" destOrd="0" presId="urn:microsoft.com/office/officeart/2005/8/layout/default"/>
    <dgm:cxn modelId="{4F802792-EFC3-234E-941B-A62C10E3E946}" type="presOf" srcId="{1069B5B5-3635-4C2C-A13F-3FDD0F45BCD6}" destId="{C253DD32-24C1-124B-8236-8B7E3E0535D9}" srcOrd="0" destOrd="0" presId="urn:microsoft.com/office/officeart/2005/8/layout/default"/>
    <dgm:cxn modelId="{85F05893-7BE4-ED4C-90B2-8CC2FEE40C62}" type="presOf" srcId="{E1B229A1-7180-4767-8B7A-FA64F1D84333}" destId="{63DE1862-CE12-AA4A-B455-9906A4BBB838}" srcOrd="0" destOrd="0" presId="urn:microsoft.com/office/officeart/2005/8/layout/default"/>
    <dgm:cxn modelId="{1FBAFD98-EA9C-3D4A-83F1-675036EE3022}" type="presOf" srcId="{C47E7C53-2FD9-4AE8-B220-2D86C1BFCC4F}" destId="{3937798C-E009-F046-A972-D5E73F2643F9}" srcOrd="0" destOrd="0" presId="urn:microsoft.com/office/officeart/2005/8/layout/default"/>
    <dgm:cxn modelId="{5BDCF499-3AC1-4375-B206-AD6ADB901EA2}" srcId="{4B5B7EA4-8C6D-452D-8C42-53663709DBF1}" destId="{E1B229A1-7180-4767-8B7A-FA64F1D84333}" srcOrd="4" destOrd="0" parTransId="{76639BBD-3D6C-4D31-9F9B-EDDC84D79D3F}" sibTransId="{60964DA2-DD73-4FFE-A984-7AA5DD03BA12}"/>
    <dgm:cxn modelId="{2F164F9B-1BC6-4FB7-B7C2-7ADF4047E13F}" srcId="{4B5B7EA4-8C6D-452D-8C42-53663709DBF1}" destId="{5E808697-88B8-451A-9F40-BCB927683D6A}" srcOrd="2" destOrd="0" parTransId="{DD93AFEA-D4B2-45E8-B061-BD7DE5BFFDA2}" sibTransId="{8F1284F2-FBF2-4C8D-9499-5FB1499DEEA0}"/>
    <dgm:cxn modelId="{65171B9E-CA36-429A-B031-26E2B2F7B7D1}" srcId="{4B5B7EA4-8C6D-452D-8C42-53663709DBF1}" destId="{9080FE7B-939C-4656-ACA6-A93BCD297B80}" srcOrd="1" destOrd="0" parTransId="{E7E1F0F2-4E31-4ABD-8B8C-AD90947E676F}" sibTransId="{D1CD2496-1001-42F1-BC0B-17A4A3731D8A}"/>
    <dgm:cxn modelId="{BB14C0A8-536C-2147-AAF2-4F5817F72330}" type="presOf" srcId="{9080FE7B-939C-4656-ACA6-A93BCD297B80}" destId="{969B124E-7EC1-2F41-9AAF-4C7FAF501FA1}" srcOrd="0" destOrd="0" presId="urn:microsoft.com/office/officeart/2005/8/layout/default"/>
    <dgm:cxn modelId="{797420BE-60C4-43F7-B49F-1C24C9F9AE5E}" srcId="{4B5B7EA4-8C6D-452D-8C42-53663709DBF1}" destId="{3589CEB6-F056-4257-89BE-3863031A514F}" srcOrd="5" destOrd="0" parTransId="{B486B655-4211-4D4C-B4A2-0EEEC02078E2}" sibTransId="{365E0995-68D1-4BED-99C2-4AB39779FE2A}"/>
    <dgm:cxn modelId="{EDBC69C4-BFBD-4483-84AD-BB9971964F4F}" srcId="{4B5B7EA4-8C6D-452D-8C42-53663709DBF1}" destId="{5B6EB974-0845-44F5-A526-057B1EF15A44}" srcOrd="7" destOrd="0" parTransId="{8E14E7E3-68BA-4754-A966-F581E9A94B07}" sibTransId="{246AB32D-DE82-43C1-92CB-EEB489C32074}"/>
    <dgm:cxn modelId="{737482F7-4192-4E84-8DDF-9120B9CE48ED}" srcId="{4B5B7EA4-8C6D-452D-8C42-53663709DBF1}" destId="{C47E7C53-2FD9-4AE8-B220-2D86C1BFCC4F}" srcOrd="8" destOrd="0" parTransId="{6B0AD5CF-703A-44C5-9824-06AC598207DA}" sibTransId="{7FDD6B6D-094E-4C10-AFC9-B5EE68A213A7}"/>
    <dgm:cxn modelId="{922F32AA-EF2F-AB49-8FD3-605B9270A37F}" type="presParOf" srcId="{9A981F0D-1E78-7449-AAA4-5C34EAA9F4EC}" destId="{F7FB1137-973C-334A-AD38-EA760FBA4AAB}" srcOrd="0" destOrd="0" presId="urn:microsoft.com/office/officeart/2005/8/layout/default"/>
    <dgm:cxn modelId="{07517388-AFEA-3B41-B7E6-CBC8D0FE4A5F}" type="presParOf" srcId="{9A981F0D-1E78-7449-AAA4-5C34EAA9F4EC}" destId="{A2976920-0AF9-564F-A046-4E3E9360CE79}" srcOrd="1" destOrd="0" presId="urn:microsoft.com/office/officeart/2005/8/layout/default"/>
    <dgm:cxn modelId="{C0DD236F-F061-8941-8827-5DBC339510A0}" type="presParOf" srcId="{9A981F0D-1E78-7449-AAA4-5C34EAA9F4EC}" destId="{969B124E-7EC1-2F41-9AAF-4C7FAF501FA1}" srcOrd="2" destOrd="0" presId="urn:microsoft.com/office/officeart/2005/8/layout/default"/>
    <dgm:cxn modelId="{DB777C8E-F945-7F47-979B-3D41BBC926FE}" type="presParOf" srcId="{9A981F0D-1E78-7449-AAA4-5C34EAA9F4EC}" destId="{7F5D3216-5A2E-5442-8A2B-AD941886C3BB}" srcOrd="3" destOrd="0" presId="urn:microsoft.com/office/officeart/2005/8/layout/default"/>
    <dgm:cxn modelId="{EBD940F0-4D6A-CD48-9086-51525D1E65A6}" type="presParOf" srcId="{9A981F0D-1E78-7449-AAA4-5C34EAA9F4EC}" destId="{48C36F1F-74BE-4D40-98AD-88D5DDF6CE09}" srcOrd="4" destOrd="0" presId="urn:microsoft.com/office/officeart/2005/8/layout/default"/>
    <dgm:cxn modelId="{57E584DA-D458-374F-B645-644607678B21}" type="presParOf" srcId="{9A981F0D-1E78-7449-AAA4-5C34EAA9F4EC}" destId="{61FF9533-8B2B-3C4A-BEAA-3FF4378353DF}" srcOrd="5" destOrd="0" presId="urn:microsoft.com/office/officeart/2005/8/layout/default"/>
    <dgm:cxn modelId="{0D9A5FFE-5C6C-D548-AF6A-CD5B6A3D464F}" type="presParOf" srcId="{9A981F0D-1E78-7449-AAA4-5C34EAA9F4EC}" destId="{C253DD32-24C1-124B-8236-8B7E3E0535D9}" srcOrd="6" destOrd="0" presId="urn:microsoft.com/office/officeart/2005/8/layout/default"/>
    <dgm:cxn modelId="{213456DD-8541-0542-812C-350301E44AD9}" type="presParOf" srcId="{9A981F0D-1E78-7449-AAA4-5C34EAA9F4EC}" destId="{DC382E7D-C531-D44E-9A2D-544B15D580FB}" srcOrd="7" destOrd="0" presId="urn:microsoft.com/office/officeart/2005/8/layout/default"/>
    <dgm:cxn modelId="{343DEDEB-0D9E-524A-AAD1-A1ABFDB68242}" type="presParOf" srcId="{9A981F0D-1E78-7449-AAA4-5C34EAA9F4EC}" destId="{63DE1862-CE12-AA4A-B455-9906A4BBB838}" srcOrd="8" destOrd="0" presId="urn:microsoft.com/office/officeart/2005/8/layout/default"/>
    <dgm:cxn modelId="{10DC2B21-7CC4-4649-947B-FB17737672B1}" type="presParOf" srcId="{9A981F0D-1E78-7449-AAA4-5C34EAA9F4EC}" destId="{97C97211-4389-5B4F-8660-832624C3DE04}" srcOrd="9" destOrd="0" presId="urn:microsoft.com/office/officeart/2005/8/layout/default"/>
    <dgm:cxn modelId="{858B18E9-224F-9D49-A25C-062D7E8377BA}" type="presParOf" srcId="{9A981F0D-1E78-7449-AAA4-5C34EAA9F4EC}" destId="{B38ED163-6A76-0540-8B35-C2BF909C3DD8}" srcOrd="10" destOrd="0" presId="urn:microsoft.com/office/officeart/2005/8/layout/default"/>
    <dgm:cxn modelId="{F93E53FA-12F5-0242-9272-32F438907F91}" type="presParOf" srcId="{9A981F0D-1E78-7449-AAA4-5C34EAA9F4EC}" destId="{77EE14CF-B239-6842-8768-2BA8BB5FDFEF}" srcOrd="11" destOrd="0" presId="urn:microsoft.com/office/officeart/2005/8/layout/default"/>
    <dgm:cxn modelId="{96734EFF-A404-4D41-A9C0-44C90D3C39DE}" type="presParOf" srcId="{9A981F0D-1E78-7449-AAA4-5C34EAA9F4EC}" destId="{5DD17405-4DC1-6B41-B180-1936E77A845A}" srcOrd="12" destOrd="0" presId="urn:microsoft.com/office/officeart/2005/8/layout/default"/>
    <dgm:cxn modelId="{2A76E40F-E79F-004F-9364-3C9B1E9F8FCE}" type="presParOf" srcId="{9A981F0D-1E78-7449-AAA4-5C34EAA9F4EC}" destId="{6F2900B5-B787-014E-949F-C07267CDCF9D}" srcOrd="13" destOrd="0" presId="urn:microsoft.com/office/officeart/2005/8/layout/default"/>
    <dgm:cxn modelId="{18C34B9E-03F9-1C46-A4CD-493768262F29}" type="presParOf" srcId="{9A981F0D-1E78-7449-AAA4-5C34EAA9F4EC}" destId="{9A19CD92-B959-A24A-AB64-7FB218E2C2D2}" srcOrd="14" destOrd="0" presId="urn:microsoft.com/office/officeart/2005/8/layout/default"/>
    <dgm:cxn modelId="{4C5D995C-038D-8C47-BA75-9A5B9D74B3E0}" type="presParOf" srcId="{9A981F0D-1E78-7449-AAA4-5C34EAA9F4EC}" destId="{E4CACF79-1C3B-3B4C-A160-FCC1A8048EBC}" srcOrd="15" destOrd="0" presId="urn:microsoft.com/office/officeart/2005/8/layout/default"/>
    <dgm:cxn modelId="{B46D6E36-6E23-DC4C-B941-4C5B7ED47EF6}" type="presParOf" srcId="{9A981F0D-1E78-7449-AAA4-5C34EAA9F4EC}" destId="{3937798C-E009-F046-A972-D5E73F2643F9}"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60769C-002D-4751-93BE-2F59D99A97CF}"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5CAFEDE5-7F29-44B7-B0DB-9728EBBF2DE6}">
      <dgm:prSet/>
      <dgm:spPr/>
      <dgm:t>
        <a:bodyPr/>
        <a:lstStyle/>
        <a:p>
          <a:r>
            <a:rPr lang="en-GB"/>
            <a:t>Oedipal conflict leading to sexual jealousy</a:t>
          </a:r>
          <a:endParaRPr lang="en-US"/>
        </a:p>
      </dgm:t>
    </dgm:pt>
    <dgm:pt modelId="{33B5E15F-0BB3-4D2A-8BB1-8F09F532E48C}" type="parTrans" cxnId="{AE03DF74-3539-4913-8F1D-D84F82E26F5F}">
      <dgm:prSet/>
      <dgm:spPr/>
      <dgm:t>
        <a:bodyPr/>
        <a:lstStyle/>
        <a:p>
          <a:endParaRPr lang="en-US"/>
        </a:p>
      </dgm:t>
    </dgm:pt>
    <dgm:pt modelId="{13B64C47-F605-48E8-8B48-9525A8ADA814}" type="sibTrans" cxnId="{AE03DF74-3539-4913-8F1D-D84F82E26F5F}">
      <dgm:prSet/>
      <dgm:spPr/>
      <dgm:t>
        <a:bodyPr/>
        <a:lstStyle/>
        <a:p>
          <a:endParaRPr lang="en-US"/>
        </a:p>
      </dgm:t>
    </dgm:pt>
    <dgm:pt modelId="{D9601813-667D-455D-AD87-2B6E360C516D}">
      <dgm:prSet/>
      <dgm:spPr/>
      <dgm:t>
        <a:bodyPr/>
        <a:lstStyle/>
        <a:p>
          <a:r>
            <a:rPr lang="en-GB" dirty="0"/>
            <a:t>Identification with criminal father means boys will subsume this as their own internal driver </a:t>
          </a:r>
          <a:endParaRPr lang="en-US" dirty="0"/>
        </a:p>
      </dgm:t>
    </dgm:pt>
    <dgm:pt modelId="{1B59DC9C-AABD-45F9-8B7D-EEA74A039555}" type="parTrans" cxnId="{0C5AC55E-625D-4841-91A3-37C90C22664B}">
      <dgm:prSet/>
      <dgm:spPr/>
      <dgm:t>
        <a:bodyPr/>
        <a:lstStyle/>
        <a:p>
          <a:endParaRPr lang="en-US"/>
        </a:p>
      </dgm:t>
    </dgm:pt>
    <dgm:pt modelId="{987F0066-65F9-4090-BA5D-4934F09512BA}" type="sibTrans" cxnId="{0C5AC55E-625D-4841-91A3-37C90C22664B}">
      <dgm:prSet/>
      <dgm:spPr/>
      <dgm:t>
        <a:bodyPr/>
        <a:lstStyle/>
        <a:p>
          <a:endParaRPr lang="en-US"/>
        </a:p>
      </dgm:t>
    </dgm:pt>
    <dgm:pt modelId="{54040404-6324-47D5-8051-63795B1E89A8}">
      <dgm:prSet/>
      <dgm:spPr/>
      <dgm:t>
        <a:bodyPr/>
        <a:lstStyle/>
        <a:p>
          <a:r>
            <a:rPr lang="en-GB"/>
            <a:t>(Dimas et al., 2008)</a:t>
          </a:r>
          <a:endParaRPr lang="en-US"/>
        </a:p>
      </dgm:t>
    </dgm:pt>
    <dgm:pt modelId="{AC07726A-DC79-4E5F-B18F-EE9E68DB5DFB}" type="parTrans" cxnId="{C21B6FA5-7D3B-4974-A36D-92A5DF3A3E85}">
      <dgm:prSet/>
      <dgm:spPr/>
      <dgm:t>
        <a:bodyPr/>
        <a:lstStyle/>
        <a:p>
          <a:endParaRPr lang="en-US"/>
        </a:p>
      </dgm:t>
    </dgm:pt>
    <dgm:pt modelId="{2BC2995E-C875-432C-A30F-4200BFD32C50}" type="sibTrans" cxnId="{C21B6FA5-7D3B-4974-A36D-92A5DF3A3E85}">
      <dgm:prSet/>
      <dgm:spPr/>
      <dgm:t>
        <a:bodyPr/>
        <a:lstStyle/>
        <a:p>
          <a:endParaRPr lang="en-US"/>
        </a:p>
      </dgm:t>
    </dgm:pt>
    <dgm:pt modelId="{6452C231-E9E1-40A0-A9DF-CB732E154FE0}">
      <dgm:prSet/>
      <dgm:spPr/>
      <dgm:t>
        <a:bodyPr/>
        <a:lstStyle/>
        <a:p>
          <a:r>
            <a:rPr lang="en-GB"/>
            <a:t>Key Limitation: Does not explain female violence or sexual offending</a:t>
          </a:r>
          <a:endParaRPr lang="en-US"/>
        </a:p>
      </dgm:t>
    </dgm:pt>
    <dgm:pt modelId="{C7E94794-E812-4351-8919-FABF64243E04}" type="parTrans" cxnId="{DC18CF0B-03B0-469D-8BB3-F497CFD3478A}">
      <dgm:prSet/>
      <dgm:spPr/>
      <dgm:t>
        <a:bodyPr/>
        <a:lstStyle/>
        <a:p>
          <a:endParaRPr lang="en-US"/>
        </a:p>
      </dgm:t>
    </dgm:pt>
    <dgm:pt modelId="{B3C05C22-F2DA-48A0-8DCD-BAC75E424EA4}" type="sibTrans" cxnId="{DC18CF0B-03B0-469D-8BB3-F497CFD3478A}">
      <dgm:prSet/>
      <dgm:spPr/>
      <dgm:t>
        <a:bodyPr/>
        <a:lstStyle/>
        <a:p>
          <a:endParaRPr lang="en-US"/>
        </a:p>
      </dgm:t>
    </dgm:pt>
    <dgm:pt modelId="{DC4C508A-B87B-E048-8548-3ECE07884D37}" type="pres">
      <dgm:prSet presAssocID="{FA60769C-002D-4751-93BE-2F59D99A97CF}" presName="matrix" presStyleCnt="0">
        <dgm:presLayoutVars>
          <dgm:chMax val="1"/>
          <dgm:dir/>
          <dgm:resizeHandles val="exact"/>
        </dgm:presLayoutVars>
      </dgm:prSet>
      <dgm:spPr/>
    </dgm:pt>
    <dgm:pt modelId="{9138190D-5B81-6A4D-AB45-882339945C4D}" type="pres">
      <dgm:prSet presAssocID="{FA60769C-002D-4751-93BE-2F59D99A97CF}" presName="diamond" presStyleLbl="bgShp" presStyleIdx="0" presStyleCnt="1"/>
      <dgm:spPr/>
    </dgm:pt>
    <dgm:pt modelId="{DAAE5E28-AACF-7948-88D7-708671DC0BCA}" type="pres">
      <dgm:prSet presAssocID="{FA60769C-002D-4751-93BE-2F59D99A97CF}" presName="quad1" presStyleLbl="node1" presStyleIdx="0" presStyleCnt="4">
        <dgm:presLayoutVars>
          <dgm:chMax val="0"/>
          <dgm:chPref val="0"/>
          <dgm:bulletEnabled val="1"/>
        </dgm:presLayoutVars>
      </dgm:prSet>
      <dgm:spPr/>
    </dgm:pt>
    <dgm:pt modelId="{30783161-BE5F-2D42-916B-05A61C57466E}" type="pres">
      <dgm:prSet presAssocID="{FA60769C-002D-4751-93BE-2F59D99A97CF}" presName="quad2" presStyleLbl="node1" presStyleIdx="1" presStyleCnt="4">
        <dgm:presLayoutVars>
          <dgm:chMax val="0"/>
          <dgm:chPref val="0"/>
          <dgm:bulletEnabled val="1"/>
        </dgm:presLayoutVars>
      </dgm:prSet>
      <dgm:spPr/>
    </dgm:pt>
    <dgm:pt modelId="{6961E4DB-6473-6148-B96E-A70010EC90C1}" type="pres">
      <dgm:prSet presAssocID="{FA60769C-002D-4751-93BE-2F59D99A97CF}" presName="quad3" presStyleLbl="node1" presStyleIdx="2" presStyleCnt="4">
        <dgm:presLayoutVars>
          <dgm:chMax val="0"/>
          <dgm:chPref val="0"/>
          <dgm:bulletEnabled val="1"/>
        </dgm:presLayoutVars>
      </dgm:prSet>
      <dgm:spPr/>
    </dgm:pt>
    <dgm:pt modelId="{1AC3079A-994B-EC41-9495-083DBD57D698}" type="pres">
      <dgm:prSet presAssocID="{FA60769C-002D-4751-93BE-2F59D99A97CF}" presName="quad4" presStyleLbl="node1" presStyleIdx="3" presStyleCnt="4">
        <dgm:presLayoutVars>
          <dgm:chMax val="0"/>
          <dgm:chPref val="0"/>
          <dgm:bulletEnabled val="1"/>
        </dgm:presLayoutVars>
      </dgm:prSet>
      <dgm:spPr/>
    </dgm:pt>
  </dgm:ptLst>
  <dgm:cxnLst>
    <dgm:cxn modelId="{DC18CF0B-03B0-469D-8BB3-F497CFD3478A}" srcId="{FA60769C-002D-4751-93BE-2F59D99A97CF}" destId="{6452C231-E9E1-40A0-A9DF-CB732E154FE0}" srcOrd="3" destOrd="0" parTransId="{C7E94794-E812-4351-8919-FABF64243E04}" sibTransId="{B3C05C22-F2DA-48A0-8DCD-BAC75E424EA4}"/>
    <dgm:cxn modelId="{0C5AC55E-625D-4841-91A3-37C90C22664B}" srcId="{FA60769C-002D-4751-93BE-2F59D99A97CF}" destId="{D9601813-667D-455D-AD87-2B6E360C516D}" srcOrd="1" destOrd="0" parTransId="{1B59DC9C-AABD-45F9-8B7D-EEA74A039555}" sibTransId="{987F0066-65F9-4090-BA5D-4934F09512BA}"/>
    <dgm:cxn modelId="{AE03DF74-3539-4913-8F1D-D84F82E26F5F}" srcId="{FA60769C-002D-4751-93BE-2F59D99A97CF}" destId="{5CAFEDE5-7F29-44B7-B0DB-9728EBBF2DE6}" srcOrd="0" destOrd="0" parTransId="{33B5E15F-0BB3-4D2A-8BB1-8F09F532E48C}" sibTransId="{13B64C47-F605-48E8-8B48-9525A8ADA814}"/>
    <dgm:cxn modelId="{F489D985-33F9-854B-BE20-BE10316D02B7}" type="presOf" srcId="{D9601813-667D-455D-AD87-2B6E360C516D}" destId="{30783161-BE5F-2D42-916B-05A61C57466E}" srcOrd="0" destOrd="0" presId="urn:microsoft.com/office/officeart/2005/8/layout/matrix3"/>
    <dgm:cxn modelId="{B39B1598-3BB1-C34A-B899-CCDB63BDDE72}" type="presOf" srcId="{FA60769C-002D-4751-93BE-2F59D99A97CF}" destId="{DC4C508A-B87B-E048-8548-3ECE07884D37}" srcOrd="0" destOrd="0" presId="urn:microsoft.com/office/officeart/2005/8/layout/matrix3"/>
    <dgm:cxn modelId="{5A0904A0-6EEC-DC4C-A0C2-FF9941632857}" type="presOf" srcId="{6452C231-E9E1-40A0-A9DF-CB732E154FE0}" destId="{1AC3079A-994B-EC41-9495-083DBD57D698}" srcOrd="0" destOrd="0" presId="urn:microsoft.com/office/officeart/2005/8/layout/matrix3"/>
    <dgm:cxn modelId="{C21B6FA5-7D3B-4974-A36D-92A5DF3A3E85}" srcId="{FA60769C-002D-4751-93BE-2F59D99A97CF}" destId="{54040404-6324-47D5-8051-63795B1E89A8}" srcOrd="2" destOrd="0" parTransId="{AC07726A-DC79-4E5F-B18F-EE9E68DB5DFB}" sibTransId="{2BC2995E-C875-432C-A30F-4200BFD32C50}"/>
    <dgm:cxn modelId="{39DBF1C6-BF1F-F044-B89B-AEC94B1CF508}" type="presOf" srcId="{54040404-6324-47D5-8051-63795B1E89A8}" destId="{6961E4DB-6473-6148-B96E-A70010EC90C1}" srcOrd="0" destOrd="0" presId="urn:microsoft.com/office/officeart/2005/8/layout/matrix3"/>
    <dgm:cxn modelId="{23070AFB-CB2E-FE43-8BC8-E4B49B93B8D6}" type="presOf" srcId="{5CAFEDE5-7F29-44B7-B0DB-9728EBBF2DE6}" destId="{DAAE5E28-AACF-7948-88D7-708671DC0BCA}" srcOrd="0" destOrd="0" presId="urn:microsoft.com/office/officeart/2005/8/layout/matrix3"/>
    <dgm:cxn modelId="{8307BB9C-9509-F14E-BBAE-8042144338AF}" type="presParOf" srcId="{DC4C508A-B87B-E048-8548-3ECE07884D37}" destId="{9138190D-5B81-6A4D-AB45-882339945C4D}" srcOrd="0" destOrd="0" presId="urn:microsoft.com/office/officeart/2005/8/layout/matrix3"/>
    <dgm:cxn modelId="{A1764E61-2096-8747-AE42-C84F8B316DD5}" type="presParOf" srcId="{DC4C508A-B87B-E048-8548-3ECE07884D37}" destId="{DAAE5E28-AACF-7948-88D7-708671DC0BCA}" srcOrd="1" destOrd="0" presId="urn:microsoft.com/office/officeart/2005/8/layout/matrix3"/>
    <dgm:cxn modelId="{DC28B3BD-EBA8-F743-B8BE-63A685995B4E}" type="presParOf" srcId="{DC4C508A-B87B-E048-8548-3ECE07884D37}" destId="{30783161-BE5F-2D42-916B-05A61C57466E}" srcOrd="2" destOrd="0" presId="urn:microsoft.com/office/officeart/2005/8/layout/matrix3"/>
    <dgm:cxn modelId="{30B160CD-7DE9-1D40-9D02-A061C34E17CB}" type="presParOf" srcId="{DC4C508A-B87B-E048-8548-3ECE07884D37}" destId="{6961E4DB-6473-6148-B96E-A70010EC90C1}" srcOrd="3" destOrd="0" presId="urn:microsoft.com/office/officeart/2005/8/layout/matrix3"/>
    <dgm:cxn modelId="{2EB59E5A-B7D6-6943-8868-AEE7FDEC8EE6}" type="presParOf" srcId="{DC4C508A-B87B-E048-8548-3ECE07884D37}" destId="{1AC3079A-994B-EC41-9495-083DBD57D698}"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79E576-36ED-4CFB-983D-35BB42D5CF9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C40C135-4416-4527-AD44-6AEAAAA81EFA}">
      <dgm:prSet/>
      <dgm:spPr/>
      <dgm:t>
        <a:bodyPr/>
        <a:lstStyle/>
        <a:p>
          <a:r>
            <a:rPr lang="en-GB"/>
            <a:t>Personality disorder, not mental illness</a:t>
          </a:r>
          <a:endParaRPr lang="en-US"/>
        </a:p>
      </dgm:t>
    </dgm:pt>
    <dgm:pt modelId="{83DE25C8-9042-429E-AC50-6CCD61C25D43}" type="parTrans" cxnId="{32F29166-CC9E-483C-87F8-79B2E275A701}">
      <dgm:prSet/>
      <dgm:spPr/>
      <dgm:t>
        <a:bodyPr/>
        <a:lstStyle/>
        <a:p>
          <a:endParaRPr lang="en-US"/>
        </a:p>
      </dgm:t>
    </dgm:pt>
    <dgm:pt modelId="{3CED15CD-8B0E-45FB-B54A-CD674971D4EE}" type="sibTrans" cxnId="{32F29166-CC9E-483C-87F8-79B2E275A701}">
      <dgm:prSet/>
      <dgm:spPr/>
      <dgm:t>
        <a:bodyPr/>
        <a:lstStyle/>
        <a:p>
          <a:endParaRPr lang="en-US"/>
        </a:p>
      </dgm:t>
    </dgm:pt>
    <dgm:pt modelId="{CC2DDC8B-0ECC-47AA-BA61-CE49B61DB044}">
      <dgm:prSet/>
      <dgm:spPr/>
      <dgm:t>
        <a:bodyPr/>
        <a:lstStyle/>
        <a:p>
          <a:r>
            <a:rPr lang="en-GB"/>
            <a:t>Can be associated with serious and violent criminality</a:t>
          </a:r>
          <a:endParaRPr lang="en-US"/>
        </a:p>
      </dgm:t>
    </dgm:pt>
    <dgm:pt modelId="{CC38917C-8B9C-417B-AB67-C7EAE57DB1F1}" type="parTrans" cxnId="{AFCE0957-F17E-487E-9D55-5D9C0BB9E712}">
      <dgm:prSet/>
      <dgm:spPr/>
      <dgm:t>
        <a:bodyPr/>
        <a:lstStyle/>
        <a:p>
          <a:endParaRPr lang="en-US"/>
        </a:p>
      </dgm:t>
    </dgm:pt>
    <dgm:pt modelId="{AB7ECB9F-BC7E-4CAE-9C55-FF93864EBDA5}" type="sibTrans" cxnId="{AFCE0957-F17E-487E-9D55-5D9C0BB9E712}">
      <dgm:prSet/>
      <dgm:spPr/>
      <dgm:t>
        <a:bodyPr/>
        <a:lstStyle/>
        <a:p>
          <a:endParaRPr lang="en-US"/>
        </a:p>
      </dgm:t>
    </dgm:pt>
    <dgm:pt modelId="{40E10D8A-EB61-46A1-BEC8-EAAFB4B0434F}">
      <dgm:prSet/>
      <dgm:spPr/>
      <dgm:t>
        <a:bodyPr/>
        <a:lstStyle/>
        <a:p>
          <a:r>
            <a:rPr lang="en-GB" dirty="0"/>
            <a:t>Biosocial theories suggest link between low central nervous system stimulation, sometimes seen in psychopathy, and criminal behaviour</a:t>
          </a:r>
          <a:endParaRPr lang="en-US" dirty="0"/>
        </a:p>
      </dgm:t>
    </dgm:pt>
    <dgm:pt modelId="{B7F44934-6139-494A-8A50-DA6E0EF593C1}" type="parTrans" cxnId="{68BED972-A2B1-4EB8-B906-4D4AE7162EEF}">
      <dgm:prSet/>
      <dgm:spPr/>
      <dgm:t>
        <a:bodyPr/>
        <a:lstStyle/>
        <a:p>
          <a:endParaRPr lang="en-US"/>
        </a:p>
      </dgm:t>
    </dgm:pt>
    <dgm:pt modelId="{D2C97B31-2966-4287-BBD6-1DB5C02F4035}" type="sibTrans" cxnId="{68BED972-A2B1-4EB8-B906-4D4AE7162EEF}">
      <dgm:prSet/>
      <dgm:spPr/>
      <dgm:t>
        <a:bodyPr/>
        <a:lstStyle/>
        <a:p>
          <a:endParaRPr lang="en-US"/>
        </a:p>
      </dgm:t>
    </dgm:pt>
    <dgm:pt modelId="{DEC3D57C-B1F5-44A1-81F3-24F73838FE11}" type="pres">
      <dgm:prSet presAssocID="{8179E576-36ED-4CFB-983D-35BB42D5CF9C}" presName="vert0" presStyleCnt="0">
        <dgm:presLayoutVars>
          <dgm:dir/>
          <dgm:animOne val="branch"/>
          <dgm:animLvl val="lvl"/>
        </dgm:presLayoutVars>
      </dgm:prSet>
      <dgm:spPr/>
    </dgm:pt>
    <dgm:pt modelId="{C605D2C9-E2E2-4B2A-B42F-91D1FD2CFCC4}" type="pres">
      <dgm:prSet presAssocID="{0C40C135-4416-4527-AD44-6AEAAAA81EFA}" presName="thickLine" presStyleLbl="alignNode1" presStyleIdx="0" presStyleCnt="3"/>
      <dgm:spPr/>
    </dgm:pt>
    <dgm:pt modelId="{2E3D51F2-4F51-4BF2-9059-F94F0626D101}" type="pres">
      <dgm:prSet presAssocID="{0C40C135-4416-4527-AD44-6AEAAAA81EFA}" presName="horz1" presStyleCnt="0"/>
      <dgm:spPr/>
    </dgm:pt>
    <dgm:pt modelId="{29E97B09-1573-46B7-B7D5-97E3B9DF97E1}" type="pres">
      <dgm:prSet presAssocID="{0C40C135-4416-4527-AD44-6AEAAAA81EFA}" presName="tx1" presStyleLbl="revTx" presStyleIdx="0" presStyleCnt="3"/>
      <dgm:spPr/>
    </dgm:pt>
    <dgm:pt modelId="{92DF823E-88BE-4474-AFEB-4B27E83EE961}" type="pres">
      <dgm:prSet presAssocID="{0C40C135-4416-4527-AD44-6AEAAAA81EFA}" presName="vert1" presStyleCnt="0"/>
      <dgm:spPr/>
    </dgm:pt>
    <dgm:pt modelId="{1EB4321B-55CA-48FA-B905-C2E447278D7B}" type="pres">
      <dgm:prSet presAssocID="{CC2DDC8B-0ECC-47AA-BA61-CE49B61DB044}" presName="thickLine" presStyleLbl="alignNode1" presStyleIdx="1" presStyleCnt="3"/>
      <dgm:spPr/>
    </dgm:pt>
    <dgm:pt modelId="{5409CE2F-8F55-4DB6-9435-84A3B1AD3313}" type="pres">
      <dgm:prSet presAssocID="{CC2DDC8B-0ECC-47AA-BA61-CE49B61DB044}" presName="horz1" presStyleCnt="0"/>
      <dgm:spPr/>
    </dgm:pt>
    <dgm:pt modelId="{A886C96C-5308-4BAB-9B84-A4FC5C013434}" type="pres">
      <dgm:prSet presAssocID="{CC2DDC8B-0ECC-47AA-BA61-CE49B61DB044}" presName="tx1" presStyleLbl="revTx" presStyleIdx="1" presStyleCnt="3"/>
      <dgm:spPr/>
    </dgm:pt>
    <dgm:pt modelId="{F8ED0C8B-0EF8-41EF-8E21-55DB957BC2E7}" type="pres">
      <dgm:prSet presAssocID="{CC2DDC8B-0ECC-47AA-BA61-CE49B61DB044}" presName="vert1" presStyleCnt="0"/>
      <dgm:spPr/>
    </dgm:pt>
    <dgm:pt modelId="{68A88516-4956-4D6C-B7E9-99F4B7B34C73}" type="pres">
      <dgm:prSet presAssocID="{40E10D8A-EB61-46A1-BEC8-EAAFB4B0434F}" presName="thickLine" presStyleLbl="alignNode1" presStyleIdx="2" presStyleCnt="3"/>
      <dgm:spPr/>
    </dgm:pt>
    <dgm:pt modelId="{B740A577-F364-4C74-90CA-4A30A1551555}" type="pres">
      <dgm:prSet presAssocID="{40E10D8A-EB61-46A1-BEC8-EAAFB4B0434F}" presName="horz1" presStyleCnt="0"/>
      <dgm:spPr/>
    </dgm:pt>
    <dgm:pt modelId="{80211DD3-7910-4AD7-9404-BDCF358732DD}" type="pres">
      <dgm:prSet presAssocID="{40E10D8A-EB61-46A1-BEC8-EAAFB4B0434F}" presName="tx1" presStyleLbl="revTx" presStyleIdx="2" presStyleCnt="3"/>
      <dgm:spPr/>
    </dgm:pt>
    <dgm:pt modelId="{BA7ABE83-D70A-402C-A5E2-23D86E57AD11}" type="pres">
      <dgm:prSet presAssocID="{40E10D8A-EB61-46A1-BEC8-EAAFB4B0434F}" presName="vert1" presStyleCnt="0"/>
      <dgm:spPr/>
    </dgm:pt>
  </dgm:ptLst>
  <dgm:cxnLst>
    <dgm:cxn modelId="{D6DAFB14-5A53-4EB0-9153-319D0C4CE7B7}" type="presOf" srcId="{40E10D8A-EB61-46A1-BEC8-EAAFB4B0434F}" destId="{80211DD3-7910-4AD7-9404-BDCF358732DD}" srcOrd="0" destOrd="0" presId="urn:microsoft.com/office/officeart/2008/layout/LinedList"/>
    <dgm:cxn modelId="{AFCE0957-F17E-487E-9D55-5D9C0BB9E712}" srcId="{8179E576-36ED-4CFB-983D-35BB42D5CF9C}" destId="{CC2DDC8B-0ECC-47AA-BA61-CE49B61DB044}" srcOrd="1" destOrd="0" parTransId="{CC38917C-8B9C-417B-AB67-C7EAE57DB1F1}" sibTransId="{AB7ECB9F-BC7E-4CAE-9C55-FF93864EBDA5}"/>
    <dgm:cxn modelId="{32F29166-CC9E-483C-87F8-79B2E275A701}" srcId="{8179E576-36ED-4CFB-983D-35BB42D5CF9C}" destId="{0C40C135-4416-4527-AD44-6AEAAAA81EFA}" srcOrd="0" destOrd="0" parTransId="{83DE25C8-9042-429E-AC50-6CCD61C25D43}" sibTransId="{3CED15CD-8B0E-45FB-B54A-CD674971D4EE}"/>
    <dgm:cxn modelId="{62B07769-DE8D-4E68-926D-4CEE7139026D}" type="presOf" srcId="{0C40C135-4416-4527-AD44-6AEAAAA81EFA}" destId="{29E97B09-1573-46B7-B7D5-97E3B9DF97E1}" srcOrd="0" destOrd="0" presId="urn:microsoft.com/office/officeart/2008/layout/LinedList"/>
    <dgm:cxn modelId="{68BED972-A2B1-4EB8-B906-4D4AE7162EEF}" srcId="{8179E576-36ED-4CFB-983D-35BB42D5CF9C}" destId="{40E10D8A-EB61-46A1-BEC8-EAAFB4B0434F}" srcOrd="2" destOrd="0" parTransId="{B7F44934-6139-494A-8A50-DA6E0EF593C1}" sibTransId="{D2C97B31-2966-4287-BBD6-1DB5C02F4035}"/>
    <dgm:cxn modelId="{65EA409D-6C2E-4396-AE7D-D1198BB7C38C}" type="presOf" srcId="{8179E576-36ED-4CFB-983D-35BB42D5CF9C}" destId="{DEC3D57C-B1F5-44A1-81F3-24F73838FE11}" srcOrd="0" destOrd="0" presId="urn:microsoft.com/office/officeart/2008/layout/LinedList"/>
    <dgm:cxn modelId="{7068CFAD-D806-46CE-829D-2F41F0B9C551}" type="presOf" srcId="{CC2DDC8B-0ECC-47AA-BA61-CE49B61DB044}" destId="{A886C96C-5308-4BAB-9B84-A4FC5C013434}" srcOrd="0" destOrd="0" presId="urn:microsoft.com/office/officeart/2008/layout/LinedList"/>
    <dgm:cxn modelId="{AEC5CF7C-DF64-4E2D-82AA-BBFCF6F997FC}" type="presParOf" srcId="{DEC3D57C-B1F5-44A1-81F3-24F73838FE11}" destId="{C605D2C9-E2E2-4B2A-B42F-91D1FD2CFCC4}" srcOrd="0" destOrd="0" presId="urn:microsoft.com/office/officeart/2008/layout/LinedList"/>
    <dgm:cxn modelId="{35FEC823-EC2F-49FB-B5D4-CFFA1D13370C}" type="presParOf" srcId="{DEC3D57C-B1F5-44A1-81F3-24F73838FE11}" destId="{2E3D51F2-4F51-4BF2-9059-F94F0626D101}" srcOrd="1" destOrd="0" presId="urn:microsoft.com/office/officeart/2008/layout/LinedList"/>
    <dgm:cxn modelId="{1078A356-906C-4DDB-A13A-949167571F5D}" type="presParOf" srcId="{2E3D51F2-4F51-4BF2-9059-F94F0626D101}" destId="{29E97B09-1573-46B7-B7D5-97E3B9DF97E1}" srcOrd="0" destOrd="0" presId="urn:microsoft.com/office/officeart/2008/layout/LinedList"/>
    <dgm:cxn modelId="{73741505-5017-44EA-83EB-C7B733082868}" type="presParOf" srcId="{2E3D51F2-4F51-4BF2-9059-F94F0626D101}" destId="{92DF823E-88BE-4474-AFEB-4B27E83EE961}" srcOrd="1" destOrd="0" presId="urn:microsoft.com/office/officeart/2008/layout/LinedList"/>
    <dgm:cxn modelId="{0376E15C-003E-4EE5-993B-69973D3C5A0C}" type="presParOf" srcId="{DEC3D57C-B1F5-44A1-81F3-24F73838FE11}" destId="{1EB4321B-55CA-48FA-B905-C2E447278D7B}" srcOrd="2" destOrd="0" presId="urn:microsoft.com/office/officeart/2008/layout/LinedList"/>
    <dgm:cxn modelId="{FB48C9A3-C00F-4EEB-B3F2-3C713CC83163}" type="presParOf" srcId="{DEC3D57C-B1F5-44A1-81F3-24F73838FE11}" destId="{5409CE2F-8F55-4DB6-9435-84A3B1AD3313}" srcOrd="3" destOrd="0" presId="urn:microsoft.com/office/officeart/2008/layout/LinedList"/>
    <dgm:cxn modelId="{C5D22071-3F1E-4FC1-A13A-5C016D3B3E57}" type="presParOf" srcId="{5409CE2F-8F55-4DB6-9435-84A3B1AD3313}" destId="{A886C96C-5308-4BAB-9B84-A4FC5C013434}" srcOrd="0" destOrd="0" presId="urn:microsoft.com/office/officeart/2008/layout/LinedList"/>
    <dgm:cxn modelId="{9799CB86-2AD5-40B5-84F7-837D79DF71F5}" type="presParOf" srcId="{5409CE2F-8F55-4DB6-9435-84A3B1AD3313}" destId="{F8ED0C8B-0EF8-41EF-8E21-55DB957BC2E7}" srcOrd="1" destOrd="0" presId="urn:microsoft.com/office/officeart/2008/layout/LinedList"/>
    <dgm:cxn modelId="{07562586-CD75-4B3E-B75B-4D62ADC4414D}" type="presParOf" srcId="{DEC3D57C-B1F5-44A1-81F3-24F73838FE11}" destId="{68A88516-4956-4D6C-B7E9-99F4B7B34C73}" srcOrd="4" destOrd="0" presId="urn:microsoft.com/office/officeart/2008/layout/LinedList"/>
    <dgm:cxn modelId="{CA1E8B35-E188-4E24-AA34-5755D34A343A}" type="presParOf" srcId="{DEC3D57C-B1F5-44A1-81F3-24F73838FE11}" destId="{B740A577-F364-4C74-90CA-4A30A1551555}" srcOrd="5" destOrd="0" presId="urn:microsoft.com/office/officeart/2008/layout/LinedList"/>
    <dgm:cxn modelId="{2FC7CB0B-6627-455C-BB7A-4FD51A99EE41}" type="presParOf" srcId="{B740A577-F364-4C74-90CA-4A30A1551555}" destId="{80211DD3-7910-4AD7-9404-BDCF358732DD}" srcOrd="0" destOrd="0" presId="urn:microsoft.com/office/officeart/2008/layout/LinedList"/>
    <dgm:cxn modelId="{CF0EABFB-7817-45DD-B026-9483CFEE8FC7}" type="presParOf" srcId="{B740A577-F364-4C74-90CA-4A30A1551555}" destId="{BA7ABE83-D70A-402C-A5E2-23D86E57AD1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50ACCE-F9D8-4CC2-AA99-B04343306FD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7B6D11B-E651-406F-95BA-6642E1DD1FEB}">
      <dgm:prSet/>
      <dgm:spPr/>
      <dgm:t>
        <a:bodyPr/>
        <a:lstStyle/>
        <a:p>
          <a:r>
            <a:rPr lang="en-US"/>
            <a:t>Generally deterministic (completely governed by previous causes)</a:t>
          </a:r>
        </a:p>
      </dgm:t>
    </dgm:pt>
    <dgm:pt modelId="{7E7D4F7F-12DE-44B1-B259-0770F0B61041}" type="parTrans" cxnId="{F8ECA76B-6308-49B7-BD23-F16E83CC0C95}">
      <dgm:prSet/>
      <dgm:spPr/>
      <dgm:t>
        <a:bodyPr/>
        <a:lstStyle/>
        <a:p>
          <a:endParaRPr lang="en-US"/>
        </a:p>
      </dgm:t>
    </dgm:pt>
    <dgm:pt modelId="{DB7E25C6-0667-4481-AABA-171630A37C9F}" type="sibTrans" cxnId="{F8ECA76B-6308-49B7-BD23-F16E83CC0C95}">
      <dgm:prSet/>
      <dgm:spPr/>
      <dgm:t>
        <a:bodyPr/>
        <a:lstStyle/>
        <a:p>
          <a:endParaRPr lang="en-US"/>
        </a:p>
      </dgm:t>
    </dgm:pt>
    <dgm:pt modelId="{8A6E7E0F-1EBD-44D0-94EA-A9A76DBC4829}">
      <dgm:prSet/>
      <dgm:spPr/>
      <dgm:t>
        <a:bodyPr/>
        <a:lstStyle/>
        <a:p>
          <a:r>
            <a:rPr lang="en-US"/>
            <a:t>Limited despite generalizations </a:t>
          </a:r>
        </a:p>
      </dgm:t>
    </dgm:pt>
    <dgm:pt modelId="{82C23861-A14F-4B29-8BD0-66D016E540CC}" type="parTrans" cxnId="{1531D002-4406-4686-91A1-F8F566511E7E}">
      <dgm:prSet/>
      <dgm:spPr/>
      <dgm:t>
        <a:bodyPr/>
        <a:lstStyle/>
        <a:p>
          <a:endParaRPr lang="en-US"/>
        </a:p>
      </dgm:t>
    </dgm:pt>
    <dgm:pt modelId="{830100A2-3CC4-4F01-8B0C-2CA3585E02BE}" type="sibTrans" cxnId="{1531D002-4406-4686-91A1-F8F566511E7E}">
      <dgm:prSet/>
      <dgm:spPr/>
      <dgm:t>
        <a:bodyPr/>
        <a:lstStyle/>
        <a:p>
          <a:endParaRPr lang="en-US"/>
        </a:p>
      </dgm:t>
    </dgm:pt>
    <dgm:pt modelId="{FC214BEF-9296-4625-BA69-766B05C02601}">
      <dgm:prSet/>
      <dgm:spPr/>
      <dgm:t>
        <a:bodyPr/>
        <a:lstStyle/>
        <a:p>
          <a:r>
            <a:rPr lang="en-US"/>
            <a:t>Cannot explain gender gap in offending </a:t>
          </a:r>
        </a:p>
      </dgm:t>
    </dgm:pt>
    <dgm:pt modelId="{47329863-0C55-4686-849A-1A959AB38649}" type="parTrans" cxnId="{F74FEB96-9A20-4AEC-9AC3-5F9393157FAD}">
      <dgm:prSet/>
      <dgm:spPr/>
      <dgm:t>
        <a:bodyPr/>
        <a:lstStyle/>
        <a:p>
          <a:endParaRPr lang="en-US"/>
        </a:p>
      </dgm:t>
    </dgm:pt>
    <dgm:pt modelId="{0052C212-2AFE-4BC6-94BA-FF4288D349B4}" type="sibTrans" cxnId="{F74FEB96-9A20-4AEC-9AC3-5F9393157FAD}">
      <dgm:prSet/>
      <dgm:spPr/>
      <dgm:t>
        <a:bodyPr/>
        <a:lstStyle/>
        <a:p>
          <a:endParaRPr lang="en-US"/>
        </a:p>
      </dgm:t>
    </dgm:pt>
    <dgm:pt modelId="{325DDF69-B095-4668-B99C-9E446208DBFA}">
      <dgm:prSet/>
      <dgm:spPr/>
      <dgm:t>
        <a:bodyPr/>
        <a:lstStyle/>
        <a:p>
          <a:r>
            <a:rPr lang="en-US"/>
            <a:t>Cannot explain the age-crime curve</a:t>
          </a:r>
        </a:p>
      </dgm:t>
    </dgm:pt>
    <dgm:pt modelId="{B3566A4A-46BE-4C81-AA31-60FD31C75C41}" type="parTrans" cxnId="{D2E72F89-65DC-44EC-87FB-6EF9E5B89A1C}">
      <dgm:prSet/>
      <dgm:spPr/>
      <dgm:t>
        <a:bodyPr/>
        <a:lstStyle/>
        <a:p>
          <a:endParaRPr lang="en-US"/>
        </a:p>
      </dgm:t>
    </dgm:pt>
    <dgm:pt modelId="{3482972C-3E2F-4B0A-A61D-9FEF493F3811}" type="sibTrans" cxnId="{D2E72F89-65DC-44EC-87FB-6EF9E5B89A1C}">
      <dgm:prSet/>
      <dgm:spPr/>
      <dgm:t>
        <a:bodyPr/>
        <a:lstStyle/>
        <a:p>
          <a:endParaRPr lang="en-US"/>
        </a:p>
      </dgm:t>
    </dgm:pt>
    <dgm:pt modelId="{392BE40C-28E1-4A45-8142-3652B5066CB4}">
      <dgm:prSet/>
      <dgm:spPr/>
      <dgm:t>
        <a:bodyPr/>
        <a:lstStyle/>
        <a:p>
          <a:r>
            <a:rPr lang="en-US"/>
            <a:t>Some of the accompanying studies are flawed</a:t>
          </a:r>
        </a:p>
      </dgm:t>
    </dgm:pt>
    <dgm:pt modelId="{D27B6C9A-E2D7-48AC-9863-3B651E0E3F6F}" type="parTrans" cxnId="{A0EA7BEE-C83E-4C20-9095-0DB3AB25C0D9}">
      <dgm:prSet/>
      <dgm:spPr/>
      <dgm:t>
        <a:bodyPr/>
        <a:lstStyle/>
        <a:p>
          <a:endParaRPr lang="en-US"/>
        </a:p>
      </dgm:t>
    </dgm:pt>
    <dgm:pt modelId="{EBB0EF68-F745-41B3-B4DE-D90850A8F8CD}" type="sibTrans" cxnId="{A0EA7BEE-C83E-4C20-9095-0DB3AB25C0D9}">
      <dgm:prSet/>
      <dgm:spPr/>
      <dgm:t>
        <a:bodyPr/>
        <a:lstStyle/>
        <a:p>
          <a:endParaRPr lang="en-US"/>
        </a:p>
      </dgm:t>
    </dgm:pt>
    <dgm:pt modelId="{0A46FEC7-F355-7E4C-9477-0491B314EF84}" type="pres">
      <dgm:prSet presAssocID="{D950ACCE-F9D8-4CC2-AA99-B04343306FDB}" presName="linear" presStyleCnt="0">
        <dgm:presLayoutVars>
          <dgm:animLvl val="lvl"/>
          <dgm:resizeHandles val="exact"/>
        </dgm:presLayoutVars>
      </dgm:prSet>
      <dgm:spPr/>
    </dgm:pt>
    <dgm:pt modelId="{68075E15-61D2-8942-B47F-D923F1E4A509}" type="pres">
      <dgm:prSet presAssocID="{87B6D11B-E651-406F-95BA-6642E1DD1FEB}" presName="parentText" presStyleLbl="node1" presStyleIdx="0" presStyleCnt="5">
        <dgm:presLayoutVars>
          <dgm:chMax val="0"/>
          <dgm:bulletEnabled val="1"/>
        </dgm:presLayoutVars>
      </dgm:prSet>
      <dgm:spPr/>
    </dgm:pt>
    <dgm:pt modelId="{6FF93609-B04F-044C-B8D9-02CA39A45E20}" type="pres">
      <dgm:prSet presAssocID="{DB7E25C6-0667-4481-AABA-171630A37C9F}" presName="spacer" presStyleCnt="0"/>
      <dgm:spPr/>
    </dgm:pt>
    <dgm:pt modelId="{65617469-FA81-2B4C-9143-6844F963BC90}" type="pres">
      <dgm:prSet presAssocID="{8A6E7E0F-1EBD-44D0-94EA-A9A76DBC4829}" presName="parentText" presStyleLbl="node1" presStyleIdx="1" presStyleCnt="5">
        <dgm:presLayoutVars>
          <dgm:chMax val="0"/>
          <dgm:bulletEnabled val="1"/>
        </dgm:presLayoutVars>
      </dgm:prSet>
      <dgm:spPr/>
    </dgm:pt>
    <dgm:pt modelId="{E414356A-DA6B-5A4E-B755-D058143988BE}" type="pres">
      <dgm:prSet presAssocID="{830100A2-3CC4-4F01-8B0C-2CA3585E02BE}" presName="spacer" presStyleCnt="0"/>
      <dgm:spPr/>
    </dgm:pt>
    <dgm:pt modelId="{398F92DB-1AD2-994B-8FF9-6324D4A67A14}" type="pres">
      <dgm:prSet presAssocID="{FC214BEF-9296-4625-BA69-766B05C02601}" presName="parentText" presStyleLbl="node1" presStyleIdx="2" presStyleCnt="5">
        <dgm:presLayoutVars>
          <dgm:chMax val="0"/>
          <dgm:bulletEnabled val="1"/>
        </dgm:presLayoutVars>
      </dgm:prSet>
      <dgm:spPr/>
    </dgm:pt>
    <dgm:pt modelId="{25B4EE69-243C-4F41-85F9-BC5F229D4E4C}" type="pres">
      <dgm:prSet presAssocID="{0052C212-2AFE-4BC6-94BA-FF4288D349B4}" presName="spacer" presStyleCnt="0"/>
      <dgm:spPr/>
    </dgm:pt>
    <dgm:pt modelId="{96CE87E7-5693-4B48-8CF6-4C02914B2DA7}" type="pres">
      <dgm:prSet presAssocID="{325DDF69-B095-4668-B99C-9E446208DBFA}" presName="parentText" presStyleLbl="node1" presStyleIdx="3" presStyleCnt="5">
        <dgm:presLayoutVars>
          <dgm:chMax val="0"/>
          <dgm:bulletEnabled val="1"/>
        </dgm:presLayoutVars>
      </dgm:prSet>
      <dgm:spPr/>
    </dgm:pt>
    <dgm:pt modelId="{7BFFD531-61C9-1246-89D3-2BF9C2C0CA00}" type="pres">
      <dgm:prSet presAssocID="{3482972C-3E2F-4B0A-A61D-9FEF493F3811}" presName="spacer" presStyleCnt="0"/>
      <dgm:spPr/>
    </dgm:pt>
    <dgm:pt modelId="{D19A42BD-F249-CA4B-B06D-F9944A853178}" type="pres">
      <dgm:prSet presAssocID="{392BE40C-28E1-4A45-8142-3652B5066CB4}" presName="parentText" presStyleLbl="node1" presStyleIdx="4" presStyleCnt="5">
        <dgm:presLayoutVars>
          <dgm:chMax val="0"/>
          <dgm:bulletEnabled val="1"/>
        </dgm:presLayoutVars>
      </dgm:prSet>
      <dgm:spPr/>
    </dgm:pt>
  </dgm:ptLst>
  <dgm:cxnLst>
    <dgm:cxn modelId="{1531D002-4406-4686-91A1-F8F566511E7E}" srcId="{D950ACCE-F9D8-4CC2-AA99-B04343306FDB}" destId="{8A6E7E0F-1EBD-44D0-94EA-A9A76DBC4829}" srcOrd="1" destOrd="0" parTransId="{82C23861-A14F-4B29-8BD0-66D016E540CC}" sibTransId="{830100A2-3CC4-4F01-8B0C-2CA3585E02BE}"/>
    <dgm:cxn modelId="{0B442448-D4A3-5346-A1D5-A5CC34597A3B}" type="presOf" srcId="{D950ACCE-F9D8-4CC2-AA99-B04343306FDB}" destId="{0A46FEC7-F355-7E4C-9477-0491B314EF84}" srcOrd="0" destOrd="0" presId="urn:microsoft.com/office/officeart/2005/8/layout/vList2"/>
    <dgm:cxn modelId="{F8ECA76B-6308-49B7-BD23-F16E83CC0C95}" srcId="{D950ACCE-F9D8-4CC2-AA99-B04343306FDB}" destId="{87B6D11B-E651-406F-95BA-6642E1DD1FEB}" srcOrd="0" destOrd="0" parTransId="{7E7D4F7F-12DE-44B1-B259-0770F0B61041}" sibTransId="{DB7E25C6-0667-4481-AABA-171630A37C9F}"/>
    <dgm:cxn modelId="{D2E72F89-65DC-44EC-87FB-6EF9E5B89A1C}" srcId="{D950ACCE-F9D8-4CC2-AA99-B04343306FDB}" destId="{325DDF69-B095-4668-B99C-9E446208DBFA}" srcOrd="3" destOrd="0" parTransId="{B3566A4A-46BE-4C81-AA31-60FD31C75C41}" sibTransId="{3482972C-3E2F-4B0A-A61D-9FEF493F3811}"/>
    <dgm:cxn modelId="{D7B3AE90-B706-9246-B9B9-F1CE40159DB0}" type="presOf" srcId="{392BE40C-28E1-4A45-8142-3652B5066CB4}" destId="{D19A42BD-F249-CA4B-B06D-F9944A853178}" srcOrd="0" destOrd="0" presId="urn:microsoft.com/office/officeart/2005/8/layout/vList2"/>
    <dgm:cxn modelId="{F74FEB96-9A20-4AEC-9AC3-5F9393157FAD}" srcId="{D950ACCE-F9D8-4CC2-AA99-B04343306FDB}" destId="{FC214BEF-9296-4625-BA69-766B05C02601}" srcOrd="2" destOrd="0" parTransId="{47329863-0C55-4686-849A-1A959AB38649}" sibTransId="{0052C212-2AFE-4BC6-94BA-FF4288D349B4}"/>
    <dgm:cxn modelId="{CE668A9C-D124-7C45-8039-A90D4B9469C1}" type="presOf" srcId="{87B6D11B-E651-406F-95BA-6642E1DD1FEB}" destId="{68075E15-61D2-8942-B47F-D923F1E4A509}" srcOrd="0" destOrd="0" presId="urn:microsoft.com/office/officeart/2005/8/layout/vList2"/>
    <dgm:cxn modelId="{94E064BF-5BCD-F848-886F-E0B6461F2E95}" type="presOf" srcId="{325DDF69-B095-4668-B99C-9E446208DBFA}" destId="{96CE87E7-5693-4B48-8CF6-4C02914B2DA7}" srcOrd="0" destOrd="0" presId="urn:microsoft.com/office/officeart/2005/8/layout/vList2"/>
    <dgm:cxn modelId="{E8FF2EE7-7F7F-BC42-A328-96C60613C075}" type="presOf" srcId="{FC214BEF-9296-4625-BA69-766B05C02601}" destId="{398F92DB-1AD2-994B-8FF9-6324D4A67A14}" srcOrd="0" destOrd="0" presId="urn:microsoft.com/office/officeart/2005/8/layout/vList2"/>
    <dgm:cxn modelId="{AE02B1EB-7112-A648-A8AA-02EC9E99235A}" type="presOf" srcId="{8A6E7E0F-1EBD-44D0-94EA-A9A76DBC4829}" destId="{65617469-FA81-2B4C-9143-6844F963BC90}" srcOrd="0" destOrd="0" presId="urn:microsoft.com/office/officeart/2005/8/layout/vList2"/>
    <dgm:cxn modelId="{A0EA7BEE-C83E-4C20-9095-0DB3AB25C0D9}" srcId="{D950ACCE-F9D8-4CC2-AA99-B04343306FDB}" destId="{392BE40C-28E1-4A45-8142-3652B5066CB4}" srcOrd="4" destOrd="0" parTransId="{D27B6C9A-E2D7-48AC-9863-3B651E0E3F6F}" sibTransId="{EBB0EF68-F745-41B3-B4DE-D90850A8F8CD}"/>
    <dgm:cxn modelId="{4C3A1DF4-5B43-0643-8422-0E927E1B380F}" type="presParOf" srcId="{0A46FEC7-F355-7E4C-9477-0491B314EF84}" destId="{68075E15-61D2-8942-B47F-D923F1E4A509}" srcOrd="0" destOrd="0" presId="urn:microsoft.com/office/officeart/2005/8/layout/vList2"/>
    <dgm:cxn modelId="{4224CC54-2735-E443-99F9-22D064ADD635}" type="presParOf" srcId="{0A46FEC7-F355-7E4C-9477-0491B314EF84}" destId="{6FF93609-B04F-044C-B8D9-02CA39A45E20}" srcOrd="1" destOrd="0" presId="urn:microsoft.com/office/officeart/2005/8/layout/vList2"/>
    <dgm:cxn modelId="{880DD020-5056-4648-936A-EA2FFEDE6030}" type="presParOf" srcId="{0A46FEC7-F355-7E4C-9477-0491B314EF84}" destId="{65617469-FA81-2B4C-9143-6844F963BC90}" srcOrd="2" destOrd="0" presId="urn:microsoft.com/office/officeart/2005/8/layout/vList2"/>
    <dgm:cxn modelId="{B010A696-43F8-274A-9CEC-1F4987956EBD}" type="presParOf" srcId="{0A46FEC7-F355-7E4C-9477-0491B314EF84}" destId="{E414356A-DA6B-5A4E-B755-D058143988BE}" srcOrd="3" destOrd="0" presId="urn:microsoft.com/office/officeart/2005/8/layout/vList2"/>
    <dgm:cxn modelId="{F5CD5689-DEF7-3A4B-B4C1-6B506F9A6CB6}" type="presParOf" srcId="{0A46FEC7-F355-7E4C-9477-0491B314EF84}" destId="{398F92DB-1AD2-994B-8FF9-6324D4A67A14}" srcOrd="4" destOrd="0" presId="urn:microsoft.com/office/officeart/2005/8/layout/vList2"/>
    <dgm:cxn modelId="{F1FFF18F-81E2-9D42-9602-3AF0366238A2}" type="presParOf" srcId="{0A46FEC7-F355-7E4C-9477-0491B314EF84}" destId="{25B4EE69-243C-4F41-85F9-BC5F229D4E4C}" srcOrd="5" destOrd="0" presId="urn:microsoft.com/office/officeart/2005/8/layout/vList2"/>
    <dgm:cxn modelId="{02CC7D72-0771-904D-8521-EC574119B79D}" type="presParOf" srcId="{0A46FEC7-F355-7E4C-9477-0491B314EF84}" destId="{96CE87E7-5693-4B48-8CF6-4C02914B2DA7}" srcOrd="6" destOrd="0" presId="urn:microsoft.com/office/officeart/2005/8/layout/vList2"/>
    <dgm:cxn modelId="{F37C1CED-C99F-3B49-A828-27BC37F6B941}" type="presParOf" srcId="{0A46FEC7-F355-7E4C-9477-0491B314EF84}" destId="{7BFFD531-61C9-1246-89D3-2BF9C2C0CA00}" srcOrd="7" destOrd="0" presId="urn:microsoft.com/office/officeart/2005/8/layout/vList2"/>
    <dgm:cxn modelId="{0302FFB4-A2B2-8F4B-930C-719BDF109B99}" type="presParOf" srcId="{0A46FEC7-F355-7E4C-9477-0491B314EF84}" destId="{D19A42BD-F249-CA4B-B06D-F9944A85317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BB8908A-E28E-480D-808C-65E126651473}" type="doc">
      <dgm:prSet loTypeId="urn:microsoft.com/office/officeart/2005/8/layout/hList1" loCatId="list" qsTypeId="urn:microsoft.com/office/officeart/2005/8/quickstyle/simple1" qsCatId="simple" csTypeId="urn:microsoft.com/office/officeart/2005/8/colors/colorful1" csCatId="colorful"/>
      <dgm:spPr/>
      <dgm:t>
        <a:bodyPr/>
        <a:lstStyle/>
        <a:p>
          <a:endParaRPr lang="en-US"/>
        </a:p>
      </dgm:t>
    </dgm:pt>
    <dgm:pt modelId="{452CAD50-6917-41D9-9381-0F58398943A4}">
      <dgm:prSet/>
      <dgm:spPr/>
      <dgm:t>
        <a:bodyPr/>
        <a:lstStyle/>
        <a:p>
          <a:r>
            <a:rPr lang="en-US" b="1"/>
            <a:t>Key contribution/strength of strain theories of crime </a:t>
          </a:r>
          <a:endParaRPr lang="en-US"/>
        </a:p>
      </dgm:t>
    </dgm:pt>
    <dgm:pt modelId="{83DCD11E-6AA0-4CD9-B86E-47E4A0D0BBF1}" type="parTrans" cxnId="{3615E8A7-47AE-4DBB-AA5E-9F306053DF5E}">
      <dgm:prSet/>
      <dgm:spPr/>
      <dgm:t>
        <a:bodyPr/>
        <a:lstStyle/>
        <a:p>
          <a:endParaRPr lang="en-US"/>
        </a:p>
      </dgm:t>
    </dgm:pt>
    <dgm:pt modelId="{39F8BD9C-15B0-4D08-BCA2-6E67425D253C}" type="sibTrans" cxnId="{3615E8A7-47AE-4DBB-AA5E-9F306053DF5E}">
      <dgm:prSet/>
      <dgm:spPr/>
      <dgm:t>
        <a:bodyPr/>
        <a:lstStyle/>
        <a:p>
          <a:endParaRPr lang="en-US"/>
        </a:p>
      </dgm:t>
    </dgm:pt>
    <dgm:pt modelId="{FFEC9F81-6C0A-4389-B557-122829793520}">
      <dgm:prSet/>
      <dgm:spPr/>
      <dgm:t>
        <a:bodyPr/>
        <a:lstStyle/>
        <a:p>
          <a:r>
            <a:rPr lang="en-US"/>
            <a:t>Draws attention to the marginalisation of certain groups in society</a:t>
          </a:r>
        </a:p>
      </dgm:t>
    </dgm:pt>
    <dgm:pt modelId="{AD8249A5-2E8D-4577-B150-4A253A2BABB4}" type="parTrans" cxnId="{BF2193C3-321F-4F2A-914D-86A59E884FF8}">
      <dgm:prSet/>
      <dgm:spPr/>
      <dgm:t>
        <a:bodyPr/>
        <a:lstStyle/>
        <a:p>
          <a:endParaRPr lang="en-US"/>
        </a:p>
      </dgm:t>
    </dgm:pt>
    <dgm:pt modelId="{F61D0F30-0284-40F5-8C24-9338C06F90F3}" type="sibTrans" cxnId="{BF2193C3-321F-4F2A-914D-86A59E884FF8}">
      <dgm:prSet/>
      <dgm:spPr/>
      <dgm:t>
        <a:bodyPr/>
        <a:lstStyle/>
        <a:p>
          <a:endParaRPr lang="en-US"/>
        </a:p>
      </dgm:t>
    </dgm:pt>
    <dgm:pt modelId="{8F7C6F7C-1BEC-455A-BA04-A338C509F2B0}">
      <dgm:prSet/>
      <dgm:spPr/>
      <dgm:t>
        <a:bodyPr/>
        <a:lstStyle/>
        <a:p>
          <a:r>
            <a:rPr lang="en-US"/>
            <a:t>Highlights possible links between marginalisation and crime </a:t>
          </a:r>
        </a:p>
      </dgm:t>
    </dgm:pt>
    <dgm:pt modelId="{18F0F559-7D42-4E26-B471-53A410562527}" type="parTrans" cxnId="{9EC4DDA1-496B-416B-B2F5-51169766DA3E}">
      <dgm:prSet/>
      <dgm:spPr/>
      <dgm:t>
        <a:bodyPr/>
        <a:lstStyle/>
        <a:p>
          <a:endParaRPr lang="en-US"/>
        </a:p>
      </dgm:t>
    </dgm:pt>
    <dgm:pt modelId="{B8977332-796D-46D3-8A1A-FC10DE070D3F}" type="sibTrans" cxnId="{9EC4DDA1-496B-416B-B2F5-51169766DA3E}">
      <dgm:prSet/>
      <dgm:spPr/>
      <dgm:t>
        <a:bodyPr/>
        <a:lstStyle/>
        <a:p>
          <a:endParaRPr lang="en-US"/>
        </a:p>
      </dgm:t>
    </dgm:pt>
    <dgm:pt modelId="{0F9A0503-940F-4245-B731-527E37956EF9}">
      <dgm:prSet/>
      <dgm:spPr/>
      <dgm:t>
        <a:bodyPr/>
        <a:lstStyle/>
        <a:p>
          <a:r>
            <a:rPr lang="en-US" b="1"/>
            <a:t>Key limitation/criticism</a:t>
          </a:r>
          <a:endParaRPr lang="en-US"/>
        </a:p>
      </dgm:t>
    </dgm:pt>
    <dgm:pt modelId="{3489A243-AEFE-4201-A5C8-8EDA2EB4ADB0}" type="parTrans" cxnId="{F62FC2D9-9A9D-4B50-BED9-DDBF7F4FC825}">
      <dgm:prSet/>
      <dgm:spPr/>
      <dgm:t>
        <a:bodyPr/>
        <a:lstStyle/>
        <a:p>
          <a:endParaRPr lang="en-US"/>
        </a:p>
      </dgm:t>
    </dgm:pt>
    <dgm:pt modelId="{BC6FFC21-F0B4-42B4-B1E6-36F4552F8649}" type="sibTrans" cxnId="{F62FC2D9-9A9D-4B50-BED9-DDBF7F4FC825}">
      <dgm:prSet/>
      <dgm:spPr/>
      <dgm:t>
        <a:bodyPr/>
        <a:lstStyle/>
        <a:p>
          <a:endParaRPr lang="en-US"/>
        </a:p>
      </dgm:t>
    </dgm:pt>
    <dgm:pt modelId="{7499070C-0AA6-47ED-9835-12E971B1D7E4}">
      <dgm:prSet/>
      <dgm:spPr/>
      <dgm:t>
        <a:bodyPr/>
        <a:lstStyle/>
        <a:p>
          <a:r>
            <a:rPr lang="en-US"/>
            <a:t>Focuses on crimes of the marginalised/disadvantaged</a:t>
          </a:r>
        </a:p>
      </dgm:t>
    </dgm:pt>
    <dgm:pt modelId="{81334710-8906-40D6-A472-6E654104257E}" type="parTrans" cxnId="{61E6A4B9-1E5C-44B3-8223-C4AA567ACF19}">
      <dgm:prSet/>
      <dgm:spPr/>
      <dgm:t>
        <a:bodyPr/>
        <a:lstStyle/>
        <a:p>
          <a:endParaRPr lang="en-US"/>
        </a:p>
      </dgm:t>
    </dgm:pt>
    <dgm:pt modelId="{142AF81C-6156-4A95-AA0B-897AE24DB458}" type="sibTrans" cxnId="{61E6A4B9-1E5C-44B3-8223-C4AA567ACF19}">
      <dgm:prSet/>
      <dgm:spPr/>
      <dgm:t>
        <a:bodyPr/>
        <a:lstStyle/>
        <a:p>
          <a:endParaRPr lang="en-US"/>
        </a:p>
      </dgm:t>
    </dgm:pt>
    <dgm:pt modelId="{C875D015-44EA-42E5-AEA6-10115FF56ECC}">
      <dgm:prSet/>
      <dgm:spPr/>
      <dgm:t>
        <a:bodyPr/>
        <a:lstStyle/>
        <a:p>
          <a:r>
            <a:rPr lang="en-US"/>
            <a:t>Does not explain female offending etc. </a:t>
          </a:r>
        </a:p>
      </dgm:t>
    </dgm:pt>
    <dgm:pt modelId="{C70EA244-F934-407B-A880-8BD068B945EA}" type="parTrans" cxnId="{57361E3C-115F-4B7C-B9A1-2EAE4263F349}">
      <dgm:prSet/>
      <dgm:spPr/>
      <dgm:t>
        <a:bodyPr/>
        <a:lstStyle/>
        <a:p>
          <a:endParaRPr lang="en-US"/>
        </a:p>
      </dgm:t>
    </dgm:pt>
    <dgm:pt modelId="{4F3C05AD-5C1E-453F-87E9-287F224716E8}" type="sibTrans" cxnId="{57361E3C-115F-4B7C-B9A1-2EAE4263F349}">
      <dgm:prSet/>
      <dgm:spPr/>
      <dgm:t>
        <a:bodyPr/>
        <a:lstStyle/>
        <a:p>
          <a:endParaRPr lang="en-US"/>
        </a:p>
      </dgm:t>
    </dgm:pt>
    <dgm:pt modelId="{09978197-ED7D-004D-9FC9-73A87D08B87E}" type="pres">
      <dgm:prSet presAssocID="{1BB8908A-E28E-480D-808C-65E126651473}" presName="Name0" presStyleCnt="0">
        <dgm:presLayoutVars>
          <dgm:dir/>
          <dgm:animLvl val="lvl"/>
          <dgm:resizeHandles val="exact"/>
        </dgm:presLayoutVars>
      </dgm:prSet>
      <dgm:spPr/>
    </dgm:pt>
    <dgm:pt modelId="{4C7DFE37-5C67-8945-90D5-FAA73DCE5F3A}" type="pres">
      <dgm:prSet presAssocID="{452CAD50-6917-41D9-9381-0F58398943A4}" presName="composite" presStyleCnt="0"/>
      <dgm:spPr/>
    </dgm:pt>
    <dgm:pt modelId="{CFC83FF1-225B-564C-A8D3-296766E7DC89}" type="pres">
      <dgm:prSet presAssocID="{452CAD50-6917-41D9-9381-0F58398943A4}" presName="parTx" presStyleLbl="alignNode1" presStyleIdx="0" presStyleCnt="2">
        <dgm:presLayoutVars>
          <dgm:chMax val="0"/>
          <dgm:chPref val="0"/>
          <dgm:bulletEnabled val="1"/>
        </dgm:presLayoutVars>
      </dgm:prSet>
      <dgm:spPr/>
    </dgm:pt>
    <dgm:pt modelId="{DF5BA8AB-A2F0-2549-BE87-49F1B0D984D1}" type="pres">
      <dgm:prSet presAssocID="{452CAD50-6917-41D9-9381-0F58398943A4}" presName="desTx" presStyleLbl="alignAccFollowNode1" presStyleIdx="0" presStyleCnt="2">
        <dgm:presLayoutVars>
          <dgm:bulletEnabled val="1"/>
        </dgm:presLayoutVars>
      </dgm:prSet>
      <dgm:spPr/>
    </dgm:pt>
    <dgm:pt modelId="{CB9A1158-A9D0-A647-893D-CFDE1E7EBC0A}" type="pres">
      <dgm:prSet presAssocID="{39F8BD9C-15B0-4D08-BCA2-6E67425D253C}" presName="space" presStyleCnt="0"/>
      <dgm:spPr/>
    </dgm:pt>
    <dgm:pt modelId="{379647E9-953B-2D4D-9EB1-3A1C9659C702}" type="pres">
      <dgm:prSet presAssocID="{0F9A0503-940F-4245-B731-527E37956EF9}" presName="composite" presStyleCnt="0"/>
      <dgm:spPr/>
    </dgm:pt>
    <dgm:pt modelId="{BBD810CA-14CF-8A43-BD18-1AD1933A5F4A}" type="pres">
      <dgm:prSet presAssocID="{0F9A0503-940F-4245-B731-527E37956EF9}" presName="parTx" presStyleLbl="alignNode1" presStyleIdx="1" presStyleCnt="2">
        <dgm:presLayoutVars>
          <dgm:chMax val="0"/>
          <dgm:chPref val="0"/>
          <dgm:bulletEnabled val="1"/>
        </dgm:presLayoutVars>
      </dgm:prSet>
      <dgm:spPr/>
    </dgm:pt>
    <dgm:pt modelId="{9BC6A10E-85CC-014A-8BD6-BDA0DE29ABCC}" type="pres">
      <dgm:prSet presAssocID="{0F9A0503-940F-4245-B731-527E37956EF9}" presName="desTx" presStyleLbl="alignAccFollowNode1" presStyleIdx="1" presStyleCnt="2">
        <dgm:presLayoutVars>
          <dgm:bulletEnabled val="1"/>
        </dgm:presLayoutVars>
      </dgm:prSet>
      <dgm:spPr/>
    </dgm:pt>
  </dgm:ptLst>
  <dgm:cxnLst>
    <dgm:cxn modelId="{3D027C11-9A60-9943-A6B8-72E200B16103}" type="presOf" srcId="{C875D015-44EA-42E5-AEA6-10115FF56ECC}" destId="{9BC6A10E-85CC-014A-8BD6-BDA0DE29ABCC}" srcOrd="0" destOrd="1" presId="urn:microsoft.com/office/officeart/2005/8/layout/hList1"/>
    <dgm:cxn modelId="{0577BF2E-37BF-7240-A7A1-B37E8CEF5E07}" type="presOf" srcId="{8F7C6F7C-1BEC-455A-BA04-A338C509F2B0}" destId="{DF5BA8AB-A2F0-2549-BE87-49F1B0D984D1}" srcOrd="0" destOrd="1" presId="urn:microsoft.com/office/officeart/2005/8/layout/hList1"/>
    <dgm:cxn modelId="{57361E3C-115F-4B7C-B9A1-2EAE4263F349}" srcId="{0F9A0503-940F-4245-B731-527E37956EF9}" destId="{C875D015-44EA-42E5-AEA6-10115FF56ECC}" srcOrd="1" destOrd="0" parTransId="{C70EA244-F934-407B-A880-8BD068B945EA}" sibTransId="{4F3C05AD-5C1E-453F-87E9-287F224716E8}"/>
    <dgm:cxn modelId="{D54CAC69-80DB-B04F-9981-C584444AAA3B}" type="presOf" srcId="{0F9A0503-940F-4245-B731-527E37956EF9}" destId="{BBD810CA-14CF-8A43-BD18-1AD1933A5F4A}" srcOrd="0" destOrd="0" presId="urn:microsoft.com/office/officeart/2005/8/layout/hList1"/>
    <dgm:cxn modelId="{48620C6F-1FB6-A040-8FE9-9A0D52F46410}" type="presOf" srcId="{FFEC9F81-6C0A-4389-B557-122829793520}" destId="{DF5BA8AB-A2F0-2549-BE87-49F1B0D984D1}" srcOrd="0" destOrd="0" presId="urn:microsoft.com/office/officeart/2005/8/layout/hList1"/>
    <dgm:cxn modelId="{B9771192-BCE3-7A4F-A54F-CEC44632FD35}" type="presOf" srcId="{1BB8908A-E28E-480D-808C-65E126651473}" destId="{09978197-ED7D-004D-9FC9-73A87D08B87E}" srcOrd="0" destOrd="0" presId="urn:microsoft.com/office/officeart/2005/8/layout/hList1"/>
    <dgm:cxn modelId="{9EC4DDA1-496B-416B-B2F5-51169766DA3E}" srcId="{452CAD50-6917-41D9-9381-0F58398943A4}" destId="{8F7C6F7C-1BEC-455A-BA04-A338C509F2B0}" srcOrd="1" destOrd="0" parTransId="{18F0F559-7D42-4E26-B471-53A410562527}" sibTransId="{B8977332-796D-46D3-8A1A-FC10DE070D3F}"/>
    <dgm:cxn modelId="{3615E8A7-47AE-4DBB-AA5E-9F306053DF5E}" srcId="{1BB8908A-E28E-480D-808C-65E126651473}" destId="{452CAD50-6917-41D9-9381-0F58398943A4}" srcOrd="0" destOrd="0" parTransId="{83DCD11E-6AA0-4CD9-B86E-47E4A0D0BBF1}" sibTransId="{39F8BD9C-15B0-4D08-BCA2-6E67425D253C}"/>
    <dgm:cxn modelId="{61E6A4B9-1E5C-44B3-8223-C4AA567ACF19}" srcId="{0F9A0503-940F-4245-B731-527E37956EF9}" destId="{7499070C-0AA6-47ED-9835-12E971B1D7E4}" srcOrd="0" destOrd="0" parTransId="{81334710-8906-40D6-A472-6E654104257E}" sibTransId="{142AF81C-6156-4A95-AA0B-897AE24DB458}"/>
    <dgm:cxn modelId="{BF2193C3-321F-4F2A-914D-86A59E884FF8}" srcId="{452CAD50-6917-41D9-9381-0F58398943A4}" destId="{FFEC9F81-6C0A-4389-B557-122829793520}" srcOrd="0" destOrd="0" parTransId="{AD8249A5-2E8D-4577-B150-4A253A2BABB4}" sibTransId="{F61D0F30-0284-40F5-8C24-9338C06F90F3}"/>
    <dgm:cxn modelId="{752C2DD7-CB36-BF46-AADE-50B8009E1C8A}" type="presOf" srcId="{452CAD50-6917-41D9-9381-0F58398943A4}" destId="{CFC83FF1-225B-564C-A8D3-296766E7DC89}" srcOrd="0" destOrd="0" presId="urn:microsoft.com/office/officeart/2005/8/layout/hList1"/>
    <dgm:cxn modelId="{F62FC2D9-9A9D-4B50-BED9-DDBF7F4FC825}" srcId="{1BB8908A-E28E-480D-808C-65E126651473}" destId="{0F9A0503-940F-4245-B731-527E37956EF9}" srcOrd="1" destOrd="0" parTransId="{3489A243-AEFE-4201-A5C8-8EDA2EB4ADB0}" sibTransId="{BC6FFC21-F0B4-42B4-B1E6-36F4552F8649}"/>
    <dgm:cxn modelId="{7B5F75DD-FDA5-504A-A793-3FB59F00902C}" type="presOf" srcId="{7499070C-0AA6-47ED-9835-12E971B1D7E4}" destId="{9BC6A10E-85CC-014A-8BD6-BDA0DE29ABCC}" srcOrd="0" destOrd="0" presId="urn:microsoft.com/office/officeart/2005/8/layout/hList1"/>
    <dgm:cxn modelId="{E43CD59B-D0DF-3D47-91E9-771FC6BBF369}" type="presParOf" srcId="{09978197-ED7D-004D-9FC9-73A87D08B87E}" destId="{4C7DFE37-5C67-8945-90D5-FAA73DCE5F3A}" srcOrd="0" destOrd="0" presId="urn:microsoft.com/office/officeart/2005/8/layout/hList1"/>
    <dgm:cxn modelId="{E54234ED-92FC-DA47-9775-59B60271B3FF}" type="presParOf" srcId="{4C7DFE37-5C67-8945-90D5-FAA73DCE5F3A}" destId="{CFC83FF1-225B-564C-A8D3-296766E7DC89}" srcOrd="0" destOrd="0" presId="urn:microsoft.com/office/officeart/2005/8/layout/hList1"/>
    <dgm:cxn modelId="{0604ED3A-9700-A94D-BDB7-4F0EFCE6AEDF}" type="presParOf" srcId="{4C7DFE37-5C67-8945-90D5-FAA73DCE5F3A}" destId="{DF5BA8AB-A2F0-2549-BE87-49F1B0D984D1}" srcOrd="1" destOrd="0" presId="urn:microsoft.com/office/officeart/2005/8/layout/hList1"/>
    <dgm:cxn modelId="{8245FA74-ADA7-CE4E-A618-270C612061FD}" type="presParOf" srcId="{09978197-ED7D-004D-9FC9-73A87D08B87E}" destId="{CB9A1158-A9D0-A647-893D-CFDE1E7EBC0A}" srcOrd="1" destOrd="0" presId="urn:microsoft.com/office/officeart/2005/8/layout/hList1"/>
    <dgm:cxn modelId="{A7F59AB2-080B-244C-B6DF-224C497B91F4}" type="presParOf" srcId="{09978197-ED7D-004D-9FC9-73A87D08B87E}" destId="{379647E9-953B-2D4D-9EB1-3A1C9659C702}" srcOrd="2" destOrd="0" presId="urn:microsoft.com/office/officeart/2005/8/layout/hList1"/>
    <dgm:cxn modelId="{F8F634C3-E5F8-AE45-8745-FEA256BB44D3}" type="presParOf" srcId="{379647E9-953B-2D4D-9EB1-3A1C9659C702}" destId="{BBD810CA-14CF-8A43-BD18-1AD1933A5F4A}" srcOrd="0" destOrd="0" presId="urn:microsoft.com/office/officeart/2005/8/layout/hList1"/>
    <dgm:cxn modelId="{59014EB6-EDCE-3E45-9F76-92B9C48AB1BC}" type="presParOf" srcId="{379647E9-953B-2D4D-9EB1-3A1C9659C702}" destId="{9BC6A10E-85CC-014A-8BD6-BDA0DE29ABC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9EC264-FA7C-D34C-97C8-F21F0DA9EAC1}">
      <dsp:nvSpPr>
        <dsp:cNvPr id="0" name=""/>
        <dsp:cNvSpPr/>
      </dsp:nvSpPr>
      <dsp:spPr>
        <a:xfrm>
          <a:off x="0" y="698229"/>
          <a:ext cx="4003964" cy="342719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0752" tIns="666496" rIns="310752" bIns="227584" numCol="1" spcCol="1270" anchor="t" anchorCtr="0">
          <a:noAutofit/>
        </a:bodyPr>
        <a:lstStyle/>
        <a:p>
          <a:pPr marL="285750" lvl="1" indent="-285750" algn="l" defTabSz="1422400">
            <a:lnSpc>
              <a:spcPct val="90000"/>
            </a:lnSpc>
            <a:spcBef>
              <a:spcPct val="0"/>
            </a:spcBef>
            <a:spcAft>
              <a:spcPct val="15000"/>
            </a:spcAft>
            <a:buChar char="•"/>
          </a:pPr>
          <a:r>
            <a:rPr lang="en-GB" sz="3200" kern="1200"/>
            <a:t>Bandura (1975)</a:t>
          </a:r>
          <a:endParaRPr lang="en-US" sz="3200" kern="1200"/>
        </a:p>
        <a:p>
          <a:pPr marL="571500" lvl="2" indent="-285750" algn="l" defTabSz="1422400">
            <a:lnSpc>
              <a:spcPct val="90000"/>
            </a:lnSpc>
            <a:spcBef>
              <a:spcPct val="0"/>
            </a:spcBef>
            <a:spcAft>
              <a:spcPct val="15000"/>
            </a:spcAft>
            <a:buChar char="•"/>
          </a:pPr>
          <a:r>
            <a:rPr lang="en-GB" sz="3200" kern="1200"/>
            <a:t>Bobo Doll</a:t>
          </a:r>
          <a:endParaRPr lang="en-US" sz="3200" kern="1200"/>
        </a:p>
        <a:p>
          <a:pPr marL="285750" lvl="1" indent="-285750" algn="l" defTabSz="1422400">
            <a:lnSpc>
              <a:spcPct val="90000"/>
            </a:lnSpc>
            <a:spcBef>
              <a:spcPct val="0"/>
            </a:spcBef>
            <a:spcAft>
              <a:spcPct val="15000"/>
            </a:spcAft>
            <a:buChar char="•"/>
          </a:pPr>
          <a:r>
            <a:rPr lang="en-GB" sz="3200" kern="1200"/>
            <a:t>Sutherland (1924)</a:t>
          </a:r>
          <a:endParaRPr lang="en-US" sz="3200" kern="1200"/>
        </a:p>
        <a:p>
          <a:pPr marL="571500" lvl="2" indent="-285750" algn="l" defTabSz="1422400">
            <a:lnSpc>
              <a:spcPct val="90000"/>
            </a:lnSpc>
            <a:spcBef>
              <a:spcPct val="0"/>
            </a:spcBef>
            <a:spcAft>
              <a:spcPct val="15000"/>
            </a:spcAft>
            <a:buChar char="•"/>
          </a:pPr>
          <a:r>
            <a:rPr lang="en-GB" sz="3200" kern="1200" dirty="0"/>
            <a:t>Differential Association</a:t>
          </a:r>
          <a:endParaRPr lang="en-US" sz="3200" kern="1200" dirty="0"/>
        </a:p>
      </dsp:txBody>
      <dsp:txXfrm>
        <a:off x="0" y="698229"/>
        <a:ext cx="4003964" cy="3427199"/>
      </dsp:txXfrm>
    </dsp:sp>
    <dsp:sp modelId="{EF02523E-A906-3340-BA7C-7E6E2790F2CB}">
      <dsp:nvSpPr>
        <dsp:cNvPr id="0" name=""/>
        <dsp:cNvSpPr/>
      </dsp:nvSpPr>
      <dsp:spPr>
        <a:xfrm>
          <a:off x="200198" y="225909"/>
          <a:ext cx="2802774" cy="9446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5938" tIns="0" rIns="105938" bIns="0" numCol="1" spcCol="1270" anchor="ctr" anchorCtr="0">
          <a:noAutofit/>
        </a:bodyPr>
        <a:lstStyle/>
        <a:p>
          <a:pPr marL="0" lvl="0" indent="0" algn="l" defTabSz="1422400">
            <a:lnSpc>
              <a:spcPct val="90000"/>
            </a:lnSpc>
            <a:spcBef>
              <a:spcPct val="0"/>
            </a:spcBef>
            <a:spcAft>
              <a:spcPct val="35000"/>
            </a:spcAft>
            <a:buNone/>
          </a:pPr>
          <a:r>
            <a:rPr lang="en-GB" sz="3200" kern="1200"/>
            <a:t>Key Theorists:</a:t>
          </a:r>
          <a:endParaRPr lang="en-US" sz="3200" kern="1200"/>
        </a:p>
      </dsp:txBody>
      <dsp:txXfrm>
        <a:off x="246312" y="272023"/>
        <a:ext cx="2710546" cy="8524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FB1137-973C-334A-AD38-EA760FBA4AAB}">
      <dsp:nvSpPr>
        <dsp:cNvPr id="0" name=""/>
        <dsp:cNvSpPr/>
      </dsp:nvSpPr>
      <dsp:spPr>
        <a:xfrm>
          <a:off x="111225" y="202"/>
          <a:ext cx="2603619" cy="156217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Criminal behaviour is learned from other individuals.</a:t>
          </a:r>
          <a:endParaRPr lang="en-US" sz="1300" kern="1200"/>
        </a:p>
      </dsp:txBody>
      <dsp:txXfrm>
        <a:off x="111225" y="202"/>
        <a:ext cx="2603619" cy="1562171"/>
      </dsp:txXfrm>
    </dsp:sp>
    <dsp:sp modelId="{969B124E-7EC1-2F41-9AAF-4C7FAF501FA1}">
      <dsp:nvSpPr>
        <dsp:cNvPr id="0" name=""/>
        <dsp:cNvSpPr/>
      </dsp:nvSpPr>
      <dsp:spPr>
        <a:xfrm>
          <a:off x="2975206" y="202"/>
          <a:ext cx="2603619" cy="1562171"/>
        </a:xfrm>
        <a:prstGeom prst="rect">
          <a:avLst/>
        </a:prstGeom>
        <a:solidFill>
          <a:schemeClr val="accent2">
            <a:hueOff val="-310346"/>
            <a:satOff val="-491"/>
            <a:lumOff val="-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Criminal behaviour is learned in interaction with other persons in a process of communication.</a:t>
          </a:r>
          <a:endParaRPr lang="en-US" sz="1300" kern="1200" dirty="0"/>
        </a:p>
      </dsp:txBody>
      <dsp:txXfrm>
        <a:off x="2975206" y="202"/>
        <a:ext cx="2603619" cy="1562171"/>
      </dsp:txXfrm>
    </dsp:sp>
    <dsp:sp modelId="{48C36F1F-74BE-4D40-98AD-88D5DDF6CE09}">
      <dsp:nvSpPr>
        <dsp:cNvPr id="0" name=""/>
        <dsp:cNvSpPr/>
      </dsp:nvSpPr>
      <dsp:spPr>
        <a:xfrm>
          <a:off x="5839188" y="202"/>
          <a:ext cx="2603619" cy="1562171"/>
        </a:xfrm>
        <a:prstGeom prst="rect">
          <a:avLst/>
        </a:prstGeom>
        <a:solidFill>
          <a:schemeClr val="accent2">
            <a:hueOff val="-620693"/>
            <a:satOff val="-982"/>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The principle part of the learning of criminal behaviour occurs within intimate personal groups.</a:t>
          </a:r>
          <a:endParaRPr lang="en-US" sz="1300" kern="1200"/>
        </a:p>
      </dsp:txBody>
      <dsp:txXfrm>
        <a:off x="5839188" y="202"/>
        <a:ext cx="2603619" cy="1562171"/>
      </dsp:txXfrm>
    </dsp:sp>
    <dsp:sp modelId="{C253DD32-24C1-124B-8236-8B7E3E0535D9}">
      <dsp:nvSpPr>
        <dsp:cNvPr id="0" name=""/>
        <dsp:cNvSpPr/>
      </dsp:nvSpPr>
      <dsp:spPr>
        <a:xfrm>
          <a:off x="8703170" y="202"/>
          <a:ext cx="2603619" cy="1562171"/>
        </a:xfrm>
        <a:prstGeom prst="rect">
          <a:avLst/>
        </a:prstGeom>
        <a:solidFill>
          <a:schemeClr val="accent2">
            <a:hueOff val="-931039"/>
            <a:satOff val="-1473"/>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When criminal behaviour is learned, the learning includes (a) techniques of committing the crime, which are sometimes very complicated, sometimes simple; (b) the specific direction of motives, drives, rationalizations, and attitudes.</a:t>
          </a:r>
          <a:endParaRPr lang="en-US" sz="1300" kern="1200"/>
        </a:p>
      </dsp:txBody>
      <dsp:txXfrm>
        <a:off x="8703170" y="202"/>
        <a:ext cx="2603619" cy="1562171"/>
      </dsp:txXfrm>
    </dsp:sp>
    <dsp:sp modelId="{63DE1862-CE12-AA4A-B455-9906A4BBB838}">
      <dsp:nvSpPr>
        <dsp:cNvPr id="0" name=""/>
        <dsp:cNvSpPr/>
      </dsp:nvSpPr>
      <dsp:spPr>
        <a:xfrm>
          <a:off x="111225" y="1822736"/>
          <a:ext cx="2603619" cy="1562171"/>
        </a:xfrm>
        <a:prstGeom prst="rect">
          <a:avLst/>
        </a:prstGeom>
        <a:solidFill>
          <a:schemeClr val="accent2">
            <a:hueOff val="-1241385"/>
            <a:satOff val="-1965"/>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The specific direction of motives and drives is learned from definitions of the legal codes as favourable or unfavourable.</a:t>
          </a:r>
          <a:endParaRPr lang="en-US" sz="1300" kern="1200"/>
        </a:p>
      </dsp:txBody>
      <dsp:txXfrm>
        <a:off x="111225" y="1822736"/>
        <a:ext cx="2603619" cy="1562171"/>
      </dsp:txXfrm>
    </dsp:sp>
    <dsp:sp modelId="{B38ED163-6A76-0540-8B35-C2BF909C3DD8}">
      <dsp:nvSpPr>
        <dsp:cNvPr id="0" name=""/>
        <dsp:cNvSpPr/>
      </dsp:nvSpPr>
      <dsp:spPr>
        <a:xfrm>
          <a:off x="2975206" y="1822736"/>
          <a:ext cx="2603619" cy="1562171"/>
        </a:xfrm>
        <a:prstGeom prst="rect">
          <a:avLst/>
        </a:prstGeom>
        <a:solidFill>
          <a:schemeClr val="accent2">
            <a:hueOff val="-1551732"/>
            <a:satOff val="-2456"/>
            <a:lumOff val="-1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A person becomes delinquent because of an excess of definitions favourable to violation of law over definitions unfavourable to violation of the law.</a:t>
          </a:r>
          <a:endParaRPr lang="en-US" sz="1300" kern="1200"/>
        </a:p>
      </dsp:txBody>
      <dsp:txXfrm>
        <a:off x="2975206" y="1822736"/>
        <a:ext cx="2603619" cy="1562171"/>
      </dsp:txXfrm>
    </dsp:sp>
    <dsp:sp modelId="{5DD17405-4DC1-6B41-B180-1936E77A845A}">
      <dsp:nvSpPr>
        <dsp:cNvPr id="0" name=""/>
        <dsp:cNvSpPr/>
      </dsp:nvSpPr>
      <dsp:spPr>
        <a:xfrm>
          <a:off x="5839188" y="1822736"/>
          <a:ext cx="2603619" cy="1562171"/>
        </a:xfrm>
        <a:prstGeom prst="rect">
          <a:avLst/>
        </a:prstGeom>
        <a:solidFill>
          <a:schemeClr val="accent2">
            <a:hueOff val="-1862078"/>
            <a:satOff val="-2947"/>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Differential associations may vary in frequency, duration, priority, and intensity.</a:t>
          </a:r>
          <a:endParaRPr lang="en-US" sz="1300" kern="1200" dirty="0"/>
        </a:p>
      </dsp:txBody>
      <dsp:txXfrm>
        <a:off x="5839188" y="1822736"/>
        <a:ext cx="2603619" cy="1562171"/>
      </dsp:txXfrm>
    </dsp:sp>
    <dsp:sp modelId="{9A19CD92-B959-A24A-AB64-7FB218E2C2D2}">
      <dsp:nvSpPr>
        <dsp:cNvPr id="0" name=""/>
        <dsp:cNvSpPr/>
      </dsp:nvSpPr>
      <dsp:spPr>
        <a:xfrm>
          <a:off x="8703170" y="1822736"/>
          <a:ext cx="2603619" cy="1562171"/>
        </a:xfrm>
        <a:prstGeom prst="rect">
          <a:avLst/>
        </a:prstGeom>
        <a:solidFill>
          <a:schemeClr val="accent2">
            <a:hueOff val="-2172425"/>
            <a:satOff val="-3438"/>
            <a:lumOff val="-2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The process of learning criminal behaviour by association with criminal and anti-criminal patterns involves all of the mechanisms that are involved in any other learning.</a:t>
          </a:r>
          <a:endParaRPr lang="en-US" sz="1300" kern="1200"/>
        </a:p>
      </dsp:txBody>
      <dsp:txXfrm>
        <a:off x="8703170" y="1822736"/>
        <a:ext cx="2603619" cy="1562171"/>
      </dsp:txXfrm>
    </dsp:sp>
    <dsp:sp modelId="{3937798C-E009-F046-A972-D5E73F2643F9}">
      <dsp:nvSpPr>
        <dsp:cNvPr id="0" name=""/>
        <dsp:cNvSpPr/>
      </dsp:nvSpPr>
      <dsp:spPr>
        <a:xfrm>
          <a:off x="4407197" y="3645269"/>
          <a:ext cx="2603619" cy="1562171"/>
        </a:xfrm>
        <a:prstGeom prst="rect">
          <a:avLst/>
        </a:prstGeom>
        <a:solidFill>
          <a:schemeClr val="accent2">
            <a:hueOff val="-2482771"/>
            <a:satOff val="-3929"/>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dirty="0"/>
            <a:t>While criminal behaviour is an expression of general needs and values, it is not explained by those needs and values, since non-criminal behaviour is an expression of the same needs and values.</a:t>
          </a:r>
          <a:endParaRPr lang="en-US" sz="1300" kern="1200" dirty="0"/>
        </a:p>
      </dsp:txBody>
      <dsp:txXfrm>
        <a:off x="4407197" y="3645269"/>
        <a:ext cx="2603619" cy="1562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38190D-5B81-6A4D-AB45-882339945C4D}">
      <dsp:nvSpPr>
        <dsp:cNvPr id="0" name=""/>
        <dsp:cNvSpPr/>
      </dsp:nvSpPr>
      <dsp:spPr>
        <a:xfrm>
          <a:off x="2946272" y="0"/>
          <a:ext cx="5461255" cy="546125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AE5E28-AACF-7948-88D7-708671DC0BCA}">
      <dsp:nvSpPr>
        <dsp:cNvPr id="0" name=""/>
        <dsp:cNvSpPr/>
      </dsp:nvSpPr>
      <dsp:spPr>
        <a:xfrm>
          <a:off x="3465091" y="518819"/>
          <a:ext cx="2129889" cy="21298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Oedipal conflict leading to sexual jealousy</a:t>
          </a:r>
          <a:endParaRPr lang="en-US" sz="1800" kern="1200"/>
        </a:p>
      </dsp:txBody>
      <dsp:txXfrm>
        <a:off x="3569064" y="622792"/>
        <a:ext cx="1921943" cy="1921943"/>
      </dsp:txXfrm>
    </dsp:sp>
    <dsp:sp modelId="{30783161-BE5F-2D42-916B-05A61C57466E}">
      <dsp:nvSpPr>
        <dsp:cNvPr id="0" name=""/>
        <dsp:cNvSpPr/>
      </dsp:nvSpPr>
      <dsp:spPr>
        <a:xfrm>
          <a:off x="5758818" y="518819"/>
          <a:ext cx="2129889" cy="212988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Identification with criminal father means boys will subsume this as their own internal driver </a:t>
          </a:r>
          <a:endParaRPr lang="en-US" sz="1800" kern="1200" dirty="0"/>
        </a:p>
      </dsp:txBody>
      <dsp:txXfrm>
        <a:off x="5862791" y="622792"/>
        <a:ext cx="1921943" cy="1921943"/>
      </dsp:txXfrm>
    </dsp:sp>
    <dsp:sp modelId="{6961E4DB-6473-6148-B96E-A70010EC90C1}">
      <dsp:nvSpPr>
        <dsp:cNvPr id="0" name=""/>
        <dsp:cNvSpPr/>
      </dsp:nvSpPr>
      <dsp:spPr>
        <a:xfrm>
          <a:off x="3465091" y="2812546"/>
          <a:ext cx="2129889" cy="212988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(Dimas et al., 2008)</a:t>
          </a:r>
          <a:endParaRPr lang="en-US" sz="1800" kern="1200"/>
        </a:p>
      </dsp:txBody>
      <dsp:txXfrm>
        <a:off x="3569064" y="2916519"/>
        <a:ext cx="1921943" cy="1921943"/>
      </dsp:txXfrm>
    </dsp:sp>
    <dsp:sp modelId="{1AC3079A-994B-EC41-9495-083DBD57D698}">
      <dsp:nvSpPr>
        <dsp:cNvPr id="0" name=""/>
        <dsp:cNvSpPr/>
      </dsp:nvSpPr>
      <dsp:spPr>
        <a:xfrm>
          <a:off x="5758818" y="2812546"/>
          <a:ext cx="2129889" cy="212988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Key Limitation: Does not explain female violence or sexual offending</a:t>
          </a:r>
          <a:endParaRPr lang="en-US" sz="1800" kern="1200"/>
        </a:p>
      </dsp:txBody>
      <dsp:txXfrm>
        <a:off x="5862791" y="2916519"/>
        <a:ext cx="1921943" cy="19219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05D2C9-E2E2-4B2A-B42F-91D1FD2CFCC4}">
      <dsp:nvSpPr>
        <dsp:cNvPr id="0" name=""/>
        <dsp:cNvSpPr/>
      </dsp:nvSpPr>
      <dsp:spPr>
        <a:xfrm>
          <a:off x="0" y="2797"/>
          <a:ext cx="5530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E97B09-1573-46B7-B7D5-97E3B9DF97E1}">
      <dsp:nvSpPr>
        <dsp:cNvPr id="0" name=""/>
        <dsp:cNvSpPr/>
      </dsp:nvSpPr>
      <dsp:spPr>
        <a:xfrm>
          <a:off x="0" y="2797"/>
          <a:ext cx="5530440" cy="1908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Personality disorder, not mental illness</a:t>
          </a:r>
          <a:endParaRPr lang="en-US" sz="2700" kern="1200"/>
        </a:p>
      </dsp:txBody>
      <dsp:txXfrm>
        <a:off x="0" y="2797"/>
        <a:ext cx="5530440" cy="1908030"/>
      </dsp:txXfrm>
    </dsp:sp>
    <dsp:sp modelId="{1EB4321B-55CA-48FA-B905-C2E447278D7B}">
      <dsp:nvSpPr>
        <dsp:cNvPr id="0" name=""/>
        <dsp:cNvSpPr/>
      </dsp:nvSpPr>
      <dsp:spPr>
        <a:xfrm>
          <a:off x="0" y="1910827"/>
          <a:ext cx="5530440" cy="0"/>
        </a:xfrm>
        <a:prstGeom prst="line">
          <a:avLst/>
        </a:prstGeom>
        <a:solidFill>
          <a:schemeClr val="accent2">
            <a:hueOff val="-1241385"/>
            <a:satOff val="-1965"/>
            <a:lumOff val="-1176"/>
            <a:alphaOff val="0"/>
          </a:schemeClr>
        </a:solidFill>
        <a:ln w="12700" cap="flat" cmpd="sng" algn="ctr">
          <a:solidFill>
            <a:schemeClr val="accent2">
              <a:hueOff val="-1241385"/>
              <a:satOff val="-1965"/>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86C96C-5308-4BAB-9B84-A4FC5C013434}">
      <dsp:nvSpPr>
        <dsp:cNvPr id="0" name=""/>
        <dsp:cNvSpPr/>
      </dsp:nvSpPr>
      <dsp:spPr>
        <a:xfrm>
          <a:off x="0" y="1910827"/>
          <a:ext cx="5530440" cy="1908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Can be associated with serious and violent criminality</a:t>
          </a:r>
          <a:endParaRPr lang="en-US" sz="2700" kern="1200"/>
        </a:p>
      </dsp:txBody>
      <dsp:txXfrm>
        <a:off x="0" y="1910827"/>
        <a:ext cx="5530440" cy="1908030"/>
      </dsp:txXfrm>
    </dsp:sp>
    <dsp:sp modelId="{68A88516-4956-4D6C-B7E9-99F4B7B34C73}">
      <dsp:nvSpPr>
        <dsp:cNvPr id="0" name=""/>
        <dsp:cNvSpPr/>
      </dsp:nvSpPr>
      <dsp:spPr>
        <a:xfrm>
          <a:off x="0" y="3818858"/>
          <a:ext cx="5530440" cy="0"/>
        </a:xfrm>
        <a:prstGeom prst="line">
          <a:avLst/>
        </a:prstGeom>
        <a:solidFill>
          <a:schemeClr val="accent2">
            <a:hueOff val="-2482771"/>
            <a:satOff val="-3929"/>
            <a:lumOff val="-2352"/>
            <a:alphaOff val="0"/>
          </a:schemeClr>
        </a:solidFill>
        <a:ln w="12700" cap="flat" cmpd="sng" algn="ctr">
          <a:solidFill>
            <a:schemeClr val="accent2">
              <a:hueOff val="-2482771"/>
              <a:satOff val="-3929"/>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211DD3-7910-4AD7-9404-BDCF358732DD}">
      <dsp:nvSpPr>
        <dsp:cNvPr id="0" name=""/>
        <dsp:cNvSpPr/>
      </dsp:nvSpPr>
      <dsp:spPr>
        <a:xfrm>
          <a:off x="0" y="3818858"/>
          <a:ext cx="5530440" cy="1908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Biosocial theories suggest link between low central nervous system stimulation, sometimes seen in psychopathy, and criminal behaviour</a:t>
          </a:r>
          <a:endParaRPr lang="en-US" sz="2700" kern="1200" dirty="0"/>
        </a:p>
      </dsp:txBody>
      <dsp:txXfrm>
        <a:off x="0" y="3818858"/>
        <a:ext cx="5530440" cy="19080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75E15-61D2-8942-B47F-D923F1E4A509}">
      <dsp:nvSpPr>
        <dsp:cNvPr id="0" name=""/>
        <dsp:cNvSpPr/>
      </dsp:nvSpPr>
      <dsp:spPr>
        <a:xfrm>
          <a:off x="0" y="53333"/>
          <a:ext cx="6571413" cy="1064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Generally deterministic (completely governed by previous causes)</a:t>
          </a:r>
        </a:p>
      </dsp:txBody>
      <dsp:txXfrm>
        <a:off x="51974" y="105307"/>
        <a:ext cx="6467465" cy="960752"/>
      </dsp:txXfrm>
    </dsp:sp>
    <dsp:sp modelId="{65617469-FA81-2B4C-9143-6844F963BC90}">
      <dsp:nvSpPr>
        <dsp:cNvPr id="0" name=""/>
        <dsp:cNvSpPr/>
      </dsp:nvSpPr>
      <dsp:spPr>
        <a:xfrm>
          <a:off x="0" y="1192913"/>
          <a:ext cx="6571413" cy="1064700"/>
        </a:xfrm>
        <a:prstGeom prst="roundRect">
          <a:avLst/>
        </a:prstGeom>
        <a:solidFill>
          <a:schemeClr val="accent5">
            <a:hueOff val="-1731721"/>
            <a:satOff val="-3008"/>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Limited despite generalizations </a:t>
          </a:r>
        </a:p>
      </dsp:txBody>
      <dsp:txXfrm>
        <a:off x="51974" y="1244887"/>
        <a:ext cx="6467465" cy="960752"/>
      </dsp:txXfrm>
    </dsp:sp>
    <dsp:sp modelId="{398F92DB-1AD2-994B-8FF9-6324D4A67A14}">
      <dsp:nvSpPr>
        <dsp:cNvPr id="0" name=""/>
        <dsp:cNvSpPr/>
      </dsp:nvSpPr>
      <dsp:spPr>
        <a:xfrm>
          <a:off x="0" y="2332493"/>
          <a:ext cx="6571413" cy="1064700"/>
        </a:xfrm>
        <a:prstGeom prst="roundRect">
          <a:avLst/>
        </a:prstGeom>
        <a:solidFill>
          <a:schemeClr val="accent5">
            <a:hueOff val="-3463443"/>
            <a:satOff val="-6016"/>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Cannot explain gender gap in offending </a:t>
          </a:r>
        </a:p>
      </dsp:txBody>
      <dsp:txXfrm>
        <a:off x="51974" y="2384467"/>
        <a:ext cx="6467465" cy="960752"/>
      </dsp:txXfrm>
    </dsp:sp>
    <dsp:sp modelId="{96CE87E7-5693-4B48-8CF6-4C02914B2DA7}">
      <dsp:nvSpPr>
        <dsp:cNvPr id="0" name=""/>
        <dsp:cNvSpPr/>
      </dsp:nvSpPr>
      <dsp:spPr>
        <a:xfrm>
          <a:off x="0" y="3472073"/>
          <a:ext cx="6571413" cy="1064700"/>
        </a:xfrm>
        <a:prstGeom prst="roundRect">
          <a:avLst/>
        </a:prstGeom>
        <a:solidFill>
          <a:schemeClr val="accent5">
            <a:hueOff val="-5195164"/>
            <a:satOff val="-9024"/>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Cannot explain the age-crime curve</a:t>
          </a:r>
        </a:p>
      </dsp:txBody>
      <dsp:txXfrm>
        <a:off x="51974" y="3524047"/>
        <a:ext cx="6467465" cy="960752"/>
      </dsp:txXfrm>
    </dsp:sp>
    <dsp:sp modelId="{D19A42BD-F249-CA4B-B06D-F9944A853178}">
      <dsp:nvSpPr>
        <dsp:cNvPr id="0" name=""/>
        <dsp:cNvSpPr/>
      </dsp:nvSpPr>
      <dsp:spPr>
        <a:xfrm>
          <a:off x="0" y="4611653"/>
          <a:ext cx="6571413" cy="1064700"/>
        </a:xfrm>
        <a:prstGeom prst="roundRect">
          <a:avLst/>
        </a:prstGeom>
        <a:solidFill>
          <a:schemeClr val="accent5">
            <a:hueOff val="-6926885"/>
            <a:satOff val="-12032"/>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Some of the accompanying studies are flawed</a:t>
          </a:r>
        </a:p>
      </dsp:txBody>
      <dsp:txXfrm>
        <a:off x="51974" y="4663627"/>
        <a:ext cx="6467465" cy="9607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83FF1-225B-564C-A8D3-296766E7DC89}">
      <dsp:nvSpPr>
        <dsp:cNvPr id="0" name=""/>
        <dsp:cNvSpPr/>
      </dsp:nvSpPr>
      <dsp:spPr>
        <a:xfrm>
          <a:off x="51" y="185350"/>
          <a:ext cx="4913783" cy="105995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b="1" kern="1200"/>
            <a:t>Key contribution/strength of strain theories of crime </a:t>
          </a:r>
          <a:endParaRPr lang="en-US" sz="2800" kern="1200"/>
        </a:p>
      </dsp:txBody>
      <dsp:txXfrm>
        <a:off x="51" y="185350"/>
        <a:ext cx="4913783" cy="1059956"/>
      </dsp:txXfrm>
    </dsp:sp>
    <dsp:sp modelId="{DF5BA8AB-A2F0-2549-BE87-49F1B0D984D1}">
      <dsp:nvSpPr>
        <dsp:cNvPr id="0" name=""/>
        <dsp:cNvSpPr/>
      </dsp:nvSpPr>
      <dsp:spPr>
        <a:xfrm>
          <a:off x="51" y="1245307"/>
          <a:ext cx="4913783" cy="292067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a:t>Draws attention to the marginalisation of certain groups in society</a:t>
          </a:r>
        </a:p>
        <a:p>
          <a:pPr marL="285750" lvl="1" indent="-285750" algn="l" defTabSz="1244600">
            <a:lnSpc>
              <a:spcPct val="90000"/>
            </a:lnSpc>
            <a:spcBef>
              <a:spcPct val="0"/>
            </a:spcBef>
            <a:spcAft>
              <a:spcPct val="15000"/>
            </a:spcAft>
            <a:buChar char="•"/>
          </a:pPr>
          <a:r>
            <a:rPr lang="en-US" sz="2800" kern="1200"/>
            <a:t>Highlights possible links between marginalisation and crime </a:t>
          </a:r>
        </a:p>
      </dsp:txBody>
      <dsp:txXfrm>
        <a:off x="51" y="1245307"/>
        <a:ext cx="4913783" cy="2920679"/>
      </dsp:txXfrm>
    </dsp:sp>
    <dsp:sp modelId="{BBD810CA-14CF-8A43-BD18-1AD1933A5F4A}">
      <dsp:nvSpPr>
        <dsp:cNvPr id="0" name=""/>
        <dsp:cNvSpPr/>
      </dsp:nvSpPr>
      <dsp:spPr>
        <a:xfrm>
          <a:off x="5601764" y="185350"/>
          <a:ext cx="4913783" cy="1059956"/>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a:lnSpc>
              <a:spcPct val="90000"/>
            </a:lnSpc>
            <a:spcBef>
              <a:spcPct val="0"/>
            </a:spcBef>
            <a:spcAft>
              <a:spcPct val="35000"/>
            </a:spcAft>
            <a:buNone/>
          </a:pPr>
          <a:r>
            <a:rPr lang="en-US" sz="2800" b="1" kern="1200"/>
            <a:t>Key limitation/criticism</a:t>
          </a:r>
          <a:endParaRPr lang="en-US" sz="2800" kern="1200"/>
        </a:p>
      </dsp:txBody>
      <dsp:txXfrm>
        <a:off x="5601764" y="185350"/>
        <a:ext cx="4913783" cy="1059956"/>
      </dsp:txXfrm>
    </dsp:sp>
    <dsp:sp modelId="{9BC6A10E-85CC-014A-8BD6-BDA0DE29ABCC}">
      <dsp:nvSpPr>
        <dsp:cNvPr id="0" name=""/>
        <dsp:cNvSpPr/>
      </dsp:nvSpPr>
      <dsp:spPr>
        <a:xfrm>
          <a:off x="5601764" y="1245307"/>
          <a:ext cx="4913783" cy="292067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a:t>Focuses on crimes of the marginalised/disadvantaged</a:t>
          </a:r>
        </a:p>
        <a:p>
          <a:pPr marL="285750" lvl="1" indent="-285750" algn="l" defTabSz="1244600">
            <a:lnSpc>
              <a:spcPct val="90000"/>
            </a:lnSpc>
            <a:spcBef>
              <a:spcPct val="0"/>
            </a:spcBef>
            <a:spcAft>
              <a:spcPct val="15000"/>
            </a:spcAft>
            <a:buChar char="•"/>
          </a:pPr>
          <a:r>
            <a:rPr lang="en-US" sz="2800" kern="1200"/>
            <a:t>Does not explain female offending etc. </a:t>
          </a:r>
        </a:p>
      </dsp:txBody>
      <dsp:txXfrm>
        <a:off x="5601764" y="1245307"/>
        <a:ext cx="4913783" cy="292067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9ADE08-876B-EE4D-8028-11AF1726605A}" type="datetimeFigureOut">
              <a:rPr lang="en-US" smtClean="0"/>
              <a:t>2/6/25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49DE02-5C8F-FB41-88AD-A043133E3F0F}" type="slidenum">
              <a:rPr lang="en-US" smtClean="0"/>
              <a:t>‹#›</a:t>
            </a:fld>
            <a:endParaRPr lang="en-US"/>
          </a:p>
        </p:txBody>
      </p:sp>
    </p:spTree>
    <p:extLst>
      <p:ext uri="{BB962C8B-B14F-4D97-AF65-F5344CB8AC3E}">
        <p14:creationId xmlns:p14="http://schemas.microsoft.com/office/powerpoint/2010/main" val="3143173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1</a:t>
            </a:fld>
            <a:endParaRPr lang="en-US"/>
          </a:p>
        </p:txBody>
      </p:sp>
    </p:spTree>
    <p:extLst>
      <p:ext uri="{BB962C8B-B14F-4D97-AF65-F5344CB8AC3E}">
        <p14:creationId xmlns:p14="http://schemas.microsoft.com/office/powerpoint/2010/main" val="3806701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Positivism: Positivism is a school of thought within criminology that emerged in the late 19th century. It emphasizes the use of scientific methods to study crime and criminal behaviour. Positivist criminologists believe that criminal behaviour is the result of factors such as genetics, biology, and social environment. They argue that crime can be understood and controlled through empirical research and the application of scientific principles.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Control Theories: Control theories in criminology focus on the factors that prevent individuals from engaging in criminal behaviour. These theories suggest that people are naturally inclined toward deviance and criminal activity, but various forms of social control, such as family, school, and societal norms, work to restrain or control these impulses. The primary goal of control theories is to understand how individuals are socialized and what mechanisms exist to deter them from criminal activities.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Critical Criminology: Critical criminology is a perspective that critiques traditional criminological theories and the criminal justice system itself. It argues that crime and the criminal justice system are shaped by power dynamics, social inequalities, and structural factors. Critical criminologists often focus on issues such as inequality, oppression, and the role of capitalism in criminal behaviour and the criminal justice system. They seek to challenge and change the existing social order to reduce crime and promote social justice.</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3</a:t>
            </a:fld>
            <a:endParaRPr lang="en-US"/>
          </a:p>
        </p:txBody>
      </p:sp>
    </p:spTree>
    <p:extLst>
      <p:ext uri="{BB962C8B-B14F-4D97-AF65-F5344CB8AC3E}">
        <p14:creationId xmlns:p14="http://schemas.microsoft.com/office/powerpoint/2010/main" val="4415384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Social Learning Theory, also known as Social Cognitive Theory, is a psychological and criminological theory that was developed by Albert Bandura in the 1960s. It focuses on how individuals learn and acquire behaviours, including deviant or criminal behaviours, through observation, modelling, and the influence of social and environmental factors</a:t>
            </a:r>
            <a:r>
              <a:rPr lang="en-GB" b="0" i="0" u="none" strike="noStrike" dirty="0">
                <a:solidFill>
                  <a:srgbClr val="374151"/>
                </a:solidFill>
                <a:effectLst/>
                <a:latin typeface="Arial" panose="020B0604020202020204" pitchFamily="34" charset="0"/>
                <a:cs typeface="Arial" panose="020B0604020202020204" pitchFamily="34" charset="0"/>
              </a:rPr>
              <a:t>.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principles and concepts of Social Learning Theory: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highlight>
                  <a:srgbClr val="FFFF00"/>
                </a:highlight>
                <a:latin typeface="Arial" panose="020B0604020202020204" pitchFamily="34" charset="0"/>
                <a:cs typeface="Arial" panose="020B0604020202020204" pitchFamily="34" charset="0"/>
              </a:rPr>
              <a:t>Observational Learning: Central to </a:t>
            </a:r>
            <a:r>
              <a:rPr lang="en-GB" b="1" i="0" u="none" strike="noStrike" dirty="0">
                <a:solidFill>
                  <a:srgbClr val="374151"/>
                </a:solidFill>
                <a:effectLst/>
                <a:highlight>
                  <a:srgbClr val="FFFF00"/>
                </a:highlight>
                <a:latin typeface="Arial" panose="020B0604020202020204" pitchFamily="34" charset="0"/>
                <a:cs typeface="Arial" panose="020B0604020202020204" pitchFamily="34" charset="0"/>
              </a:rPr>
              <a:t>Social Learning Theory is the idea that people learn by observing the behaviours of others</a:t>
            </a:r>
            <a:r>
              <a:rPr lang="en-GB" b="0" i="0" u="none" strike="noStrike" dirty="0">
                <a:solidFill>
                  <a:srgbClr val="374151"/>
                </a:solidFill>
                <a:effectLst/>
                <a:highlight>
                  <a:srgbClr val="FFFF00"/>
                </a:highlight>
                <a:latin typeface="Arial" panose="020B0604020202020204" pitchFamily="34" charset="0"/>
                <a:cs typeface="Arial" panose="020B0604020202020204" pitchFamily="34" charset="0"/>
              </a:rPr>
              <a:t>. This process involves paying attention to the actions, attitudes, and outcomes of individuals in their social environment.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chemeClr val="tx1"/>
                </a:solidFill>
                <a:effectLst/>
                <a:latin typeface="Arial" panose="020B0604020202020204" pitchFamily="34" charset="0"/>
                <a:cs typeface="Arial" panose="020B0604020202020204" pitchFamily="34" charset="0"/>
              </a:rPr>
              <a:t>Modelling: </a:t>
            </a:r>
            <a:r>
              <a:rPr lang="en-GB" b="1" i="0" u="none" strike="noStrike" dirty="0">
                <a:solidFill>
                  <a:schemeClr val="tx1"/>
                </a:solidFill>
                <a:effectLst/>
                <a:latin typeface="Arial" panose="020B0604020202020204" pitchFamily="34" charset="0"/>
                <a:cs typeface="Arial" panose="020B0604020202020204" pitchFamily="34" charset="0"/>
              </a:rPr>
              <a:t>Individuals are more likely to imitate or model the behaviours of others, especially if they see the person they are observing as credible, influential, or possessing characteristics they admire</a:t>
            </a:r>
            <a:r>
              <a:rPr lang="en-GB" b="0" i="0" u="none" strike="noStrike" dirty="0">
                <a:solidFill>
                  <a:schemeClr val="tx1"/>
                </a:solidFill>
                <a:effectLst/>
                <a:latin typeface="Arial" panose="020B0604020202020204" pitchFamily="34" charset="0"/>
                <a:cs typeface="Arial" panose="020B0604020202020204" pitchFamily="34" charset="0"/>
              </a:rPr>
              <a:t>. Models can be peers, parents, role models, or even characters in the media.</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Reinforcement: </a:t>
            </a:r>
            <a:r>
              <a:rPr lang="en-GB" b="1" i="0" u="none" strike="noStrike" dirty="0">
                <a:solidFill>
                  <a:srgbClr val="374151"/>
                </a:solidFill>
                <a:effectLst/>
                <a:latin typeface="Arial" panose="020B0604020202020204" pitchFamily="34" charset="0"/>
                <a:cs typeface="Arial" panose="020B0604020202020204" pitchFamily="34" charset="0"/>
              </a:rPr>
              <a:t>Social Learning Theory suggests that behaviours are reinforced through rewards and punishments. If an individual observes someone receiving positive outcomes or rewards for a particular behaviour, they are more likely to imitate that behaviour</a:t>
            </a:r>
            <a:r>
              <a:rPr lang="en-GB" b="0" i="0" u="none" strike="noStrike" dirty="0">
                <a:solidFill>
                  <a:srgbClr val="374151"/>
                </a:solidFill>
                <a:effectLst/>
                <a:latin typeface="Arial" panose="020B0604020202020204" pitchFamily="34" charset="0"/>
                <a:cs typeface="Arial" panose="020B0604020202020204" pitchFamily="34" charset="0"/>
              </a:rPr>
              <a:t>. Conversely, if they see negative consequences or punishments associated with a behaviour, they may be less likely to imitate it.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Vicarious Reinforcement: This concept refers to the process by which individuals learn from the experiences of others. If someone observes another person receiving reinforcement (positive or negative) for a behaviour, they may adjust their own behaviour accordingly, even without directly experiencing those consequences themselves.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Self-Efficacy: Self-efficacy is a crucial element of Social Learning Theory. It refers to an individual's belief in their ability to successfully perform a specific behaviour. High self-efficacy can lead to increased motivation and likelihood of adopting certain behaviours, while low self-efficacy may discourage individuals from attempting them.</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Imitation and Identification: </a:t>
            </a:r>
            <a:r>
              <a:rPr lang="en-GB" b="1" i="0" u="none" strike="noStrike" dirty="0">
                <a:solidFill>
                  <a:srgbClr val="374151"/>
                </a:solidFill>
                <a:effectLst/>
                <a:latin typeface="Arial" panose="020B0604020202020204" pitchFamily="34" charset="0"/>
                <a:cs typeface="Arial" panose="020B0604020202020204" pitchFamily="34" charset="0"/>
              </a:rPr>
              <a:t>People are more likely to imitate the behaviours of others with whom they identify </a:t>
            </a:r>
            <a:r>
              <a:rPr lang="en-GB" b="0" i="0" u="none" strike="noStrike" dirty="0">
                <a:solidFill>
                  <a:srgbClr val="374151"/>
                </a:solidFill>
                <a:effectLst/>
                <a:latin typeface="Arial" panose="020B0604020202020204" pitchFamily="34" charset="0"/>
                <a:cs typeface="Arial" panose="020B0604020202020204" pitchFamily="34" charset="0"/>
              </a:rPr>
              <a:t>or have a sense of similarity. </a:t>
            </a:r>
            <a:r>
              <a:rPr lang="en-GB" b="1" i="0" u="none" strike="noStrike" dirty="0">
                <a:solidFill>
                  <a:srgbClr val="374151"/>
                </a:solidFill>
                <a:effectLst/>
                <a:latin typeface="Arial" panose="020B0604020202020204" pitchFamily="34" charset="0"/>
                <a:cs typeface="Arial" panose="020B0604020202020204" pitchFamily="34" charset="0"/>
              </a:rPr>
              <a:t>This identification can be based on factors like age, gender, race, or shared interests.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In the context of criminology and the study of criminal behaviour, Social Learning Theory suggests that individuals can learn criminal behaviour by observing and imitating the actions of others, especially if they perceive those actions as rewarding </a:t>
            </a:r>
            <a:r>
              <a:rPr lang="en-GB" b="0" i="0" u="none" strike="noStrike" dirty="0">
                <a:solidFill>
                  <a:srgbClr val="374151"/>
                </a:solidFill>
                <a:effectLst/>
                <a:latin typeface="Arial" panose="020B0604020202020204" pitchFamily="34" charset="0"/>
                <a:cs typeface="Arial" panose="020B0604020202020204" pitchFamily="34" charset="0"/>
              </a:rPr>
              <a:t>or if they lack strong social controls or moral inhibitions. It also emphasizes the role of socialization, peer influence, and exposure to criminal role models in shaping an individual's criminal or deviant tendencies.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Social Learning Theory has been influential in understanding various aspects of human behaviour, including criminality</a:t>
            </a:r>
            <a:r>
              <a:rPr lang="en-GB" b="0" i="0" u="none" strike="noStrike" dirty="0">
                <a:solidFill>
                  <a:srgbClr val="374151"/>
                </a:solidFill>
                <a:effectLst/>
                <a:latin typeface="Arial" panose="020B0604020202020204" pitchFamily="34" charset="0"/>
                <a:cs typeface="Arial" panose="020B0604020202020204" pitchFamily="34" charset="0"/>
              </a:rPr>
              <a:t>, and has contributed to the development of intervention programs and policies aimed at preventing criminal behaviour by addressing the social and environmental factors that contribute to it.</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4</a:t>
            </a:fld>
            <a:endParaRPr lang="en-US"/>
          </a:p>
        </p:txBody>
      </p:sp>
    </p:spTree>
    <p:extLst>
      <p:ext uri="{BB962C8B-B14F-4D97-AF65-F5344CB8AC3E}">
        <p14:creationId xmlns:p14="http://schemas.microsoft.com/office/powerpoint/2010/main" val="1927830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There can be a comparison between the TV show "The Simpsons" and Social Learning Theory.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a:t>
            </a:r>
            <a:r>
              <a:rPr lang="en-GB" b="1" i="0" u="none" strike="noStrike" dirty="0">
                <a:solidFill>
                  <a:srgbClr val="374151"/>
                </a:solidFill>
                <a:effectLst/>
                <a:latin typeface="Arial" panose="020B0604020202020204" pitchFamily="34" charset="0"/>
                <a:cs typeface="Arial" panose="020B0604020202020204" pitchFamily="34" charset="0"/>
              </a:rPr>
              <a:t>The Simpsons" is an animated sitcom that often incorporates social and behavioural aspects of human life</a:t>
            </a:r>
            <a:r>
              <a:rPr lang="en-GB" b="0" i="0" u="none" strike="noStrike" dirty="0">
                <a:solidFill>
                  <a:srgbClr val="374151"/>
                </a:solidFill>
                <a:effectLst/>
                <a:latin typeface="Arial" panose="020B0604020202020204" pitchFamily="34" charset="0"/>
                <a:cs typeface="Arial" panose="020B0604020202020204" pitchFamily="34" charset="0"/>
              </a:rPr>
              <a:t>, and it can serve as a source of illustration for various psychological and sociological theories, including Social Learning Theory. Her</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marL="228600" indent="-228600" algn="l">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Observational Learning: In "</a:t>
            </a:r>
            <a:r>
              <a:rPr lang="en-GB" b="1" i="0" u="none" strike="noStrike" dirty="0">
                <a:solidFill>
                  <a:srgbClr val="374151"/>
                </a:solidFill>
                <a:effectLst/>
                <a:latin typeface="Arial" panose="020B0604020202020204" pitchFamily="34" charset="0"/>
                <a:cs typeface="Arial" panose="020B0604020202020204" pitchFamily="34" charset="0"/>
              </a:rPr>
              <a:t>The Simpsons," characters frequently learn from each other through observation. For example, Bart Simpson might observe his friends engaging in mischievous behaviour and decide to imitate them. This aligns with the central idea of Social Learning Theory, which emphasizes learning by watching others.</a:t>
            </a:r>
          </a:p>
          <a:p>
            <a:pPr marL="228600" indent="-228600" algn="l">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Modelling: Characters in "The Simpsons" often serve as models for various behaviours, both positive and negative. Young viewers might identify with specific characters and model their behaviours, attitudes, or catchphrases after their favourite characters. This mirrors the concept of modelling in Social Learning Theory.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Reinforcement: The show also depicts the consequences of characters' actions, whether they receive rewards or punishments for their behaviours. This can illustrate how reinforcement plays a role in shaping behaviour, a key aspect of Social Learning Theory.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Vicarious Reinforcement: Viewers of the show can witness the consequences experienced by characters in the show and learn from them vicariously. For instance, if a character on "The Simpsons" faces negative outcomes as a result of their actions, it may discourage viewers from engaging in similar behaviour, consistent with the concept of vicarious reinforcement.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Identification and Imitation: </a:t>
            </a:r>
            <a:r>
              <a:rPr lang="en-GB" b="1" i="0" u="none" strike="noStrike" dirty="0">
                <a:solidFill>
                  <a:srgbClr val="374151"/>
                </a:solidFill>
                <a:effectLst/>
                <a:latin typeface="Arial" panose="020B0604020202020204" pitchFamily="34" charset="0"/>
                <a:cs typeface="Arial" panose="020B0604020202020204" pitchFamily="34" charset="0"/>
              </a:rPr>
              <a:t>Viewers may identify with specific characters or situations in the show and may be more likely to imitate behaviours they see on the show</a:t>
            </a:r>
            <a:r>
              <a:rPr lang="en-GB" b="0" i="0" u="none" strike="noStrike" dirty="0">
                <a:solidFill>
                  <a:srgbClr val="374151"/>
                </a:solidFill>
                <a:effectLst/>
                <a:latin typeface="Arial" panose="020B0604020202020204" pitchFamily="34" charset="0"/>
                <a:cs typeface="Arial" panose="020B0604020202020204" pitchFamily="34" charset="0"/>
              </a:rPr>
              <a:t>, particularly if they feel a sense of similarity or connection with certain characters.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While "The Simpsons" is primarily a form of entertainment, it does provide opportunities to observe and discuss how characters within the show learn, imitate, and adapt behaviours, which can be analysed through the lens of Social Learning Theory. It's important to note that "The Simpsons" is a satirical and exaggerated portrayal of society, and the behaviours depicted in the show are often caricatures for comedic effect. </a:t>
            </a:r>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5</a:t>
            </a:fld>
            <a:endParaRPr lang="en-US"/>
          </a:p>
        </p:txBody>
      </p:sp>
    </p:spTree>
    <p:extLst>
      <p:ext uri="{BB962C8B-B14F-4D97-AF65-F5344CB8AC3E}">
        <p14:creationId xmlns:p14="http://schemas.microsoft.com/office/powerpoint/2010/main" val="4083275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Edwin Sutherland's Differential Association Theory is a fundamental theory in criminology that focuses on how individuals learn deviant and criminal behaviour through their social interactions and associations with others</a:t>
            </a:r>
            <a:r>
              <a:rPr lang="en-GB" b="0" i="0" u="none" strike="noStrike" dirty="0">
                <a:solidFill>
                  <a:srgbClr val="374151"/>
                </a:solidFill>
                <a:effectLst/>
                <a:latin typeface="Arial" panose="020B0604020202020204" pitchFamily="34" charset="0"/>
                <a:cs typeface="Arial" panose="020B0604020202020204" pitchFamily="34" charset="0"/>
              </a:rPr>
              <a:t>. In his 1924 work "Principles of Criminology,"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Sutherland outlined nine key principles that constitute the core of his Differential Association Theory: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Criminal Behaviour is Learned: </a:t>
            </a:r>
            <a:r>
              <a:rPr lang="en-GB" b="1" i="0" u="none" strike="noStrike" dirty="0">
                <a:solidFill>
                  <a:srgbClr val="374151"/>
                </a:solidFill>
                <a:effectLst/>
                <a:latin typeface="Arial" panose="020B0604020202020204" pitchFamily="34" charset="0"/>
                <a:cs typeface="Arial" panose="020B0604020202020204" pitchFamily="34" charset="0"/>
              </a:rPr>
              <a:t>Sutherland's theory suggests that criminal behaviour is not inherent but is instead learned through interactions with others. Individuals acquire criminal skills, motives, and attitudes through socialization processes.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Learning Occurs in Social Groups: </a:t>
            </a:r>
            <a:r>
              <a:rPr lang="en-GB" b="1" i="0" u="none" strike="noStrike" dirty="0">
                <a:solidFill>
                  <a:srgbClr val="374151"/>
                </a:solidFill>
                <a:effectLst/>
                <a:latin typeface="Arial" panose="020B0604020202020204" pitchFamily="34" charset="0"/>
                <a:cs typeface="Arial" panose="020B0604020202020204" pitchFamily="34" charset="0"/>
              </a:rPr>
              <a:t>Criminal behaviour is learned primarily in social groups or associations. These groups can include family, peers, friends, or any social context where individuals interact and share values, beliefs, and norms.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Differential Association: People vary in the frequency, duration, priority, and intensity of their associations with others who endorse criminal behaviour. </a:t>
            </a:r>
            <a:r>
              <a:rPr lang="en-GB" b="1" i="0" u="none" strike="noStrike" dirty="0">
                <a:solidFill>
                  <a:srgbClr val="374151"/>
                </a:solidFill>
                <a:effectLst/>
                <a:latin typeface="Arial" panose="020B0604020202020204" pitchFamily="34" charset="0"/>
                <a:cs typeface="Arial" panose="020B0604020202020204" pitchFamily="34" charset="0"/>
              </a:rPr>
              <a:t>The more an individual associates with those who promote criminal activities, the more likely they are to adopt such behaviour themselves.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Definitions Favourable to Crime: Individuals learn definitions that either favour or oppose criminal behaviour. These definitions are the attitudes and beliefs people hold about the legitimacy or acceptability of certain actions. If an individual's definitions favour criminality, they are more likely to engage in criminal acts.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Frequency and Intensity: The frequency and intensity of exposure to pro-criminal definitions and associations are crucial. If an individual consistently interacts with pro-criminal individuals or groups, they are more likely to internalize these values and engage in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Priority of Associations: </a:t>
            </a:r>
            <a:r>
              <a:rPr lang="en-GB" b="1" i="0" u="none" strike="noStrike" dirty="0">
                <a:solidFill>
                  <a:srgbClr val="374151"/>
                </a:solidFill>
                <a:effectLst/>
                <a:latin typeface="Arial" panose="020B0604020202020204" pitchFamily="34" charset="0"/>
                <a:cs typeface="Arial" panose="020B0604020202020204" pitchFamily="34" charset="0"/>
              </a:rPr>
              <a:t>The age at which individuals are exposed to criminal associations is also important. Early exposure to criminal influences can have a lasting impact on an individual's propensity for criminality.</a:t>
            </a:r>
          </a:p>
          <a:p>
            <a:pPr algn="l">
              <a:buFont typeface="+mj-lt"/>
              <a:buAutoNum type="arabicPeriod"/>
            </a:pPr>
            <a:endParaRPr lang="en-GB" b="1"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Differential Association May Vary: Sutherland acknowledged that individuals may be exposed to both pro-criminal and anti-criminal influences. The balance between these influences may shape an individual's behaviour, with more exposure to pro-criminal associations leading to a higher likelihood of engaging in criminal acts.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Learning Criminal Techniques: </a:t>
            </a:r>
            <a:r>
              <a:rPr lang="en-GB" b="1" i="0" u="none" strike="noStrike" dirty="0">
                <a:solidFill>
                  <a:srgbClr val="374151"/>
                </a:solidFill>
                <a:effectLst/>
                <a:latin typeface="Arial" panose="020B0604020202020204" pitchFamily="34" charset="0"/>
                <a:cs typeface="Arial" panose="020B0604020202020204" pitchFamily="34" charset="0"/>
              </a:rPr>
              <a:t>In addition to attitudes and values, individuals may also learn the practical techniques and methods of criminal behaviour from their associations. This includes learning how to commit crimes, evade detection, and avoid legal consequences.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Criminal Behaviour is Rational: Sutherland believed that criminal behaviour is a rational choice made by individuals who weigh the benefits and risks of engaging in criminal acts. If the perceived rewards outweigh the potential costs, an individual may choose to commit a crime.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Sutherland's Differential Association Theory challenged traditional criminological theories that focused solely on biological or individual factors as the causes of criminal behaviour. Instead, it emphasized the importance of socialization and the role of social interactions in shaping an individual's propensity for criminality</a:t>
            </a:r>
            <a:r>
              <a:rPr lang="en-GB" b="0" i="0" u="none" strike="noStrike" dirty="0">
                <a:solidFill>
                  <a:srgbClr val="374151"/>
                </a:solidFill>
                <a:effectLst/>
                <a:latin typeface="Arial" panose="020B0604020202020204" pitchFamily="34" charset="0"/>
                <a:cs typeface="Arial" panose="020B0604020202020204" pitchFamily="34" charset="0"/>
              </a:rPr>
              <a:t>. This theory has had a significant influence on the field of criminology and remains relevant in understanding the social processes behind criminal behaviour.</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6</a:t>
            </a:fld>
            <a:endParaRPr lang="en-US"/>
          </a:p>
        </p:txBody>
      </p:sp>
    </p:spTree>
    <p:extLst>
      <p:ext uri="{BB962C8B-B14F-4D97-AF65-F5344CB8AC3E}">
        <p14:creationId xmlns:p14="http://schemas.microsoft.com/office/powerpoint/2010/main" val="4110049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Rational Choice Theory is a criminological and social theory that suggests individuals make decisions, including decisions to engage in criminal behaviour, based on a rational assessment of the costs and benefits associated with their actions</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1" i="0" u="none" strike="noStrike" dirty="0">
                <a:solidFill>
                  <a:srgbClr val="374151"/>
                </a:solidFill>
                <a:effectLst/>
                <a:latin typeface="Arial" panose="020B0604020202020204" pitchFamily="34" charset="0"/>
                <a:cs typeface="Arial" panose="020B0604020202020204" pitchFamily="34" charset="0"/>
              </a:rPr>
              <a:t>This theory assumes that individuals are rational actors who seek to maximize their own self-interest and make choices that provide the greatest personal benefit while minimizing potential negative consequences.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concepts of Rational Choice Theory: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Rationality: Rational Choice Theory assumes that individuals are rational and make decisions that are logical and in their best interest. This rationality includes evaluating the potential rewards and risks associated with different choices.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Cost-Benefit Analysis: Individuals engage in a cost-benefit analysis when making decisions. They weigh the potential benefits or rewards of a particular action against the potential costs or punishments. If the perceived benefits outweigh the perceived costs, they are more likely to choose that action.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Opportunity and Choice: Rational Choice Theory emphasizes that criminal behaviour is often seen as an opportunity that presents itself to individuals. When individuals are presented with opportunities to commit a crime and believe that the benefits outweigh the risks, they may choose to engage in criminal activity.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Deterrence: The theory is closely related to the concept of deterrence, which suggests that individuals will be less likely to commit crimes if the punishment or consequences are severe, certain, and swift. A strong deterrence can influence an individual's rational calculation of whether to engage in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Situational Factors: Rational Choice Theory places a strong emphasis on situational factors that can influence decision-making. These factors include the presence of guardianship, the visibility of potential victims, the perceived likelihood of getting caught, and the ease of committing a crime.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Routine Activities: The theory also connects criminal behaviour to an individual's routine activities. Criminal opportunities may arise when an individual's routine activities intersect with situations conducive to crime, such as when someone is away from home or in a vulnerable position.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Rational Criminality: According to Rational Choice Theory, individuals who engage in criminal behaviour are making rational choices based on their assessment of the situation. This view contrasts with theories that focus on psychological or biological factors as the primary causes of criminality.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Crime Prevention: Rational Choice Theory has practical implications for crime prevention. It suggests that efforts to reduce crime should focus on increasing the perceived risks and costs of criminal behaviour, as well as decreasing the perceived benefits.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It's important to note that while Rational Choice Theory provides valuable insights into the decision-making process underlying criminal behaviour, it does not account for all aspects of criminality. Some critics argue that it oversimplifies human behaviour by assuming perfect rationality and ignores social and psychological factors that can influence criminal decisions. Nonetheless, Rational Choice Theory has been influential in shaping the field of criminology and continues to be used in the development of crime prevention strategies and policies</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7</a:t>
            </a:fld>
            <a:endParaRPr lang="en-US"/>
          </a:p>
        </p:txBody>
      </p:sp>
    </p:spTree>
    <p:extLst>
      <p:ext uri="{BB962C8B-B14F-4D97-AF65-F5344CB8AC3E}">
        <p14:creationId xmlns:p14="http://schemas.microsoft.com/office/powerpoint/2010/main" val="2437502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Psychodynamics and crime refer to the application of psychodynamic theories and concepts from psychology to understand the relationship between an individual's psychological processes and their involvement in criminal behaviour.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Psychodynamics is a psychological theory that emphasises the role of unconscious thoughts, feelings, and motivations in shaping human behaviour. When applied to criminology, it seeks to explore how underlying psychological factors may contribute to criminal actions or criminal tendencies.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points regarding psychodynamics and crime: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Unconscious Motivations: Psychodynamic theories, such as those developed by Sigmund Freud, propose that human behaviour is influenced by unconscious desires, conflicts, and motivations. These unconscious elements can manifest in various ways and potentially drive individuals toward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Childhood Experiences: Psychodynamic perspectives often focus on </a:t>
            </a:r>
            <a:r>
              <a:rPr lang="en-GB" b="1" i="0" u="none" strike="noStrike" dirty="0">
                <a:solidFill>
                  <a:srgbClr val="374151"/>
                </a:solidFill>
                <a:effectLst/>
                <a:latin typeface="Arial" panose="020B0604020202020204" pitchFamily="34" charset="0"/>
                <a:cs typeface="Arial" panose="020B0604020202020204" pitchFamily="34" charset="0"/>
              </a:rPr>
              <a:t>early childhood experiences and how they can shape an individual's personality</a:t>
            </a:r>
            <a:r>
              <a:rPr lang="en-GB" b="0" i="0" u="none" strike="noStrike" dirty="0">
                <a:solidFill>
                  <a:srgbClr val="374151"/>
                </a:solidFill>
                <a:effectLst/>
                <a:latin typeface="Arial" panose="020B0604020202020204" pitchFamily="34" charset="0"/>
                <a:cs typeface="Arial" panose="020B0604020202020204" pitchFamily="34" charset="0"/>
              </a:rPr>
              <a:t>, including the development of criminal tendencies. </a:t>
            </a:r>
            <a:r>
              <a:rPr lang="en-GB" b="1" i="0" u="none" strike="noStrike" dirty="0">
                <a:solidFill>
                  <a:srgbClr val="374151"/>
                </a:solidFill>
                <a:effectLst/>
                <a:latin typeface="Arial" panose="020B0604020202020204" pitchFamily="34" charset="0"/>
                <a:cs typeface="Arial" panose="020B0604020202020204" pitchFamily="34" charset="0"/>
              </a:rPr>
              <a:t>Traumatic or adverse experiences during childhood may contribute to psychological issues that are linked to criminality.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Defence Mechanisms: Psychodynamic theories introduce the concept of defence mechanisms, which are unconscious strategies people use to cope with emotional conflicts and anxieties. Some individuals may resort to criminal behaviour as a way to cope with inner turmoil or unresolved conflicts.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Role of the Superego: In Freud's psychoanalytic theory, the superego represents the moral and ethical component of one's personality. A weakened or underdeveloped superego may result in a lack of moral restraint and an increased likelihood of engaging in criminal acts.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Attachment Theory: Attachment theory, which has psychodynamic underpinnings, explores the impact of early attachments with caregivers on an individual's emotional development. Insecure attachments may contribute to emotional instability and antisocial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Personality Disorders: </a:t>
            </a:r>
            <a:r>
              <a:rPr lang="en-GB" b="1" i="0" u="none" strike="noStrike" dirty="0">
                <a:solidFill>
                  <a:srgbClr val="374151"/>
                </a:solidFill>
                <a:effectLst/>
                <a:latin typeface="Arial" panose="020B0604020202020204" pitchFamily="34" charset="0"/>
                <a:cs typeface="Arial" panose="020B0604020202020204" pitchFamily="34" charset="0"/>
              </a:rPr>
              <a:t>Psychodynamic perspectives also examine personality disorders, such as antisocial personality disorder</a:t>
            </a:r>
            <a:r>
              <a:rPr lang="en-GB" b="0" i="0" u="none" strike="noStrike" dirty="0">
                <a:solidFill>
                  <a:srgbClr val="374151"/>
                </a:solidFill>
                <a:effectLst/>
                <a:latin typeface="Arial" panose="020B0604020202020204" pitchFamily="34" charset="0"/>
                <a:cs typeface="Arial" panose="020B0604020202020204" pitchFamily="34" charset="0"/>
              </a:rPr>
              <a:t>, borderline personality disorder, and narcissistic personality disorder, which may be associated with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Psychotherapy and Intervention: Psychodynamic therapies aim to explore and address the underlying psychological issues that may contribute to criminal behaviour. These therapies can be used in correctional settings to help individuals understand and manage their motivations and impulses.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It's important to note that while psychodynamic theories provide valuable insights into the psychological aspects of criminal behaviour, they are just one of many perspectives within criminology. Other theories, such as biological, sociological, and cognitive theories, also contribute to our understanding of crime and criminality.</a:t>
            </a:r>
            <a:r>
              <a:rPr lang="en-GB" b="0" i="0" u="none" strike="noStrike" dirty="0">
                <a:solidFill>
                  <a:srgbClr val="374151"/>
                </a:solidFill>
                <a:effectLst/>
                <a:latin typeface="Arial" panose="020B0604020202020204" pitchFamily="34" charset="0"/>
                <a:cs typeface="Arial" panose="020B0604020202020204" pitchFamily="34" charset="0"/>
              </a:rPr>
              <a:t> Additionally, not all individuals who engage in criminal behaviour have underlying psychological issues, and many factors can contribute to criminal actions, including social, economic, and environmental factors. Therefore, a comprehensive understanding of crime often requires consideration of multiple factors and perspectives.</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8</a:t>
            </a:fld>
            <a:endParaRPr lang="en-US"/>
          </a:p>
        </p:txBody>
      </p:sp>
    </p:spTree>
    <p:extLst>
      <p:ext uri="{BB962C8B-B14F-4D97-AF65-F5344CB8AC3E}">
        <p14:creationId xmlns:p14="http://schemas.microsoft.com/office/powerpoint/2010/main" val="165739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August </a:t>
            </a:r>
            <a:r>
              <a:rPr lang="en-GB" b="1" i="0" u="none" strike="noStrike" dirty="0" err="1">
                <a:solidFill>
                  <a:srgbClr val="374151"/>
                </a:solidFill>
                <a:effectLst/>
                <a:latin typeface="Arial" panose="020B0604020202020204" pitchFamily="34" charset="0"/>
                <a:cs typeface="Arial" panose="020B0604020202020204" pitchFamily="34" charset="0"/>
              </a:rPr>
              <a:t>Aichhorn</a:t>
            </a:r>
            <a:r>
              <a:rPr lang="en-GB" b="1" i="0" u="none" strike="noStrike" dirty="0">
                <a:solidFill>
                  <a:srgbClr val="374151"/>
                </a:solidFill>
                <a:effectLst/>
                <a:latin typeface="Arial" panose="020B0604020202020204" pitchFamily="34" charset="0"/>
                <a:cs typeface="Arial" panose="020B0604020202020204" pitchFamily="34" charset="0"/>
              </a:rPr>
              <a:t> was an Austrian psychiatrist </a:t>
            </a:r>
            <a:r>
              <a:rPr lang="en-GB" b="0" i="0" u="none" strike="noStrike" dirty="0">
                <a:solidFill>
                  <a:srgbClr val="374151"/>
                </a:solidFill>
                <a:effectLst/>
                <a:latin typeface="Arial" panose="020B0604020202020204" pitchFamily="34" charset="0"/>
                <a:cs typeface="Arial" panose="020B0604020202020204" pitchFamily="34" charset="0"/>
              </a:rPr>
              <a:t>and psychoanalyst who made significant contributions to the field of psychoanalysis and child psychology. He is known for his work in the area of delinquency and the psychoanalytic treatment of troubled and delinquent youth.</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One of </a:t>
            </a:r>
            <a:r>
              <a:rPr lang="en-GB" b="0" i="0" u="none" strike="noStrike" dirty="0" err="1">
                <a:solidFill>
                  <a:srgbClr val="374151"/>
                </a:solidFill>
                <a:effectLst/>
                <a:latin typeface="Arial" panose="020B0604020202020204" pitchFamily="34" charset="0"/>
                <a:cs typeface="Arial" panose="020B0604020202020204" pitchFamily="34" charset="0"/>
              </a:rPr>
              <a:t>Aichhorn's</a:t>
            </a:r>
            <a:r>
              <a:rPr lang="en-GB" b="0" i="0" u="none" strike="noStrike" dirty="0">
                <a:solidFill>
                  <a:srgbClr val="374151"/>
                </a:solidFill>
                <a:effectLst/>
                <a:latin typeface="Arial" panose="020B0604020202020204" pitchFamily="34" charset="0"/>
                <a:cs typeface="Arial" panose="020B0604020202020204" pitchFamily="34" charset="0"/>
              </a:rPr>
              <a:t> most influential works is the book "Wayward Youth" (1925), originally published in German as "</a:t>
            </a:r>
            <a:r>
              <a:rPr lang="en-GB" b="0" i="0" u="none" strike="noStrike" dirty="0" err="1">
                <a:solidFill>
                  <a:srgbClr val="374151"/>
                </a:solidFill>
                <a:effectLst/>
                <a:latin typeface="Arial" panose="020B0604020202020204" pitchFamily="34" charset="0"/>
                <a:cs typeface="Arial" panose="020B0604020202020204" pitchFamily="34" charset="0"/>
              </a:rPr>
              <a:t>Verwahrloste</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0" i="0" u="none" strike="noStrike" dirty="0" err="1">
                <a:solidFill>
                  <a:srgbClr val="374151"/>
                </a:solidFill>
                <a:effectLst/>
                <a:latin typeface="Arial" panose="020B0604020202020204" pitchFamily="34" charset="0"/>
                <a:cs typeface="Arial" panose="020B0604020202020204" pitchFamily="34" charset="0"/>
              </a:rPr>
              <a:t>Jugend</a:t>
            </a:r>
            <a:r>
              <a:rPr lang="en-GB" b="0" i="0" u="none" strike="noStrike" dirty="0">
                <a:solidFill>
                  <a:srgbClr val="374151"/>
                </a:solidFill>
                <a:effectLst/>
                <a:latin typeface="Arial" panose="020B0604020202020204" pitchFamily="34" charset="0"/>
                <a:cs typeface="Arial" panose="020B0604020202020204" pitchFamily="34" charset="0"/>
              </a:rPr>
              <a:t>," where he discussed his experiences working with delinquent and troubled adolescents in a residential treatment setting. In this book, </a:t>
            </a:r>
            <a:r>
              <a:rPr lang="en-GB" b="0" i="0" u="none" strike="noStrike" dirty="0" err="1">
                <a:solidFill>
                  <a:srgbClr val="374151"/>
                </a:solidFill>
                <a:effectLst/>
                <a:latin typeface="Arial" panose="020B0604020202020204" pitchFamily="34" charset="0"/>
                <a:cs typeface="Arial" panose="020B0604020202020204" pitchFamily="34" charset="0"/>
              </a:rPr>
              <a:t>Aichhorn</a:t>
            </a:r>
            <a:r>
              <a:rPr lang="en-GB" b="0" i="0" u="none" strike="noStrike" dirty="0">
                <a:solidFill>
                  <a:srgbClr val="374151"/>
                </a:solidFill>
                <a:effectLst/>
                <a:latin typeface="Arial" panose="020B0604020202020204" pitchFamily="34" charset="0"/>
                <a:cs typeface="Arial" panose="020B0604020202020204" pitchFamily="34" charset="0"/>
              </a:rPr>
              <a:t> applied psychoanalytic principles to understand the psychological factors underlying delinquent behaviour and advocated for a psychoanalytic approach to treatment and rehabilitation for young offenders.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err="1">
                <a:solidFill>
                  <a:srgbClr val="374151"/>
                </a:solidFill>
                <a:effectLst/>
                <a:latin typeface="Arial" panose="020B0604020202020204" pitchFamily="34" charset="0"/>
                <a:cs typeface="Arial" panose="020B0604020202020204" pitchFamily="34" charset="0"/>
              </a:rPr>
              <a:t>Aichhorn's</a:t>
            </a:r>
            <a:r>
              <a:rPr lang="en-GB" b="1" i="0" u="none" strike="noStrike" dirty="0">
                <a:solidFill>
                  <a:srgbClr val="374151"/>
                </a:solidFill>
                <a:effectLst/>
                <a:latin typeface="Arial" panose="020B0604020202020204" pitchFamily="34" charset="0"/>
                <a:cs typeface="Arial" panose="020B0604020202020204" pitchFamily="34" charset="0"/>
              </a:rPr>
              <a:t> work emphasized the importance of understanding the emotional and psychological struggles of delinquent youth and using psychotherapy as a means of addressing the underlying issues contributing to their behaviour. He believed that a compassionate and therapeutic approach was more effective than punitive measures in rehabilitating troubled youth</a:t>
            </a:r>
            <a:r>
              <a:rPr lang="en-GB" b="0" i="0" u="none" strike="noStrike" dirty="0">
                <a:solidFill>
                  <a:srgbClr val="374151"/>
                </a:solidFill>
                <a:effectLst/>
                <a:latin typeface="Arial" panose="020B0604020202020204" pitchFamily="34" charset="0"/>
                <a:cs typeface="Arial" panose="020B0604020202020204" pitchFamily="34" charset="0"/>
              </a:rPr>
              <a:t>.</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His work laid the foundation for the development of psychoanalytic approaches to working with delinquent and emotionally disturbed children and adolescents. </a:t>
            </a:r>
            <a:r>
              <a:rPr lang="en-GB" b="1" i="0" u="none" strike="noStrike" dirty="0" err="1">
                <a:solidFill>
                  <a:srgbClr val="374151"/>
                </a:solidFill>
                <a:effectLst/>
                <a:latin typeface="Arial" panose="020B0604020202020204" pitchFamily="34" charset="0"/>
                <a:cs typeface="Arial" panose="020B0604020202020204" pitchFamily="34" charset="0"/>
              </a:rPr>
              <a:t>Aichhorn's</a:t>
            </a:r>
            <a:r>
              <a:rPr lang="en-GB" b="1" i="0" u="none" strike="noStrike" dirty="0">
                <a:solidFill>
                  <a:srgbClr val="374151"/>
                </a:solidFill>
                <a:effectLst/>
                <a:latin typeface="Arial" panose="020B0604020202020204" pitchFamily="34" charset="0"/>
                <a:cs typeface="Arial" panose="020B0604020202020204" pitchFamily="34" charset="0"/>
              </a:rPr>
              <a:t> ideas and contributions have had a lasting impact on the field of child psychology and the treatment of juvenile delinquency.</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9</a:t>
            </a:fld>
            <a:endParaRPr lang="en-US"/>
          </a:p>
        </p:txBody>
      </p:sp>
    </p:spTree>
    <p:extLst>
      <p:ext uri="{BB962C8B-B14F-4D97-AF65-F5344CB8AC3E}">
        <p14:creationId xmlns:p14="http://schemas.microsoft.com/office/powerpoint/2010/main" val="4113213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The concept of "Oedipal conflict leading to sexual jealousy" is rooted in psychoanalytic theory, particularly in the work of Sigmund Freud. It involves complex psychological dynamics that are believed to occur during childhood development, specifically during the Oedipal stage, and how these dynamics can later manifest in feelings of jealousy and rivalry.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Oedipal Conflict: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Oedipus complex is a key concept in Freudian psychoanalysis. It is named after the Greek mythological character Oedipus, who unknowingly kills his father and marries his mother. In psychoanalytic theory, the </a:t>
            </a:r>
            <a:r>
              <a:rPr lang="en-GB" b="1" i="0" u="none" strike="noStrike" dirty="0">
                <a:solidFill>
                  <a:srgbClr val="374151"/>
                </a:solidFill>
                <a:effectLst/>
                <a:latin typeface="Arial" panose="020B0604020202020204" pitchFamily="34" charset="0"/>
                <a:cs typeface="Arial" panose="020B0604020202020204" pitchFamily="34" charset="0"/>
              </a:rPr>
              <a:t>Oedipal represents a child's emotional and psychological conflict between their desire for the opposite-sex parent and feelings of rivalry and hostility toward the same-sex parent</a:t>
            </a:r>
            <a:r>
              <a:rPr lang="en-GB" b="0" i="0" u="none" strike="noStrike" dirty="0">
                <a:solidFill>
                  <a:srgbClr val="374151"/>
                </a:solidFill>
                <a:effectLst/>
                <a:latin typeface="Arial" panose="020B0604020202020204" pitchFamily="34" charset="0"/>
                <a:cs typeface="Arial" panose="020B0604020202020204" pitchFamily="34" charset="0"/>
              </a:rPr>
              <a:t>.</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The Oedipal complex typically occurs during the phallic stage of psychosexual development, which Freud posited </a:t>
            </a:r>
            <a:r>
              <a:rPr lang="en-GB" b="1" i="0" u="none" strike="noStrike" dirty="0">
                <a:solidFill>
                  <a:srgbClr val="374151"/>
                </a:solidFill>
                <a:effectLst/>
                <a:latin typeface="Arial" panose="020B0604020202020204" pitchFamily="34" charset="0"/>
                <a:cs typeface="Arial" panose="020B0604020202020204" pitchFamily="34" charset="0"/>
              </a:rPr>
              <a:t>occurs between the ages of 3 and 6</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1" i="0" u="none" strike="noStrike" dirty="0">
                <a:solidFill>
                  <a:srgbClr val="374151"/>
                </a:solidFill>
                <a:effectLst/>
                <a:latin typeface="Arial" panose="020B0604020202020204" pitchFamily="34" charset="0"/>
                <a:cs typeface="Arial" panose="020B0604020202020204" pitchFamily="34" charset="0"/>
              </a:rPr>
              <a:t>During this stage, children begin to develop their sexual identity and become aware of their own gender and the differences between genders.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 the Oedipal conflict, a boy may experience feelings of attraction and affection toward his mother while feeling jealousy and competition with his father, who is seen as a rival for the mother's attention and affection. A girl would experience a similar conflict with her father, desiring him while competing with her mother.</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Sexual Jealousy:</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Sexual jealousy refers to feelings of envy, insecurity, and distress that arise when an individual perceives a romantic or sexual rival threatening their intimate relationship or perceived ownership of their desired partner.</a:t>
            </a:r>
          </a:p>
          <a:p>
            <a:pPr marL="742950" lvl="1" indent="-285750"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 the context of Oedipal conflict, sexual jealousy may manifest later in life when an individual experiences romantic or sexual relationships. These feelings of jealousy can be linked to unresolved conflicts and desires stemming from the Oedipal stage of development.</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For example, a man who experienced unresolved Oedipal conflicts during childhood may, as an adult, feel intense jealousy or insecurity in his romantic relationships, particularly if he perceives another man as a threat to his partner's affections. These feelings may be related to unresolved feelings of rivalry and competition with his father for his mother's love and attention during the Oedipal stage.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note that psychoanalytic theories, including the Oedipal complex and its potential effects on adult behaviour, have been subject to criticism and are not universally accepted in contemporary psychology. </a:t>
            </a:r>
            <a:r>
              <a:rPr lang="en-GB" b="1" i="0" u="none" strike="noStrike" dirty="0">
                <a:solidFill>
                  <a:srgbClr val="374151"/>
                </a:solidFill>
                <a:effectLst/>
                <a:latin typeface="Arial" panose="020B0604020202020204" pitchFamily="34" charset="0"/>
                <a:cs typeface="Arial" panose="020B0604020202020204" pitchFamily="34" charset="0"/>
              </a:rPr>
              <a:t>Many psychologists and researchers have developed alternative theories to explain human development and behaviour. Additionally, individual experiences and emotions are influenced by a wide range of factors, and not all individuals will experience or exhibit Oedipal conflicts or sexual jealousy in the same way.</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10</a:t>
            </a:fld>
            <a:endParaRPr lang="en-US"/>
          </a:p>
        </p:txBody>
      </p:sp>
    </p:spTree>
    <p:extLst>
      <p:ext uri="{BB962C8B-B14F-4D97-AF65-F5344CB8AC3E}">
        <p14:creationId xmlns:p14="http://schemas.microsoft.com/office/powerpoint/2010/main" val="2769082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Psychopathy is a complex and controversial term used in psychology and criminology to describe a specific personality disorder characterized by a range of antisocial behaviours, emotional deficits, and interpersonal difficulties. Individuals who exhibit psychopathic traits often display a lack of empathy, remorse, and guilt, as well as a tendency to manipulate and exploit others for personal gain. </a:t>
            </a:r>
            <a:r>
              <a:rPr lang="en-GB" b="0" i="0" u="none" strike="noStrike" dirty="0">
                <a:solidFill>
                  <a:srgbClr val="374151"/>
                </a:solidFill>
                <a:effectLst/>
                <a:latin typeface="Arial" panose="020B0604020202020204" pitchFamily="34" charset="0"/>
                <a:cs typeface="Arial" panose="020B0604020202020204" pitchFamily="34" charset="0"/>
              </a:rPr>
              <a:t>Psychopathy is typically assessed using standardized measures, such as the Hare Psychopathy Checklist-Revised (PCL-R).</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characteristics and features associated with psychopathy: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Superficial Charm: </a:t>
            </a:r>
            <a:r>
              <a:rPr lang="en-GB" b="1" i="0" u="none" strike="noStrike" dirty="0">
                <a:solidFill>
                  <a:srgbClr val="374151"/>
                </a:solidFill>
                <a:effectLst/>
                <a:latin typeface="Arial" panose="020B0604020202020204" pitchFamily="34" charset="0"/>
                <a:cs typeface="Arial" panose="020B0604020202020204" pitchFamily="34" charset="0"/>
              </a:rPr>
              <a:t>Psychopaths often possess a superficial charm and charisma that can be used to manipulate and deceive others.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Grandiosity: They may have an inflated sense of self-worth and self-importance.</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Lack of Empathy: One of the defining traits of </a:t>
            </a:r>
            <a:r>
              <a:rPr lang="en-GB" b="1" i="0" u="none" strike="noStrike" dirty="0">
                <a:solidFill>
                  <a:srgbClr val="374151"/>
                </a:solidFill>
                <a:effectLst/>
                <a:latin typeface="Arial" panose="020B0604020202020204" pitchFamily="34" charset="0"/>
                <a:cs typeface="Arial" panose="020B0604020202020204" pitchFamily="34" charset="0"/>
              </a:rPr>
              <a:t>psychopathy is a marked lack of empathy or understanding of the emotions and suffering of others.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Shallow Emotions: Psychopaths may exhibit shallow emotional responses, with limited capacity for experiencing genuine love, remorse, or guilt.</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Impulsivity: </a:t>
            </a:r>
            <a:r>
              <a:rPr lang="en-GB" b="1" i="0" u="none" strike="noStrike" dirty="0">
                <a:solidFill>
                  <a:srgbClr val="374151"/>
                </a:solidFill>
                <a:effectLst/>
                <a:latin typeface="Arial" panose="020B0604020202020204" pitchFamily="34" charset="0"/>
                <a:cs typeface="Arial" panose="020B0604020202020204" pitchFamily="34" charset="0"/>
              </a:rPr>
              <a:t>They tend to be impulsive and engage in risky and antisocial behaviours without considering the consequences.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Irresponsibility: Psychopaths often fail to </a:t>
            </a:r>
            <a:r>
              <a:rPr lang="en-GB" b="0" i="0" u="none" strike="noStrike" dirty="0" err="1">
                <a:solidFill>
                  <a:srgbClr val="374151"/>
                </a:solidFill>
                <a:effectLst/>
                <a:latin typeface="Arial" panose="020B0604020202020204" pitchFamily="34" charset="0"/>
                <a:cs typeface="Arial" panose="020B0604020202020204" pitchFamily="34" charset="0"/>
              </a:rPr>
              <a:t>fullfill</a:t>
            </a:r>
            <a:r>
              <a:rPr lang="en-GB" b="0" i="0" u="none" strike="noStrike" dirty="0">
                <a:solidFill>
                  <a:srgbClr val="374151"/>
                </a:solidFill>
                <a:effectLst/>
                <a:latin typeface="Arial" panose="020B0604020202020204" pitchFamily="34" charset="0"/>
                <a:cs typeface="Arial" panose="020B0604020202020204" pitchFamily="34" charset="0"/>
              </a:rPr>
              <a:t> their obligations and commitments, both in personal and professional relationships.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Lack of Long-Term Goals: They may have difficulty planning for the future or maintaining stable employment and relationships.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Criminal Behaviour: </a:t>
            </a:r>
            <a:r>
              <a:rPr lang="en-GB" b="1" i="0" u="none" strike="noStrike" dirty="0">
                <a:solidFill>
                  <a:srgbClr val="374151"/>
                </a:solidFill>
                <a:effectLst/>
                <a:latin typeface="Arial" panose="020B0604020202020204" pitchFamily="34" charset="0"/>
                <a:cs typeface="Arial" panose="020B0604020202020204" pitchFamily="34" charset="0"/>
              </a:rPr>
              <a:t>While not all psychopaths are criminals, many individuals with psychopathic traits engage in criminal behaviour</a:t>
            </a:r>
            <a:r>
              <a:rPr lang="en-GB" b="0" i="0" u="none" strike="noStrike" dirty="0">
                <a:solidFill>
                  <a:srgbClr val="374151"/>
                </a:solidFill>
                <a:effectLst/>
                <a:latin typeface="Arial" panose="020B0604020202020204" pitchFamily="34" charset="0"/>
                <a:cs typeface="Arial" panose="020B0604020202020204" pitchFamily="34" charset="0"/>
              </a:rPr>
              <a:t>, often driven by a disregard for societal norms and a focus on personal gratification.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The relationship between psychopathy and crime has been the subject of extensive research and debate</a:t>
            </a:r>
            <a:r>
              <a:rPr lang="en-GB" b="0" i="0" u="none" strike="noStrike" dirty="0">
                <a:solidFill>
                  <a:srgbClr val="374151"/>
                </a:solidFill>
                <a:effectLst/>
                <a:latin typeface="Arial" panose="020B0604020202020204" pitchFamily="34" charset="0"/>
                <a:cs typeface="Arial" panose="020B0604020202020204" pitchFamily="34" charset="0"/>
              </a:rPr>
              <a:t>. Biosocial theories, which integrate both biological and social factors, seek to understand how these factors contribute to the development of psychopathy and its association with criminal behaviour. Here are some ways in which biosocial theories are linked to psychopathy and crime: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Genetic and Neurobiological Factors: Biosocial theories suggest that genetic and neurobiological factors can contribute to the development of psychopathy. Some studies have shown that there may be a genetic predisposition to psychopathic traits, and abnormalities in brain structure and function have been observed in individuals with psychopathy.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Early Childhood Environment: Biosocial theories also emphasize the role of early childhood experiences, such as exposure to abuse, neglect, or inconsistent parenting, in the development of psychopathy. Traumatic experiences and a lack of nurturing can contribute to emotional deficits and antisocial tendencies.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Interaction with Social Factors: Psychopathy is not solely determined by biology or genetics; it is also influenced by social factors. A challenging and criminogenic environment can exacerbate the expression of psychopathic traits and increase the likelihood of criminal behaviour.</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Gene-Environment Interaction: Some biosocial theories propose that there may be a gene-environment interaction in the development of psychopathy, where genetic predispositions interact with adverse environmental conditions to increase the risk of psychopathic traits and criminality.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Treatment and Intervention: Understanding the biosocial factors contributing to psychopathy is important for developing effective treatment and intervention strategies. Some therapies and programs aim to address both the biological and social aspects of psychopathy to reduce the risk of criminal reoffending.</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It's essential to note that psychopathy is a complex and multidimensional construct, and not all individuals with psychopathic traits will engage in criminal behaviour. Additionally, the relationship between psychopathy, biology, and social factors is still an area of ongoing research and debate in the fields of psychology and criminology.</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11</a:t>
            </a:fld>
            <a:endParaRPr lang="en-US"/>
          </a:p>
        </p:txBody>
      </p:sp>
    </p:spTree>
    <p:extLst>
      <p:ext uri="{BB962C8B-B14F-4D97-AF65-F5344CB8AC3E}">
        <p14:creationId xmlns:p14="http://schemas.microsoft.com/office/powerpoint/2010/main" val="26163471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Psychological positivism is a perspective within criminology that focuses on the psychological factors and individual traits that may contribute to criminal behaviour. </a:t>
            </a:r>
            <a:r>
              <a:rPr lang="en-GB" b="0" i="0" u="none" strike="noStrike" dirty="0">
                <a:solidFill>
                  <a:srgbClr val="374151"/>
                </a:solidFill>
                <a:effectLst/>
                <a:latin typeface="Arial" panose="020B0604020202020204" pitchFamily="34" charset="0"/>
                <a:cs typeface="Arial" panose="020B0604020202020204" pitchFamily="34" charset="0"/>
              </a:rPr>
              <a:t>It emphasizes the idea that some </a:t>
            </a:r>
            <a:r>
              <a:rPr lang="en-GB" b="1" i="0" u="none" strike="noStrike" dirty="0">
                <a:solidFill>
                  <a:srgbClr val="374151"/>
                </a:solidFill>
                <a:effectLst/>
                <a:latin typeface="Arial" panose="020B0604020202020204" pitchFamily="34" charset="0"/>
                <a:cs typeface="Arial" panose="020B0604020202020204" pitchFamily="34" charset="0"/>
              </a:rPr>
              <a:t>people may have inherent psychological characteristics or conditions that make them more predisposed to engage in criminal activities</a:t>
            </a:r>
            <a:r>
              <a:rPr lang="en-GB" b="0" i="0" u="none" strike="noStrike" dirty="0">
                <a:solidFill>
                  <a:srgbClr val="374151"/>
                </a:solidFill>
                <a:effectLst/>
                <a:latin typeface="Arial" panose="020B0604020202020204" pitchFamily="34" charset="0"/>
                <a:cs typeface="Arial" panose="020B0604020202020204" pitchFamily="34" charset="0"/>
              </a:rPr>
              <a:t>. This perspective contrasts with other theories of crime that may emphasize social, economic, or environmental factors.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points related to psychological positivism:</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Individual Traits: </a:t>
            </a:r>
            <a:r>
              <a:rPr lang="en-GB" b="1" i="0" u="none" strike="noStrike" dirty="0">
                <a:solidFill>
                  <a:srgbClr val="374151"/>
                </a:solidFill>
                <a:effectLst/>
                <a:latin typeface="Arial" panose="020B0604020202020204" pitchFamily="34" charset="0"/>
                <a:cs typeface="Arial" panose="020B0604020202020204" pitchFamily="34" charset="0"/>
              </a:rPr>
              <a:t>Psychological positivism suggests that criminal behaviour is linked to specific individual traits, conditions, or characteristics. These traits may include personality traits, cognitive functioning, mental disorders, or other psychological factors</a:t>
            </a:r>
            <a:r>
              <a:rPr lang="en-GB" b="0" i="0" u="none" strike="noStrike" dirty="0">
                <a:solidFill>
                  <a:srgbClr val="374151"/>
                </a:solidFill>
                <a:effectLst/>
                <a:latin typeface="Arial" panose="020B0604020202020204" pitchFamily="34" charset="0"/>
                <a:cs typeface="Arial" panose="020B0604020202020204" pitchFamily="34" charset="0"/>
              </a:rPr>
              <a: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Psychological Determinism: Psychological positivism implies that certain individuals may have a higher degree of psychological determinism, meaning that </a:t>
            </a:r>
            <a:r>
              <a:rPr lang="en-GB" b="1" i="0" u="none" strike="noStrike" dirty="0">
                <a:solidFill>
                  <a:srgbClr val="374151"/>
                </a:solidFill>
                <a:effectLst/>
                <a:latin typeface="Arial" panose="020B0604020202020204" pitchFamily="34" charset="0"/>
                <a:cs typeface="Arial" panose="020B0604020202020204" pitchFamily="34" charset="0"/>
              </a:rPr>
              <a:t>their behaviour is more strongly influenced by their psychological makeup than by external social or environmental factors.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Mental Disorders: One aspect of psychological positivism involves the exploration of mental disorders and their potential relationship to criminal behaviour. </a:t>
            </a:r>
            <a:r>
              <a:rPr lang="en-GB" b="1" i="0" u="none" strike="noStrike" dirty="0">
                <a:solidFill>
                  <a:srgbClr val="374151"/>
                </a:solidFill>
                <a:effectLst/>
                <a:latin typeface="Arial" panose="020B0604020202020204" pitchFamily="34" charset="0"/>
                <a:cs typeface="Arial" panose="020B0604020202020204" pitchFamily="34" charset="0"/>
              </a:rPr>
              <a:t>It suggests that individuals with certain mental health conditions may be more prone to engage in criminal acts.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Personality Traits: </a:t>
            </a:r>
            <a:r>
              <a:rPr lang="en-GB" b="1" i="0" u="none" strike="noStrike" dirty="0">
                <a:solidFill>
                  <a:srgbClr val="374151"/>
                </a:solidFill>
                <a:effectLst/>
                <a:latin typeface="Arial" panose="020B0604020202020204" pitchFamily="34" charset="0"/>
                <a:cs typeface="Arial" panose="020B0604020202020204" pitchFamily="34" charset="0"/>
              </a:rPr>
              <a:t>Personality traits such as impulsivity, aggression, sensation-seeking, and low empathy are often studied within psychological positivism. These traits may be associated with a higher likelihood of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Intelligence and Cognitive Functioning: Some psychological positivist perspectives consider the role of intelligence and cognitive functioning in criminal behaviour. Lower cognitive functioning or deficits in problem-solving and impulse control may contribute to criminal acts.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Psychopathy and Antisocial Behaviour: The concept of psychopathy is often associated with psychological positivism. Psychopathy is characterized by a lack of empathy, manipulative behaviour, and a tendency to engage in criminal and antisocial activities. It is often considered a psychological factor that predisposes individuals to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Treatment and Rehabilitation: Psychological positivism also highlights the importance of addressing psychological factors in the treatment and rehabilitation of offenders. It suggests that interventions should target underlying psychological issues that may contribute to criminal conduct.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It's important to note that psychological positivism does not discount the influence of social, economic, or environmental factors in explaining criminal behaviour. Instead, it complements these factors by highlighting the role of individual psychological characteristics</a:t>
            </a:r>
            <a:r>
              <a:rPr lang="en-GB" b="0" i="0" u="none" strike="noStrike" dirty="0">
                <a:solidFill>
                  <a:srgbClr val="374151"/>
                </a:solidFill>
                <a:effectLst/>
                <a:latin typeface="Arial" panose="020B0604020202020204" pitchFamily="34" charset="0"/>
                <a:cs typeface="Arial" panose="020B0604020202020204" pitchFamily="34" charset="0"/>
              </a:rPr>
              <a:t>. Additionally, the concept of psychological positivism has evolved over time and has been integrated with other criminological perspectives, such as biosocial theories, which consider both biological and psychological factors in explaining crime.</a:t>
            </a:r>
          </a:p>
          <a:p>
            <a:pPr algn="l"/>
            <a:r>
              <a:rPr lang="en-GB" b="0" i="0" u="none" strike="noStrike" dirty="0">
                <a:solidFill>
                  <a:srgbClr val="374151"/>
                </a:solidFill>
                <a:effectLst/>
                <a:latin typeface="Arial" panose="020B0604020202020204" pitchFamily="34" charset="0"/>
                <a:cs typeface="Arial" panose="020B0604020202020204" pitchFamily="34" charset="0"/>
              </a:rPr>
              <a:t>Psychological positivism is just one of several perspectives within criminology, and researchers continue to explore the complex interplay of various factors in understanding why some individuals engage in criminal behaviour while others do not.</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12</a:t>
            </a:fld>
            <a:endParaRPr lang="en-US"/>
          </a:p>
        </p:txBody>
      </p:sp>
    </p:spTree>
    <p:extLst>
      <p:ext uri="{BB962C8B-B14F-4D97-AF65-F5344CB8AC3E}">
        <p14:creationId xmlns:p14="http://schemas.microsoft.com/office/powerpoint/2010/main" val="33132082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The idea that offenders have unique personality traits that predispose them to criminal behaviour is consistent with some criminological theories, particularly those within the psychological positivist tradition. These theories suggest that certain personality traits, mental disorders, or psychological conditions may make individuals more inclined to engage in criminal activities</a:t>
            </a:r>
            <a:r>
              <a:rPr lang="en-GB" b="0" i="0" u="none" strike="noStrike" dirty="0">
                <a:solidFill>
                  <a:srgbClr val="374151"/>
                </a:solidFill>
                <a:effectLst/>
                <a:latin typeface="Arial" panose="020B0604020202020204" pitchFamily="34" charset="0"/>
                <a:cs typeface="Arial" panose="020B0604020202020204" pitchFamily="34" charset="0"/>
              </a:rPr>
              <a:t>. For example, psychopathy is often associated with a set of personality traits that are believed to predispose individuals to antisocial and criminal behaviour.</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However, there are also criminological theories that argue against the notion of unique personality traits as the primary determinant of criminal behaviour. One such theory is sociological or social structural theory, which emphasizes the role of social and environmental factors in explaining crime. Social structural theories argue that it is the social conditions, such as poverty, inequality, lack of opportunities, and disorganized communities, that are the primary drivers of criminal behaviour.</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For example, </a:t>
            </a:r>
            <a:r>
              <a:rPr lang="en-GB" b="1" i="0" u="none" strike="noStrike" dirty="0">
                <a:solidFill>
                  <a:srgbClr val="374151"/>
                </a:solidFill>
                <a:effectLst/>
                <a:latin typeface="Arial" panose="020B0604020202020204" pitchFamily="34" charset="0"/>
                <a:cs typeface="Arial" panose="020B0604020202020204" pitchFamily="34" charset="0"/>
              </a:rPr>
              <a:t>strain theory, a sociological perspective, posits that individuals engage in criminal behaviour when they experience a disconnect between their societal goals </a:t>
            </a:r>
            <a:r>
              <a:rPr lang="en-GB" b="0" i="0" u="none" strike="noStrike" dirty="0">
                <a:solidFill>
                  <a:srgbClr val="374151"/>
                </a:solidFill>
                <a:effectLst/>
                <a:latin typeface="Arial" panose="020B0604020202020204" pitchFamily="34" charset="0"/>
                <a:cs typeface="Arial" panose="020B0604020202020204" pitchFamily="34" charset="0"/>
              </a:rPr>
              <a:t>and the means available to achieve those goals. It suggests that criminal behaviour arises from societal pressures rather than from unique personality traits.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Conflict theory, another sociological perspective, focuses on the power dynamics and inequalities within society and suggests that criminal behaviour can be a response to systemic injustices and inequalities.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Offenders have unique personality traits that predispose them to criminal behaviour is not universally agreed upon within the field of criminology. Different theories offer diverse explanations, and some emphasize the importance of social and environmental factors over individual traits. Criminologists continue to explore the complex interplay of various factors in understanding criminal behaviour.</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13</a:t>
            </a:fld>
            <a:endParaRPr lang="en-US"/>
          </a:p>
        </p:txBody>
      </p:sp>
    </p:spTree>
    <p:extLst>
      <p:ext uri="{BB962C8B-B14F-4D97-AF65-F5344CB8AC3E}">
        <p14:creationId xmlns:p14="http://schemas.microsoft.com/office/powerpoint/2010/main" val="24994048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Cognitive theories are a category of psychological and criminological theories that focus on the role of mental processes, including perception, memory, reasoning, decision-making, and information processing, in explaining human behaviour, including criminal behaviour. </a:t>
            </a:r>
            <a:r>
              <a:rPr lang="en-GB" b="0" i="0" u="none" strike="noStrike" dirty="0">
                <a:solidFill>
                  <a:srgbClr val="374151"/>
                </a:solidFill>
                <a:effectLst/>
                <a:latin typeface="Arial" panose="020B0604020202020204" pitchFamily="34" charset="0"/>
                <a:cs typeface="Arial" panose="020B0604020202020204" pitchFamily="34" charset="0"/>
              </a:rPr>
              <a:t>These theories emphasize how individuals' thoughts, beliefs, and cognitive processes influence their actions and choices. Cognitive theories are applied to various fields, including psychology, criminology, and sociology, to understand and explain a wide range of human behaviours.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features and concepts associated with cognitive theories: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Information Processing: Cognitive theories often explore how individuals process, store, and retrieve information from their environment. This includes examining how people perceive and interpret information and how they make decisions based on their cognitive processes.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Cognitive Schemas: Cognitive theories propose that individuals develop cognitive schemas or mental frameworks that shape their understanding of the world. These schemas influence how people interpret new information and experiences.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Cognitive Biases: Cognitive theories also discuss cognitive biases, which are systematic patterns of deviation from norm or rationality in judgment. Cognitive biases can impact decision-making and behaviour, potentially leading to errors in judgment or perception.</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Rational Choice: Some cognitive theories, such as the Rational Choice Theory in criminology, suggest that individuals engage in rational decision-making when choosing to commit a crime. They weigh the costs and benefits of their actions and make choices based on their perceived self-interest.</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Cognitive Development: </a:t>
            </a:r>
            <a:r>
              <a:rPr lang="en-GB" b="1" i="0" u="none" strike="noStrike" dirty="0">
                <a:solidFill>
                  <a:srgbClr val="374151"/>
                </a:solidFill>
                <a:effectLst/>
                <a:latin typeface="Arial" panose="020B0604020202020204" pitchFamily="34" charset="0"/>
                <a:cs typeface="Arial" panose="020B0604020202020204" pitchFamily="34" charset="0"/>
              </a:rPr>
              <a:t>Cognitive theories may consider how cognitive development stages, as proposed by theorists like Jean Piaget, influence behaviour. These stages represent shifts in an individual's ability to think and reason, which can impact their decision-making and behaviour.</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Learning: Cognitive theories can be integrated with social learning theories to explain how individuals acquire and apply cognitive processes and behaviours through observational learning and modelling.</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Cognitive Distortions: In some cases, cognitive theories examine cognitive distortions, which are irrational and maladaptive thought patterns that may contribute to certain behaviours, including criminal behaviour.</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Intervention and Cognitive-Behavioural Therapy (CBT): Cognitive theories have practical applications in the field of psychology and criminology, particularly in the development of cognitive-behavioural therapy (CBT) interventions. CBT aims to identify and modify cognitive distortions and maladaptive thought patterns to promote positive behaviour change.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Overall, </a:t>
            </a:r>
            <a:r>
              <a:rPr lang="en-GB" b="1" i="0" u="none" strike="noStrike" dirty="0">
                <a:solidFill>
                  <a:srgbClr val="374151"/>
                </a:solidFill>
                <a:effectLst/>
                <a:latin typeface="Arial" panose="020B0604020202020204" pitchFamily="34" charset="0"/>
                <a:cs typeface="Arial" panose="020B0604020202020204" pitchFamily="34" charset="0"/>
              </a:rPr>
              <a:t>cognitive theories offer insights into how individuals process information, make decisions, and form beliefs and attitudes that can impact various aspects of their lives, including their involvement in criminal activities. These theories are important in understanding the cognitive processes that underlie human behaviour and in developing interventions to address cognitive factors in clinical and criminal justice settings.</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14</a:t>
            </a:fld>
            <a:endParaRPr lang="en-US"/>
          </a:p>
        </p:txBody>
      </p:sp>
    </p:spTree>
    <p:extLst>
      <p:ext uri="{BB962C8B-B14F-4D97-AF65-F5344CB8AC3E}">
        <p14:creationId xmlns:p14="http://schemas.microsoft.com/office/powerpoint/2010/main" val="37605797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Critiques of psychological positivism in criminology centre around several key points: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Lack of Comprehensive Explanation: </a:t>
            </a:r>
            <a:r>
              <a:rPr lang="en-GB" b="1" i="0" u="none" strike="noStrike" dirty="0">
                <a:solidFill>
                  <a:srgbClr val="374151"/>
                </a:solidFill>
                <a:effectLst/>
                <a:latin typeface="Arial" panose="020B0604020202020204" pitchFamily="34" charset="0"/>
                <a:cs typeface="Arial" panose="020B0604020202020204" pitchFamily="34" charset="0"/>
              </a:rPr>
              <a:t>Critics argue that psychological positivism often provides a limited and reduced explanation for criminal behaviour by focusing primarily on individual psychological factors. It tends to overlook the complex interplay of social, economic, cultural, and environmental factors that can also contribute to criminal actions. As a result, it may not offer a comprehensive understanding of crime.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Deterministic Approach: Some critics assert that psychological positivism can be overly deterministic, </a:t>
            </a:r>
            <a:r>
              <a:rPr lang="en-GB" b="1" i="0" u="none" strike="noStrike" dirty="0">
                <a:solidFill>
                  <a:srgbClr val="374151"/>
                </a:solidFill>
                <a:effectLst/>
                <a:latin typeface="Arial" panose="020B0604020202020204" pitchFamily="34" charset="0"/>
                <a:cs typeface="Arial" panose="020B0604020202020204" pitchFamily="34" charset="0"/>
              </a:rPr>
              <a:t>implying that individuals with certain psychological traits or disorders are predetermined to engage in criminal behaviour. This view may not account for the agency and free will that individuals possess to make choices and decisions</a:t>
            </a:r>
            <a:r>
              <a:rPr lang="en-GB" b="0" i="0" u="none" strike="noStrike" dirty="0">
                <a:solidFill>
                  <a:srgbClr val="374151"/>
                </a:solidFill>
                <a:effectLst/>
                <a:latin typeface="Arial" panose="020B0604020202020204" pitchFamily="34" charset="0"/>
                <a:cs typeface="Arial" panose="020B0604020202020204" pitchFamily="34" charset="0"/>
              </a:rPr>
              <a: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Stigmatization and Labelling: There are concerns that emphasizing mental disorders or personality traits as precursors to criminal behaviour can stigmatize individuals with these conditions. Such stigmatization can have negative consequences for individuals' well-being and can perpetuate social biases and discrimination.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Lack of Predictive Accuracy: </a:t>
            </a:r>
            <a:r>
              <a:rPr lang="en-GB" b="1" i="0" u="none" strike="noStrike" dirty="0">
                <a:solidFill>
                  <a:srgbClr val="374151"/>
                </a:solidFill>
                <a:effectLst/>
                <a:latin typeface="Arial" panose="020B0604020202020204" pitchFamily="34" charset="0"/>
                <a:cs typeface="Arial" panose="020B0604020202020204" pitchFamily="34" charset="0"/>
              </a:rPr>
              <a:t>Critics argue that psychological assessments, such as those used to diagnose personality disorders or psychopathy, may not always accurately predict criminal behaviour. Many individuals with these traits do not engage in criminal acts, while others without such traits may commit crimes.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Heterogeneity of Offenders: Criminals are a heterogeneous group, and psychological positivism may not adequately account for the diversity of motives, backgrounds, and circumstances that lead individuals to commit crimes. It may oversimplify the complex motivations behind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Ethical Concerns: There are ethical considerations when applying psychological positivism, especially in the criminal justice system. Some argue that using psychological assessments to make decisions about sentencing, treatment, or parole can raise ethical dilemmas and questions about fairness and objectivity.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Limited Focus on Prevention: Psychological positivism often places a strong emphasis on explaining the causes of criminal behaviour rather than developing effective prevention strategies. Critics argue that more attention should be directed toward interventions and strategies to reduce recidivism and address underlying issues.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r>
              <a:rPr lang="en-GB" b="1" i="0" u="none" strike="noStrike" dirty="0">
                <a:solidFill>
                  <a:srgbClr val="374151"/>
                </a:solidFill>
                <a:effectLst/>
                <a:latin typeface="Arial" panose="020B0604020202020204" pitchFamily="34" charset="0"/>
                <a:cs typeface="Arial" panose="020B0604020202020204" pitchFamily="34" charset="0"/>
              </a:rPr>
              <a:t>While psychological positivism has contributed valuable insights into the psychological factors associated with criminal behaviour, it is not without its criticisms</a:t>
            </a:r>
            <a:r>
              <a:rPr lang="en-GB" b="0" i="0" u="none" strike="noStrike" dirty="0">
                <a:solidFill>
                  <a:srgbClr val="374151"/>
                </a:solidFill>
                <a:effectLst/>
                <a:latin typeface="Arial" panose="020B0604020202020204" pitchFamily="34" charset="0"/>
                <a:cs typeface="Arial" panose="020B0604020202020204" pitchFamily="34" charset="0"/>
              </a:rPr>
              <a:t>. Critics argue that it may oversimplify the complex nature of crime, stigmatize individuals with mental disorders, and overlook the broader societal and environmental factors that contribute to criminal actions. </a:t>
            </a:r>
            <a:r>
              <a:rPr lang="en-GB" b="1" i="0" u="none" strike="noStrike" dirty="0">
                <a:solidFill>
                  <a:srgbClr val="374151"/>
                </a:solidFill>
                <a:effectLst/>
                <a:latin typeface="Arial" panose="020B0604020202020204" pitchFamily="34" charset="0"/>
                <a:cs typeface="Arial" panose="020B0604020202020204" pitchFamily="34" charset="0"/>
              </a:rPr>
              <a:t>Researchers and criminologists often consider a variety of perspectives, including sociological and environmental factors, alongside psychological factors, to gain a more comprehensive understanding of crime and its causes</a:t>
            </a:r>
            <a:r>
              <a:rPr lang="en-GB" b="0" i="0" u="none" strike="noStrike" dirty="0">
                <a:solidFill>
                  <a:srgbClr val="374151"/>
                </a:solidFill>
                <a:effectLst/>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549DE02-5C8F-FB41-88AD-A043133E3F0F}" type="slidenum">
              <a:rPr lang="en-US" smtClean="0"/>
              <a:t>15</a:t>
            </a:fld>
            <a:endParaRPr lang="en-US"/>
          </a:p>
        </p:txBody>
      </p:sp>
    </p:spTree>
    <p:extLst>
      <p:ext uri="{BB962C8B-B14F-4D97-AF65-F5344CB8AC3E}">
        <p14:creationId xmlns:p14="http://schemas.microsoft.com/office/powerpoint/2010/main" val="981842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Sociologi</a:t>
            </a:r>
            <a:r>
              <a:rPr lang="en-GB" b="1" i="0" u="none" strike="noStrike" dirty="0">
                <a:solidFill>
                  <a:srgbClr val="374151"/>
                </a:solidFill>
                <a:effectLst/>
                <a:latin typeface="Arial" panose="020B0604020202020204" pitchFamily="34" charset="0"/>
                <a:cs typeface="Arial" panose="020B0604020202020204" pitchFamily="34" charset="0"/>
              </a:rPr>
              <a:t>cal positivism, is a perspective within criminology that emphasizes the role of social factors in explaining criminal behaviour. It is part of the broader positivist tradition in criminology, which seeks to apply scientific methods and principles to the study of crime and criminality. Sociological positivism focuses on understanding how social conditions, structures, and processes contribute to the occurrence of crime and delinquency.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principles associated with sociological positivism include: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Causes of Crime: </a:t>
            </a:r>
            <a:r>
              <a:rPr lang="en-GB" b="1" i="0" u="none" strike="noStrike" dirty="0">
                <a:solidFill>
                  <a:srgbClr val="374151"/>
                </a:solidFill>
                <a:effectLst/>
                <a:latin typeface="Arial" panose="020B0604020202020204" pitchFamily="34" charset="0"/>
                <a:cs typeface="Arial" panose="020B0604020202020204" pitchFamily="34" charset="0"/>
              </a:rPr>
              <a:t>Sociological positivism suggests that crime is primarily a result of social factors and conditions rather than individual psychological traits. It emphasizes that society plays a significant role in shaping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Structure and Crime: </a:t>
            </a:r>
            <a:r>
              <a:rPr lang="en-GB" b="1" i="0" u="none" strike="noStrike" dirty="0">
                <a:solidFill>
                  <a:srgbClr val="374151"/>
                </a:solidFill>
                <a:effectLst/>
                <a:latin typeface="Arial" panose="020B0604020202020204" pitchFamily="34" charset="0"/>
                <a:cs typeface="Arial" panose="020B0604020202020204" pitchFamily="34" charset="0"/>
              </a:rPr>
              <a:t>This perspective examines the impact of social structures, such as poverty, inequality, unemployment, and urbanization, on crime rates. It suggests that individuals living in disadvantaged or marginalized communities may face higher risks of involvement in criminal activities.</a:t>
            </a:r>
          </a:p>
          <a:p>
            <a:pPr algn="l">
              <a:buFont typeface="+mj-lt"/>
              <a:buAutoNum type="arabicPeriod"/>
            </a:pPr>
            <a:endParaRPr lang="en-GB" b="1"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Socialization and Criminal Learning: Sociological positivism acknowledges the importance of socialization processes in learning criminal behaviour. It explores how individuals acquire criminal values, norms, and behaviours through interactions with peers, family, and subcultures that promote criminality.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Strain Theory: Strain theory is a prominent sociological perspective that highlights the role of societal strain or stress in contributing to crime. It suggests that when individuals experience a disconnect between their goals and the means available to achieve those goals, they may resort to criminal behaviour as a means of coping with strain.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Disorganization Theory: Social disorganization theory focuses on the breakdown of social bonds and community cohesion in certain neighbourhoods. It argues that areas with high levels of social disorganization are more susceptible to crime and delinquency due to a lack of social control and informal social institutions.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Labelling Theory: Labelling theory explores how societal reactions and the labelling of individuals as "deviant" or "criminal" can influence their future behaviour. It suggests that labelling individuals as offenders may lead them to adopt deviant identities and engage in further criminal activity.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Differential Association Theory: Differential association theory, developed by Edwin Sutherland, emphasizes how individuals learn criminal behaviour through interactions with others who hold pro-criminal attitudes and values. It focuses on peer influence and the transmission of criminal norms.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Policy Implications: Sociological positivism often informs social policy and intervention strategies aimed at reducing crime. It suggests that addressing underlying social inequalities and improving social conditions can be effective in crime prevention and reduction.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Sociological positivism has been influential in understanding the broader social forces and structures that contribute to criminal behaviour. It highlights the importance of considering societal factors and the environment in which individuals live when studying and addressing crime. This perspective has led to the development of various social and community-based interventions designed to address the root causes of crime and promote social justice.</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16</a:t>
            </a:fld>
            <a:endParaRPr lang="en-US"/>
          </a:p>
        </p:txBody>
      </p:sp>
    </p:spTree>
    <p:extLst>
      <p:ext uri="{BB962C8B-B14F-4D97-AF65-F5344CB8AC3E}">
        <p14:creationId xmlns:p14="http://schemas.microsoft.com/office/powerpoint/2010/main" val="25090351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17</a:t>
            </a:fld>
            <a:endParaRPr lang="en-US"/>
          </a:p>
        </p:txBody>
      </p:sp>
    </p:spTree>
    <p:extLst>
      <p:ext uri="{BB962C8B-B14F-4D97-AF65-F5344CB8AC3E}">
        <p14:creationId xmlns:p14="http://schemas.microsoft.com/office/powerpoint/2010/main" val="1576686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Émile Durkheim (1858-1917) was a French sociologist who is considered one of the founding figures of modern sociology. He made significant contributions to the field of sociology through his research, writings, and theories, particularly in the areas of social order, </a:t>
            </a:r>
            <a:r>
              <a:rPr lang="en-GB" b="0" i="0" u="none" strike="noStrike" dirty="0">
                <a:solidFill>
                  <a:srgbClr val="374151"/>
                </a:solidFill>
                <a:effectLst/>
                <a:latin typeface="Arial" panose="020B0604020202020204" pitchFamily="34" charset="0"/>
                <a:cs typeface="Arial" panose="020B0604020202020204" pitchFamily="34" charset="0"/>
              </a:rPr>
              <a:t>the division of labour, and the study of suicide.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Some key aspects of Émile Durkheim's work and contributions include: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Integration: </a:t>
            </a:r>
            <a:r>
              <a:rPr lang="en-GB" b="1" i="0" u="none" strike="noStrike" dirty="0">
                <a:solidFill>
                  <a:srgbClr val="374151"/>
                </a:solidFill>
                <a:effectLst/>
                <a:latin typeface="Arial" panose="020B0604020202020204" pitchFamily="34" charset="0"/>
                <a:cs typeface="Arial" panose="020B0604020202020204" pitchFamily="34" charset="0"/>
              </a:rPr>
              <a:t>Durkheim was interested in understanding how societies maintain stability and order. He introduced the concept of "social integration" or "social solidarity," which refers to the degree to which individuals are connected to and integrated into their social communities. He argued that strong social integration is essential for social stability and that a breakdown of social order can occur when integration is weak</a:t>
            </a:r>
            <a:r>
              <a:rPr lang="en-GB" b="0" i="0" u="none" strike="noStrike" dirty="0">
                <a:solidFill>
                  <a:srgbClr val="374151"/>
                </a:solidFill>
                <a:effectLst/>
                <a:latin typeface="Arial" panose="020B0604020202020204" pitchFamily="34" charset="0"/>
                <a:cs typeface="Arial" panose="020B0604020202020204" pitchFamily="34" charset="0"/>
              </a:rPr>
              <a: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Division of Labour: Durkheim examined the role of the division of labour in society. He distinguished between two types of social solidarity: mechanical solidarity, which occurs in traditional, homogeneous societies where individuals have similar roles and values, and organic solidarity, which arises in modern, industrialized societies characterized by a complex division of labour and interdependence.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Study of Suicide: Durkheim's ground-breaking study, "Suicide: A Study in Sociology" (1897), is considered a foundational work in the field</a:t>
            </a:r>
            <a:r>
              <a:rPr lang="en-GB" b="1" i="0" u="none" strike="noStrike" dirty="0">
                <a:solidFill>
                  <a:srgbClr val="374151"/>
                </a:solidFill>
                <a:effectLst/>
                <a:latin typeface="Arial" panose="020B0604020202020204" pitchFamily="34" charset="0"/>
                <a:cs typeface="Arial" panose="020B0604020202020204" pitchFamily="34" charset="0"/>
              </a:rPr>
              <a:t>. In this study, he analysed suicide rates and identified sociological factors influencing suicide, including social integration, religion, marital status, and social change. His research demonstrated that suicide rates could be understood and explained through social factors rather than just individual psychological factors.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Functionalism: Durkheim is often associated with functionalism, a sociological perspective that focuses on how different aspects of society contribute to its overall stability and function. He believed that every part of society had a function, and his work emphasized the role of social institutions in maintaining social order.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Methodological Approach: Durkheim advocated for a scientific and empirical approach to sociology. He emphasized the importance of using statistical data and systematic research methods to study social phenomena. His work helped establish sociology as a legitimate and empirical social science.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Academic Career: Durkheim held several academic positions in France and played a crucial role in establishing sociology as an academic discipline in French universities. He was a founding figure in the establishment of the French school of sociology.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Émile Durkheim's contributions to sociology have had a lasting impact on the field. His work laid the foundation for the study of social facts, social integration, and the role of social institutions in maintaining order. His ideas continue to be influential in the study of society, culture, and social change.</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18</a:t>
            </a:fld>
            <a:endParaRPr lang="en-US"/>
          </a:p>
        </p:txBody>
      </p:sp>
    </p:spTree>
    <p:extLst>
      <p:ext uri="{BB962C8B-B14F-4D97-AF65-F5344CB8AC3E}">
        <p14:creationId xmlns:p14="http://schemas.microsoft.com/office/powerpoint/2010/main" val="34411930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Subcultural theory expands upon and is closely related to strain theory</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1" i="0" u="none" strike="noStrike" dirty="0">
                <a:solidFill>
                  <a:srgbClr val="374151"/>
                </a:solidFill>
                <a:effectLst/>
                <a:latin typeface="Arial" panose="020B0604020202020204" pitchFamily="34" charset="0"/>
                <a:cs typeface="Arial" panose="020B0604020202020204" pitchFamily="34" charset="0"/>
              </a:rPr>
              <a:t>It focuses on how certain subcultures within society can develop in response to the strain or pressures created by societal norms, values, and opportunities. Subcultural theorists argue that when individuals face difficulties due to societal expectations, they may form subcultures as alternative social structures with their own set of values, norms, and behaviours. These subcultures can sometimes be associated with criminal or deviant activities.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points related to subcultural theory: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Strain Theory Foundation: Subcultural theory builds upon strain theory, which was developed by sociologist Robert K. Merton. Strain theory posits that individuals experience strain when they are unable to achieve societal goals through legitimate means. This strain can lead to various forms of deviance, including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Subcultures as Responses to Strain: </a:t>
            </a:r>
            <a:r>
              <a:rPr lang="en-GB" b="1" i="0" u="none" strike="noStrike" dirty="0">
                <a:solidFill>
                  <a:srgbClr val="374151"/>
                </a:solidFill>
                <a:effectLst/>
                <a:latin typeface="Arial" panose="020B0604020202020204" pitchFamily="34" charset="0"/>
                <a:cs typeface="Arial" panose="020B0604020202020204" pitchFamily="34" charset="0"/>
              </a:rPr>
              <a:t>Subcultural theorists argue that some individuals and groups, when faced with strain, create subcultures as adaptive responses. These subcultures may develop their own values and norms, which can deviate from the mainstream cultural norms. These alternative norms may include acceptance or glorification of behaviours considered criminal.</a:t>
            </a:r>
          </a:p>
          <a:p>
            <a:pPr algn="l">
              <a:buFont typeface="+mj-lt"/>
              <a:buAutoNum type="arabicPeriod"/>
            </a:pPr>
            <a:endParaRPr lang="en-GB" b="1"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Values and Norms: Subcultural theory emphasizes how cultural values and norms influence the formation of subcultures. </a:t>
            </a:r>
            <a:r>
              <a:rPr lang="en-GB" b="1" i="0" u="none" strike="noStrike" dirty="0">
                <a:solidFill>
                  <a:srgbClr val="374151"/>
                </a:solidFill>
                <a:effectLst/>
                <a:latin typeface="Arial" panose="020B0604020202020204" pitchFamily="34" charset="0"/>
                <a:cs typeface="Arial" panose="020B0604020202020204" pitchFamily="34" charset="0"/>
              </a:rPr>
              <a:t>It suggests that subcultures may reject or reinterpret dominant cultural values, creating their own value systems that validate behaviours that are considered deviant by mainstream society.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Delinquent and Deviant Subcultures: Subcultural theory often focuses on subcultures associated with delinquency and deviance. </a:t>
            </a:r>
            <a:r>
              <a:rPr lang="en-GB" b="1" i="0" u="none" strike="noStrike" dirty="0">
                <a:solidFill>
                  <a:srgbClr val="374151"/>
                </a:solidFill>
                <a:effectLst/>
                <a:latin typeface="Arial" panose="020B0604020202020204" pitchFamily="34" charset="0"/>
                <a:cs typeface="Arial" panose="020B0604020202020204" pitchFamily="34" charset="0"/>
              </a:rPr>
              <a:t>These subcultures may involve gangs, street youth, or other groups that engage in criminal activities as a response to perceived social exclusion and limited opportunities.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Peer Influence: Subcultural theorists highlight the role of peer influence within these subcultures. They argue that individuals are socialized into the subculture through interactions with peers who share similar values and behaviours. Peer pressure can play a significant role in an individual's involvement in criminal activities.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Differential Association: The concept of "differential association," developed by Edwin Sutherland, is often integrated into subcultural theory. It suggests that individuals learn deviant and criminal behaviours through interactions with others who have deviant or criminal values.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Labelling and Stigmatization: Subcultural theorists also consider the impact of societal labelling and stigmatization on subcultures. </a:t>
            </a:r>
            <a:r>
              <a:rPr lang="en-GB" b="1" i="0" u="none" strike="noStrike" dirty="0">
                <a:solidFill>
                  <a:srgbClr val="374151"/>
                </a:solidFill>
                <a:effectLst/>
                <a:latin typeface="Arial" panose="020B0604020202020204" pitchFamily="34" charset="0"/>
                <a:cs typeface="Arial" panose="020B0604020202020204" pitchFamily="34" charset="0"/>
              </a:rPr>
              <a:t>When individuals within subcultures are labelled as deviant or criminal by mainstream society, it can reinforce their identification with the subculture and further alienate them from conventional norms.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Control and Intervention: Subcultural theory has implications for social control and intervention efforts. Understanding the factors that contribute to the formation of deviant subcultures can inform strategies to address delinquency and crime by addressing the underlying social strains and providing alternative opportunities for individuals.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subcultural theory expands upon strain theory by examining how subcultures develop as responses to societal strains and pressures. It highlights the role of alternative norms and values within these subcultures and their impact on deviant and criminal behaviours. Subcultural theory provides insights into the social dynamics that contribute to delinquency and deviance within specific subcultural contexts.</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19</a:t>
            </a:fld>
            <a:endParaRPr lang="en-US"/>
          </a:p>
        </p:txBody>
      </p:sp>
    </p:spTree>
    <p:extLst>
      <p:ext uri="{BB962C8B-B14F-4D97-AF65-F5344CB8AC3E}">
        <p14:creationId xmlns:p14="http://schemas.microsoft.com/office/powerpoint/2010/main" val="11990847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Subcultural theory is closely connected to the study of gangs, as it provides a framework for understanding how gangs can emerge as subcultures in response to societal strains and pressures. Gangs are often considered prime examples of deviant subcultures within certain communities.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subcultural theory relates to the study of gangs: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Strain and Opportunity: Subcultural theory, building upon strain theory, suggests that individuals may turn to deviant or criminal subcultures, including gangs, when they experience strain or face limited opportunities for success within mainstream society. This strain can result from factors such as poverty, unemployment, lack of education, discrimination, and social exclusion.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Alternative Norms and Values: Gangs typically develop their own sets of norms, values, and codes of conduct that deviate from the norms of mainstream society. These alternative norms often glorify violence, loyalty to the gang, and the pursuit of power and respect within the gang subculture.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Peer Influence: Peer influence plays a significant role in gang involvement. Individuals are often drawn into gangs through friendships and relationships with current gang members. Gangs offer a sense of belonging and identity, and individuals may adopt gang-related behaviours and values through interactions with their peers.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Cultural Capital: In some cases, gangs provide a form of cultural capital within certain communities. This means that individuals may gain status, recognition, or protection by joining a gang. Gang affiliation can provide a sense of empowerment and social identity, especially in neighbourhoods marked by social and economic disadvantages.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Socialization and Loyalty: Gangs socialize their members into their specific subculture, which includes adopting the gang's values, symbols, and rituals. Loyalty to the gang becomes a central aspect of an individual's identity, and members may engage in criminal activities to prove their commitment to the group.</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Resistance to Stigmatization: Gangs often develop in neighbourhoods where residents feel stigmatized and marginalized by mainstream society. Gang members may resist this stigmatization by adopting an alternative identity within the gang subculture, which can further isolate them from conventional norms and values.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Criminal Activities: Gangs are frequently involved in criminal activities, including drug trafficking, robbery, assault, and other forms of violence. These activities are often seen as a means of gaining power, wealth, and respect within the gang subculture.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Intervention and Prevention: Subcultural theory informs efforts to address gang involvement and violence. Intervention programs often focus on addressing the underlying social strains that contribute to gang membership and providing alternatives to criminal involvement. Prevention efforts may aim to divert at-risk youth from gang involvement by addressing the root causes of strain.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subcultural theory helps explain the formation and persistence of gangs as deviant subcultures that emerge in response to societal strains and limited opportunities. </a:t>
            </a:r>
            <a:r>
              <a:rPr lang="en-GB" b="1" i="0" u="none" strike="noStrike" dirty="0">
                <a:solidFill>
                  <a:srgbClr val="374151"/>
                </a:solidFill>
                <a:effectLst/>
                <a:latin typeface="Arial" panose="020B0604020202020204" pitchFamily="34" charset="0"/>
                <a:cs typeface="Arial" panose="020B0604020202020204" pitchFamily="34" charset="0"/>
              </a:rPr>
              <a:t>Understanding the subcultural dynamics within gangs is crucial for developing effective strategies to reduce gang-related violence and provide alternatives for individuals at risk of gang involvement.</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20</a:t>
            </a:fld>
            <a:endParaRPr lang="en-US"/>
          </a:p>
        </p:txBody>
      </p:sp>
    </p:spTree>
    <p:extLst>
      <p:ext uri="{BB962C8B-B14F-4D97-AF65-F5344CB8AC3E}">
        <p14:creationId xmlns:p14="http://schemas.microsoft.com/office/powerpoint/2010/main" val="16059592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21</a:t>
            </a:fld>
            <a:endParaRPr lang="en-US"/>
          </a:p>
        </p:txBody>
      </p:sp>
    </p:spTree>
    <p:extLst>
      <p:ext uri="{BB962C8B-B14F-4D97-AF65-F5344CB8AC3E}">
        <p14:creationId xmlns:p14="http://schemas.microsoft.com/office/powerpoint/2010/main" val="4184043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22</a:t>
            </a:fld>
            <a:endParaRPr lang="en-US"/>
          </a:p>
        </p:txBody>
      </p:sp>
    </p:spTree>
    <p:extLst>
      <p:ext uri="{BB962C8B-B14F-4D97-AF65-F5344CB8AC3E}">
        <p14:creationId xmlns:p14="http://schemas.microsoft.com/office/powerpoint/2010/main" val="31986120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23</a:t>
            </a:fld>
            <a:endParaRPr lang="en-US"/>
          </a:p>
        </p:txBody>
      </p:sp>
    </p:spTree>
    <p:extLst>
      <p:ext uri="{BB962C8B-B14F-4D97-AF65-F5344CB8AC3E}">
        <p14:creationId xmlns:p14="http://schemas.microsoft.com/office/powerpoint/2010/main" val="19605426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24</a:t>
            </a:fld>
            <a:endParaRPr lang="en-US"/>
          </a:p>
        </p:txBody>
      </p:sp>
    </p:spTree>
    <p:extLst>
      <p:ext uri="{BB962C8B-B14F-4D97-AF65-F5344CB8AC3E}">
        <p14:creationId xmlns:p14="http://schemas.microsoft.com/office/powerpoint/2010/main" val="6099500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Control theory is a sociological and criminological perspective that focuses on the factors and mechanisms that influence individuals to conform to societal norms and rules, thereby preventing them from engaging in deviant or criminal behaviour. Control theorists emphasize the importance of social bonds, attachments, and self-control in deterring individuals from violating the law. Control theory was developed as a response to strain theory and other theories that emphasize the motivations for criminal behaviour.</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components and concepts associated with control theory: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Bonds: Control theory suggests that individuals are naturally inclined to deviate from societal norms and rules. However, social bonds or connections with individuals act as controls that deter individuals from engaging in deviant or criminal behaviour. These bonds include family, school, work, and other social institutions.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Four Types of Social Bonds: Control theorists often describe four key types of social bonds that influence conformity:</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Attachment: Emotional connections and bonds with others, such as family members, friends, and teachers, discourage individuals from engaging in deviant behaviour to avoid harming these relationships.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Commitment: Personal investments in conventional activities, such as education or employment, create a stake in conforming to societal norms. Deviant behaviour jeopardizes these commitments.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Involvement: Engaging in legitimate and pro-social activities, such as sports, hobbies, or community service, leaves less time and opportunity for deviant activities.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Belief: A belief in the moral validity and importance of societal norms and laws can act as an internal control mechanism that discourages deviance.</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Self-Control: Control theory also highlights the importance of an individual's level of self-control. Those with higher levels of self-control are less likely to engage in impulsive or deviant behaviour. Self-control is seen as a product of socialization and early childhood experiences.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Socialization and Parenting: </a:t>
            </a:r>
            <a:r>
              <a:rPr lang="en-GB" b="1" i="0" u="none" strike="noStrike" dirty="0">
                <a:solidFill>
                  <a:srgbClr val="374151"/>
                </a:solidFill>
                <a:effectLst/>
                <a:latin typeface="Arial" panose="020B0604020202020204" pitchFamily="34" charset="0"/>
                <a:cs typeface="Arial" panose="020B0604020202020204" pitchFamily="34" charset="0"/>
              </a:rPr>
              <a:t>Control theorists argue that effective parenting and socialization practices are essential in instilling self-control and strong social bonds in children. Parents who provide clear rules, supervision, and emotional support are more likely to raise children who conform to societal norms.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Control Mechanisms: </a:t>
            </a:r>
            <a:r>
              <a:rPr lang="en-GB" b="1" i="0" u="none" strike="noStrike" dirty="0">
                <a:solidFill>
                  <a:srgbClr val="374151"/>
                </a:solidFill>
                <a:effectLst/>
                <a:latin typeface="Arial" panose="020B0604020202020204" pitchFamily="34" charset="0"/>
                <a:cs typeface="Arial" panose="020B0604020202020204" pitchFamily="34" charset="0"/>
              </a:rPr>
              <a:t>Control theory suggests that societal institutions such as law enforcement and the criminal justice system, play a role in deterring deviant behaviour through the threat of sanctions and consequences.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Deviance as a Rational Choice: Control theory suggests that individuals engage in deviant behaviour when the perceived benefits of deviance outweigh the perceived costs. Therefore, strengthening social bonds and self-control can alter this cost-benefit analysis in favour of conformity.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Neutralization Techniques: Some individuals may employ neutralization techniques to justify or rationalize their deviant behaviour. Control theorists examine how individuals use such techniques to temporarily overcome their social controls.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control theory emphasizes the importance of social bonds, self-control, and socialization in preventing individuals from engaging in deviant or criminal behaviour. </a:t>
            </a:r>
            <a:r>
              <a:rPr lang="en-GB" b="1" i="0" u="none" strike="noStrike" dirty="0">
                <a:solidFill>
                  <a:srgbClr val="374151"/>
                </a:solidFill>
                <a:effectLst/>
                <a:latin typeface="Arial" panose="020B0604020202020204" pitchFamily="34" charset="0"/>
                <a:cs typeface="Arial" panose="020B0604020202020204" pitchFamily="34" charset="0"/>
              </a:rPr>
              <a:t>It offers an alternative perspective to theories that focus primarily on motivations for criminal behaviour, suggesting that strong social ties and personal restraint are powerful deterrents to deviance</a:t>
            </a:r>
            <a:r>
              <a:rPr lang="en-GB" b="0" i="0" u="none" strike="noStrike" dirty="0">
                <a:solidFill>
                  <a:srgbClr val="374151"/>
                </a:solidFill>
                <a:effectLst/>
                <a:latin typeface="Arial" panose="020B0604020202020204" pitchFamily="34" charset="0"/>
                <a:cs typeface="Arial" panose="020B0604020202020204" pitchFamily="34" charset="0"/>
              </a:rPr>
              <a:t>. Control theory has influenced the development of crime prevention and intervention programs that aim to strengthen social bonds and self-control in individuals at risk of criminal involvement.</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25</a:t>
            </a:fld>
            <a:endParaRPr lang="en-US"/>
          </a:p>
        </p:txBody>
      </p:sp>
    </p:spTree>
    <p:extLst>
      <p:ext uri="{BB962C8B-B14F-4D97-AF65-F5344CB8AC3E}">
        <p14:creationId xmlns:p14="http://schemas.microsoft.com/office/powerpoint/2010/main" val="39792595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26</a:t>
            </a:fld>
            <a:endParaRPr lang="en-US"/>
          </a:p>
        </p:txBody>
      </p:sp>
    </p:spTree>
    <p:extLst>
      <p:ext uri="{BB962C8B-B14F-4D97-AF65-F5344CB8AC3E}">
        <p14:creationId xmlns:p14="http://schemas.microsoft.com/office/powerpoint/2010/main" val="37922728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Containment theory </a:t>
            </a:r>
            <a:r>
              <a:rPr lang="en-GB" b="0" i="0" u="none" strike="noStrike" dirty="0">
                <a:solidFill>
                  <a:srgbClr val="374151"/>
                </a:solidFill>
                <a:effectLst/>
                <a:latin typeface="Arial" panose="020B0604020202020204" pitchFamily="34" charset="0"/>
                <a:cs typeface="Arial" panose="020B0604020202020204" pitchFamily="34" charset="0"/>
              </a:rPr>
              <a:t>is a criminological perspective developed by Walter C. Reckless in the mid-20th century. </a:t>
            </a:r>
            <a:r>
              <a:rPr lang="en-GB" b="1" i="0" u="none" strike="noStrike" dirty="0">
                <a:solidFill>
                  <a:srgbClr val="374151"/>
                </a:solidFill>
                <a:effectLst/>
                <a:latin typeface="Arial" panose="020B0604020202020204" pitchFamily="34" charset="0"/>
                <a:cs typeface="Arial" panose="020B0604020202020204" pitchFamily="34" charset="0"/>
              </a:rPr>
              <a:t>It seeks to understand the factors that prevent individuals from engaging in delinquent or criminal behaviour despite the presence of external pressures and temptations to deviate from societal norms.</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1" i="0" u="none" strike="noStrike" dirty="0">
                <a:solidFill>
                  <a:srgbClr val="374151"/>
                </a:solidFill>
                <a:effectLst/>
                <a:latin typeface="Arial" panose="020B0604020202020204" pitchFamily="34" charset="0"/>
                <a:cs typeface="Arial" panose="020B0604020202020204" pitchFamily="34" charset="0"/>
              </a:rPr>
              <a:t>Containment theory emphasizes the importance of internal and external factors that provide a "containment" or buffer against committing crime.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concepts of containment theory include: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Outer Containment</a:t>
            </a:r>
            <a:r>
              <a:rPr lang="en-GB" b="0" i="0" u="none" strike="noStrike" dirty="0">
                <a:solidFill>
                  <a:srgbClr val="374151"/>
                </a:solidFill>
                <a:effectLst/>
                <a:latin typeface="Arial" panose="020B0604020202020204" pitchFamily="34" charset="0"/>
                <a:cs typeface="Arial" panose="020B0604020202020204" pitchFamily="34" charset="0"/>
              </a:rPr>
              <a:t>: Outer containment refers to the external factors and social controls that help individuals resist deviant behaviour. </a:t>
            </a:r>
            <a:r>
              <a:rPr lang="en-GB" b="1" i="0" u="none" strike="noStrike" dirty="0">
                <a:solidFill>
                  <a:srgbClr val="374151"/>
                </a:solidFill>
                <a:effectLst/>
                <a:latin typeface="Arial" panose="020B0604020202020204" pitchFamily="34" charset="0"/>
                <a:cs typeface="Arial" panose="020B0604020202020204" pitchFamily="34" charset="0"/>
              </a:rPr>
              <a:t>These external factors include family, peers, schools, and the community. They provide a protective shield against external pressures and temptations that may lead to criminal conduc</a:t>
            </a:r>
            <a:r>
              <a:rPr lang="en-GB" b="0" i="0" u="none" strike="noStrike" dirty="0">
                <a:solidFill>
                  <a:srgbClr val="374151"/>
                </a:solidFill>
                <a:effectLst/>
                <a:latin typeface="Arial" panose="020B0604020202020204" pitchFamily="34" charset="0"/>
                <a:cs typeface="Arial" panose="020B0604020202020204" pitchFamily="34" charset="0"/>
              </a:rPr>
              <a:t>t. Positive external influences, such as a stable family environment and supportive peer networks, contribute to outer containment.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Inner Containment</a:t>
            </a:r>
            <a:r>
              <a:rPr lang="en-GB" b="0" i="0" u="none" strike="noStrike" dirty="0">
                <a:solidFill>
                  <a:srgbClr val="374151"/>
                </a:solidFill>
                <a:effectLst/>
                <a:latin typeface="Arial" panose="020B0604020202020204" pitchFamily="34" charset="0"/>
                <a:cs typeface="Arial" panose="020B0604020202020204" pitchFamily="34" charset="0"/>
              </a:rPr>
              <a:t>: Inner containment represents the internal factors within an individual that provide self-control and resistance to deviance</a:t>
            </a:r>
            <a:r>
              <a:rPr lang="en-GB" b="1" i="0" u="none" strike="noStrike" dirty="0">
                <a:solidFill>
                  <a:srgbClr val="374151"/>
                </a:solidFill>
                <a:effectLst/>
                <a:latin typeface="Arial" panose="020B0604020202020204" pitchFamily="34" charset="0"/>
                <a:cs typeface="Arial" panose="020B0604020202020204" pitchFamily="34" charset="0"/>
              </a:rPr>
              <a:t>. It includes factors such as a sense of morality, and personal values that discourage deviant actions</a:t>
            </a:r>
            <a:r>
              <a:rPr lang="en-GB" b="0" i="0" u="none" strike="noStrike" dirty="0">
                <a:solidFill>
                  <a:srgbClr val="374151"/>
                </a:solidFill>
                <a:effectLst/>
                <a:latin typeface="Arial" panose="020B0604020202020204" pitchFamily="34" charset="0"/>
                <a:cs typeface="Arial" panose="020B0604020202020204" pitchFamily="34" charset="0"/>
              </a:rPr>
              <a:t>. Inner containment acts as a psychological barrier that prevents individuals from succumbing to external temptations.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Pushes and Pulls: Containment theory acknowledges that individuals are influenced by both "pushes" and "pulls" toward deviance. "Pushes" refer to external pressures, stressors, and negative influences that may push individuals toward delinquent behaviour. "Pulls" represent the allure of rewards or benefits associated with deviance, such as financial gain or social status.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External and Internal Containment: According to Reckless, individuals are more likely to engage in delinquent behaviour when both external and internal containment are weak. Weak outer containment implies a lack of external social controls, such as a dysfunctional family or a delinquent peer group. Weak inner containment suggests a lack of self-control, moral values, or a strong sense of self.</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Containment Techniques: Reckless identified specific techniques or strategies that individuals use to resist deviant behaviour. These techniques include positive self-concept, goal orientation, frustration tolerance, and inner strength. Individuals who possess these techniques are better equipped to withstand external pressures and temptations.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Sykes and Matza's Neutralization Theory: Containment theory is sometimes linked to the neutralization theory proposed by Sykes and Matza. Neutralization techniques are psychological mechanisms that individuals use to temporarily suspend their inner and outer containment and justify deviant behaviour. Containment theory emphasizes the importance of strengthening inner and outer containment to reduce the likelihood of using neutralization techniques.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a:t>
            </a:r>
            <a:r>
              <a:rPr lang="en-GB" b="1" i="0" u="none" strike="noStrike" dirty="0">
                <a:solidFill>
                  <a:srgbClr val="374151"/>
                </a:solidFill>
                <a:effectLst/>
                <a:latin typeface="Arial" panose="020B0604020202020204" pitchFamily="34" charset="0"/>
                <a:cs typeface="Arial" panose="020B0604020202020204" pitchFamily="34" charset="0"/>
              </a:rPr>
              <a:t>containment theory suggests that individuals are less likely to engage in delinquent or criminal behaviour when they possess strong inner and outer containment factors that shield them from external pressures and temptations. The theory underscores the significance of social support, personal values, self-control, and a positive self-concept in preventing individuals from succumbing to deviance, even in challenging environments.</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28</a:t>
            </a:fld>
            <a:endParaRPr lang="en-US"/>
          </a:p>
        </p:txBody>
      </p:sp>
    </p:spTree>
    <p:extLst>
      <p:ext uri="{BB962C8B-B14F-4D97-AF65-F5344CB8AC3E}">
        <p14:creationId xmlns:p14="http://schemas.microsoft.com/office/powerpoint/2010/main" val="6904003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Techniques of neutralization is a theory developed by Gresham Sykes and David Matza in their 1957 work </a:t>
            </a:r>
            <a:r>
              <a:rPr lang="en-GB" b="0" i="0" u="none" strike="noStrike" dirty="0">
                <a:solidFill>
                  <a:srgbClr val="374151"/>
                </a:solidFill>
                <a:effectLst/>
                <a:latin typeface="Arial" panose="020B0604020202020204" pitchFamily="34" charset="0"/>
                <a:cs typeface="Arial" panose="020B0604020202020204" pitchFamily="34" charset="0"/>
              </a:rPr>
              <a:t>"Techniques of Neutralization: A Theory of Delinquency." </a:t>
            </a:r>
            <a:r>
              <a:rPr lang="en-GB" b="1" i="0" u="none" strike="noStrike" dirty="0">
                <a:solidFill>
                  <a:srgbClr val="374151"/>
                </a:solidFill>
                <a:effectLst/>
                <a:latin typeface="Arial" panose="020B0604020202020204" pitchFamily="34" charset="0"/>
                <a:cs typeface="Arial" panose="020B0604020202020204" pitchFamily="34" charset="0"/>
              </a:rPr>
              <a:t>This theory explores the psychological mechanisms that individuals use to temporarily suspend their adherence to societal norms and moral values, allowing them to justify or rationalise criminal behaviour</a:t>
            </a:r>
            <a:r>
              <a:rPr lang="en-GB" b="0" i="0" u="none" strike="noStrike" dirty="0">
                <a:solidFill>
                  <a:srgbClr val="374151"/>
                </a:solidFill>
                <a:effectLst/>
                <a:latin typeface="Arial" panose="020B0604020202020204" pitchFamily="34" charset="0"/>
                <a:cs typeface="Arial" panose="020B0604020202020204" pitchFamily="34" charset="0"/>
              </a:rPr>
              <a:t>. Sykes and Matza proposed that people engage in these neutralization techniques to reconcile their actions with their self-concept as law-abiding individuals. The theory suggests that these techniques can help individuals neutralize feelings of guilt or shame associated with their deviant acts.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Sykes and Matza identified five primary techniques of neutralization:</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Denial of Responsibility</a:t>
            </a:r>
            <a:r>
              <a:rPr lang="en-GB" b="0" i="0" u="none" strike="noStrike" dirty="0">
                <a:solidFill>
                  <a:srgbClr val="374151"/>
                </a:solidFill>
                <a:effectLst/>
                <a:latin typeface="Arial" panose="020B0604020202020204" pitchFamily="34" charset="0"/>
                <a:cs typeface="Arial" panose="020B0604020202020204" pitchFamily="34" charset="0"/>
              </a:rPr>
              <a:t>: This technique involves the denial of personal responsibility for one's actions. Offenders may attribute their deviant behaviour to external factors, such as peer pressure, a difficult upbringing, or circumstances beyond their control. By placing the blame on external forces, individuals can absolve themselves of guilt.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Denial of Injury</a:t>
            </a:r>
            <a:r>
              <a:rPr lang="en-GB" b="0" i="0" u="none" strike="noStrike" dirty="0">
                <a:solidFill>
                  <a:srgbClr val="374151"/>
                </a:solidFill>
                <a:effectLst/>
                <a:latin typeface="Arial" panose="020B0604020202020204" pitchFamily="34" charset="0"/>
                <a:cs typeface="Arial" panose="020B0604020202020204" pitchFamily="34" charset="0"/>
              </a:rPr>
              <a:t>: In this technique, individuals downplay or minimize the harm caused by their actions. They may argue that their deviant behaviour did not result in significant harm or that the harm was unintended. By diminishing the perceived harm, individuals can justify their actions.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Denial of the Victim</a:t>
            </a:r>
            <a:r>
              <a:rPr lang="en-GB" b="0" i="0" u="none" strike="noStrike" dirty="0">
                <a:solidFill>
                  <a:srgbClr val="374151"/>
                </a:solidFill>
                <a:effectLst/>
                <a:latin typeface="Arial" panose="020B0604020202020204" pitchFamily="34" charset="0"/>
                <a:cs typeface="Arial" panose="020B0604020202020204" pitchFamily="34" charset="0"/>
              </a:rPr>
              <a:t>: Offenders using this technique cast doubt on the moral character or deservingness of the victim. They may argue that the victim was somehow responsible for their own victimization or that the victim had it coming. By blaming the victim, individuals can rationalize their behaviour.</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Condemnation of the Condemners: This technique involves criticizing those who accuse or condemn the offender. Offenders may assert that those who label them as deviant are hypocrites, unjust, or biased. By discrediting the accusers, individuals can undermine the moral authority of those who condemn their actions.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Appeal to Higher Loyalties: In this technique, individuals argue that their actions were driven by a higher moral or social purpose. They may claim that they had no choice but to break the law to protect a loved one, uphold a personal code of ethics, or support a greater cause. By appealing to higher loyalties, individuals can justify their behaviour as necessary or virtuous.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Sy</a:t>
            </a:r>
            <a:r>
              <a:rPr lang="en-GB" b="1" i="0" u="none" strike="noStrike" dirty="0">
                <a:solidFill>
                  <a:srgbClr val="374151"/>
                </a:solidFill>
                <a:effectLst/>
                <a:latin typeface="Arial" panose="020B0604020202020204" pitchFamily="34" charset="0"/>
                <a:cs typeface="Arial" panose="020B0604020202020204" pitchFamily="34" charset="0"/>
              </a:rPr>
              <a:t>kes and Matza proposed that these techniques of neutralization allow individuals to maintain a positive self-concept as law-abiding and moral individuals, even when they engage in deviant or criminal acts. </a:t>
            </a:r>
            <a:r>
              <a:rPr lang="en-GB" b="0" i="0" u="none" strike="noStrike" dirty="0">
                <a:solidFill>
                  <a:srgbClr val="374151"/>
                </a:solidFill>
                <a:effectLst/>
                <a:latin typeface="Arial" panose="020B0604020202020204" pitchFamily="34" charset="0"/>
                <a:cs typeface="Arial" panose="020B0604020202020204" pitchFamily="34" charset="0"/>
              </a:rPr>
              <a:t>These techniques serve as psychological mechanisms that temporarily suspend moral inhibitions and facilitate deviance.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note that the use of neutralization techniques is not limited to delinquency or crime; they can be applied to a wide range of behaviours and ethical dilemmas. The theory of techniques of neutralization provides insights into how individuals rationalize and justify actions that contradict their moral beliefs and societal norms.</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29</a:t>
            </a:fld>
            <a:endParaRPr lang="en-US"/>
          </a:p>
        </p:txBody>
      </p:sp>
    </p:spTree>
    <p:extLst>
      <p:ext uri="{BB962C8B-B14F-4D97-AF65-F5344CB8AC3E}">
        <p14:creationId xmlns:p14="http://schemas.microsoft.com/office/powerpoint/2010/main" val="34928032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The Drift Theory, developed by David Matza in 1964, is a criminological theory that seeks to explain how individuals move in and out of deviant behaviour</a:t>
            </a:r>
            <a:r>
              <a:rPr lang="en-GB" b="0" i="0" u="none" strike="noStrike" dirty="0">
                <a:solidFill>
                  <a:srgbClr val="374151"/>
                </a:solidFill>
                <a:effectLst/>
                <a:latin typeface="Arial" panose="020B0604020202020204" pitchFamily="34" charset="0"/>
                <a:cs typeface="Arial" panose="020B0604020202020204" pitchFamily="34" charset="0"/>
              </a:rPr>
              <a:t> while still maintaining a conventional self-concept. This theory challenges the traditional view that individuals are either delinquent or law-abiding and suggests that there is a degree of fluidity or "drift" between these states. </a:t>
            </a:r>
            <a:r>
              <a:rPr lang="en-GB" b="1" i="0" u="none" strike="noStrike" dirty="0">
                <a:solidFill>
                  <a:srgbClr val="374151"/>
                </a:solidFill>
                <a:effectLst/>
                <a:latin typeface="Arial" panose="020B0604020202020204" pitchFamily="34" charset="0"/>
                <a:cs typeface="Arial" panose="020B0604020202020204" pitchFamily="34" charset="0"/>
              </a:rPr>
              <a:t>Matza's theory explores the ways in which individuals temporarily suspend their moral or societal obligations, allowing them to engage in deviance while still considering themselves law-abiding.</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concepts and components of the Drift Theory include: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Drift: Matza's theory posits that individuals can "drift" between conventional and deviant behaviour. This drift represents a state of ambiguity where individuals neither fully embrace a delinquent identity nor entirely reject their conventional values. During these periods of drift, individuals may engage in deviant actions but do not consider themselves to be delinquents.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Techniques of Neutralization: Matza builds on his earlier work with Sykes on "Techniques of Neutralization" and suggests that these neutralization techniques play a crucial role in the process of drifting. These techniques temporarily suspend individuals' moral or societal obligations, allowing them to rationalize or justify their deviant actions.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Subterranean Values: Matza argues that there are underlying, values shared by both conventional society and the world of deviance. These shared values create a sense of moral ambiguity, making it easier for individuals to drift between conventional and deviant behaviour.</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Subcultural Influences: </a:t>
            </a:r>
            <a:r>
              <a:rPr lang="en-GB" b="1" i="0" u="none" strike="noStrike" dirty="0">
                <a:solidFill>
                  <a:srgbClr val="374151"/>
                </a:solidFill>
                <a:effectLst/>
                <a:latin typeface="Arial" panose="020B0604020202020204" pitchFamily="34" charset="0"/>
                <a:cs typeface="Arial" panose="020B0604020202020204" pitchFamily="34" charset="0"/>
              </a:rPr>
              <a:t>Matza acknowledges the influence of deviant subcultures on individuals’ who drift into deviance. He suggests that subcultures provide a context and set of values that can facilitate drifti</a:t>
            </a:r>
            <a:r>
              <a:rPr lang="en-GB" b="0" i="0" u="none" strike="noStrike" dirty="0">
                <a:solidFill>
                  <a:srgbClr val="374151"/>
                </a:solidFill>
                <a:effectLst/>
                <a:latin typeface="Arial" panose="020B0604020202020204" pitchFamily="34" charset="0"/>
                <a:cs typeface="Arial" panose="020B0604020202020204" pitchFamily="34" charset="0"/>
              </a:rPr>
              <a:t>ng. Subcultures may offer individuals alternative norms and justifications for their actions.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Techniques of Drift: Matza identifies several specific techniques of drift that individuals use to navigate the process of drifting between conventional and deviant roles. These techniques include denial of responsibility, denial of injury, denial of the victim.</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Temporary and Situational Deviance: Matza's theory suggests that individuals may engage in deviant behaviour temporarily and situationally. During these periods of drift, individuals may break the law or engage in deviance but return to conventional behaviour later.</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Preservation of Self-Image: A central concept in the Drift Theory is the idea that individuals seek to preserve their self-image as law-abiding and moral individuals. Even while drifting into deviance, individuals maintain a belief in their own morality and do not fully embrace a delinquent identity.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Practical Implications: Matza's theory has practical implications for understanding the process of delinquency and deviance. It highlights the importance of recognizing the fluidity between conventional and deviant behaviour and the role of rationalization and moral ambiguity in facilitating drifting.</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Drift Theory by </a:t>
            </a:r>
            <a:r>
              <a:rPr lang="en-GB" b="1" i="0" u="none" strike="noStrike" dirty="0">
                <a:solidFill>
                  <a:srgbClr val="374151"/>
                </a:solidFill>
                <a:effectLst/>
                <a:latin typeface="Arial" panose="020B0604020202020204" pitchFamily="34" charset="0"/>
                <a:cs typeface="Arial" panose="020B0604020202020204" pitchFamily="34" charset="0"/>
              </a:rPr>
              <a:t>David Matza challenges the traditional view of individuals as either purely delinquent or purely law-abiding. It suggests that individuals can drift between these states, temporarily suspending their moral obligations and using neutralization techniques to rationalize their deviant actions</a:t>
            </a:r>
            <a:r>
              <a:rPr lang="en-GB" b="0" i="0" u="none" strike="noStrike" dirty="0">
                <a:solidFill>
                  <a:srgbClr val="374151"/>
                </a:solidFill>
                <a:effectLst/>
                <a:latin typeface="Arial" panose="020B0604020202020204" pitchFamily="34" charset="0"/>
                <a:cs typeface="Arial" panose="020B0604020202020204" pitchFamily="34" charset="0"/>
              </a:rPr>
              <a:t>. This theory offers insights into the complexities of deviant </a:t>
            </a:r>
            <a:r>
              <a:rPr lang="en-GB" b="0" i="0" u="none" strike="noStrike" dirty="0" err="1">
                <a:solidFill>
                  <a:srgbClr val="374151"/>
                </a:solidFill>
                <a:effectLst/>
                <a:latin typeface="Arial" panose="020B0604020202020204" pitchFamily="34" charset="0"/>
                <a:cs typeface="Arial" panose="020B0604020202020204" pitchFamily="34" charset="0"/>
              </a:rPr>
              <a:t>behavior</a:t>
            </a:r>
            <a:r>
              <a:rPr lang="en-GB" b="0" i="0" u="none" strike="noStrike" dirty="0">
                <a:solidFill>
                  <a:srgbClr val="374151"/>
                </a:solidFill>
                <a:effectLst/>
                <a:latin typeface="Arial" panose="020B0604020202020204" pitchFamily="34" charset="0"/>
                <a:cs typeface="Arial" panose="020B0604020202020204" pitchFamily="34" charset="0"/>
              </a:rPr>
              <a:t> and the preservation of self-concept among individuals involved in deviance.</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30</a:t>
            </a:fld>
            <a:endParaRPr lang="en-US"/>
          </a:p>
        </p:txBody>
      </p:sp>
    </p:spTree>
    <p:extLst>
      <p:ext uri="{BB962C8B-B14F-4D97-AF65-F5344CB8AC3E}">
        <p14:creationId xmlns:p14="http://schemas.microsoft.com/office/powerpoint/2010/main" val="19760646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374151"/>
                </a:solidFill>
                <a:effectLst/>
                <a:latin typeface="Arial" panose="020B0604020202020204" pitchFamily="34" charset="0"/>
                <a:cs typeface="Arial" panose="020B0604020202020204" pitchFamily="34" charset="0"/>
              </a:rPr>
              <a:t>Critical Criminology: </a:t>
            </a:r>
            <a:r>
              <a:rPr lang="en-GB" b="1" i="0" u="none" strike="noStrike" dirty="0">
                <a:solidFill>
                  <a:srgbClr val="374151"/>
                </a:solidFill>
                <a:effectLst/>
                <a:latin typeface="Arial" panose="020B0604020202020204" pitchFamily="34" charset="0"/>
                <a:cs typeface="Arial" panose="020B0604020202020204" pitchFamily="34" charset="0"/>
              </a:rPr>
              <a:t>Critical criminology is a perspective that critiques traditional criminological theories and the criminal justice system itself</a:t>
            </a:r>
            <a:r>
              <a:rPr lang="en-GB" b="0" i="0" u="none" strike="noStrike" dirty="0">
                <a:solidFill>
                  <a:srgbClr val="374151"/>
                </a:solidFill>
                <a:effectLst/>
                <a:latin typeface="Arial" panose="020B0604020202020204" pitchFamily="34" charset="0"/>
                <a:cs typeface="Arial" panose="020B0604020202020204" pitchFamily="34" charset="0"/>
              </a:rPr>
              <a:t>. </a:t>
            </a:r>
            <a:r>
              <a:rPr lang="en-GB" b="1" i="0" u="none" strike="noStrike" dirty="0">
                <a:solidFill>
                  <a:srgbClr val="374151"/>
                </a:solidFill>
                <a:effectLst/>
                <a:latin typeface="Arial" panose="020B0604020202020204" pitchFamily="34" charset="0"/>
                <a:cs typeface="Arial" panose="020B0604020202020204" pitchFamily="34" charset="0"/>
              </a:rPr>
              <a:t>It argues that crime and the criminal justice system are shaped by power dynamics, social inequalities, and structural factors. Critical criminologists often focus on issues such as inequality, oppression, and the role of capitalism in criminal behaviour and the criminal justice system. They seek to challenge and change the existing social order to reduce crime and promote social justice.</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32</a:t>
            </a:fld>
            <a:endParaRPr lang="en-US"/>
          </a:p>
        </p:txBody>
      </p:sp>
    </p:spTree>
    <p:extLst>
      <p:ext uri="{BB962C8B-B14F-4D97-AF65-F5344CB8AC3E}">
        <p14:creationId xmlns:p14="http://schemas.microsoft.com/office/powerpoint/2010/main" val="5478224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33</a:t>
            </a:fld>
            <a:endParaRPr lang="en-US"/>
          </a:p>
        </p:txBody>
      </p:sp>
    </p:spTree>
    <p:extLst>
      <p:ext uri="{BB962C8B-B14F-4D97-AF65-F5344CB8AC3E}">
        <p14:creationId xmlns:p14="http://schemas.microsoft.com/office/powerpoint/2010/main" val="400974696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Symbolic interactionism is a sociological perspective and theoretical framework that focuses on the role of symbols and interactions in shaping human behaviour, social relationships, and the construction of meaning in society. This perspective emerged primarily within the field of sociology but has also been influential in other social sciences, including psychology.</a:t>
            </a:r>
          </a:p>
          <a:p>
            <a:pPr algn="l"/>
            <a:endParaRPr lang="en-GB" b="1"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Symbolic interactionism is associated with several key concepts and principles: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Symbols: Central to symbolic interactionism </a:t>
            </a:r>
            <a:r>
              <a:rPr lang="en-GB" b="1" i="0" u="none" strike="noStrike" dirty="0">
                <a:solidFill>
                  <a:srgbClr val="374151"/>
                </a:solidFill>
                <a:effectLst/>
                <a:latin typeface="Arial" panose="020B0604020202020204" pitchFamily="34" charset="0"/>
                <a:cs typeface="Arial" panose="020B0604020202020204" pitchFamily="34" charset="0"/>
              </a:rPr>
              <a:t>is the idea that human beings use symbols to represent and convey meaning. Symbols can take various forms, including words, gestures, objects, signs, and even nonverbal cues like facial expressions</a:t>
            </a:r>
            <a:r>
              <a:rPr lang="en-GB" b="0" i="0" u="none" strike="noStrike" dirty="0">
                <a:solidFill>
                  <a:srgbClr val="374151"/>
                </a:solidFill>
                <a:effectLst/>
                <a:latin typeface="Arial" panose="020B0604020202020204" pitchFamily="34" charset="0"/>
                <a:cs typeface="Arial" panose="020B0604020202020204" pitchFamily="34" charset="0"/>
              </a:rPr>
              <a:t>. These symbols are not inherently meaningful; their significance is derived from social interaction and shared understandings within a given culture or society.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Meaning: Symbolic interactionists emphasize that meaning is not fixed or inherent in symbols; instead, it is created and negotiated through social interaction. </a:t>
            </a:r>
            <a:r>
              <a:rPr lang="en-GB" b="1" i="0" u="none" strike="noStrike" dirty="0">
                <a:solidFill>
                  <a:srgbClr val="374151"/>
                </a:solidFill>
                <a:effectLst/>
                <a:latin typeface="Arial" panose="020B0604020202020204" pitchFamily="34" charset="0"/>
                <a:cs typeface="Arial" panose="020B0604020202020204" pitchFamily="34" charset="0"/>
              </a:rPr>
              <a:t>The meaning of a symbol can vary from one individual or group to another, and it can change over time as social contexts evolve.</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Interaction: Symbolic interactionism focuses on the social interactions between individuals and groups as the foundation of social life. These interactions involve the exchange of symbols, which are used to communicate and interpret each other's intentions, emotions, and perspectives.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Self and Identity: Symbolic interactionism explores how individuals develop their sense of self and identity through social interactions. It suggests that one's self-concept is not formed in isolation but is influenced by how others perceive and react to them. The looking-glass self-concept, proposed by Charles Horton Cooley, reflects this idea, emphasizing that individuals see themselves through the eyes of others.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Role-Taking: Symbolic interactionists emphasize the process of role-taking, where individuals mentally put themselves in the positions of others to understand their perspectives and intentions. Role-taking is essential for effective communication and social understanding.</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Dramaturgy: Erving Goffman, a prominent symbolic interactionist, introduced the concept of dramaturgy, which likens social interactions to a theatrical performance. He argued that individuals play different roles in various social contexts, and they manage their self-presentation to create desired impressions in the "front stage" of social life while maintaining authenticity in the "backstage" of their private lives.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Labelling Theory: Symbolic interactionism has contributed to labelling theory, which explores how the labels and social categories assigned to individuals can influence their behaviour and self-concept. It highlights the consequences of being labelled as deviant or stigmatized and how these labels can become self-fulfilling prophecies.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Research Methods: Symbolic interactionist research often relies on qualitative methods, such as participant observation, interviews, and content analysis, to explore the meanings people attach to symbols and their social interactions. This research approach emphasizes understanding individuals' subjective experiences and perspectives.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Overall, symbolic interactionism provides a framework for studying the micro-level dynamics of social life, emphasizing the significance of symbols, meaning-making, and social interactions in shaping human behaviour and society. It has been influential in diverse areas of sociology, including the study of identity, deviance, communication, and socialization.</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35</a:t>
            </a:fld>
            <a:endParaRPr lang="en-US"/>
          </a:p>
        </p:txBody>
      </p:sp>
    </p:spTree>
    <p:extLst>
      <p:ext uri="{BB962C8B-B14F-4D97-AF65-F5344CB8AC3E}">
        <p14:creationId xmlns:p14="http://schemas.microsoft.com/office/powerpoint/2010/main" val="42846406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374151"/>
                </a:solidFill>
                <a:effectLst/>
                <a:latin typeface="Arial" panose="020B0604020202020204" pitchFamily="34" charset="0"/>
                <a:cs typeface="Arial" panose="020B0604020202020204" pitchFamily="34" charset="0"/>
              </a:rPr>
              <a:t>As previous discussed…. Labelling theory, as developed by Howard S. Becker and others in the mid-20th century, is a sociological perspective that focuses on the process through which individuals and groups come to be labelled as criminals by society and the consequences of these labels have an effect on their behaviour.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concepts and principles of labelling theory: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Primary and Secondary Deviance: Labelling theory distinguishes between primary deviance and secondary deviance. Primary deviance refers to the initial act of rule-breaking or deviant behaviour. It is often a relatively minor or isolated occurrence. Secondary deviance, on the other hand, occurs after an individual has been labelled as deviant by society and has accepted this label. Secondary deviance involves continued and more serious deviant behaviour, often as a response to the labelling process.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Social Reaction: Labelling theorists emphasize the importance of social reactions, including societal responses and labelling by authorities, peers, and other significant individuals. The act of labelling someone as deviant or criminal is a social process that can have profound consequences.</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Self-Fulfilling Prophecy: Labelling theory suggests that once an individual is labelled as deviant or criminal, they may internalize this label and incorporate it into their self-concept. This internalization can lead to a self-fulfilling prophecy, where the labelled individual begins to act in ways consistent with the label.</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Stigmatization: Being labelled as deviant or criminal often results in stigmatization, where individuals are seen as discredited or tainted by society. This stigma can affect how others perceive and interact with the labelled person and can lead to social isolation and discrimination.</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Secondary Deviance and Subcultures: Labelling theorists argue that secondary deviance may lead individuals to seek out and associate with subcultures or groups that share their deviant status. These subcultures may provide social support and validation for deviant behaviour.</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Deviant Career: Labelling theory introduces the concept of a "deviant career," which describes the trajectory of an individual's life once they are labelled as deviant. This career may involve continued involvement in deviant activities, a criminal record, and a diminished likelihood of reintegrating into mainstream society.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Criminal Justice System: Labelling theory has implications for the criminal justice system. It suggests that the process of arrest, prosecution, and sentencing can label individuals as criminals and lead to their further involvement in criminal behaviour. Efforts to divert individuals away from the criminal justice system and toward rehabilitation have been influenced by labelling theory.</a:t>
            </a: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Critique of Social Control: Labelling theory challenges the traditional view that social control and labelling are effective deterrents of deviance. Instead, it highlights how labelling and societal reactions can contribute to the perpetuation of deviant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labelling theory, as developed by Howard Becker and others, underscores the importance of societal reactions and the application of labels in shaping individuals' perceptions of themselves and their subsequent behaviour. It highlights the potential negative consequences of labelling individuals as deviant or criminal and has led to discussions about alternatives to punitive approaches in the criminal justice system.</a:t>
            </a:r>
          </a:p>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36</a:t>
            </a:fld>
            <a:endParaRPr lang="en-US"/>
          </a:p>
        </p:txBody>
      </p:sp>
    </p:spTree>
    <p:extLst>
      <p:ext uri="{BB962C8B-B14F-4D97-AF65-F5344CB8AC3E}">
        <p14:creationId xmlns:p14="http://schemas.microsoft.com/office/powerpoint/2010/main" val="3328339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37</a:t>
            </a:fld>
            <a:endParaRPr lang="en-US"/>
          </a:p>
        </p:txBody>
      </p:sp>
    </p:spTree>
    <p:extLst>
      <p:ext uri="{BB962C8B-B14F-4D97-AF65-F5344CB8AC3E}">
        <p14:creationId xmlns:p14="http://schemas.microsoft.com/office/powerpoint/2010/main" val="8618199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38</a:t>
            </a:fld>
            <a:endParaRPr lang="en-US"/>
          </a:p>
        </p:txBody>
      </p:sp>
    </p:spTree>
    <p:extLst>
      <p:ext uri="{BB962C8B-B14F-4D97-AF65-F5344CB8AC3E}">
        <p14:creationId xmlns:p14="http://schemas.microsoft.com/office/powerpoint/2010/main" val="17418243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39</a:t>
            </a:fld>
            <a:endParaRPr lang="en-US"/>
          </a:p>
        </p:txBody>
      </p:sp>
    </p:spTree>
    <p:extLst>
      <p:ext uri="{BB962C8B-B14F-4D97-AF65-F5344CB8AC3E}">
        <p14:creationId xmlns:p14="http://schemas.microsoft.com/office/powerpoint/2010/main" val="6616753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13 minutes </a:t>
            </a:r>
          </a:p>
          <a:p>
            <a:endParaRPr lang="en-US" dirty="0">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The murder of James Bulger, a tragic and highly publicised case that occurred in 1993 in the United Kingdom, has been the subject of extensive academic and public discussions. Several criminological theories can be applied to better understand the circumstances surrounding this case, the motivations of the young perpetrators. </a:t>
            </a:r>
          </a:p>
          <a:p>
            <a:pPr algn="l"/>
            <a:endParaRPr lang="en-GB" b="1"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Some of the theories that can be relevant to the murder of James Bulger include: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Labelling Theory:</a:t>
            </a:r>
            <a:r>
              <a:rPr lang="en-GB" b="0" i="0" u="none" strike="noStrike" dirty="0">
                <a:solidFill>
                  <a:srgbClr val="374151"/>
                </a:solidFill>
                <a:effectLst/>
                <a:latin typeface="Arial" panose="020B0604020202020204" pitchFamily="34" charset="0"/>
                <a:cs typeface="Arial" panose="020B0604020202020204" pitchFamily="34" charset="0"/>
              </a:rPr>
              <a:t> Labelling theory is highly relevant to the case of James Bulger. After the murder, Jon Venables and Robert Thompson, were labelled as child killers. The societal reaction and labelling of these children as murderers had significant consequences for their identities, their future development, and the public's perception of them.</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Learning Theory:</a:t>
            </a:r>
            <a:r>
              <a:rPr lang="en-GB" b="0" i="0" u="none" strike="noStrike" dirty="0">
                <a:solidFill>
                  <a:srgbClr val="374151"/>
                </a:solidFill>
                <a:effectLst/>
                <a:latin typeface="Arial" panose="020B0604020202020204" pitchFamily="34" charset="0"/>
                <a:cs typeface="Arial" panose="020B0604020202020204" pitchFamily="34" charset="0"/>
              </a:rPr>
              <a:t> Social learning theory, particularly the concept of differential association, can be applied to understand how Jon Venables and Robert Thompson may have learned criminal behaviour or violent tendencies from their environments, peers, or media exposure. The influence of deviant peer groups on their actions is of particular interest.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Control Theory:</a:t>
            </a:r>
            <a:r>
              <a:rPr lang="en-GB" b="0" i="0" u="none" strike="noStrike" dirty="0">
                <a:solidFill>
                  <a:srgbClr val="374151"/>
                </a:solidFill>
                <a:effectLst/>
                <a:latin typeface="Arial" panose="020B0604020202020204" pitchFamily="34" charset="0"/>
                <a:cs typeface="Arial" panose="020B0604020202020204" pitchFamily="34" charset="0"/>
              </a:rPr>
              <a:t> Social control theory can help explain why some individuals engage in criminal behaviour while others do not. In the case of James Bulger's murder, one might consider whether factors such as weak social bonds, inadequate supervision, or a lack of attachment to conventional institutions played a role in the behaviour of the young boys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Strain Theory:</a:t>
            </a:r>
            <a:r>
              <a:rPr lang="en-GB" b="0" i="0" u="none" strike="noStrike" dirty="0">
                <a:solidFill>
                  <a:srgbClr val="374151"/>
                </a:solidFill>
                <a:effectLst/>
                <a:latin typeface="Arial" panose="020B0604020202020204" pitchFamily="34" charset="0"/>
                <a:cs typeface="Arial" panose="020B0604020202020204" pitchFamily="34" charset="0"/>
              </a:rPr>
              <a:t> Strain theory can be applied to examine whether the young boys faced strain or stressors in their lives that may have contributed to their engagement in criminal behaviour. This could involve exploring their family backgrounds, socio-economic circumstances, or experiences of neglect or abuse.</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Labelling and the Criminal Justice System:</a:t>
            </a:r>
            <a:r>
              <a:rPr lang="en-GB" b="0" i="0" u="none" strike="noStrike" dirty="0">
                <a:solidFill>
                  <a:srgbClr val="374151"/>
                </a:solidFill>
                <a:effectLst/>
                <a:latin typeface="Arial" panose="020B0604020202020204" pitchFamily="34" charset="0"/>
                <a:cs typeface="Arial" panose="020B0604020202020204" pitchFamily="34" charset="0"/>
              </a:rPr>
              <a:t> The murder of James Bulger raised questions about the treatment of child offenders within the criminal justice system. The application of adult labels and punishments to juvenile offenders sparked debates about the appropriateness of punitive measures for young offenders.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note that the murder of James Bulger is a complex and deeply tragic case with unique circumstances, and no single theory can fully explain or justify the actions of the boys. Criminologists, sociologists, and psychologists have analysed the case from various perspectives to gain insights into the factors contributing to such a shocking and disturbing crime and to inform discussions about juvenile justice, rehabilitation, and societal responses to child offenders.</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549DE02-5C8F-FB41-88AD-A043133E3F0F}" type="slidenum">
              <a:rPr lang="en-US" smtClean="0"/>
              <a:t>40</a:t>
            </a:fld>
            <a:endParaRPr lang="en-US"/>
          </a:p>
        </p:txBody>
      </p:sp>
    </p:spTree>
    <p:extLst>
      <p:ext uri="{BB962C8B-B14F-4D97-AF65-F5344CB8AC3E}">
        <p14:creationId xmlns:p14="http://schemas.microsoft.com/office/powerpoint/2010/main" val="83203841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41</a:t>
            </a:fld>
            <a:endParaRPr lang="en-US"/>
          </a:p>
        </p:txBody>
      </p:sp>
    </p:spTree>
    <p:extLst>
      <p:ext uri="{BB962C8B-B14F-4D97-AF65-F5344CB8AC3E}">
        <p14:creationId xmlns:p14="http://schemas.microsoft.com/office/powerpoint/2010/main" val="25503182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549DE02-5C8F-FB41-88AD-A043133E3F0F}" type="slidenum">
              <a:rPr lang="en-US" smtClean="0"/>
              <a:t>42</a:t>
            </a:fld>
            <a:endParaRPr lang="en-US"/>
          </a:p>
        </p:txBody>
      </p:sp>
    </p:spTree>
    <p:extLst>
      <p:ext uri="{BB962C8B-B14F-4D97-AF65-F5344CB8AC3E}">
        <p14:creationId xmlns:p14="http://schemas.microsoft.com/office/powerpoint/2010/main" val="2850637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97BFF81C-1FCB-4DBA-8044-F1A0FCFD45A6}" type="datetime1">
              <a:rPr lang="en-US" smtClean="0"/>
              <a:t>2/6/25</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677807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5A87773D-8987-489A-A650-3D6F7D5C7C38}" type="datetime1">
              <a:rPr lang="en-US" smtClean="0"/>
              <a:t>2/6/25</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18582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97E150C1-1D78-4D80-810D-E9E86F6E88AB}" type="datetime1">
              <a:rPr lang="en-US" smtClean="0"/>
              <a:t>2/6/25</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764016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29E9CBD8-1588-4B6B-B74D-87480DDE94C0}" type="datetime1">
              <a:rPr lang="en-US" smtClean="0"/>
              <a:t>2/6/25</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107917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AD794440-721C-4D75-BD4F-4CFB3D51CDCA}" type="datetime1">
              <a:rPr lang="en-US" smtClean="0"/>
              <a:t>2/6/25</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800422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B2701A64-483B-4532-94FB-D8F90CB6DEE0}" type="datetime1">
              <a:rPr lang="en-US" smtClean="0"/>
              <a:t>2/6/25</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978217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6F18FB39-20FB-4E2E-B861-45B709B9C3C5}" type="datetime1">
              <a:rPr lang="en-US" smtClean="0"/>
              <a:t>2/6/25</a:t>
            </a:fld>
            <a:endParaRPr lang="en-US" dirty="0"/>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4071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AC48AC19-8BD6-476C-9770-8884373BCF00}" type="datetime1">
              <a:rPr lang="en-US" smtClean="0"/>
              <a:t>2/6/25</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3993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F3F68C53-8AD1-4F09-9486-FB3406B99CFA}" type="datetime1">
              <a:rPr lang="en-US" smtClean="0"/>
              <a:t>2/6/25</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189442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FB9092B3-2D87-4CDF-B84B-C46E5F5D31F7}" type="datetime1">
              <a:rPr lang="en-US" smtClean="0"/>
              <a:t>2/6/25</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52019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3D769E57-47B1-47B0-B526-3153E4B1E729}" type="datetime1">
              <a:rPr lang="en-US" smtClean="0"/>
              <a:t>2/6/25</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307600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BA543EDD-D0D2-447F-B24F-3717AF4B109D}" type="datetime1">
              <a:rPr lang="en-US" smtClean="0"/>
              <a:pPr/>
              <a:t>2/6/25</a:t>
            </a:fld>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2606327807"/>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tandfonline.com/doi/abs/10.1080/10911359.2011.564954"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kV3sqKiK85U?feature=oembed" TargetMode="Externa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37.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32.svg"/></Relationships>
</file>

<file path=ppt/slides/_rels/slide3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video" Target="https://www.youtube.com/embed/q1ONr4GahC8?feature=oembed" TargetMode="External"/><Relationship Id="rId4" Type="http://schemas.openxmlformats.org/officeDocument/2006/relationships/image" Target="../media/image34.jpeg"/></Relationships>
</file>

<file path=ppt/slides/_rels/slide4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7" name="Rectangle 406">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B1ACEB44-1C40-464A-95D5-10B8DAC5FDDA}"/>
              </a:ext>
            </a:extLst>
          </p:cNvPr>
          <p:cNvPicPr>
            <a:picLocks noChangeAspect="1"/>
          </p:cNvPicPr>
          <p:nvPr/>
        </p:nvPicPr>
        <p:blipFill rotWithShape="1">
          <a:blip r:embed="rId3"/>
          <a:srcRect t="4134" b="20866"/>
          <a:stretch/>
        </p:blipFill>
        <p:spPr>
          <a:xfrm>
            <a:off x="20" y="10"/>
            <a:ext cx="12191978" cy="6857990"/>
          </a:xfrm>
          <a:prstGeom prst="rect">
            <a:avLst/>
          </a:prstGeom>
        </p:spPr>
      </p:pic>
      <p:sp>
        <p:nvSpPr>
          <p:cNvPr id="408" name="Rectangle 407">
            <a:extLst>
              <a:ext uri="{FF2B5EF4-FFF2-40B4-BE49-F238E27FC236}">
                <a16:creationId xmlns:a16="http://schemas.microsoft.com/office/drawing/2014/main" id="{DDA28611-3C49-4908-AE9E-F37B27137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603955" cy="6858000"/>
          </a:xfrm>
          <a:prstGeom prst="rect">
            <a:avLst/>
          </a:prstGeom>
          <a:gradFill>
            <a:gsLst>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9" name="Freeform: Shape 393">
            <a:extLst>
              <a:ext uri="{FF2B5EF4-FFF2-40B4-BE49-F238E27FC236}">
                <a16:creationId xmlns:a16="http://schemas.microsoft.com/office/drawing/2014/main" id="{C66D63E6-0ECD-4AC2-8C8E-C6EFA54A3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9689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410" name="Freeform: Shape 395">
            <a:extLst>
              <a:ext uri="{FF2B5EF4-FFF2-40B4-BE49-F238E27FC236}">
                <a16:creationId xmlns:a16="http://schemas.microsoft.com/office/drawing/2014/main" id="{2C49298F-FE84-4637-A2D4-B110A6535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66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411" name="Rectangle 410">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973" y="901769"/>
            <a:ext cx="4970256" cy="3855397"/>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2" name="Rectangle 411">
            <a:extLst>
              <a:ext uri="{FF2B5EF4-FFF2-40B4-BE49-F238E27FC236}">
                <a16:creationId xmlns:a16="http://schemas.microsoft.com/office/drawing/2014/main" id="{287DFBF2-49F6-42E9-A0A3-263E1B29E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973" y="901769"/>
            <a:ext cx="4970256" cy="3855397"/>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02" name="Rectangle 401">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578" y="798986"/>
            <a:ext cx="4970256" cy="385539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128B9E-C308-425F-B9F0-AA455CA1EC9F}"/>
              </a:ext>
            </a:extLst>
          </p:cNvPr>
          <p:cNvSpPr>
            <a:spLocks noGrp="1"/>
          </p:cNvSpPr>
          <p:nvPr>
            <p:ph type="ctrTitle"/>
          </p:nvPr>
        </p:nvSpPr>
        <p:spPr>
          <a:xfrm>
            <a:off x="1069928" y="1006404"/>
            <a:ext cx="4184101" cy="1408805"/>
          </a:xfrm>
        </p:spPr>
        <p:txBody>
          <a:bodyPr vert="horz" lIns="91440" tIns="45720" rIns="91440" bIns="45720" rtlCol="0" anchor="t">
            <a:normAutofit/>
          </a:bodyPr>
          <a:lstStyle/>
          <a:p>
            <a:r>
              <a:rPr lang="en-US" sz="2000" dirty="0">
                <a:latin typeface="Calibri" panose="020F0502020204030204" pitchFamily="34" charset="0"/>
                <a:ea typeface="+mj-ea"/>
                <a:cs typeface="Calibri" panose="020F0502020204030204" pitchFamily="34" charset="0"/>
              </a:rPr>
              <a:t>Policing Models, Powers and Society</a:t>
            </a:r>
          </a:p>
        </p:txBody>
      </p:sp>
      <p:sp>
        <p:nvSpPr>
          <p:cNvPr id="3" name="Subtitle 2">
            <a:extLst>
              <a:ext uri="{FF2B5EF4-FFF2-40B4-BE49-F238E27FC236}">
                <a16:creationId xmlns:a16="http://schemas.microsoft.com/office/drawing/2014/main" id="{B90E8824-299C-4392-98AC-70906497F0A7}"/>
              </a:ext>
            </a:extLst>
          </p:cNvPr>
          <p:cNvSpPr>
            <a:spLocks noGrp="1"/>
          </p:cNvSpPr>
          <p:nvPr>
            <p:ph type="subTitle" idx="1"/>
          </p:nvPr>
        </p:nvSpPr>
        <p:spPr>
          <a:xfrm>
            <a:off x="1069928" y="2666718"/>
            <a:ext cx="4184101" cy="1537534"/>
          </a:xfrm>
        </p:spPr>
        <p:txBody>
          <a:bodyPr vert="horz" lIns="91440" tIns="45720" rIns="91440" bIns="45720" rtlCol="0">
            <a:normAutofit fontScale="77500" lnSpcReduction="20000"/>
          </a:bodyPr>
          <a:lstStyle/>
          <a:p>
            <a:endParaRPr lang="en-US" sz="600" dirty="0"/>
          </a:p>
          <a:p>
            <a:r>
              <a:rPr lang="en-US" sz="2600" b="1" dirty="0">
                <a:latin typeface="Calibri" panose="020F0502020204030204" pitchFamily="34" charset="0"/>
                <a:cs typeface="Calibri" panose="020F0502020204030204" pitchFamily="34" charset="0"/>
              </a:rPr>
              <a:t>Week 2</a:t>
            </a:r>
          </a:p>
          <a:p>
            <a:endParaRPr lang="en-US" sz="2200" b="1" dirty="0">
              <a:latin typeface="Calibri" panose="020F0502020204030204" pitchFamily="34" charset="0"/>
              <a:cs typeface="Calibri" panose="020F0502020204030204" pitchFamily="34" charset="0"/>
            </a:endParaRPr>
          </a:p>
          <a:p>
            <a:r>
              <a:rPr lang="en-US" sz="2200" b="1" dirty="0">
                <a:latin typeface="Calibri" panose="020F0502020204030204" pitchFamily="34" charset="0"/>
                <a:cs typeface="Calibri" panose="020F0502020204030204" pitchFamily="34" charset="0"/>
              </a:rPr>
              <a:t>Positivism, Control Theories and Critical Criminology</a:t>
            </a:r>
          </a:p>
          <a:p>
            <a:endParaRPr lang="en-US" sz="600" dirty="0"/>
          </a:p>
        </p:txBody>
      </p:sp>
    </p:spTree>
    <p:extLst>
      <p:ext uri="{BB962C8B-B14F-4D97-AF65-F5344CB8AC3E}">
        <p14:creationId xmlns:p14="http://schemas.microsoft.com/office/powerpoint/2010/main" val="1667261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1" name="Freeform: Shape 1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4" name="Rectangle 13">
            <a:extLst>
              <a:ext uri="{FF2B5EF4-FFF2-40B4-BE49-F238E27FC236}">
                <a16:creationId xmlns:a16="http://schemas.microsoft.com/office/drawing/2014/main" id="{E0E9B1DB-5C91-41C9-8C0D-C2CD3D570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02224B8-FCE1-4A12-84A7-B674B2B9E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542" y="1264801"/>
            <a:ext cx="4892216" cy="451175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1E366A2-885B-4E10-A479-4A650E4C6E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59" y="1173124"/>
            <a:ext cx="4892216" cy="451175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DC432F-2168-4FC8-BC4F-AFB889177FE0}"/>
              </a:ext>
            </a:extLst>
          </p:cNvPr>
          <p:cNvSpPr>
            <a:spLocks noGrp="1"/>
          </p:cNvSpPr>
          <p:nvPr>
            <p:ph type="title"/>
          </p:nvPr>
        </p:nvSpPr>
        <p:spPr>
          <a:xfrm>
            <a:off x="1102367" y="1264801"/>
            <a:ext cx="4114571" cy="4296387"/>
          </a:xfrm>
        </p:spPr>
        <p:txBody>
          <a:bodyPr>
            <a:normAutofit/>
          </a:bodyPr>
          <a:lstStyle/>
          <a:p>
            <a:pPr algn="ctr"/>
            <a:r>
              <a:rPr lang="en-GB" dirty="0"/>
              <a:t>Lesson Plan</a:t>
            </a:r>
            <a:endParaRPr lang="en-GB"/>
          </a:p>
        </p:txBody>
      </p:sp>
      <p:sp>
        <p:nvSpPr>
          <p:cNvPr id="2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9393600-5B26-4D1B-9D98-35AD16A67945}"/>
              </a:ext>
            </a:extLst>
          </p:cNvPr>
          <p:cNvSpPr>
            <a:spLocks noGrp="1"/>
          </p:cNvSpPr>
          <p:nvPr>
            <p:ph idx="1"/>
          </p:nvPr>
        </p:nvSpPr>
        <p:spPr>
          <a:xfrm>
            <a:off x="6234868" y="1345827"/>
            <a:ext cx="5217173" cy="4351338"/>
          </a:xfrm>
        </p:spPr>
        <p:txBody>
          <a:bodyPr>
            <a:normAutofit/>
          </a:bodyPr>
          <a:lstStyle/>
          <a:p>
            <a:r>
              <a:rPr lang="en-GB" dirty="0">
                <a:latin typeface="Calibri" panose="020F0502020204030204" pitchFamily="34" charset="0"/>
                <a:cs typeface="Calibri" panose="020F0502020204030204" pitchFamily="34" charset="0"/>
              </a:rPr>
              <a:t>Recap of Psychological Explanations of Crime</a:t>
            </a:r>
          </a:p>
          <a:p>
            <a:r>
              <a:rPr lang="en-GB" dirty="0">
                <a:latin typeface="Calibri" panose="020F0502020204030204" pitchFamily="34" charset="0"/>
                <a:cs typeface="Calibri" panose="020F0502020204030204" pitchFamily="34" charset="0"/>
              </a:rPr>
              <a:t>Sociological Positivism</a:t>
            </a:r>
          </a:p>
          <a:p>
            <a:pPr lvl="1"/>
            <a:r>
              <a:rPr lang="en-GB" dirty="0">
                <a:latin typeface="Calibri" panose="020F0502020204030204" pitchFamily="34" charset="0"/>
                <a:cs typeface="Calibri" panose="020F0502020204030204" pitchFamily="34" charset="0"/>
              </a:rPr>
              <a:t>Anomie, Strain, Subcultural Theory</a:t>
            </a:r>
          </a:p>
          <a:p>
            <a:r>
              <a:rPr lang="en-GB" dirty="0">
                <a:latin typeface="Calibri" panose="020F0502020204030204" pitchFamily="34" charset="0"/>
                <a:cs typeface="Calibri" panose="020F0502020204030204" pitchFamily="34" charset="0"/>
              </a:rPr>
              <a:t>Control Theory</a:t>
            </a:r>
          </a:p>
          <a:p>
            <a:r>
              <a:rPr lang="en-GB" dirty="0">
                <a:latin typeface="Calibri" panose="020F0502020204030204" pitchFamily="34" charset="0"/>
                <a:cs typeface="Calibri" panose="020F0502020204030204" pitchFamily="34" charset="0"/>
              </a:rPr>
              <a:t>Critical Criminology</a:t>
            </a:r>
          </a:p>
          <a:p>
            <a:pPr lvl="1"/>
            <a:r>
              <a:rPr lang="en-GB" dirty="0">
                <a:latin typeface="Calibri" panose="020F0502020204030204" pitchFamily="34" charset="0"/>
                <a:cs typeface="Calibri" panose="020F0502020204030204" pitchFamily="34" charset="0"/>
              </a:rPr>
              <a:t>Symbolic Interactionism and Labelling Theory</a:t>
            </a:r>
          </a:p>
          <a:p>
            <a:r>
              <a:rPr lang="en-GB" dirty="0">
                <a:latin typeface="Calibri" panose="020F0502020204030204" pitchFamily="34" charset="0"/>
                <a:cs typeface="Calibri" panose="020F0502020204030204" pitchFamily="34" charset="0"/>
              </a:rPr>
              <a:t>Case Study of James Bulger</a:t>
            </a:r>
          </a:p>
        </p:txBody>
      </p:sp>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98346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E1CBF-8124-4B1C-963C-79754C34FE81}"/>
              </a:ext>
            </a:extLst>
          </p:cNvPr>
          <p:cNvSpPr>
            <a:spLocks noGrp="1"/>
          </p:cNvSpPr>
          <p:nvPr>
            <p:ph type="title"/>
          </p:nvPr>
        </p:nvSpPr>
        <p:spPr>
          <a:xfrm>
            <a:off x="838200" y="776177"/>
            <a:ext cx="10515600" cy="4303011"/>
          </a:xfrm>
        </p:spPr>
        <p:txBody>
          <a:bodyPr>
            <a:normAutofit/>
          </a:bodyPr>
          <a:lstStyle/>
          <a:p>
            <a:pPr algn="ctr"/>
            <a:r>
              <a:rPr lang="en-GB" sz="4800" b="1" dirty="0"/>
              <a:t>Positivism</a:t>
            </a:r>
            <a:br>
              <a:rPr lang="en-GB" sz="4800" b="1" dirty="0"/>
            </a:br>
            <a:r>
              <a:rPr lang="en-GB" sz="4800" b="1" dirty="0"/>
              <a:t>Control Theories</a:t>
            </a:r>
            <a:br>
              <a:rPr lang="en-GB" sz="4800" b="1" dirty="0"/>
            </a:br>
            <a:r>
              <a:rPr lang="en-GB" sz="4800" b="1" dirty="0"/>
              <a:t>Critical Criminology</a:t>
            </a:r>
          </a:p>
        </p:txBody>
      </p:sp>
      <p:sp>
        <p:nvSpPr>
          <p:cNvPr id="3" name="Content Placeholder 2">
            <a:extLst>
              <a:ext uri="{FF2B5EF4-FFF2-40B4-BE49-F238E27FC236}">
                <a16:creationId xmlns:a16="http://schemas.microsoft.com/office/drawing/2014/main" id="{13591BF7-BAE4-4709-9830-103D7E8B3BAF}"/>
              </a:ext>
            </a:extLst>
          </p:cNvPr>
          <p:cNvSpPr>
            <a:spLocks noGrp="1"/>
          </p:cNvSpPr>
          <p:nvPr>
            <p:ph idx="1"/>
          </p:nvPr>
        </p:nvSpPr>
        <p:spPr>
          <a:xfrm>
            <a:off x="838200" y="5079188"/>
            <a:ext cx="10515600" cy="1002635"/>
          </a:xfrm>
        </p:spPr>
        <p:txBody>
          <a:bodyPr/>
          <a:lstStyle/>
          <a:p>
            <a:pPr marL="0" indent="0">
              <a:buNone/>
            </a:pPr>
            <a:r>
              <a:rPr lang="en-GB" dirty="0">
                <a:hlinkClick r:id="rId3"/>
              </a:rPr>
              <a:t>Historical Theories of Crime and Delinquency: Journal of Human </a:t>
            </a:r>
            <a:r>
              <a:rPr lang="en-GB" dirty="0" err="1">
                <a:hlinkClick r:id="rId3"/>
              </a:rPr>
              <a:t>Behavior</a:t>
            </a:r>
            <a:r>
              <a:rPr lang="en-GB" dirty="0">
                <a:hlinkClick r:id="rId3"/>
              </a:rPr>
              <a:t> in the Social Environment: Vol 21, No 3 (tandfonline.com)</a:t>
            </a:r>
            <a:endParaRPr lang="en-GB" dirty="0"/>
          </a:p>
        </p:txBody>
      </p:sp>
    </p:spTree>
    <p:extLst>
      <p:ext uri="{BB962C8B-B14F-4D97-AF65-F5344CB8AC3E}">
        <p14:creationId xmlns:p14="http://schemas.microsoft.com/office/powerpoint/2010/main" val="797483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493F4-4E5A-4860-AD71-7CB5CB708A31}"/>
              </a:ext>
            </a:extLst>
          </p:cNvPr>
          <p:cNvSpPr>
            <a:spLocks noGrp="1"/>
          </p:cNvSpPr>
          <p:nvPr>
            <p:ph type="title"/>
          </p:nvPr>
        </p:nvSpPr>
        <p:spPr/>
        <p:txBody>
          <a:bodyPr/>
          <a:lstStyle/>
          <a:p>
            <a:r>
              <a:rPr lang="en-GB" dirty="0"/>
              <a:t>Social Learning Theory</a:t>
            </a:r>
          </a:p>
        </p:txBody>
      </p:sp>
      <p:graphicFrame>
        <p:nvGraphicFramePr>
          <p:cNvPr id="6" name="Content Placeholder 2">
            <a:extLst>
              <a:ext uri="{FF2B5EF4-FFF2-40B4-BE49-F238E27FC236}">
                <a16:creationId xmlns:a16="http://schemas.microsoft.com/office/drawing/2014/main" id="{C2C7AE14-E092-18A1-B401-CD93A6AA2A25}"/>
              </a:ext>
            </a:extLst>
          </p:cNvPr>
          <p:cNvGraphicFramePr>
            <a:graphicFrameLocks noGrp="1"/>
          </p:cNvGraphicFramePr>
          <p:nvPr>
            <p:ph idx="1"/>
          </p:nvPr>
        </p:nvGraphicFramePr>
        <p:xfrm>
          <a:off x="838200" y="1825625"/>
          <a:ext cx="400396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FDBDFB5-4ABE-4F76-9967-3128C54D4EE9}"/>
              </a:ext>
            </a:extLst>
          </p:cNvPr>
          <p:cNvSpPr txBox="1"/>
          <p:nvPr/>
        </p:nvSpPr>
        <p:spPr>
          <a:xfrm>
            <a:off x="5839691" y="1779605"/>
            <a:ext cx="5112327" cy="4397358"/>
          </a:xfrm>
          <a:prstGeom prst="rect">
            <a:avLst/>
          </a:prstGeom>
          <a:noFill/>
        </p:spPr>
        <p:txBody>
          <a:bodyPr wrap="square" rtlCol="0">
            <a:spAutoFit/>
          </a:bodyPr>
          <a:lstStyle/>
          <a:p>
            <a:pPr marL="0" indent="0">
              <a:lnSpc>
                <a:spcPct val="110000"/>
              </a:lnSpc>
              <a:buNone/>
            </a:pPr>
            <a:r>
              <a:rPr lang="en-GB" sz="3200" dirty="0"/>
              <a:t>Social Learning theory can be applied at individual level in addition to examining societal influences:</a:t>
            </a:r>
            <a:endParaRPr lang="en-US" sz="3200" dirty="0"/>
          </a:p>
          <a:p>
            <a:pPr marL="0" indent="0">
              <a:lnSpc>
                <a:spcPct val="110000"/>
              </a:lnSpc>
              <a:buNone/>
            </a:pPr>
            <a:r>
              <a:rPr lang="en-GB" sz="3200" dirty="0"/>
              <a:t>- In reaction between observation (and imitation of same) and self-imposed values</a:t>
            </a:r>
          </a:p>
        </p:txBody>
      </p:sp>
    </p:spTree>
    <p:extLst>
      <p:ext uri="{BB962C8B-B14F-4D97-AF65-F5344CB8AC3E}">
        <p14:creationId xmlns:p14="http://schemas.microsoft.com/office/powerpoint/2010/main" val="321154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9399B-1F2F-40C4-8A7C-4786B9532BCE}"/>
              </a:ext>
            </a:extLst>
          </p:cNvPr>
          <p:cNvSpPr>
            <a:spLocks noGrp="1"/>
          </p:cNvSpPr>
          <p:nvPr>
            <p:ph type="title"/>
          </p:nvPr>
        </p:nvSpPr>
        <p:spPr/>
        <p:txBody>
          <a:bodyPr/>
          <a:lstStyle/>
          <a:p>
            <a:r>
              <a:rPr lang="en-GB" dirty="0"/>
              <a:t>The Simpsons and Social Learning Theory</a:t>
            </a:r>
          </a:p>
        </p:txBody>
      </p:sp>
      <p:pic>
        <p:nvPicPr>
          <p:cNvPr id="4" name="Online Media 3" title="The Simpsons - Maggie Hits Homer Bacuase Of Itchy And Scratchy">
            <a:hlinkClick r:id="" action="ppaction://media"/>
            <a:extLst>
              <a:ext uri="{FF2B5EF4-FFF2-40B4-BE49-F238E27FC236}">
                <a16:creationId xmlns:a16="http://schemas.microsoft.com/office/drawing/2014/main" id="{D0B2AF20-90BC-481B-8494-6806EC9BF413}"/>
              </a:ext>
            </a:extLst>
          </p:cNvPr>
          <p:cNvPicPr>
            <a:picLocks noGrp="1" noRot="1" noChangeAspect="1"/>
          </p:cNvPicPr>
          <p:nvPr>
            <p:ph idx="1"/>
            <a:videoFile r:link="rId1"/>
          </p:nvPr>
        </p:nvPicPr>
        <p:blipFill>
          <a:blip r:embed="rId4"/>
          <a:stretch>
            <a:fillRect/>
          </a:stretch>
        </p:blipFill>
        <p:spPr>
          <a:xfrm>
            <a:off x="1774320" y="1609046"/>
            <a:ext cx="8643360" cy="4883829"/>
          </a:xfrm>
          <a:prstGeom prst="rect">
            <a:avLst/>
          </a:prstGeom>
        </p:spPr>
      </p:pic>
    </p:spTree>
    <p:extLst>
      <p:ext uri="{BB962C8B-B14F-4D97-AF65-F5344CB8AC3E}">
        <p14:creationId xmlns:p14="http://schemas.microsoft.com/office/powerpoint/2010/main" val="338492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61F973-E1B6-4633-A641-68BA53B99D87}"/>
              </a:ext>
            </a:extLst>
          </p:cNvPr>
          <p:cNvSpPr>
            <a:spLocks noGrp="1"/>
          </p:cNvSpPr>
          <p:nvPr>
            <p:ph type="title"/>
          </p:nvPr>
        </p:nvSpPr>
        <p:spPr>
          <a:xfrm>
            <a:off x="1331088" y="565740"/>
            <a:ext cx="10624321" cy="550330"/>
          </a:xfrm>
        </p:spPr>
        <p:txBody>
          <a:bodyPr>
            <a:noAutofit/>
          </a:bodyPr>
          <a:lstStyle/>
          <a:p>
            <a:pPr algn="ctr"/>
            <a:r>
              <a:rPr lang="en-GB" sz="2400" dirty="0"/>
              <a:t>9 Key points of Sutherland’s differential Association (</a:t>
            </a:r>
            <a:r>
              <a:rPr lang="en-GB" sz="2400" i="1" dirty="0"/>
              <a:t>Principles of criminology</a:t>
            </a:r>
            <a:r>
              <a:rPr lang="en-GB" sz="2400" dirty="0"/>
              <a:t>, 1924)</a:t>
            </a:r>
          </a:p>
        </p:txBody>
      </p:sp>
      <p:sp>
        <p:nvSpPr>
          <p:cNvPr id="35" name="Freeform: Shape 34">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7" name="Freeform: Shape 36">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5D1FF148-6725-4278-A9A8-A9A6A3F26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1" name="Oval 40">
            <a:extLst>
              <a:ext uri="{FF2B5EF4-FFF2-40B4-BE49-F238E27FC236}">
                <a16:creationId xmlns:a16="http://schemas.microsoft.com/office/drawing/2014/main" id="{B247507B-4D21-4FF7-B49C-239309CF2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222" name="Content Placeholder 2">
            <a:extLst>
              <a:ext uri="{FF2B5EF4-FFF2-40B4-BE49-F238E27FC236}">
                <a16:creationId xmlns:a16="http://schemas.microsoft.com/office/drawing/2014/main" id="{86C9A46D-445B-2E68-A20B-CC3451D30C1F}"/>
              </a:ext>
            </a:extLst>
          </p:cNvPr>
          <p:cNvGraphicFramePr>
            <a:graphicFrameLocks noGrp="1"/>
          </p:cNvGraphicFramePr>
          <p:nvPr>
            <p:ph idx="1"/>
            <p:extLst>
              <p:ext uri="{D42A27DB-BD31-4B8C-83A1-F6EECF244321}">
                <p14:modId xmlns:p14="http://schemas.microsoft.com/office/powerpoint/2010/main" val="3870941665"/>
              </p:ext>
            </p:extLst>
          </p:nvPr>
        </p:nvGraphicFramePr>
        <p:xfrm>
          <a:off x="537394" y="1383213"/>
          <a:ext cx="11418015" cy="52076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3105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B9C8572E-172C-40D3-95BF-FF175EA4C989}"/>
              </a:ext>
            </a:extLst>
          </p:cNvPr>
          <p:cNvSpPr>
            <a:spLocks noGrp="1"/>
          </p:cNvSpPr>
          <p:nvPr>
            <p:ph type="title"/>
          </p:nvPr>
        </p:nvSpPr>
        <p:spPr>
          <a:xfrm>
            <a:off x="2394554" y="620282"/>
            <a:ext cx="4463623" cy="1314996"/>
          </a:xfrm>
        </p:spPr>
        <p:txBody>
          <a:bodyPr anchor="b">
            <a:normAutofit/>
          </a:bodyPr>
          <a:lstStyle/>
          <a:p>
            <a:r>
              <a:rPr lang="en-GB" dirty="0"/>
              <a:t>Social Learning Theory</a:t>
            </a:r>
          </a:p>
        </p:txBody>
      </p:sp>
      <p:sp>
        <p:nvSpPr>
          <p:cNvPr id="13" name="Freeform: Shape 1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B102021B-A669-4708-B416-DC1763F09A24}"/>
              </a:ext>
            </a:extLst>
          </p:cNvPr>
          <p:cNvSpPr>
            <a:spLocks noGrp="1"/>
          </p:cNvSpPr>
          <p:nvPr>
            <p:ph idx="1"/>
          </p:nvPr>
        </p:nvSpPr>
        <p:spPr>
          <a:xfrm>
            <a:off x="1058500" y="2125737"/>
            <a:ext cx="5637375" cy="4044463"/>
          </a:xfrm>
        </p:spPr>
        <p:txBody>
          <a:bodyPr anchor="ctr">
            <a:normAutofit/>
          </a:bodyPr>
          <a:lstStyle/>
          <a:p>
            <a:pPr marL="0" indent="0">
              <a:buNone/>
            </a:pPr>
            <a:r>
              <a:rPr lang="en-GB" sz="2400" dirty="0"/>
              <a:t>SLT demonstrates that learning is a crucial aspect to crime, both in imitation and choosing to commit crimes:</a:t>
            </a:r>
            <a:endParaRPr lang="en-US" sz="2400" dirty="0"/>
          </a:p>
          <a:p>
            <a:pPr lvl="1"/>
            <a:endParaRPr lang="en-GB" dirty="0"/>
          </a:p>
          <a:p>
            <a:pPr lvl="1"/>
            <a:r>
              <a:rPr lang="en-GB" dirty="0"/>
              <a:t>Rational choice theory concerns the decision to commit crime and there is a cost-reward decision-making process</a:t>
            </a:r>
          </a:p>
          <a:p>
            <a:endParaRPr lang="en-GB" sz="1700" dirty="0"/>
          </a:p>
        </p:txBody>
      </p:sp>
      <p:sp>
        <p:nvSpPr>
          <p:cNvPr id="17" name="Freeform: Shape 1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9"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descr="Geometric shapes on a wooden background">
            <a:extLst>
              <a:ext uri="{FF2B5EF4-FFF2-40B4-BE49-F238E27FC236}">
                <a16:creationId xmlns:a16="http://schemas.microsoft.com/office/drawing/2014/main" id="{F9AA30C2-9C29-AF71-EE48-2EED39D9842A}"/>
              </a:ext>
            </a:extLst>
          </p:cNvPr>
          <p:cNvPicPr>
            <a:picLocks noChangeAspect="1"/>
          </p:cNvPicPr>
          <p:nvPr/>
        </p:nvPicPr>
        <p:blipFill rotWithShape="1">
          <a:blip r:embed="rId3"/>
          <a:srcRect l="10001" r="23247" b="-2"/>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2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4"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654351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Freeform: Shape 76">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BD67B21D-76A5-4E04-A8E0-E303475D56A0}"/>
              </a:ext>
            </a:extLst>
          </p:cNvPr>
          <p:cNvSpPr>
            <a:spLocks noGrp="1"/>
          </p:cNvSpPr>
          <p:nvPr>
            <p:ph type="title"/>
          </p:nvPr>
        </p:nvSpPr>
        <p:spPr>
          <a:xfrm>
            <a:off x="2020185" y="633046"/>
            <a:ext cx="4593817" cy="1314996"/>
          </a:xfrm>
        </p:spPr>
        <p:txBody>
          <a:bodyPr anchor="b">
            <a:normAutofit/>
          </a:bodyPr>
          <a:lstStyle/>
          <a:p>
            <a:r>
              <a:rPr lang="en-GB" dirty="0"/>
              <a:t>Psychodynamics and Crime</a:t>
            </a:r>
          </a:p>
        </p:txBody>
      </p:sp>
      <p:sp>
        <p:nvSpPr>
          <p:cNvPr id="79" name="Freeform: Shape 78">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81" name="Freeform: Shape 80">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83" name="Freeform: Shape 82">
            <a:extLst>
              <a:ext uri="{FF2B5EF4-FFF2-40B4-BE49-F238E27FC236}">
                <a16:creationId xmlns:a16="http://schemas.microsoft.com/office/drawing/2014/main" id="{F8875E4C-CFFE-4552-ABC7-175C3CB757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5" name="Freeform: Shape 84">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87" name="Freeform: Shape 86">
            <a:extLst>
              <a:ext uri="{FF2B5EF4-FFF2-40B4-BE49-F238E27FC236}">
                <a16:creationId xmlns:a16="http://schemas.microsoft.com/office/drawing/2014/main" id="{53812026-3FC6-44DA-94EF-3B8164049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1028" name="Picture 4" descr="Wer War August Aichhorn: Briefe, Dokumente, Unveröffentlichte Arbeiten | August  AICHHORN | First Edition">
            <a:extLst>
              <a:ext uri="{FF2B5EF4-FFF2-40B4-BE49-F238E27FC236}">
                <a16:creationId xmlns:a16="http://schemas.microsoft.com/office/drawing/2014/main" id="{4824F4AF-4CE4-468A-995A-C3B229DBE1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28249"/>
          <a:stretch/>
        </p:blipFill>
        <p:spPr bwMode="auto">
          <a:xfrm>
            <a:off x="1370385" y="2109998"/>
            <a:ext cx="4593817" cy="4593817"/>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Sigmund Freud - Wikipedia">
            <a:extLst>
              <a:ext uri="{FF2B5EF4-FFF2-40B4-BE49-F238E27FC236}">
                <a16:creationId xmlns:a16="http://schemas.microsoft.com/office/drawing/2014/main" id="{987AC18E-C03F-4FE1-BB3F-46A31FAE1AA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 b="26497"/>
          <a:stretch/>
        </p:blipFill>
        <p:spPr bwMode="auto">
          <a:xfrm>
            <a:off x="6450252" y="680757"/>
            <a:ext cx="3978381" cy="3978381"/>
          </a:xfrm>
          <a:custGeom>
            <a:avLst/>
            <a:gdLst/>
            <a:ahLst/>
            <a:cxnLst/>
            <a:rect l="l" t="t" r="r" b="b"/>
            <a:pathLst>
              <a:path w="2361890" h="2361890">
                <a:moveTo>
                  <a:pt x="1180945" y="0"/>
                </a:moveTo>
                <a:cubicBezTo>
                  <a:pt x="1833163" y="0"/>
                  <a:pt x="2361890" y="528727"/>
                  <a:pt x="2361890" y="1180945"/>
                </a:cubicBezTo>
                <a:cubicBezTo>
                  <a:pt x="2361890" y="1833163"/>
                  <a:pt x="1833163" y="2361890"/>
                  <a:pt x="1180945" y="2361890"/>
                </a:cubicBezTo>
                <a:cubicBezTo>
                  <a:pt x="528727" y="2361890"/>
                  <a:pt x="0" y="1833163"/>
                  <a:pt x="0" y="1180945"/>
                </a:cubicBezTo>
                <a:cubicBezTo>
                  <a:pt x="0" y="528727"/>
                  <a:pt x="528727" y="0"/>
                  <a:pt x="1180945" y="0"/>
                </a:cubicBezTo>
                <a:close/>
              </a:path>
            </a:pathLst>
          </a:custGeom>
          <a:noFill/>
          <a:extLst>
            <a:ext uri="{909E8E84-426E-40DD-AFC4-6F175D3DCCD1}">
              <a14:hiddenFill xmlns:a14="http://schemas.microsoft.com/office/drawing/2010/main">
                <a:solidFill>
                  <a:srgbClr val="FFFFFF"/>
                </a:solidFill>
              </a14:hiddenFill>
            </a:ext>
          </a:extLst>
        </p:spPr>
      </p:pic>
      <p:grpSp>
        <p:nvGrpSpPr>
          <p:cNvPr id="89"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90" name="Freeform: Shape 8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TextBox 3">
            <a:extLst>
              <a:ext uri="{FF2B5EF4-FFF2-40B4-BE49-F238E27FC236}">
                <a16:creationId xmlns:a16="http://schemas.microsoft.com/office/drawing/2014/main" id="{B0C2AE1C-105D-3EDA-71DA-849598BE8672}"/>
              </a:ext>
            </a:extLst>
          </p:cNvPr>
          <p:cNvSpPr txBox="1"/>
          <p:nvPr/>
        </p:nvSpPr>
        <p:spPr>
          <a:xfrm>
            <a:off x="6099545" y="5133882"/>
            <a:ext cx="2485072" cy="1015663"/>
          </a:xfrm>
          <a:prstGeom prst="rect">
            <a:avLst/>
          </a:prstGeom>
          <a:noFill/>
        </p:spPr>
        <p:txBody>
          <a:bodyPr wrap="square">
            <a:spAutoFit/>
          </a:bodyPr>
          <a:lstStyle/>
          <a:p>
            <a:r>
              <a:rPr lang="en-GB" sz="2000" b="1" i="0" u="none" strike="noStrike" dirty="0">
                <a:solidFill>
                  <a:srgbClr val="374151"/>
                </a:solidFill>
                <a:effectLst/>
                <a:latin typeface="Arial" panose="020B0604020202020204" pitchFamily="34" charset="0"/>
                <a:cs typeface="Arial" panose="020B0604020202020204" pitchFamily="34" charset="0"/>
              </a:rPr>
              <a:t>Sigmund Freud </a:t>
            </a:r>
          </a:p>
          <a:p>
            <a:endParaRPr lang="en-GB" sz="2000" b="1" dirty="0">
              <a:solidFill>
                <a:srgbClr val="374151"/>
              </a:solidFill>
              <a:latin typeface="Arial" panose="020B0604020202020204" pitchFamily="34" charset="0"/>
              <a:cs typeface="Arial" panose="020B0604020202020204" pitchFamily="34" charset="0"/>
            </a:endParaRPr>
          </a:p>
          <a:p>
            <a:r>
              <a:rPr lang="en-GB" sz="2000" b="1" i="0" u="none" strike="noStrike" dirty="0">
                <a:solidFill>
                  <a:srgbClr val="374151"/>
                </a:solidFill>
                <a:effectLst/>
                <a:latin typeface="Arial" panose="020B0604020202020204" pitchFamily="34" charset="0"/>
                <a:cs typeface="Arial" panose="020B0604020202020204" pitchFamily="34" charset="0"/>
              </a:rPr>
              <a:t>August </a:t>
            </a:r>
            <a:r>
              <a:rPr lang="en-GB" sz="2000" b="1" i="0" u="none" strike="noStrike" dirty="0" err="1">
                <a:solidFill>
                  <a:srgbClr val="374151"/>
                </a:solidFill>
                <a:effectLst/>
                <a:latin typeface="Arial" panose="020B0604020202020204" pitchFamily="34" charset="0"/>
                <a:cs typeface="Arial" panose="020B0604020202020204" pitchFamily="34" charset="0"/>
              </a:rPr>
              <a:t>Aichhorn</a:t>
            </a: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6421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A95C49C9-5AD1-4F0D-ABF6-2B17C59BCECA}"/>
              </a:ext>
            </a:extLst>
          </p:cNvPr>
          <p:cNvSpPr>
            <a:spLocks noGrp="1"/>
          </p:cNvSpPr>
          <p:nvPr>
            <p:ph type="title"/>
          </p:nvPr>
        </p:nvSpPr>
        <p:spPr>
          <a:xfrm>
            <a:off x="2648240" y="712590"/>
            <a:ext cx="4463623" cy="1314996"/>
          </a:xfrm>
        </p:spPr>
        <p:txBody>
          <a:bodyPr anchor="b">
            <a:normAutofit/>
          </a:bodyPr>
          <a:lstStyle/>
          <a:p>
            <a:r>
              <a:rPr lang="en-GB" dirty="0"/>
              <a:t>Psychodynamics and Crime</a:t>
            </a:r>
          </a:p>
        </p:txBody>
      </p:sp>
      <p:sp>
        <p:nvSpPr>
          <p:cNvPr id="37" name="Freeform: Shape 36">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9" name="Freeform: Shape 38">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49907858-943D-42B1-A37E-C7CD9B1902D3}"/>
              </a:ext>
            </a:extLst>
          </p:cNvPr>
          <p:cNvSpPr>
            <a:spLocks noGrp="1"/>
          </p:cNvSpPr>
          <p:nvPr>
            <p:ph idx="1"/>
          </p:nvPr>
        </p:nvSpPr>
        <p:spPr>
          <a:xfrm>
            <a:off x="212652" y="2476756"/>
            <a:ext cx="7102548" cy="4732263"/>
          </a:xfrm>
        </p:spPr>
        <p:txBody>
          <a:bodyPr>
            <a:noAutofit/>
          </a:bodyPr>
          <a:lstStyle/>
          <a:p>
            <a:pPr marL="0" indent="0">
              <a:buNone/>
            </a:pPr>
            <a:r>
              <a:rPr lang="en-GB" sz="2000" dirty="0"/>
              <a:t>Freud never applied theory directly to crime, but </a:t>
            </a:r>
            <a:r>
              <a:rPr lang="en-GB" sz="2000" dirty="0" err="1"/>
              <a:t>Aichhorn</a:t>
            </a:r>
            <a:r>
              <a:rPr lang="en-GB" sz="2000" dirty="0"/>
              <a:t> (1925) did:</a:t>
            </a:r>
            <a:endParaRPr lang="en-US" sz="2000" dirty="0"/>
          </a:p>
          <a:p>
            <a:pPr lvl="1"/>
            <a:endParaRPr lang="en-GB" sz="2000" dirty="0"/>
          </a:p>
          <a:p>
            <a:pPr lvl="1"/>
            <a:r>
              <a:rPr lang="en-GB" sz="2000" dirty="0"/>
              <a:t>Strong id, weak superego</a:t>
            </a:r>
            <a:endParaRPr lang="en-GB" sz="2000" dirty="0">
              <a:cs typeface="Calibri" panose="020F0502020204030204"/>
            </a:endParaRPr>
          </a:p>
          <a:p>
            <a:pPr lvl="1"/>
            <a:r>
              <a:rPr lang="en-GB" sz="2000" dirty="0"/>
              <a:t>Urge for gratification is not inhibited (The Id pleasure principle)</a:t>
            </a:r>
            <a:endParaRPr lang="en-GB" sz="2000" dirty="0">
              <a:cs typeface="Calibri" panose="020F0502020204030204"/>
            </a:endParaRPr>
          </a:p>
          <a:p>
            <a:pPr lvl="1"/>
            <a:r>
              <a:rPr lang="en-GB" sz="2000" dirty="0"/>
              <a:t>Id in conflict with societal norms I painfully repressed, resulting in coping strategies that are deemed deviant</a:t>
            </a:r>
            <a:endParaRPr lang="en-GB" sz="2000" dirty="0">
              <a:cs typeface="Calibri" panose="020F0502020204030204"/>
            </a:endParaRPr>
          </a:p>
          <a:p>
            <a:pPr lvl="1"/>
            <a:r>
              <a:rPr lang="en-GB" sz="2000" dirty="0"/>
              <a:t>Crime is the outward manifestation of internal disease which is compounded by ‘identity crisis’ (Erikson, 1994)</a:t>
            </a:r>
            <a:endParaRPr lang="en-GB" sz="2000" dirty="0">
              <a:cs typeface="Calibri" panose="020F0502020204030204"/>
            </a:endParaRPr>
          </a:p>
          <a:p>
            <a:pPr lvl="1"/>
            <a:endParaRPr lang="en-GB" sz="2800" b="1" dirty="0">
              <a:cs typeface="Calibri" panose="020F0502020204030204"/>
            </a:endParaRPr>
          </a:p>
          <a:p>
            <a:pPr lvl="1"/>
            <a:r>
              <a:rPr lang="en-GB" sz="2000" b="1" dirty="0">
                <a:cs typeface="Calibri" panose="020F0502020204030204"/>
              </a:rPr>
              <a:t>Key Limitation: </a:t>
            </a:r>
            <a:r>
              <a:rPr lang="en-GB" sz="2000" b="1" dirty="0"/>
              <a:t>No empirical support</a:t>
            </a:r>
            <a:endParaRPr lang="en-GB" sz="2000" b="1" dirty="0">
              <a:cs typeface="Calibri" panose="020F0502020204030204"/>
            </a:endParaRPr>
          </a:p>
        </p:txBody>
      </p:sp>
      <p:sp>
        <p:nvSpPr>
          <p:cNvPr id="41" name="Freeform: Shape 40">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3" name="Freeform: Shape 42">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5" name="Freeform: Shape 44">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29" name="Picture 28" descr="Lock with a love heart">
            <a:extLst>
              <a:ext uri="{FF2B5EF4-FFF2-40B4-BE49-F238E27FC236}">
                <a16:creationId xmlns:a16="http://schemas.microsoft.com/office/drawing/2014/main" id="{CC8C013F-9CBC-59A1-1786-7BFE7F6A932E}"/>
              </a:ext>
            </a:extLst>
          </p:cNvPr>
          <p:cNvPicPr>
            <a:picLocks noChangeAspect="1"/>
          </p:cNvPicPr>
          <p:nvPr/>
        </p:nvPicPr>
        <p:blipFill rotWithShape="1">
          <a:blip r:embed="rId3"/>
          <a:srcRect l="22149" r="21602" b="3"/>
          <a:stretch/>
        </p:blipFill>
        <p:spPr>
          <a:xfrm>
            <a:off x="7527851" y="71259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47"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48" name="Freeform: Shape 47">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4302812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054C22-C867-4488-8C7D-36CD31D68ADD}"/>
              </a:ext>
            </a:extLst>
          </p:cNvPr>
          <p:cNvSpPr>
            <a:spLocks noGrp="1"/>
          </p:cNvSpPr>
          <p:nvPr>
            <p:ph type="title"/>
          </p:nvPr>
        </p:nvSpPr>
        <p:spPr>
          <a:xfrm>
            <a:off x="1161109" y="130618"/>
            <a:ext cx="9869779" cy="802763"/>
          </a:xfrm>
        </p:spPr>
        <p:txBody>
          <a:bodyPr>
            <a:normAutofit/>
          </a:bodyPr>
          <a:lstStyle/>
          <a:p>
            <a:pPr algn="ctr"/>
            <a:r>
              <a:rPr lang="en-GB" dirty="0"/>
              <a:t>Psychodynamics and Crime</a:t>
            </a:r>
          </a:p>
        </p:txBody>
      </p:sp>
      <p:grpSp>
        <p:nvGrpSpPr>
          <p:cNvPr id="11" name="Graphic 190">
            <a:extLst>
              <a:ext uri="{FF2B5EF4-FFF2-40B4-BE49-F238E27FC236}">
                <a16:creationId xmlns:a16="http://schemas.microsoft.com/office/drawing/2014/main" id="{53883AA7-7F86-41F8-A1D8-06E9886E76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36528"/>
            <a:ext cx="1291642" cy="429215"/>
            <a:chOff x="2504802" y="1755501"/>
            <a:chExt cx="1598829" cy="531293"/>
          </a:xfrm>
          <a:solidFill>
            <a:schemeClr val="tx1"/>
          </a:solidFill>
        </p:grpSpPr>
        <p:sp>
          <p:nvSpPr>
            <p:cNvPr id="12" name="Freeform: Shape 11">
              <a:extLst>
                <a:ext uri="{FF2B5EF4-FFF2-40B4-BE49-F238E27FC236}">
                  <a16:creationId xmlns:a16="http://schemas.microsoft.com/office/drawing/2014/main" id="{FC80ACB6-0FE0-4F10-998D-2E8D463750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C2903D5-FF18-4A00-8E9F-9335FCF1E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5" name="Graphic 212">
            <a:extLst>
              <a:ext uri="{FF2B5EF4-FFF2-40B4-BE49-F238E27FC236}">
                <a16:creationId xmlns:a16="http://schemas.microsoft.com/office/drawing/2014/main" id="{DBBB6517-AFD0-4A58-8B37-F17AB81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7" name="Graphic 212">
            <a:extLst>
              <a:ext uri="{FF2B5EF4-FFF2-40B4-BE49-F238E27FC236}">
                <a16:creationId xmlns:a16="http://schemas.microsoft.com/office/drawing/2014/main" id="{3E39FCFD-033D-4043-95D9-7FAAAA8E0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904" y="5539746"/>
            <a:ext cx="705479" cy="705479"/>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aphicFrame>
        <p:nvGraphicFramePr>
          <p:cNvPr id="5" name="Content Placeholder 2">
            <a:extLst>
              <a:ext uri="{FF2B5EF4-FFF2-40B4-BE49-F238E27FC236}">
                <a16:creationId xmlns:a16="http://schemas.microsoft.com/office/drawing/2014/main" id="{C736BCCD-CBAD-863B-35B5-79762CC4088F}"/>
              </a:ext>
            </a:extLst>
          </p:cNvPr>
          <p:cNvGraphicFramePr>
            <a:graphicFrameLocks noGrp="1"/>
          </p:cNvGraphicFramePr>
          <p:nvPr>
            <p:ph idx="1"/>
            <p:extLst>
              <p:ext uri="{D42A27DB-BD31-4B8C-83A1-F6EECF244321}">
                <p14:modId xmlns:p14="http://schemas.microsoft.com/office/powerpoint/2010/main" val="368082327"/>
              </p:ext>
            </p:extLst>
          </p:nvPr>
        </p:nvGraphicFramePr>
        <p:xfrm>
          <a:off x="419100" y="1149962"/>
          <a:ext cx="11353799" cy="54612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9872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25" name="Freeform: Shape 24">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1" name="Oval 30">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33" name="Rectangle 32">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DDA28611-3C49-4908-AE9E-F37B27137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603955" cy="6858000"/>
          </a:xfrm>
          <a:prstGeom prst="rect">
            <a:avLst/>
          </a:prstGeom>
          <a:gradFill>
            <a:gsLst>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C66D63E6-0ECD-4AC2-8C8E-C6EFA54A3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9689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39" name="Freeform: Shape 38">
            <a:extLst>
              <a:ext uri="{FF2B5EF4-FFF2-40B4-BE49-F238E27FC236}">
                <a16:creationId xmlns:a16="http://schemas.microsoft.com/office/drawing/2014/main" id="{2C49298F-FE84-4637-A2D4-B110A6535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66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dirty="0"/>
          </a:p>
        </p:txBody>
      </p:sp>
      <p:sp>
        <p:nvSpPr>
          <p:cNvPr id="41" name="Rectangle 40">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973" y="901769"/>
            <a:ext cx="4970256" cy="3855397"/>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287DFBF2-49F6-42E9-A0A3-263E1B29E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973" y="901769"/>
            <a:ext cx="4970256" cy="3855397"/>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5" name="Rectangle 44">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578" y="798986"/>
            <a:ext cx="4970256" cy="385539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80DD6DE-4200-40D5-A4DF-5FC80337C6D1}"/>
              </a:ext>
            </a:extLst>
          </p:cNvPr>
          <p:cNvSpPr>
            <a:spLocks noGrp="1"/>
          </p:cNvSpPr>
          <p:nvPr>
            <p:ph type="title"/>
          </p:nvPr>
        </p:nvSpPr>
        <p:spPr>
          <a:xfrm>
            <a:off x="1007372" y="1487539"/>
            <a:ext cx="4184101" cy="2577893"/>
          </a:xfrm>
        </p:spPr>
        <p:txBody>
          <a:bodyPr vert="horz" lIns="91440" tIns="45720" rIns="91440" bIns="45720" rtlCol="0" anchor="ctr">
            <a:normAutofit/>
          </a:bodyPr>
          <a:lstStyle/>
          <a:p>
            <a:pPr algn="ctr"/>
            <a:r>
              <a:rPr lang="en-US" sz="2200" b="1" cap="all" spc="1500" dirty="0">
                <a:ea typeface="Source Sans Pro SemiBold" panose="020B0603030403020204" pitchFamily="34" charset="0"/>
              </a:rPr>
              <a:t>Psychopathy</a:t>
            </a:r>
          </a:p>
        </p:txBody>
      </p:sp>
      <p:graphicFrame>
        <p:nvGraphicFramePr>
          <p:cNvPr id="5" name="Content Placeholder 2">
            <a:extLst>
              <a:ext uri="{FF2B5EF4-FFF2-40B4-BE49-F238E27FC236}">
                <a16:creationId xmlns:a16="http://schemas.microsoft.com/office/drawing/2014/main" id="{40ECECFD-FD4A-481E-A968-DD23653F1585}"/>
              </a:ext>
            </a:extLst>
          </p:cNvPr>
          <p:cNvGraphicFramePr>
            <a:graphicFrameLocks noGrp="1"/>
          </p:cNvGraphicFramePr>
          <p:nvPr>
            <p:ph idx="1"/>
            <p:extLst>
              <p:ext uri="{D42A27DB-BD31-4B8C-83A1-F6EECF244321}">
                <p14:modId xmlns:p14="http://schemas.microsoft.com/office/powerpoint/2010/main" val="3871560746"/>
              </p:ext>
            </p:extLst>
          </p:nvPr>
        </p:nvGraphicFramePr>
        <p:xfrm>
          <a:off x="5823359" y="447277"/>
          <a:ext cx="5530440" cy="5729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7793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244F6ED8-0E10-4C58-9C13-3BB6F4B523FB}"/>
              </a:ext>
            </a:extLst>
          </p:cNvPr>
          <p:cNvSpPr>
            <a:spLocks noGrp="1"/>
          </p:cNvSpPr>
          <p:nvPr>
            <p:ph type="title"/>
          </p:nvPr>
        </p:nvSpPr>
        <p:spPr>
          <a:xfrm>
            <a:off x="2232252" y="633046"/>
            <a:ext cx="4463623" cy="1314996"/>
          </a:xfrm>
        </p:spPr>
        <p:txBody>
          <a:bodyPr anchor="b">
            <a:normAutofit/>
          </a:bodyPr>
          <a:lstStyle/>
          <a:p>
            <a:r>
              <a:rPr lang="en-US" dirty="0"/>
              <a:t>Psychological Positivism</a:t>
            </a:r>
            <a:endParaRPr lang="en-GB"/>
          </a:p>
        </p:txBody>
      </p:sp>
      <p:sp>
        <p:nvSpPr>
          <p:cNvPr id="43" name="Freeform: Shape 4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45" name="Freeform: Shape 4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5D8211EC-DA0A-4A9A-826F-534B6C08BFEB}"/>
              </a:ext>
            </a:extLst>
          </p:cNvPr>
          <p:cNvSpPr>
            <a:spLocks noGrp="1"/>
          </p:cNvSpPr>
          <p:nvPr>
            <p:ph idx="1"/>
          </p:nvPr>
        </p:nvSpPr>
        <p:spPr>
          <a:xfrm>
            <a:off x="938315" y="2473877"/>
            <a:ext cx="6337082" cy="4044463"/>
          </a:xfrm>
        </p:spPr>
        <p:txBody>
          <a:bodyPr>
            <a:noAutofit/>
          </a:bodyPr>
          <a:lstStyle/>
          <a:p>
            <a:pPr marL="0" indent="0">
              <a:buNone/>
            </a:pPr>
            <a:r>
              <a:rPr lang="en-GB" sz="2400" b="1" dirty="0">
                <a:latin typeface="Calibri" panose="020F0502020204030204" pitchFamily="34" charset="0"/>
                <a:cs typeface="Calibri" panose="020F0502020204030204" pitchFamily="34" charset="0"/>
              </a:rPr>
              <a:t>Causes of crime:</a:t>
            </a:r>
          </a:p>
          <a:p>
            <a:endParaRPr lang="en-GB" sz="2400" b="1" dirty="0">
              <a:latin typeface="Calibri" panose="020F0502020204030204" pitchFamily="34" charset="0"/>
              <a:cs typeface="Calibri" panose="020F0502020204030204" pitchFamily="34" charset="0"/>
            </a:endParaRPr>
          </a:p>
          <a:p>
            <a:pPr lvl="1"/>
            <a:r>
              <a:rPr lang="en-GB" dirty="0">
                <a:latin typeface="Calibri" panose="020F0502020204030204" pitchFamily="34" charset="0"/>
                <a:cs typeface="Calibri" panose="020F0502020204030204" pitchFamily="34" charset="0"/>
              </a:rPr>
              <a:t>E.g. – personality, poor psychological development etc.</a:t>
            </a:r>
          </a:p>
          <a:p>
            <a:pPr marL="457200" lvl="1" indent="0">
              <a:buNone/>
            </a:pPr>
            <a:endParaRPr lang="en-GB" dirty="0">
              <a:latin typeface="Calibri" panose="020F0502020204030204" pitchFamily="34" charset="0"/>
              <a:cs typeface="Calibri" panose="020F0502020204030204" pitchFamily="34" charset="0"/>
            </a:endParaRPr>
          </a:p>
          <a:p>
            <a:pPr lvl="1"/>
            <a:r>
              <a:rPr lang="en-GB" dirty="0">
                <a:latin typeface="Calibri" panose="020F0502020204030204" pitchFamily="34" charset="0"/>
                <a:cs typeface="Calibri" panose="020F0502020204030204" pitchFamily="34" charset="0"/>
              </a:rPr>
              <a:t>Key theorists:</a:t>
            </a:r>
          </a:p>
          <a:p>
            <a:pPr lvl="1"/>
            <a:r>
              <a:rPr lang="en-US" dirty="0" err="1">
                <a:latin typeface="Calibri" panose="020F0502020204030204" pitchFamily="34" charset="0"/>
                <a:cs typeface="Calibri" panose="020F0502020204030204" pitchFamily="34" charset="0"/>
              </a:rPr>
              <a:t>Aichorn</a:t>
            </a:r>
            <a:r>
              <a:rPr lang="en-US" dirty="0">
                <a:latin typeface="Calibri" panose="020F0502020204030204" pitchFamily="34" charset="0"/>
                <a:cs typeface="Calibri" panose="020F0502020204030204" pitchFamily="34" charset="0"/>
              </a:rPr>
              <a:t> (1925) - Psychodynamics </a:t>
            </a:r>
          </a:p>
          <a:p>
            <a:pPr lvl="1"/>
            <a:r>
              <a:rPr lang="en-US" dirty="0">
                <a:latin typeface="Calibri" panose="020F0502020204030204" pitchFamily="34" charset="0"/>
                <a:cs typeface="Calibri" panose="020F0502020204030204" pitchFamily="34" charset="0"/>
              </a:rPr>
              <a:t>Bowlby (1953) – Attachment Theory </a:t>
            </a:r>
          </a:p>
          <a:p>
            <a:pPr lvl="1"/>
            <a:r>
              <a:rPr lang="en-US" dirty="0">
                <a:latin typeface="Calibri" panose="020F0502020204030204" pitchFamily="34" charset="0"/>
                <a:cs typeface="Calibri" panose="020F0502020204030204" pitchFamily="34" charset="0"/>
              </a:rPr>
              <a:t>Eysenck (1916) – Criminal Personality</a:t>
            </a:r>
          </a:p>
        </p:txBody>
      </p:sp>
      <p:sp>
        <p:nvSpPr>
          <p:cNvPr id="47" name="Freeform: Shape 4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9" name="Freeform: Shape 4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1" name="Freeform: Shape 5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35" name="Picture 34" descr="Antique cash register keys">
            <a:extLst>
              <a:ext uri="{FF2B5EF4-FFF2-40B4-BE49-F238E27FC236}">
                <a16:creationId xmlns:a16="http://schemas.microsoft.com/office/drawing/2014/main" id="{225F25B3-7DEF-1C95-AF38-1920313368B5}"/>
              </a:ext>
            </a:extLst>
          </p:cNvPr>
          <p:cNvPicPr>
            <a:picLocks noChangeAspect="1"/>
          </p:cNvPicPr>
          <p:nvPr/>
        </p:nvPicPr>
        <p:blipFill rotWithShape="1">
          <a:blip r:embed="rId3"/>
          <a:srcRect l="15069" r="18433" b="3"/>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5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54" name="Freeform: Shape 5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346017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08C46ADB-3681-4366-9609-1E670D47B108}"/>
              </a:ext>
            </a:extLst>
          </p:cNvPr>
          <p:cNvSpPr>
            <a:spLocks noGrp="1"/>
          </p:cNvSpPr>
          <p:nvPr>
            <p:ph type="title"/>
          </p:nvPr>
        </p:nvSpPr>
        <p:spPr>
          <a:xfrm>
            <a:off x="2232252" y="1046896"/>
            <a:ext cx="4463623" cy="1314996"/>
          </a:xfrm>
        </p:spPr>
        <p:txBody>
          <a:bodyPr anchor="b">
            <a:normAutofit/>
          </a:bodyPr>
          <a:lstStyle/>
          <a:p>
            <a:r>
              <a:rPr lang="en-GB" dirty="0"/>
              <a:t>Psychological Positivism</a:t>
            </a:r>
          </a:p>
        </p:txBody>
      </p:sp>
      <p:sp>
        <p:nvSpPr>
          <p:cNvPr id="75" name="Freeform: Shape 7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77" name="Freeform: Shape 7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61180545-1C85-455A-8265-B3D1E1469972}"/>
              </a:ext>
            </a:extLst>
          </p:cNvPr>
          <p:cNvSpPr>
            <a:spLocks noGrp="1"/>
          </p:cNvSpPr>
          <p:nvPr>
            <p:ph idx="1"/>
          </p:nvPr>
        </p:nvSpPr>
        <p:spPr>
          <a:xfrm>
            <a:off x="755782" y="3020462"/>
            <a:ext cx="5812177" cy="3436291"/>
          </a:xfrm>
        </p:spPr>
        <p:txBody>
          <a:bodyPr>
            <a:normAutofit/>
          </a:bodyPr>
          <a:lstStyle/>
          <a:p>
            <a:pPr marL="0" indent="0" algn="ctr">
              <a:buNone/>
            </a:pPr>
            <a:r>
              <a:rPr lang="en-US" dirty="0"/>
              <a:t>Do you agree that offenders have unique personality traits that predispose them to criminal </a:t>
            </a:r>
            <a:r>
              <a:rPr lang="en-US" dirty="0" err="1"/>
              <a:t>behaviour</a:t>
            </a:r>
            <a:r>
              <a:rPr lang="en-US" dirty="0"/>
              <a:t>? </a:t>
            </a:r>
          </a:p>
          <a:p>
            <a:pPr marL="0" indent="0">
              <a:buNone/>
            </a:pPr>
            <a:endParaRPr lang="en-GB" dirty="0"/>
          </a:p>
          <a:p>
            <a:pPr marL="0" indent="0" algn="ctr">
              <a:buNone/>
            </a:pPr>
            <a:r>
              <a:rPr lang="en-GB" dirty="0"/>
              <a:t>Can you think of a theory that would argue against this idea?</a:t>
            </a:r>
          </a:p>
        </p:txBody>
      </p:sp>
      <p:sp>
        <p:nvSpPr>
          <p:cNvPr id="79" name="Freeform: Shape 78">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1" name="Freeform: Shape 80">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83" name="Freeform: Shape 82">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2050" name="Picture 2" descr="Criminal Minds - Rotten Tomatoes">
            <a:extLst>
              <a:ext uri="{FF2B5EF4-FFF2-40B4-BE49-F238E27FC236}">
                <a16:creationId xmlns:a16="http://schemas.microsoft.com/office/drawing/2014/main" id="{29B32BF7-83DD-49F4-B320-741D1C71EA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4999"/>
          <a:stretch/>
        </p:blipFill>
        <p:spPr bwMode="auto">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a:noFill/>
          <a:extLst>
            <a:ext uri="{909E8E84-426E-40DD-AFC4-6F175D3DCCD1}">
              <a14:hiddenFill xmlns:a14="http://schemas.microsoft.com/office/drawing/2010/main">
                <a:solidFill>
                  <a:srgbClr val="FFFFFF"/>
                </a:solidFill>
              </a14:hiddenFill>
            </a:ext>
          </a:extLst>
        </p:spPr>
      </p:pic>
      <p:grpSp>
        <p:nvGrpSpPr>
          <p:cNvPr id="85"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86" name="Freeform: Shape 85">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580785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846966-AC72-417E-B91B-A5DDE38FA036}"/>
              </a:ext>
            </a:extLst>
          </p:cNvPr>
          <p:cNvSpPr>
            <a:spLocks noGrp="1"/>
          </p:cNvSpPr>
          <p:nvPr>
            <p:ph type="title"/>
          </p:nvPr>
        </p:nvSpPr>
        <p:spPr>
          <a:xfrm>
            <a:off x="5355211" y="250970"/>
            <a:ext cx="5248221" cy="886379"/>
          </a:xfrm>
        </p:spPr>
        <p:txBody>
          <a:bodyPr>
            <a:normAutofit/>
          </a:bodyPr>
          <a:lstStyle/>
          <a:p>
            <a:r>
              <a:rPr lang="en-GB" sz="3700" dirty="0"/>
              <a:t>Psychological Positivism</a:t>
            </a:r>
          </a:p>
        </p:txBody>
      </p:sp>
      <p:pic>
        <p:nvPicPr>
          <p:cNvPr id="5" name="Picture 4" descr="Light bulb on yellow background with sketched light beams and cord">
            <a:extLst>
              <a:ext uri="{FF2B5EF4-FFF2-40B4-BE49-F238E27FC236}">
                <a16:creationId xmlns:a16="http://schemas.microsoft.com/office/drawing/2014/main" id="{66D20143-8ED4-7EB4-E311-06BA3A4F3E50}"/>
              </a:ext>
            </a:extLst>
          </p:cNvPr>
          <p:cNvPicPr>
            <a:picLocks noChangeAspect="1"/>
          </p:cNvPicPr>
          <p:nvPr/>
        </p:nvPicPr>
        <p:blipFill rotWithShape="1">
          <a:blip r:embed="rId3"/>
          <a:srcRect l="38500"/>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1" name="Group 1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5" name="Group 14">
            <a:extLst>
              <a:ext uri="{FF2B5EF4-FFF2-40B4-BE49-F238E27FC236}">
                <a16:creationId xmlns:a16="http://schemas.microsoft.com/office/drawing/2014/main" id="{C28CAB86-AA69-4EF8-A4E2-4E020497D0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alpha val="20000"/>
            </a:schemeClr>
          </a:solidFill>
        </p:grpSpPr>
        <p:sp>
          <p:nvSpPr>
            <p:cNvPr id="16" name="Freeform: Shape 15">
              <a:extLst>
                <a:ext uri="{FF2B5EF4-FFF2-40B4-BE49-F238E27FC236}">
                  <a16:creationId xmlns:a16="http://schemas.microsoft.com/office/drawing/2014/main" id="{29A36BEE-5544-45FB-88F3-9E156F32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5B49ECF4-1585-4D6B-AB63-D49C92945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9" name="Graphic 185">
            <a:extLst>
              <a:ext uri="{FF2B5EF4-FFF2-40B4-BE49-F238E27FC236}">
                <a16:creationId xmlns:a16="http://schemas.microsoft.com/office/drawing/2014/main" id="{617CAA5F-37E3-4DF6-9DD0-68A40D216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alpha val="20000"/>
            </a:schemeClr>
          </a:solidFill>
        </p:grpSpPr>
        <p:sp>
          <p:nvSpPr>
            <p:cNvPr id="20" name="Freeform: Shape 19">
              <a:extLst>
                <a:ext uri="{FF2B5EF4-FFF2-40B4-BE49-F238E27FC236}">
                  <a16:creationId xmlns:a16="http://schemas.microsoft.com/office/drawing/2014/main" id="{2FCF03A3-80B7-45BC-AA40-A335CC816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9D3C77A-275B-4C9E-A407-B09450E564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DC6C5B5B-80BB-41D8-A377-C653EF1B0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CA5D93A-E913-46A0-9684-20B6B4B8C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FE6EFE8A-51D2-4AF6-A18C-29A9E5EF5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B8232E38-0055-43D9-808B-565F97D55E31}"/>
              </a:ext>
            </a:extLst>
          </p:cNvPr>
          <p:cNvSpPr>
            <a:spLocks noGrp="1"/>
          </p:cNvSpPr>
          <p:nvPr>
            <p:ph idx="1"/>
          </p:nvPr>
        </p:nvSpPr>
        <p:spPr>
          <a:xfrm>
            <a:off x="5656521" y="1499016"/>
            <a:ext cx="6060558" cy="4351338"/>
          </a:xfrm>
        </p:spPr>
        <p:txBody>
          <a:bodyPr>
            <a:noAutofit/>
          </a:bodyPr>
          <a:lstStyle/>
          <a:p>
            <a:pPr marL="0" indent="0">
              <a:buNone/>
            </a:pPr>
            <a:r>
              <a:rPr lang="en-US" sz="2000" b="1" dirty="0">
                <a:latin typeface="Calibri" panose="020F0502020204030204" pitchFamily="34" charset="0"/>
                <a:cs typeface="Calibri" panose="020F0502020204030204" pitchFamily="34" charset="0"/>
              </a:rPr>
              <a:t>Cognitive theories</a:t>
            </a:r>
            <a:endParaRPr lang="en-US" sz="2000" dirty="0">
              <a:latin typeface="Calibri" panose="020F0502020204030204" pitchFamily="34" charset="0"/>
              <a:cs typeface="Calibri" panose="020F0502020204030204" pitchFamily="34" charset="0"/>
            </a:endParaRPr>
          </a:p>
          <a:p>
            <a:endParaRPr lang="en-US" sz="2000" b="1" dirty="0">
              <a:latin typeface="Calibri" panose="020F0502020204030204" pitchFamily="34" charset="0"/>
              <a:cs typeface="Calibri" panose="020F0502020204030204" pitchFamily="34" charset="0"/>
            </a:endParaRPr>
          </a:p>
          <a:p>
            <a:pPr lvl="1"/>
            <a:r>
              <a:rPr lang="en-GB" sz="2000" dirty="0">
                <a:latin typeface="Calibri" panose="020F0502020204030204" pitchFamily="34" charset="0"/>
                <a:cs typeface="Calibri" panose="020F0502020204030204" pitchFamily="34" charset="0"/>
              </a:rPr>
              <a:t>Cognitive processes determine behaviour including criminal behaviour</a:t>
            </a:r>
          </a:p>
          <a:p>
            <a:pPr lvl="1"/>
            <a:endParaRPr lang="en-GB" sz="2000" dirty="0">
              <a:latin typeface="Calibri" panose="020F0502020204030204" pitchFamily="34" charset="0"/>
              <a:cs typeface="Calibri" panose="020F0502020204030204" pitchFamily="34" charset="0"/>
            </a:endParaRPr>
          </a:p>
          <a:p>
            <a:pPr lvl="2"/>
            <a:r>
              <a:rPr lang="en-GB" dirty="0">
                <a:latin typeface="Calibri" panose="020F0502020204030204" pitchFamily="34" charset="0"/>
                <a:cs typeface="Calibri" panose="020F0502020204030204" pitchFamily="34" charset="0"/>
              </a:rPr>
              <a:t>Jean Piaget </a:t>
            </a:r>
            <a:r>
              <a:rPr lang="is-IS" dirty="0">
                <a:latin typeface="Calibri" panose="020F0502020204030204" pitchFamily="34" charset="0"/>
                <a:cs typeface="Calibri" panose="020F0502020204030204" pitchFamily="34" charset="0"/>
              </a:rPr>
              <a:t>(1932) – Orderly development of reasoning processes</a:t>
            </a:r>
          </a:p>
          <a:p>
            <a:pPr lvl="2"/>
            <a:r>
              <a:rPr lang="is-IS" dirty="0">
                <a:latin typeface="Calibri" panose="020F0502020204030204" pitchFamily="34" charset="0"/>
                <a:cs typeface="Calibri" panose="020F0502020204030204" pitchFamily="34" charset="0"/>
              </a:rPr>
              <a:t> Kohlberg (1969) – Stages of Moral development (pre/post)conventional</a:t>
            </a:r>
          </a:p>
          <a:p>
            <a:pPr lvl="2"/>
            <a:r>
              <a:rPr lang="en-GB" dirty="0">
                <a:latin typeface="Calibri" panose="020F0502020204030204" pitchFamily="34" charset="0"/>
                <a:cs typeface="Calibri" panose="020F0502020204030204" pitchFamily="34" charset="0"/>
              </a:rPr>
              <a:t>Yochelson and </a:t>
            </a:r>
            <a:r>
              <a:rPr lang="en-GB" dirty="0" err="1">
                <a:latin typeface="Calibri" panose="020F0502020204030204" pitchFamily="34" charset="0"/>
                <a:cs typeface="Calibri" panose="020F0502020204030204" pitchFamily="34" charset="0"/>
              </a:rPr>
              <a:t>Samenow</a:t>
            </a:r>
            <a:r>
              <a:rPr lang="en-GB" dirty="0">
                <a:latin typeface="Calibri" panose="020F0502020204030204" pitchFamily="34" charset="0"/>
                <a:cs typeface="Calibri" panose="020F0502020204030204" pitchFamily="34" charset="0"/>
              </a:rPr>
              <a:t>(1976) – Criminal thinking patterns </a:t>
            </a:r>
          </a:p>
          <a:p>
            <a:pPr marL="457200" lvl="1" indent="0">
              <a:buNone/>
            </a:pPr>
            <a:endParaRPr lang="en-GB" sz="2000" dirty="0">
              <a:latin typeface="Calibri" panose="020F0502020204030204" pitchFamily="34" charset="0"/>
              <a:cs typeface="Calibri" panose="020F0502020204030204" pitchFamily="34" charset="0"/>
            </a:endParaRPr>
          </a:p>
          <a:p>
            <a:pPr marL="457200" lvl="1" indent="0">
              <a:buNone/>
            </a:pPr>
            <a:r>
              <a:rPr lang="en-GB" sz="2000" dirty="0">
                <a:latin typeface="Calibri" panose="020F0502020204030204" pitchFamily="34" charset="0"/>
                <a:cs typeface="Calibri" panose="020F0502020204030204" pitchFamily="34" charset="0"/>
              </a:rPr>
              <a:t>Are we a product of our experiences? (Schemas)</a:t>
            </a:r>
            <a:endParaRPr lang="en-US" sz="2000" dirty="0">
              <a:latin typeface="Calibri" panose="020F0502020204030204" pitchFamily="34" charset="0"/>
              <a:cs typeface="Calibri" panose="020F0502020204030204" pitchFamily="34" charset="0"/>
            </a:endParaRPr>
          </a:p>
        </p:txBody>
      </p:sp>
      <p:grpSp>
        <p:nvGrpSpPr>
          <p:cNvPr id="26"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7" name="Freeform: Shape 26">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6149227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E7824294-7A2E-40B0-826E-0C2C6946EF2B}"/>
              </a:ext>
            </a:extLst>
          </p:cNvPr>
          <p:cNvSpPr>
            <a:spLocks noGrp="1"/>
          </p:cNvSpPr>
          <p:nvPr>
            <p:ph type="title"/>
          </p:nvPr>
        </p:nvSpPr>
        <p:spPr>
          <a:xfrm>
            <a:off x="838200" y="1195697"/>
            <a:ext cx="3200400" cy="4238118"/>
          </a:xfrm>
        </p:spPr>
        <p:txBody>
          <a:bodyPr>
            <a:normAutofit/>
          </a:bodyPr>
          <a:lstStyle/>
          <a:p>
            <a:r>
              <a:rPr lang="en-GB" sz="4100" dirty="0"/>
              <a:t>Critique of Psychological Positivism</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BCBE4D3-6856-0297-0EDD-758B0F325CEA}"/>
              </a:ext>
            </a:extLst>
          </p:cNvPr>
          <p:cNvGraphicFramePr>
            <a:graphicFrameLocks noGrp="1"/>
          </p:cNvGraphicFramePr>
          <p:nvPr>
            <p:ph idx="1"/>
            <p:extLst>
              <p:ext uri="{D42A27DB-BD31-4B8C-83A1-F6EECF244321}">
                <p14:modId xmlns:p14="http://schemas.microsoft.com/office/powerpoint/2010/main" val="93050420"/>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882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3076" name="Freeform: Shape 71">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77" name="Freeform: Shape 72">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78" name="Freeform: Shape 73">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79" name="Freeform: Shape 74">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80" name="Freeform: Shape 75">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8" name="Oval 77">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80" name="Rectangle 7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2" name="Group 81">
            <a:extLst>
              <a:ext uri="{FF2B5EF4-FFF2-40B4-BE49-F238E27FC236}">
                <a16:creationId xmlns:a16="http://schemas.microsoft.com/office/drawing/2014/main" id="{04A65D55-7E2D-4A21-B355-917D3C6F3E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43358"/>
            <a:ext cx="1861854" cy="717514"/>
            <a:chOff x="0" y="604259"/>
            <a:chExt cx="1861854" cy="717514"/>
          </a:xfrm>
          <a:solidFill>
            <a:srgbClr val="FFFFFF"/>
          </a:solidFill>
        </p:grpSpPr>
        <p:sp>
          <p:nvSpPr>
            <p:cNvPr id="3081" name="Freeform: Shape 82">
              <a:extLst>
                <a:ext uri="{FF2B5EF4-FFF2-40B4-BE49-F238E27FC236}">
                  <a16:creationId xmlns:a16="http://schemas.microsoft.com/office/drawing/2014/main" id="{BA201F19-7159-4094-8E86-FB37042CA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60425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082" name="Freeform: Shape 83">
              <a:extLst>
                <a:ext uri="{FF2B5EF4-FFF2-40B4-BE49-F238E27FC236}">
                  <a16:creationId xmlns:a16="http://schemas.microsoft.com/office/drawing/2014/main" id="{A2293196-6E77-47A6-96F5-EA7F67313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4399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86" name="Group 85">
            <a:extLst>
              <a:ext uri="{FF2B5EF4-FFF2-40B4-BE49-F238E27FC236}">
                <a16:creationId xmlns:a16="http://schemas.microsoft.com/office/drawing/2014/main" id="{26D18EEF-8F13-4130-9A08-EE7506D268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43358"/>
            <a:ext cx="1861854" cy="717514"/>
            <a:chOff x="0" y="604259"/>
            <a:chExt cx="1861854" cy="717514"/>
          </a:xfrm>
          <a:solidFill>
            <a:schemeClr val="tx1"/>
          </a:solidFill>
        </p:grpSpPr>
        <p:sp>
          <p:nvSpPr>
            <p:cNvPr id="87" name="Freeform: Shape 86">
              <a:extLst>
                <a:ext uri="{FF2B5EF4-FFF2-40B4-BE49-F238E27FC236}">
                  <a16:creationId xmlns:a16="http://schemas.microsoft.com/office/drawing/2014/main" id="{40E56837-48C9-43B2-A327-7061B24F8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60425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88" name="Freeform: Shape 87">
              <a:extLst>
                <a:ext uri="{FF2B5EF4-FFF2-40B4-BE49-F238E27FC236}">
                  <a16:creationId xmlns:a16="http://schemas.microsoft.com/office/drawing/2014/main" id="{4E6BFB4D-33E5-439D-AF2A-9AC3489DF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4399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3083" name="Group 89">
            <a:extLst>
              <a:ext uri="{FF2B5EF4-FFF2-40B4-BE49-F238E27FC236}">
                <a16:creationId xmlns:a16="http://schemas.microsoft.com/office/drawing/2014/main" id="{8ED9932C-1856-4003-881F-BE9632CBA6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5042" y="1189602"/>
            <a:ext cx="4965868" cy="4724821"/>
            <a:chOff x="1674895" y="1345036"/>
            <a:chExt cx="5428610" cy="4210939"/>
          </a:xfrm>
        </p:grpSpPr>
        <p:sp>
          <p:nvSpPr>
            <p:cNvPr id="3084" name="Rectangle 90">
              <a:extLst>
                <a:ext uri="{FF2B5EF4-FFF2-40B4-BE49-F238E27FC236}">
                  <a16:creationId xmlns:a16="http://schemas.microsoft.com/office/drawing/2014/main" id="{56FC8D47-D411-4ADB-B299-7A75669DB3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91">
              <a:extLst>
                <a:ext uri="{FF2B5EF4-FFF2-40B4-BE49-F238E27FC236}">
                  <a16:creationId xmlns:a16="http://schemas.microsoft.com/office/drawing/2014/main" id="{C56C1948-4CDF-4547-A487-7EC70D383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94" name="Rectangle 93">
            <a:extLst>
              <a:ext uri="{FF2B5EF4-FFF2-40B4-BE49-F238E27FC236}">
                <a16:creationId xmlns:a16="http://schemas.microsoft.com/office/drawing/2014/main" id="{8F559C00-FBCE-4548-8AEC-2383BAB38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039" y="1073781"/>
            <a:ext cx="4860256" cy="472773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FB04D-1B56-4A10-BBBB-AABA788BADF9}"/>
              </a:ext>
            </a:extLst>
          </p:cNvPr>
          <p:cNvSpPr>
            <a:spLocks noGrp="1"/>
          </p:cNvSpPr>
          <p:nvPr>
            <p:ph type="title"/>
          </p:nvPr>
        </p:nvSpPr>
        <p:spPr>
          <a:xfrm>
            <a:off x="730365" y="1164553"/>
            <a:ext cx="4683930" cy="3996994"/>
          </a:xfrm>
        </p:spPr>
        <p:txBody>
          <a:bodyPr vert="horz" lIns="91440" tIns="45720" rIns="91440" bIns="45720" rtlCol="0" anchor="ctr">
            <a:normAutofit/>
          </a:bodyPr>
          <a:lstStyle/>
          <a:p>
            <a:pPr algn="ctr"/>
            <a:r>
              <a:rPr lang="en-US" sz="2400" b="1" cap="all" spc="1500" dirty="0">
                <a:ea typeface="Source Sans Pro SemiBold" panose="020B0603030403020204" pitchFamily="34" charset="0"/>
              </a:rPr>
              <a:t>Sociological Positivism</a:t>
            </a:r>
          </a:p>
        </p:txBody>
      </p:sp>
      <p:sp>
        <p:nvSpPr>
          <p:cNvPr id="96" name="Freeform: Shape 95">
            <a:extLst>
              <a:ext uri="{FF2B5EF4-FFF2-40B4-BE49-F238E27FC236}">
                <a16:creationId xmlns:a16="http://schemas.microsoft.com/office/drawing/2014/main" id="{CEFEAA38-170A-444D-B0F3-99624FA9D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790119" y="0"/>
            <a:ext cx="1401881" cy="134503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086" name="Freeform: Shape 97">
            <a:extLst>
              <a:ext uri="{FF2B5EF4-FFF2-40B4-BE49-F238E27FC236}">
                <a16:creationId xmlns:a16="http://schemas.microsoft.com/office/drawing/2014/main" id="{166C5E0C-C82F-41AC-864E-919DB778FD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790119" y="0"/>
            <a:ext cx="1401881" cy="134503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087" name="Oval 99">
            <a:extLst>
              <a:ext uri="{FF2B5EF4-FFF2-40B4-BE49-F238E27FC236}">
                <a16:creationId xmlns:a16="http://schemas.microsoft.com/office/drawing/2014/main" id="{2E1929A1-D7FF-4E85-AA19-59CA57DFF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423" y="4590987"/>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88" name="Oval 101">
            <a:extLst>
              <a:ext uri="{FF2B5EF4-FFF2-40B4-BE49-F238E27FC236}">
                <a16:creationId xmlns:a16="http://schemas.microsoft.com/office/drawing/2014/main" id="{EC9707BA-98EC-4E12-B9E9-93CB8F65C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423" y="4590987"/>
            <a:ext cx="319941" cy="31994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3074" name="Picture 2" descr="Sociology Memes (@SociologyMeme) / Twitter">
            <a:extLst>
              <a:ext uri="{FF2B5EF4-FFF2-40B4-BE49-F238E27FC236}">
                <a16:creationId xmlns:a16="http://schemas.microsoft.com/office/drawing/2014/main" id="{C3D46A2D-C9EA-44F5-95BC-EE9C6E64BD2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140685" y="1231807"/>
            <a:ext cx="4747221" cy="4640410"/>
          </a:xfrm>
          <a:prstGeom prst="rect">
            <a:avLst/>
          </a:prstGeom>
          <a:noFill/>
          <a:ln w="28575">
            <a:noFill/>
          </a:ln>
          <a:extLst>
            <a:ext uri="{909E8E84-426E-40DD-AFC4-6F175D3DCCD1}">
              <a14:hiddenFill xmlns:a14="http://schemas.microsoft.com/office/drawing/2010/main">
                <a:solidFill>
                  <a:srgbClr val="FFFFFF"/>
                </a:solidFill>
              </a14:hiddenFill>
            </a:ext>
          </a:extLst>
        </p:spPr>
      </p:pic>
      <p:grpSp>
        <p:nvGrpSpPr>
          <p:cNvPr id="3089" name="Graphic 185">
            <a:extLst>
              <a:ext uri="{FF2B5EF4-FFF2-40B4-BE49-F238E27FC236}">
                <a16:creationId xmlns:a16="http://schemas.microsoft.com/office/drawing/2014/main" id="{AF7AF31A-E7AD-47BE-BF07-BBF9445B32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3907" y="5801515"/>
            <a:ext cx="1054466" cy="469689"/>
            <a:chOff x="9841624" y="4115729"/>
            <a:chExt cx="602169" cy="268223"/>
          </a:xfrm>
          <a:solidFill>
            <a:schemeClr val="tx1"/>
          </a:solidFill>
        </p:grpSpPr>
        <p:sp>
          <p:nvSpPr>
            <p:cNvPr id="3090" name="Freeform: Shape 104">
              <a:extLst>
                <a:ext uri="{FF2B5EF4-FFF2-40B4-BE49-F238E27FC236}">
                  <a16:creationId xmlns:a16="http://schemas.microsoft.com/office/drawing/2014/main" id="{DB260D71-DC39-4EDA-B2B7-A45DEC35BC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91" name="Freeform: Shape 105">
              <a:extLst>
                <a:ext uri="{FF2B5EF4-FFF2-40B4-BE49-F238E27FC236}">
                  <a16:creationId xmlns:a16="http://schemas.microsoft.com/office/drawing/2014/main" id="{91A20C7E-F01D-42BF-81EB-0033D3DD6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92" name="Freeform: Shape 106">
              <a:extLst>
                <a:ext uri="{FF2B5EF4-FFF2-40B4-BE49-F238E27FC236}">
                  <a16:creationId xmlns:a16="http://schemas.microsoft.com/office/drawing/2014/main" id="{CB39C29E-3001-4BA8-AC0B-02C4F8757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93" name="Freeform: Shape 107">
              <a:extLst>
                <a:ext uri="{FF2B5EF4-FFF2-40B4-BE49-F238E27FC236}">
                  <a16:creationId xmlns:a16="http://schemas.microsoft.com/office/drawing/2014/main" id="{5AAC9EA6-D622-41C1-A7E6-D6A1695A5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94" name="Freeform: Shape 108">
              <a:extLst>
                <a:ext uri="{FF2B5EF4-FFF2-40B4-BE49-F238E27FC236}">
                  <a16:creationId xmlns:a16="http://schemas.microsoft.com/office/drawing/2014/main" id="{05617534-D02E-4AA2-BE57-43FAFDCCE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200927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8D0C68-A567-4476-9F85-7076E71F9EAE}"/>
              </a:ext>
            </a:extLst>
          </p:cNvPr>
          <p:cNvSpPr>
            <a:spLocks noGrp="1"/>
          </p:cNvSpPr>
          <p:nvPr>
            <p:ph type="title"/>
          </p:nvPr>
        </p:nvSpPr>
        <p:spPr>
          <a:xfrm>
            <a:off x="6234865" y="568517"/>
            <a:ext cx="5248221" cy="886379"/>
          </a:xfrm>
        </p:spPr>
        <p:txBody>
          <a:bodyPr>
            <a:normAutofit/>
          </a:bodyPr>
          <a:lstStyle/>
          <a:p>
            <a:r>
              <a:rPr lang="en-GB" sz="4100"/>
              <a:t>Sociological Positivism</a:t>
            </a:r>
          </a:p>
        </p:txBody>
      </p:sp>
      <p:pic>
        <p:nvPicPr>
          <p:cNvPr id="5" name="Picture 4" descr="Sea of buildings at twilight">
            <a:extLst>
              <a:ext uri="{FF2B5EF4-FFF2-40B4-BE49-F238E27FC236}">
                <a16:creationId xmlns:a16="http://schemas.microsoft.com/office/drawing/2014/main" id="{24C755A6-A935-E3DC-890C-017410F69D8A}"/>
              </a:ext>
            </a:extLst>
          </p:cNvPr>
          <p:cNvPicPr>
            <a:picLocks noChangeAspect="1"/>
          </p:cNvPicPr>
          <p:nvPr/>
        </p:nvPicPr>
        <p:blipFill rotWithShape="1">
          <a:blip r:embed="rId3"/>
          <a:srcRect l="10172" r="23078"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1" name="Group 1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5" name="Group 14">
            <a:extLst>
              <a:ext uri="{FF2B5EF4-FFF2-40B4-BE49-F238E27FC236}">
                <a16:creationId xmlns:a16="http://schemas.microsoft.com/office/drawing/2014/main" id="{C28CAB86-AA69-4EF8-A4E2-4E020497D0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alpha val="20000"/>
            </a:schemeClr>
          </a:solidFill>
        </p:grpSpPr>
        <p:sp>
          <p:nvSpPr>
            <p:cNvPr id="16" name="Freeform: Shape 15">
              <a:extLst>
                <a:ext uri="{FF2B5EF4-FFF2-40B4-BE49-F238E27FC236}">
                  <a16:creationId xmlns:a16="http://schemas.microsoft.com/office/drawing/2014/main" id="{29A36BEE-5544-45FB-88F3-9E156F32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5B49ECF4-1585-4D6B-AB63-D49C92945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9" name="Graphic 185">
            <a:extLst>
              <a:ext uri="{FF2B5EF4-FFF2-40B4-BE49-F238E27FC236}">
                <a16:creationId xmlns:a16="http://schemas.microsoft.com/office/drawing/2014/main" id="{617CAA5F-37E3-4DF6-9DD0-68A40D216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alpha val="20000"/>
            </a:schemeClr>
          </a:solidFill>
        </p:grpSpPr>
        <p:sp>
          <p:nvSpPr>
            <p:cNvPr id="20" name="Freeform: Shape 19">
              <a:extLst>
                <a:ext uri="{FF2B5EF4-FFF2-40B4-BE49-F238E27FC236}">
                  <a16:creationId xmlns:a16="http://schemas.microsoft.com/office/drawing/2014/main" id="{2FCF03A3-80B7-45BC-AA40-A335CC816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9D3C77A-275B-4C9E-A407-B09450E564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DC6C5B5B-80BB-41D8-A377-C653EF1B0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CA5D93A-E913-46A0-9684-20B6B4B8C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FE6EFE8A-51D2-4AF6-A18C-29A9E5EF5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235CEFF5-E59F-4121-B7ED-DF4536E8A815}"/>
              </a:ext>
            </a:extLst>
          </p:cNvPr>
          <p:cNvSpPr>
            <a:spLocks noGrp="1"/>
          </p:cNvSpPr>
          <p:nvPr>
            <p:ph idx="1"/>
          </p:nvPr>
        </p:nvSpPr>
        <p:spPr>
          <a:xfrm>
            <a:off x="6234868" y="1820369"/>
            <a:ext cx="5217173" cy="4351338"/>
          </a:xfrm>
        </p:spPr>
        <p:txBody>
          <a:bodyPr>
            <a:normAutofit/>
          </a:bodyPr>
          <a:lstStyle/>
          <a:p>
            <a:pPr marL="0" indent="0">
              <a:buNone/>
            </a:pPr>
            <a:r>
              <a:rPr lang="en-US" sz="2000" dirty="0">
                <a:latin typeface="Calibri" panose="020F0502020204030204" pitchFamily="34" charset="0"/>
                <a:cs typeface="Calibri" panose="020F0502020204030204" pitchFamily="34" charset="0"/>
              </a:rPr>
              <a:t>Causes of crime:</a:t>
            </a:r>
          </a:p>
          <a:p>
            <a:endParaRPr lang="en-US" sz="20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Sociological factors – e.g. breakdown of social control mechanisms &amp; social bonds in society </a:t>
            </a:r>
          </a:p>
          <a:p>
            <a:endParaRPr lang="en-US" sz="2000" dirty="0">
              <a:latin typeface="Calibri" panose="020F0502020204030204" pitchFamily="34" charset="0"/>
              <a:cs typeface="Calibri" panose="020F0502020204030204" pitchFamily="34" charset="0"/>
            </a:endParaRPr>
          </a:p>
          <a:p>
            <a:r>
              <a:rPr lang="en-US" sz="2000" dirty="0">
                <a:latin typeface="Calibri" panose="020F0502020204030204" pitchFamily="34" charset="0"/>
                <a:cs typeface="Calibri" panose="020F0502020204030204" pitchFamily="34" charset="0"/>
              </a:rPr>
              <a:t>Key theorists: </a:t>
            </a:r>
          </a:p>
          <a:p>
            <a:pPr lvl="1"/>
            <a:r>
              <a:rPr lang="en-US" sz="2000" dirty="0">
                <a:latin typeface="Calibri" panose="020F0502020204030204" pitchFamily="34" charset="0"/>
                <a:cs typeface="Calibri" panose="020F0502020204030204" pitchFamily="34" charset="0"/>
              </a:rPr>
              <a:t>Emile Durkheim (1970) - Anomie </a:t>
            </a:r>
          </a:p>
          <a:p>
            <a:pPr lvl="1"/>
            <a:r>
              <a:rPr lang="en-US" sz="2000" dirty="0">
                <a:latin typeface="Calibri" panose="020F0502020204030204" pitchFamily="34" charset="0"/>
                <a:cs typeface="Calibri" panose="020F0502020204030204" pitchFamily="34" charset="0"/>
              </a:rPr>
              <a:t>Robert Merton (1938) – Strain</a:t>
            </a:r>
          </a:p>
          <a:p>
            <a:pPr lvl="1"/>
            <a:r>
              <a:rPr lang="en-US" sz="2000" dirty="0">
                <a:latin typeface="Calibri" panose="020F0502020204030204" pitchFamily="34" charset="0"/>
                <a:cs typeface="Calibri" panose="020F0502020204030204" pitchFamily="34" charset="0"/>
              </a:rPr>
              <a:t>Park and Burgess (1966) – Chicago School (Urban Ecology/Zone of Transition) </a:t>
            </a:r>
          </a:p>
        </p:txBody>
      </p:sp>
      <p:grpSp>
        <p:nvGrpSpPr>
          <p:cNvPr id="26"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7" name="Freeform: Shape 26">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594587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72" name="Freeform: Shape 71">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8" name="Oval 77">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80" name="Rectangle 79">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2" name="Group 81">
            <a:extLst>
              <a:ext uri="{FF2B5EF4-FFF2-40B4-BE49-F238E27FC236}">
                <a16:creationId xmlns:a16="http://schemas.microsoft.com/office/drawing/2014/main" id="{308C40F4-6A24-4867-B726-B552DB0807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550" y="555675"/>
            <a:ext cx="4860256" cy="5696169"/>
            <a:chOff x="1481312" y="743744"/>
            <a:chExt cx="4860256" cy="4589316"/>
          </a:xfrm>
        </p:grpSpPr>
        <p:sp>
          <p:nvSpPr>
            <p:cNvPr id="83" name="Rectangle 82">
              <a:extLst>
                <a:ext uri="{FF2B5EF4-FFF2-40B4-BE49-F238E27FC236}">
                  <a16:creationId xmlns:a16="http://schemas.microsoft.com/office/drawing/2014/main" id="{954BF10E-4559-4F28-91B0-3D0C2C486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4" name="Rectangle 83">
              <a:extLst>
                <a:ext uri="{FF2B5EF4-FFF2-40B4-BE49-F238E27FC236}">
                  <a16:creationId xmlns:a16="http://schemas.microsoft.com/office/drawing/2014/main" id="{DB0B5A20-FCFE-4AED-B5A3-91D3DE935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86" name="Rectangle 85">
            <a:extLst>
              <a:ext uri="{FF2B5EF4-FFF2-40B4-BE49-F238E27FC236}">
                <a16:creationId xmlns:a16="http://schemas.microsoft.com/office/drawing/2014/main" id="{D6CA2F4C-8E9E-4BCD-B6E8-A68A311CA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967" y="460296"/>
            <a:ext cx="4860256" cy="5696169"/>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14CDF-693B-4375-AB52-7FDFFC2B5E51}"/>
              </a:ext>
            </a:extLst>
          </p:cNvPr>
          <p:cNvSpPr>
            <a:spLocks noGrp="1"/>
          </p:cNvSpPr>
          <p:nvPr>
            <p:ph type="title"/>
          </p:nvPr>
        </p:nvSpPr>
        <p:spPr>
          <a:xfrm>
            <a:off x="677119" y="810623"/>
            <a:ext cx="4429556" cy="3570162"/>
          </a:xfrm>
        </p:spPr>
        <p:txBody>
          <a:bodyPr vert="horz" lIns="91440" tIns="45720" rIns="91440" bIns="45720" rtlCol="0" anchor="b">
            <a:normAutofit/>
          </a:bodyPr>
          <a:lstStyle/>
          <a:p>
            <a:pPr algn="ctr"/>
            <a:r>
              <a:rPr lang="en-US" sz="4200" b="1" cap="all" spc="1500">
                <a:ea typeface="Source Sans Pro SemiBold" panose="020B0603030403020204" pitchFamily="34" charset="0"/>
              </a:rPr>
              <a:t>Emile Durkheim (1858- 1917)</a:t>
            </a:r>
          </a:p>
        </p:txBody>
      </p:sp>
      <p:pic>
        <p:nvPicPr>
          <p:cNvPr id="4098" name="Picture 2" descr="Émile Durkheim | Emile durkheim, Sociologia, Atualidades enem">
            <a:extLst>
              <a:ext uri="{FF2B5EF4-FFF2-40B4-BE49-F238E27FC236}">
                <a16:creationId xmlns:a16="http://schemas.microsoft.com/office/drawing/2014/main" id="{EE42CB05-F5F6-49DA-B614-D381B95DC4C8}"/>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31949"/>
          <a:stretch/>
        </p:blipFill>
        <p:spPr bwMode="auto">
          <a:xfrm>
            <a:off x="6359308" y="470930"/>
            <a:ext cx="4833901" cy="5696169"/>
          </a:xfrm>
          <a:prstGeom prst="rect">
            <a:avLst/>
          </a:prstGeom>
          <a:noFill/>
          <a:ln w="28575">
            <a:noFill/>
          </a:ln>
          <a:extLst>
            <a:ext uri="{909E8E84-426E-40DD-AFC4-6F175D3DCCD1}">
              <a14:hiddenFill xmlns:a14="http://schemas.microsoft.com/office/drawing/2010/main">
                <a:solidFill>
                  <a:srgbClr val="FFFFFF"/>
                </a:solidFill>
              </a14:hiddenFill>
            </a:ext>
          </a:extLst>
        </p:spPr>
      </p:pic>
      <p:sp>
        <p:nvSpPr>
          <p:cNvPr id="88"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2917" y="937735"/>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90" name="Graphic 212">
            <a:extLst>
              <a:ext uri="{FF2B5EF4-FFF2-40B4-BE49-F238E27FC236}">
                <a16:creationId xmlns:a16="http://schemas.microsoft.com/office/drawing/2014/main" id="{96FD6442-EB7D-4992-8D41-0B7FFDCB43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2917" y="937735"/>
            <a:ext cx="891066" cy="89106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2"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58306" y="2360859"/>
            <a:ext cx="1054466" cy="469689"/>
            <a:chOff x="9841624" y="4115729"/>
            <a:chExt cx="602169" cy="268223"/>
          </a:xfrm>
          <a:solidFill>
            <a:schemeClr val="tx1"/>
          </a:solidFill>
        </p:grpSpPr>
        <p:sp>
          <p:nvSpPr>
            <p:cNvPr id="93" name="Freeform: Shape 92">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99" name="Oval 98">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2610" y="5308473"/>
            <a:ext cx="445835" cy="445835"/>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1" name="Oval 100">
            <a:extLst>
              <a:ext uri="{FF2B5EF4-FFF2-40B4-BE49-F238E27FC236}">
                <a16:creationId xmlns:a16="http://schemas.microsoft.com/office/drawing/2014/main" id="{6004781B-698F-46D5-AADD-8AE921171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2610" y="5308473"/>
            <a:ext cx="445835" cy="445835"/>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8494302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AFE537-1F56-479F-9636-2E3F28BD1B10}"/>
              </a:ext>
            </a:extLst>
          </p:cNvPr>
          <p:cNvSpPr>
            <a:spLocks noGrp="1"/>
          </p:cNvSpPr>
          <p:nvPr>
            <p:ph type="title"/>
          </p:nvPr>
        </p:nvSpPr>
        <p:spPr>
          <a:xfrm>
            <a:off x="6234865" y="568517"/>
            <a:ext cx="5248221" cy="886379"/>
          </a:xfrm>
        </p:spPr>
        <p:txBody>
          <a:bodyPr>
            <a:normAutofit/>
          </a:bodyPr>
          <a:lstStyle/>
          <a:p>
            <a:r>
              <a:rPr lang="en-GB" sz="4100" dirty="0"/>
              <a:t>Sociological Positivism</a:t>
            </a:r>
          </a:p>
        </p:txBody>
      </p:sp>
      <p:pic>
        <p:nvPicPr>
          <p:cNvPr id="5" name="Picture 4" descr="Large skydiving group mid-air">
            <a:extLst>
              <a:ext uri="{FF2B5EF4-FFF2-40B4-BE49-F238E27FC236}">
                <a16:creationId xmlns:a16="http://schemas.microsoft.com/office/drawing/2014/main" id="{86C3F8E8-6112-6E58-45D5-2467E4A51554}"/>
              </a:ext>
            </a:extLst>
          </p:cNvPr>
          <p:cNvPicPr>
            <a:picLocks noChangeAspect="1"/>
          </p:cNvPicPr>
          <p:nvPr/>
        </p:nvPicPr>
        <p:blipFill rotWithShape="1">
          <a:blip r:embed="rId3"/>
          <a:srcRect l="17334" r="16167"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1" name="Group 1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5" name="Group 14">
            <a:extLst>
              <a:ext uri="{FF2B5EF4-FFF2-40B4-BE49-F238E27FC236}">
                <a16:creationId xmlns:a16="http://schemas.microsoft.com/office/drawing/2014/main" id="{C28CAB86-AA69-4EF8-A4E2-4E020497D0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alpha val="20000"/>
            </a:schemeClr>
          </a:solidFill>
        </p:grpSpPr>
        <p:sp>
          <p:nvSpPr>
            <p:cNvPr id="16" name="Freeform: Shape 15">
              <a:extLst>
                <a:ext uri="{FF2B5EF4-FFF2-40B4-BE49-F238E27FC236}">
                  <a16:creationId xmlns:a16="http://schemas.microsoft.com/office/drawing/2014/main" id="{29A36BEE-5544-45FB-88F3-9E156F32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5B49ECF4-1585-4D6B-AB63-D49C92945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9" name="Graphic 185">
            <a:extLst>
              <a:ext uri="{FF2B5EF4-FFF2-40B4-BE49-F238E27FC236}">
                <a16:creationId xmlns:a16="http://schemas.microsoft.com/office/drawing/2014/main" id="{617CAA5F-37E3-4DF6-9DD0-68A40D216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alpha val="20000"/>
            </a:schemeClr>
          </a:solidFill>
        </p:grpSpPr>
        <p:sp>
          <p:nvSpPr>
            <p:cNvPr id="20" name="Freeform: Shape 19">
              <a:extLst>
                <a:ext uri="{FF2B5EF4-FFF2-40B4-BE49-F238E27FC236}">
                  <a16:creationId xmlns:a16="http://schemas.microsoft.com/office/drawing/2014/main" id="{2FCF03A3-80B7-45BC-AA40-A335CC816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9D3C77A-275B-4C9E-A407-B09450E564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DC6C5B5B-80BB-41D8-A377-C653EF1B0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CA5D93A-E913-46A0-9684-20B6B4B8C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FE6EFE8A-51D2-4AF6-A18C-29A9E5EF5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30A71163-7872-476B-9E5F-CB5BEEF939DA}"/>
              </a:ext>
            </a:extLst>
          </p:cNvPr>
          <p:cNvSpPr>
            <a:spLocks noGrp="1"/>
          </p:cNvSpPr>
          <p:nvPr>
            <p:ph idx="1"/>
          </p:nvPr>
        </p:nvSpPr>
        <p:spPr>
          <a:xfrm>
            <a:off x="6234868" y="1820369"/>
            <a:ext cx="5217173" cy="4351338"/>
          </a:xfrm>
        </p:spPr>
        <p:txBody>
          <a:bodyPr>
            <a:normAutofit/>
          </a:bodyPr>
          <a:lstStyle/>
          <a:p>
            <a:pPr marL="68580" indent="0">
              <a:buNone/>
            </a:pPr>
            <a:r>
              <a:rPr lang="en-US" sz="2200" b="1" dirty="0">
                <a:latin typeface="Calibri" panose="020F0502020204030204" pitchFamily="34" charset="0"/>
                <a:cs typeface="Calibri" panose="020F0502020204030204" pitchFamily="34" charset="0"/>
              </a:rPr>
              <a:t>Subcultural theory – expands strain theory </a:t>
            </a:r>
          </a:p>
          <a:p>
            <a:endParaRPr lang="en-US" sz="2200" dirty="0">
              <a:latin typeface="Calibri" panose="020F0502020204030204" pitchFamily="34" charset="0"/>
              <a:cs typeface="Calibri" panose="020F0502020204030204" pitchFamily="34" charset="0"/>
            </a:endParaRPr>
          </a:p>
          <a:p>
            <a:pPr marL="68580" indent="0">
              <a:buNone/>
            </a:pPr>
            <a:r>
              <a:rPr lang="en-US" sz="2200" b="1" dirty="0">
                <a:latin typeface="Calibri" panose="020F0502020204030204" pitchFamily="34" charset="0"/>
                <a:cs typeface="Calibri" panose="020F0502020204030204" pitchFamily="34" charset="0"/>
              </a:rPr>
              <a:t>Key causes of youth crime:</a:t>
            </a:r>
          </a:p>
          <a:p>
            <a:pPr lvl="1"/>
            <a:r>
              <a:rPr lang="en-US" sz="2200" dirty="0" err="1">
                <a:latin typeface="Calibri" panose="020F0502020204030204" pitchFamily="34" charset="0"/>
                <a:cs typeface="Calibri" panose="020F0502020204030204" pitchFamily="34" charset="0"/>
              </a:rPr>
              <a:t>Marginalisation</a:t>
            </a:r>
            <a:r>
              <a:rPr lang="en-US" sz="2200" dirty="0">
                <a:latin typeface="Calibri" panose="020F0502020204030204" pitchFamily="34" charset="0"/>
                <a:cs typeface="Calibri" panose="020F0502020204030204" pitchFamily="34" charset="0"/>
              </a:rPr>
              <a:t> from mainstream culture </a:t>
            </a:r>
          </a:p>
          <a:p>
            <a:pPr lvl="1"/>
            <a:r>
              <a:rPr lang="en-US" sz="2200" dirty="0">
                <a:latin typeface="Calibri" panose="020F0502020204030204" pitchFamily="34" charset="0"/>
                <a:cs typeface="Calibri" panose="020F0502020204030204" pitchFamily="34" charset="0"/>
              </a:rPr>
              <a:t>e.g.  </a:t>
            </a:r>
            <a:r>
              <a:rPr lang="en-US" sz="2200" dirty="0" err="1">
                <a:latin typeface="Calibri" panose="020F0502020204030204" pitchFamily="34" charset="0"/>
                <a:cs typeface="Calibri" panose="020F0502020204030204" pitchFamily="34" charset="0"/>
              </a:rPr>
              <a:t>Marginalisation</a:t>
            </a:r>
            <a:r>
              <a:rPr lang="en-US" sz="2200" dirty="0">
                <a:latin typeface="Calibri" panose="020F0502020204030204" pitchFamily="34" charset="0"/>
                <a:cs typeface="Calibri" panose="020F0502020204030204" pitchFamily="34" charset="0"/>
              </a:rPr>
              <a:t> from resources required for attaining culturally-defined goals/success</a:t>
            </a:r>
          </a:p>
          <a:p>
            <a:pPr lvl="1"/>
            <a:r>
              <a:rPr lang="en-US" sz="2200" dirty="0" err="1">
                <a:latin typeface="Calibri" panose="020F0502020204030204" pitchFamily="34" charset="0"/>
                <a:cs typeface="Calibri" panose="020F0502020204030204" pitchFamily="34" charset="0"/>
              </a:rPr>
              <a:t>Marginalisation</a:t>
            </a:r>
            <a:r>
              <a:rPr lang="en-US" sz="2200" dirty="0">
                <a:latin typeface="Calibri" panose="020F0502020204030204" pitchFamily="34" charset="0"/>
                <a:cs typeface="Calibri" panose="020F0502020204030204" pitchFamily="34" charset="0"/>
              </a:rPr>
              <a:t> can trigger migration to subcultures &amp; criminality – subcultural theory –Cohen (1955). </a:t>
            </a:r>
            <a:endParaRPr lang="en-US" sz="2200" b="1" dirty="0">
              <a:latin typeface="Calibri" panose="020F0502020204030204" pitchFamily="34" charset="0"/>
              <a:cs typeface="Calibri" panose="020F0502020204030204" pitchFamily="34" charset="0"/>
            </a:endParaRPr>
          </a:p>
        </p:txBody>
      </p:sp>
      <p:grpSp>
        <p:nvGrpSpPr>
          <p:cNvPr id="26"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7" name="Freeform: Shape 26">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540878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0" name="Freeform: Shape 9">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6" name="Oval 15">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8" name="Rectangle 1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04A65D55-7E2D-4A21-B355-917D3C6F3E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43358"/>
            <a:ext cx="1861854" cy="717514"/>
            <a:chOff x="0" y="604259"/>
            <a:chExt cx="1861854" cy="717514"/>
          </a:xfrm>
          <a:solidFill>
            <a:srgbClr val="FFFFFF"/>
          </a:solidFill>
        </p:grpSpPr>
        <p:sp>
          <p:nvSpPr>
            <p:cNvPr id="21" name="Freeform: Shape 20">
              <a:extLst>
                <a:ext uri="{FF2B5EF4-FFF2-40B4-BE49-F238E27FC236}">
                  <a16:creationId xmlns:a16="http://schemas.microsoft.com/office/drawing/2014/main" id="{BA201F19-7159-4094-8E86-FB37042CA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60425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A2293196-6E77-47A6-96F5-EA7F67313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4399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24" name="Group 23">
            <a:extLst>
              <a:ext uri="{FF2B5EF4-FFF2-40B4-BE49-F238E27FC236}">
                <a16:creationId xmlns:a16="http://schemas.microsoft.com/office/drawing/2014/main" id="{26D18EEF-8F13-4130-9A08-EE7506D268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43358"/>
            <a:ext cx="1861854" cy="717514"/>
            <a:chOff x="0" y="604259"/>
            <a:chExt cx="1861854" cy="717514"/>
          </a:xfrm>
          <a:solidFill>
            <a:schemeClr val="tx1"/>
          </a:solidFill>
        </p:grpSpPr>
        <p:sp>
          <p:nvSpPr>
            <p:cNvPr id="25" name="Freeform: Shape 24">
              <a:extLst>
                <a:ext uri="{FF2B5EF4-FFF2-40B4-BE49-F238E27FC236}">
                  <a16:creationId xmlns:a16="http://schemas.microsoft.com/office/drawing/2014/main" id="{40E56837-48C9-43B2-A327-7061B24F8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60425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6" name="Freeform: Shape 25">
              <a:extLst>
                <a:ext uri="{FF2B5EF4-FFF2-40B4-BE49-F238E27FC236}">
                  <a16:creationId xmlns:a16="http://schemas.microsoft.com/office/drawing/2014/main" id="{4E6BFB4D-33E5-439D-AF2A-9AC3489DF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4399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grpSp>
        <p:nvGrpSpPr>
          <p:cNvPr id="28" name="Group 27">
            <a:extLst>
              <a:ext uri="{FF2B5EF4-FFF2-40B4-BE49-F238E27FC236}">
                <a16:creationId xmlns:a16="http://schemas.microsoft.com/office/drawing/2014/main" id="{8ED9932C-1856-4003-881F-BE9632CBA6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5042" y="1189602"/>
            <a:ext cx="4965868" cy="4724821"/>
            <a:chOff x="1674895" y="1345036"/>
            <a:chExt cx="5428610" cy="4210939"/>
          </a:xfrm>
        </p:grpSpPr>
        <p:sp>
          <p:nvSpPr>
            <p:cNvPr id="29" name="Rectangle 28">
              <a:extLst>
                <a:ext uri="{FF2B5EF4-FFF2-40B4-BE49-F238E27FC236}">
                  <a16:creationId xmlns:a16="http://schemas.microsoft.com/office/drawing/2014/main" id="{56FC8D47-D411-4ADB-B299-7A75669DB3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56C1948-4CDF-4547-A487-7EC70D383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32" name="Rectangle 31">
            <a:extLst>
              <a:ext uri="{FF2B5EF4-FFF2-40B4-BE49-F238E27FC236}">
                <a16:creationId xmlns:a16="http://schemas.microsoft.com/office/drawing/2014/main" id="{8F559C00-FBCE-4548-8AEC-2383BAB38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039" y="1073781"/>
            <a:ext cx="4860256" cy="472773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C7395-9373-4283-8939-470569FF521F}"/>
              </a:ext>
            </a:extLst>
          </p:cNvPr>
          <p:cNvSpPr>
            <a:spLocks noGrp="1"/>
          </p:cNvSpPr>
          <p:nvPr>
            <p:ph type="title"/>
          </p:nvPr>
        </p:nvSpPr>
        <p:spPr>
          <a:xfrm>
            <a:off x="751367" y="1164553"/>
            <a:ext cx="4434244" cy="4009026"/>
          </a:xfrm>
        </p:spPr>
        <p:txBody>
          <a:bodyPr vert="horz" lIns="91440" tIns="45720" rIns="91440" bIns="45720" rtlCol="0" anchor="b">
            <a:normAutofit/>
          </a:bodyPr>
          <a:lstStyle/>
          <a:p>
            <a:pPr algn="ctr"/>
            <a:r>
              <a:rPr lang="en-US" sz="2400" b="1" cap="all" spc="1500" dirty="0">
                <a:ea typeface="Source Sans Pro SemiBold" panose="020B0603030403020204" pitchFamily="34" charset="0"/>
              </a:rPr>
              <a:t>Subcultural Theory and Gangs</a:t>
            </a:r>
          </a:p>
        </p:txBody>
      </p:sp>
      <p:sp>
        <p:nvSpPr>
          <p:cNvPr id="34" name="Freeform: Shape 33">
            <a:extLst>
              <a:ext uri="{FF2B5EF4-FFF2-40B4-BE49-F238E27FC236}">
                <a16:creationId xmlns:a16="http://schemas.microsoft.com/office/drawing/2014/main" id="{CEFEAA38-170A-444D-B0F3-99624FA9D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790119" y="0"/>
            <a:ext cx="1401881" cy="134503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6" name="Freeform: Shape 35">
            <a:extLst>
              <a:ext uri="{FF2B5EF4-FFF2-40B4-BE49-F238E27FC236}">
                <a16:creationId xmlns:a16="http://schemas.microsoft.com/office/drawing/2014/main" id="{166C5E0C-C82F-41AC-864E-919DB778FD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790119" y="0"/>
            <a:ext cx="1401881" cy="134503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Oval 37">
            <a:extLst>
              <a:ext uri="{FF2B5EF4-FFF2-40B4-BE49-F238E27FC236}">
                <a16:creationId xmlns:a16="http://schemas.microsoft.com/office/drawing/2014/main" id="{2E1929A1-D7FF-4E85-AA19-59CA57DFF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423" y="4590987"/>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39">
            <a:extLst>
              <a:ext uri="{FF2B5EF4-FFF2-40B4-BE49-F238E27FC236}">
                <a16:creationId xmlns:a16="http://schemas.microsoft.com/office/drawing/2014/main" id="{EC9707BA-98EC-4E12-B9E9-93CB8F65C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423" y="4590987"/>
            <a:ext cx="319941" cy="31994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4" name="Picture 2" descr="Ross Kemp on gangs - Mirror Online">
            <a:extLst>
              <a:ext uri="{FF2B5EF4-FFF2-40B4-BE49-F238E27FC236}">
                <a16:creationId xmlns:a16="http://schemas.microsoft.com/office/drawing/2014/main" id="{15449E79-47A9-402A-A76D-2BC0213A710D}"/>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2094"/>
          <a:stretch/>
        </p:blipFill>
        <p:spPr bwMode="auto">
          <a:xfrm>
            <a:off x="5854193" y="1847667"/>
            <a:ext cx="6104261" cy="3436449"/>
          </a:xfrm>
          <a:prstGeom prst="rect">
            <a:avLst/>
          </a:prstGeom>
          <a:noFill/>
          <a:ln w="28575">
            <a:noFill/>
          </a:ln>
          <a:extLst>
            <a:ext uri="{909E8E84-426E-40DD-AFC4-6F175D3DCCD1}">
              <a14:hiddenFill xmlns:a14="http://schemas.microsoft.com/office/drawing/2010/main">
                <a:solidFill>
                  <a:srgbClr val="FFFFFF"/>
                </a:solidFill>
              </a14:hiddenFill>
            </a:ext>
          </a:extLst>
        </p:spPr>
      </p:pic>
      <p:grpSp>
        <p:nvGrpSpPr>
          <p:cNvPr id="42" name="Graphic 185">
            <a:extLst>
              <a:ext uri="{FF2B5EF4-FFF2-40B4-BE49-F238E27FC236}">
                <a16:creationId xmlns:a16="http://schemas.microsoft.com/office/drawing/2014/main" id="{AF7AF31A-E7AD-47BE-BF07-BBF9445B32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3907" y="5801515"/>
            <a:ext cx="1054466" cy="469689"/>
            <a:chOff x="9841624" y="4115729"/>
            <a:chExt cx="602169" cy="268223"/>
          </a:xfrm>
          <a:solidFill>
            <a:schemeClr val="tx1"/>
          </a:solidFill>
        </p:grpSpPr>
        <p:sp>
          <p:nvSpPr>
            <p:cNvPr id="43" name="Freeform: Shape 42">
              <a:extLst>
                <a:ext uri="{FF2B5EF4-FFF2-40B4-BE49-F238E27FC236}">
                  <a16:creationId xmlns:a16="http://schemas.microsoft.com/office/drawing/2014/main" id="{DB260D71-DC39-4EDA-B2B7-A45DEC35BC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1A20C7E-F01D-42BF-81EB-0033D3DD6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CB39C29E-3001-4BA8-AC0B-02C4F8757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AAC9EA6-D622-41C1-A7E6-D6A1695A55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5617534-D02E-4AA2-BE57-43FAFDCCE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546002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bstract blurred public library with bookshelves">
            <a:extLst>
              <a:ext uri="{FF2B5EF4-FFF2-40B4-BE49-F238E27FC236}">
                <a16:creationId xmlns:a16="http://schemas.microsoft.com/office/drawing/2014/main" id="{0B847740-D1C1-1945-EAB5-882321B1EE83}"/>
              </a:ext>
            </a:extLst>
          </p:cNvPr>
          <p:cNvPicPr>
            <a:picLocks noChangeAspect="1"/>
          </p:cNvPicPr>
          <p:nvPr/>
        </p:nvPicPr>
        <p:blipFill rotWithShape="1">
          <a:blip r:embed="rId3"/>
          <a:srcRect l="1125" r="23466" b="1"/>
          <a:stretch/>
        </p:blipFill>
        <p:spPr>
          <a:xfrm>
            <a:off x="2511713" y="3104705"/>
            <a:ext cx="3634674" cy="3217333"/>
          </a:xfrm>
          <a:prstGeom prst="rect">
            <a:avLst/>
          </a:prstGeom>
        </p:spPr>
      </p:pic>
      <p:grpSp>
        <p:nvGrpSpPr>
          <p:cNvPr id="11" name="Group 10">
            <a:extLst>
              <a:ext uri="{FF2B5EF4-FFF2-40B4-BE49-F238E27FC236}">
                <a16:creationId xmlns:a16="http://schemas.microsoft.com/office/drawing/2014/main" id="{89C6B508-0B2C-4D80-99F6-BC8C9C6934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2" name="Rectangle 11">
              <a:extLst>
                <a:ext uri="{FF2B5EF4-FFF2-40B4-BE49-F238E27FC236}">
                  <a16:creationId xmlns:a16="http://schemas.microsoft.com/office/drawing/2014/main" id="{EA54034F-F9B1-4048-9AEF-C7AB99053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583F029-E06B-49B5-9779-2E8CEFD77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5" name="Rectangle 14">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62F3EC-1B34-4F52-8147-15E9C47A10FE}"/>
              </a:ext>
            </a:extLst>
          </p:cNvPr>
          <p:cNvSpPr>
            <a:spLocks noGrp="1"/>
          </p:cNvSpPr>
          <p:nvPr>
            <p:ph type="title"/>
          </p:nvPr>
        </p:nvSpPr>
        <p:spPr>
          <a:xfrm>
            <a:off x="740584" y="859808"/>
            <a:ext cx="3543197" cy="2878986"/>
          </a:xfrm>
        </p:spPr>
        <p:txBody>
          <a:bodyPr>
            <a:normAutofit/>
          </a:bodyPr>
          <a:lstStyle/>
          <a:p>
            <a:pPr algn="ctr"/>
            <a:r>
              <a:rPr lang="en-GB" dirty="0"/>
              <a:t>Subcultural Theory</a:t>
            </a:r>
            <a:endParaRPr lang="en-GB"/>
          </a:p>
        </p:txBody>
      </p:sp>
      <p:grpSp>
        <p:nvGrpSpPr>
          <p:cNvPr id="17"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solidFill>
        </p:grpSpPr>
        <p:sp>
          <p:nvSpPr>
            <p:cNvPr id="18" name="Freeform: Shape 17">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1" name="Graphic 38">
            <a:extLst>
              <a:ext uri="{FF2B5EF4-FFF2-40B4-BE49-F238E27FC236}">
                <a16:creationId xmlns:a16="http://schemas.microsoft.com/office/drawing/2014/main" id="{36C5CE76-F42E-4B75-84C4-A9B2C8CE8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7004"/>
            <a:ext cx="1370098" cy="508993"/>
            <a:chOff x="2267504" y="2540250"/>
            <a:chExt cx="1990951" cy="739640"/>
          </a:xfrm>
          <a:solidFill>
            <a:schemeClr val="tx1">
              <a:alpha val="60000"/>
            </a:schemeClr>
          </a:solidFill>
        </p:grpSpPr>
        <p:sp>
          <p:nvSpPr>
            <p:cNvPr id="22" name="Freeform: Shape 21">
              <a:extLst>
                <a:ext uri="{FF2B5EF4-FFF2-40B4-BE49-F238E27FC236}">
                  <a16:creationId xmlns:a16="http://schemas.microsoft.com/office/drawing/2014/main" id="{F62D2BF9-9B3C-4B4B-B525-BFABA8B44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5022D0D2-0602-4CB2-97D5-418641B4F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5"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rgbClr val="FFFFFF"/>
          </a:solidFill>
        </p:grpSpPr>
        <p:sp>
          <p:nvSpPr>
            <p:cNvPr id="26" name="Freeform: Shape 25">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9" name="Freeform: Shape 28">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0" name="Graphic 4">
            <a:extLst>
              <a:ext uri="{FF2B5EF4-FFF2-40B4-BE49-F238E27FC236}">
                <a16:creationId xmlns:a16="http://schemas.microsoft.com/office/drawing/2014/main" id="{DDFA5A3F-B050-4826-ACB4-F634DD12C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445529"/>
            <a:ext cx="849365" cy="849366"/>
            <a:chOff x="5829300" y="3162300"/>
            <a:chExt cx="532256" cy="532257"/>
          </a:xfrm>
          <a:solidFill>
            <a:schemeClr val="tx1"/>
          </a:solidFill>
        </p:grpSpPr>
        <p:sp>
          <p:nvSpPr>
            <p:cNvPr id="41" name="Freeform: Shape 40">
              <a:extLst>
                <a:ext uri="{FF2B5EF4-FFF2-40B4-BE49-F238E27FC236}">
                  <a16:creationId xmlns:a16="http://schemas.microsoft.com/office/drawing/2014/main" id="{C45D7489-248E-4EB2-A887-30A9C396E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AB6BF832-C29A-4992-8772-6B33118C5A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5E06C84D-D026-40FC-A1FB-0482450B6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32D9620B-AA48-430C-BACC-01BF1B128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0C7842E4-3E00-4846-B285-345F6B324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F120E203-7898-4AE9-A9E5-F5C3644152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06A5C8C3-E77D-410A-8D95-0B15B8E61D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8E9CE1FB-B266-47D2-A0AC-79D1DDBAA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8862FCB-5370-44C9-803F-017FF893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D1EC218E-7E2A-4304-96EA-1A7AA046E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C6904051-0B1B-4340-8A1F-FC345A500A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8D8B68CD-1F5B-4E19-A474-4290A7386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A219F1BA-F2AD-4C0B-B881-AF7702BFA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08984A6-1D97-4B54-9523-DE43F9B16D6F}"/>
              </a:ext>
            </a:extLst>
          </p:cNvPr>
          <p:cNvSpPr>
            <a:spLocks noGrp="1"/>
          </p:cNvSpPr>
          <p:nvPr>
            <p:ph idx="1"/>
          </p:nvPr>
        </p:nvSpPr>
        <p:spPr>
          <a:xfrm>
            <a:off x="6431718" y="504544"/>
            <a:ext cx="5370422" cy="5817494"/>
          </a:xfrm>
        </p:spPr>
        <p:txBody>
          <a:bodyPr>
            <a:noAutofit/>
          </a:bodyPr>
          <a:lstStyle/>
          <a:p>
            <a:pPr marL="0" indent="0">
              <a:buNone/>
            </a:pPr>
            <a:r>
              <a:rPr lang="en-GB" sz="2200" dirty="0">
                <a:latin typeface="Calibri" panose="020F0502020204030204" pitchFamily="34" charset="0"/>
                <a:cs typeface="Calibri" panose="020F0502020204030204" pitchFamily="34" charset="0"/>
              </a:rPr>
              <a:t>Delinquent Boys -Albert Cohen (1955)</a:t>
            </a:r>
          </a:p>
          <a:p>
            <a:endParaRPr lang="en-GB" sz="2200" dirty="0">
              <a:latin typeface="Calibri" panose="020F0502020204030204" pitchFamily="34" charset="0"/>
              <a:cs typeface="Calibri" panose="020F0502020204030204" pitchFamily="34" charset="0"/>
            </a:endParaRPr>
          </a:p>
          <a:p>
            <a:pPr lvl="1"/>
            <a:r>
              <a:rPr lang="en-GB" sz="2200" dirty="0">
                <a:latin typeface="Calibri" panose="020F0502020204030204" pitchFamily="34" charset="0"/>
                <a:cs typeface="Calibri" panose="020F0502020204030204" pitchFamily="34" charset="0"/>
              </a:rPr>
              <a:t>He argued that working-class boys join gangs because gangs provide a sense of status or self-esteem that would otherwise be unavailable to them in a society dominated by middle-class values.</a:t>
            </a:r>
          </a:p>
          <a:p>
            <a:pPr lvl="1"/>
            <a:r>
              <a:rPr lang="en-GB" sz="2200" dirty="0">
                <a:latin typeface="Calibri" panose="020F0502020204030204" pitchFamily="34" charset="0"/>
                <a:cs typeface="Calibri" panose="020F0502020204030204" pitchFamily="34" charset="0"/>
              </a:rPr>
              <a:t>The data convinced Cohen that these boys’ delinquent acts were malicious in nature and were not designed to produce an economic profit. </a:t>
            </a:r>
          </a:p>
          <a:p>
            <a:pPr lvl="1"/>
            <a:r>
              <a:rPr lang="en-GB" sz="2200" dirty="0">
                <a:latin typeface="Calibri" panose="020F0502020204030204" pitchFamily="34" charset="0"/>
                <a:cs typeface="Calibri" panose="020F0502020204030204" pitchFamily="34" charset="0"/>
              </a:rPr>
              <a:t>Keenly influenced by Edwin Sutherland's theory of differential association and Robert Merton's theory of social structure and anomie</a:t>
            </a:r>
          </a:p>
        </p:txBody>
      </p:sp>
    </p:spTree>
    <p:extLst>
      <p:ext uri="{BB962C8B-B14F-4D97-AF65-F5344CB8AC3E}">
        <p14:creationId xmlns:p14="http://schemas.microsoft.com/office/powerpoint/2010/main" val="38479608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E541E8-C543-4167-AFD8-10D05F234F4B}"/>
              </a:ext>
            </a:extLst>
          </p:cNvPr>
          <p:cNvSpPr>
            <a:spLocks noGrp="1"/>
          </p:cNvSpPr>
          <p:nvPr>
            <p:ph type="title"/>
          </p:nvPr>
        </p:nvSpPr>
        <p:spPr>
          <a:xfrm>
            <a:off x="938907" y="402337"/>
            <a:ext cx="5217172" cy="696824"/>
          </a:xfrm>
        </p:spPr>
        <p:txBody>
          <a:bodyPr anchor="b">
            <a:normAutofit/>
          </a:bodyPr>
          <a:lstStyle/>
          <a:p>
            <a:r>
              <a:rPr lang="en-GB" sz="2400" dirty="0"/>
              <a:t>Delinquent Boys -Albert Cohen (1955)</a:t>
            </a:r>
          </a:p>
        </p:txBody>
      </p:sp>
      <p:grpSp>
        <p:nvGrpSpPr>
          <p:cNvPr id="11" name="Graphic 38">
            <a:extLst>
              <a:ext uri="{FF2B5EF4-FFF2-40B4-BE49-F238E27FC236}">
                <a16:creationId xmlns:a16="http://schemas.microsoft.com/office/drawing/2014/main" id="{7F54B1E7-DA9D-4422-98EA-A4C079A0C4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22669" y="824532"/>
            <a:ext cx="1910252" cy="709660"/>
            <a:chOff x="2267504" y="2540250"/>
            <a:chExt cx="1990951" cy="739640"/>
          </a:xfrm>
          <a:solidFill>
            <a:schemeClr val="tx1"/>
          </a:solidFill>
        </p:grpSpPr>
        <p:sp>
          <p:nvSpPr>
            <p:cNvPr id="12" name="Freeform: Shape 11">
              <a:extLst>
                <a:ext uri="{FF2B5EF4-FFF2-40B4-BE49-F238E27FC236}">
                  <a16:creationId xmlns:a16="http://schemas.microsoft.com/office/drawing/2014/main" id="{13681A6B-8745-4B5F-9106-8375152B5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728FA7BA-0A88-455D-9C83-95E77FCE24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5" name="Graphic 38">
            <a:extLst>
              <a:ext uri="{FF2B5EF4-FFF2-40B4-BE49-F238E27FC236}">
                <a16:creationId xmlns:a16="http://schemas.microsoft.com/office/drawing/2014/main" id="{1311CB1A-9AC1-4FB7-9A52-638777EF82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22669" y="824532"/>
            <a:ext cx="1910252" cy="709660"/>
            <a:chOff x="2267504" y="2540250"/>
            <a:chExt cx="1990951" cy="739640"/>
          </a:xfrm>
          <a:solidFill>
            <a:schemeClr val="tx1">
              <a:alpha val="60000"/>
            </a:schemeClr>
          </a:solidFill>
        </p:grpSpPr>
        <p:sp>
          <p:nvSpPr>
            <p:cNvPr id="16" name="Freeform: Shape 15">
              <a:extLst>
                <a:ext uri="{FF2B5EF4-FFF2-40B4-BE49-F238E27FC236}">
                  <a16:creationId xmlns:a16="http://schemas.microsoft.com/office/drawing/2014/main" id="{5EFB3B0F-E155-4761-B899-77272AD6A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2CC30820-F8FC-4CEE-96EB-90CB8B0A4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CA5604AB-EF72-48CC-B567-6CCA2254117D}"/>
              </a:ext>
            </a:extLst>
          </p:cNvPr>
          <p:cNvSpPr>
            <a:spLocks noGrp="1"/>
          </p:cNvSpPr>
          <p:nvPr>
            <p:ph idx="1"/>
          </p:nvPr>
        </p:nvSpPr>
        <p:spPr>
          <a:xfrm>
            <a:off x="938906" y="1751727"/>
            <a:ext cx="5217173" cy="4351338"/>
          </a:xfrm>
        </p:spPr>
        <p:txBody>
          <a:bodyPr>
            <a:normAutofit fontScale="92500" lnSpcReduction="20000"/>
          </a:bodyPr>
          <a:lstStyle/>
          <a:p>
            <a:pPr algn="ctr"/>
            <a:r>
              <a:rPr lang="en-GB" sz="2000" dirty="0">
                <a:latin typeface="Calibri" panose="020F0502020204030204" pitchFamily="34" charset="0"/>
                <a:cs typeface="Calibri" panose="020F0502020204030204" pitchFamily="34" charset="0"/>
              </a:rPr>
              <a:t>“Kids from middleclass families learn to compete for status in terms of middle-class values, which include a premium on ambition, individual responsibility, rational planning, civility, deferred gratification, a rejection of violence, and a respect for property.”</a:t>
            </a:r>
          </a:p>
          <a:p>
            <a:pPr algn="ctr"/>
            <a:endParaRPr lang="en-GB" sz="2000" dirty="0">
              <a:latin typeface="Calibri" panose="020F0502020204030204" pitchFamily="34" charset="0"/>
              <a:cs typeface="Calibri" panose="020F0502020204030204" pitchFamily="34" charset="0"/>
            </a:endParaRPr>
          </a:p>
          <a:p>
            <a:pPr algn="ctr"/>
            <a:r>
              <a:rPr lang="en-GB" sz="2000" dirty="0">
                <a:latin typeface="Calibri" panose="020F0502020204030204" pitchFamily="34" charset="0"/>
                <a:cs typeface="Calibri" panose="020F0502020204030204" pitchFamily="34" charset="0"/>
              </a:rPr>
              <a:t>“In contrast, working class boys learn to be more easy-going; they lack discipline and are governed by their impulses and desire to have fun, not by long-term goals. Fighting is a more acceptable way to settle disputes in working-class culture. The problem is that middle-class values are the dominant evaluative criteria in society. The situation reaches a crisis in school.”</a:t>
            </a:r>
          </a:p>
          <a:p>
            <a:pPr algn="ctr"/>
            <a:endParaRPr lang="en-GB" sz="2000" dirty="0">
              <a:latin typeface="Calibri" panose="020F0502020204030204" pitchFamily="34" charset="0"/>
              <a:cs typeface="Calibri" panose="020F0502020204030204" pitchFamily="34" charset="0"/>
            </a:endParaRPr>
          </a:p>
          <a:p>
            <a:pPr algn="ctr"/>
            <a:r>
              <a:rPr lang="en-GB" sz="2000" dirty="0">
                <a:latin typeface="Calibri" panose="020F0502020204030204" pitchFamily="34" charset="0"/>
                <a:cs typeface="Calibri" panose="020F0502020204030204" pitchFamily="34" charset="0"/>
              </a:rPr>
              <a:t>Sage, </a:t>
            </a:r>
            <a:r>
              <a:rPr lang="en-GB" sz="2000" dirty="0" err="1">
                <a:latin typeface="Calibri" panose="020F0502020204030204" pitchFamily="34" charset="0"/>
                <a:cs typeface="Calibri" panose="020F0502020204030204" pitchFamily="34" charset="0"/>
              </a:rPr>
              <a:t>Encyclopedia</a:t>
            </a:r>
            <a:r>
              <a:rPr lang="en-GB" sz="2000" dirty="0">
                <a:latin typeface="Calibri" panose="020F0502020204030204" pitchFamily="34" charset="0"/>
                <a:cs typeface="Calibri" panose="020F0502020204030204" pitchFamily="34" charset="0"/>
              </a:rPr>
              <a:t> of Criminological Theory (5:2010)</a:t>
            </a:r>
          </a:p>
          <a:p>
            <a:endParaRPr lang="en-GB" sz="1500" dirty="0"/>
          </a:p>
        </p:txBody>
      </p:sp>
      <p:sp>
        <p:nvSpPr>
          <p:cNvPr id="19" name="Oval 18">
            <a:extLst>
              <a:ext uri="{FF2B5EF4-FFF2-40B4-BE49-F238E27FC236}">
                <a16:creationId xmlns:a16="http://schemas.microsoft.com/office/drawing/2014/main" id="{3F785A8F-002E-4E7C-A4EE-0423F2448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045" y="380207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5552F9A4-B078-4FA2-A29A-E70F60451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045" y="380207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5" name="Picture 4" descr="Large skydiving group mid-air">
            <a:extLst>
              <a:ext uri="{FF2B5EF4-FFF2-40B4-BE49-F238E27FC236}">
                <a16:creationId xmlns:a16="http://schemas.microsoft.com/office/drawing/2014/main" id="{6D4ED18C-A25C-E3AC-CCA5-ECD1A2CC5FB1}"/>
              </a:ext>
            </a:extLst>
          </p:cNvPr>
          <p:cNvPicPr>
            <a:picLocks noChangeAspect="1"/>
          </p:cNvPicPr>
          <p:nvPr/>
        </p:nvPicPr>
        <p:blipFill rotWithShape="1">
          <a:blip r:embed="rId3"/>
          <a:srcRect l="17334" r="16164" b="-2"/>
          <a:stretch/>
        </p:blipFill>
        <p:spPr>
          <a:xfrm>
            <a:off x="7572995" y="1820333"/>
            <a:ext cx="3217333" cy="3217333"/>
          </a:xfrm>
          <a:prstGeom prst="rect">
            <a:avLst/>
          </a:prstGeom>
        </p:spPr>
      </p:pic>
      <p:grpSp>
        <p:nvGrpSpPr>
          <p:cNvPr id="23" name="Graphic 4">
            <a:extLst>
              <a:ext uri="{FF2B5EF4-FFF2-40B4-BE49-F238E27FC236}">
                <a16:creationId xmlns:a16="http://schemas.microsoft.com/office/drawing/2014/main" id="{E7EEFC47-5A1A-4BC0-9CCE-8E2F1C8837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35753" y="4898353"/>
            <a:ext cx="975169" cy="975171"/>
            <a:chOff x="5829300" y="3162300"/>
            <a:chExt cx="532256" cy="532257"/>
          </a:xfrm>
          <a:solidFill>
            <a:schemeClr val="tx1"/>
          </a:solidFill>
        </p:grpSpPr>
        <p:sp>
          <p:nvSpPr>
            <p:cNvPr id="24" name="Freeform: Shape 23">
              <a:extLst>
                <a:ext uri="{FF2B5EF4-FFF2-40B4-BE49-F238E27FC236}">
                  <a16:creationId xmlns:a16="http://schemas.microsoft.com/office/drawing/2014/main" id="{569E79C8-38A5-45F9-945F-935B056618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1F23F4A9-D368-45FC-BE17-5AE7B3D2BC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0E359B9-2553-4BF7-9253-DD7C6C725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F9101C1-DB2F-4A51-BFCF-E56AA9D7B8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76A0E25F-E8AC-43C3-92E1-630040C0E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8FEFC1B0-3611-4239-A35C-0A72C1AA4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BC7390E-9D9D-4C6A-B8B7-168D94FAF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8A0E0EA-1232-409E-BEAC-059E2E098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30765A6-867B-4402-BC11-C0D43452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F6BB45C-BD66-4CD7-A522-A10F8B077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6116CBF8-8641-4F3A-8D12-6EAF96CF3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C8FC9AA3-7B63-4082-885D-8FCEE9798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348DC3B5-F54E-4473-A0BB-948DEF2ECE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pSp>
        <p:nvGrpSpPr>
          <p:cNvPr id="38" name="Graphic 4">
            <a:extLst>
              <a:ext uri="{FF2B5EF4-FFF2-40B4-BE49-F238E27FC236}">
                <a16:creationId xmlns:a16="http://schemas.microsoft.com/office/drawing/2014/main" id="{1FF507E3-BA7A-40FD-AA5A-25D99D470B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135753" y="4898353"/>
            <a:ext cx="975169" cy="975171"/>
            <a:chOff x="5829300" y="3162300"/>
            <a:chExt cx="532256" cy="532257"/>
          </a:xfrm>
          <a:solidFill>
            <a:schemeClr val="tx1">
              <a:alpha val="60000"/>
            </a:schemeClr>
          </a:solidFill>
        </p:grpSpPr>
        <p:sp>
          <p:nvSpPr>
            <p:cNvPr id="39" name="Freeform: Shape 38">
              <a:extLst>
                <a:ext uri="{FF2B5EF4-FFF2-40B4-BE49-F238E27FC236}">
                  <a16:creationId xmlns:a16="http://schemas.microsoft.com/office/drawing/2014/main" id="{300A9522-B994-4391-8102-8445B5854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8BEDD2B3-194D-4EC3-AF22-18876AFA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BFECD9CE-87C5-4B66-B08E-522187EDF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92C718D2-9EDD-466F-AC0F-228D36C434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B59CBFD-22E8-48BF-8B69-0EA0B7EDB7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8B351CD2-A889-4360-9FFF-D2F7EA88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33D4147F-B4C8-4F56-A95B-22E67D080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6348CD5F-236C-4E35-958A-DAA3D2CDD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642B0084-6A61-4D01-B273-95FBA380A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FB9340D4-E554-443E-80FD-3F4C8A2B1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61701EE3-B190-4F46-91F7-E72AB32C6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D5969FC5-CC4B-44DA-B750-7C38558D58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6DA99042-0C0C-494A-ABC8-DA905A1986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5974412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10">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5" name="Freeform: Shape 12">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6"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46815D3-9FEF-4020-8969-FF1810BC0910}"/>
              </a:ext>
            </a:extLst>
          </p:cNvPr>
          <p:cNvSpPr>
            <a:spLocks noGrp="1"/>
          </p:cNvSpPr>
          <p:nvPr>
            <p:ph type="title"/>
          </p:nvPr>
        </p:nvSpPr>
        <p:spPr>
          <a:xfrm>
            <a:off x="1861854" y="633046"/>
            <a:ext cx="4834021" cy="1314996"/>
          </a:xfrm>
        </p:spPr>
        <p:txBody>
          <a:bodyPr anchor="b">
            <a:normAutofit/>
          </a:bodyPr>
          <a:lstStyle/>
          <a:p>
            <a:r>
              <a:rPr lang="en-GB"/>
              <a:t>Delinquent Boys -Albert Cohen (1955)</a:t>
            </a:r>
            <a:endParaRPr lang="en-GB" dirty="0"/>
          </a:p>
        </p:txBody>
      </p:sp>
      <p:sp>
        <p:nvSpPr>
          <p:cNvPr id="3" name="Content Placeholder 2">
            <a:extLst>
              <a:ext uri="{FF2B5EF4-FFF2-40B4-BE49-F238E27FC236}">
                <a16:creationId xmlns:a16="http://schemas.microsoft.com/office/drawing/2014/main" id="{0AF0E19F-1AA0-40ED-96A6-1CDAE0A001F9}"/>
              </a:ext>
            </a:extLst>
          </p:cNvPr>
          <p:cNvSpPr>
            <a:spLocks noGrp="1"/>
          </p:cNvSpPr>
          <p:nvPr>
            <p:ph idx="1"/>
          </p:nvPr>
        </p:nvSpPr>
        <p:spPr>
          <a:xfrm>
            <a:off x="1861854" y="2125737"/>
            <a:ext cx="4834021" cy="4044463"/>
          </a:xfrm>
        </p:spPr>
        <p:txBody>
          <a:bodyPr>
            <a:normAutofit/>
          </a:bodyPr>
          <a:lstStyle/>
          <a:p>
            <a:r>
              <a:rPr lang="en-GB" sz="1800" dirty="0">
                <a:latin typeface="Calibri" panose="020F0502020204030204" pitchFamily="34" charset="0"/>
                <a:cs typeface="Calibri" panose="020F0502020204030204" pitchFamily="34" charset="0"/>
              </a:rPr>
              <a:t>Gang activities further separated them from mainstream society, reinforcing solidarity in the delinquent subculture</a:t>
            </a:r>
          </a:p>
          <a:p>
            <a:endParaRPr lang="en-GB" sz="1800" dirty="0">
              <a:latin typeface="Calibri" panose="020F0502020204030204" pitchFamily="34" charset="0"/>
              <a:cs typeface="Calibri" panose="020F0502020204030204" pitchFamily="34" charset="0"/>
            </a:endParaRPr>
          </a:p>
          <a:p>
            <a:r>
              <a:rPr lang="en-GB" sz="1800" dirty="0">
                <a:latin typeface="Calibri" panose="020F0502020204030204" pitchFamily="34" charset="0"/>
                <a:cs typeface="Calibri" panose="020F0502020204030204" pitchFamily="34" charset="0"/>
              </a:rPr>
              <a:t>Cohen employed the notion of a “reaction formation” as a way of understanding how working-class boys handled frustration</a:t>
            </a:r>
          </a:p>
          <a:p>
            <a:endParaRPr lang="en-GB" sz="1800" dirty="0">
              <a:latin typeface="Calibri" panose="020F0502020204030204" pitchFamily="34" charset="0"/>
              <a:cs typeface="Calibri" panose="020F0502020204030204" pitchFamily="34" charset="0"/>
            </a:endParaRPr>
          </a:p>
          <a:p>
            <a:r>
              <a:rPr lang="en-GB" sz="1800" dirty="0">
                <a:latin typeface="Calibri" panose="020F0502020204030204" pitchFamily="34" charset="0"/>
                <a:cs typeface="Calibri" panose="020F0502020204030204" pitchFamily="34" charset="0"/>
              </a:rPr>
              <a:t>The irrational, malicious, non-utilitarian behaviour of delinquent boys is a case of reaction formation; they reject in an exaggerated fashion any remnants of middle-class values</a:t>
            </a:r>
          </a:p>
          <a:p>
            <a:endParaRPr lang="en-GB" sz="1800" dirty="0"/>
          </a:p>
        </p:txBody>
      </p:sp>
      <p:pic>
        <p:nvPicPr>
          <p:cNvPr id="38" name="Picture 37" descr="Large skydiving group mid-air">
            <a:extLst>
              <a:ext uri="{FF2B5EF4-FFF2-40B4-BE49-F238E27FC236}">
                <a16:creationId xmlns:a16="http://schemas.microsoft.com/office/drawing/2014/main" id="{A92289E1-2D77-3E86-7242-ED3A8174ED11}"/>
              </a:ext>
            </a:extLst>
          </p:cNvPr>
          <p:cNvPicPr>
            <a:picLocks noChangeAspect="1"/>
          </p:cNvPicPr>
          <p:nvPr/>
        </p:nvPicPr>
        <p:blipFill>
          <a:blip r:embed="rId3"/>
          <a:stretch>
            <a:fillRect/>
          </a:stretch>
        </p:blipFill>
        <p:spPr>
          <a:xfrm>
            <a:off x="7235473" y="2564617"/>
            <a:ext cx="4072815" cy="2708421"/>
          </a:xfrm>
          <a:prstGeom prst="rect">
            <a:avLst/>
          </a:prstGeom>
        </p:spPr>
      </p:pic>
      <p:grpSp>
        <p:nvGrpSpPr>
          <p:cNvPr id="39"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40" name="Freeform: Shape 1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2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2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2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2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6445228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98C2C5-5ADC-4AD8-B2AC-0B12628D6841}"/>
              </a:ext>
            </a:extLst>
          </p:cNvPr>
          <p:cNvSpPr>
            <a:spLocks noGrp="1"/>
          </p:cNvSpPr>
          <p:nvPr>
            <p:ph type="title"/>
          </p:nvPr>
        </p:nvSpPr>
        <p:spPr>
          <a:xfrm>
            <a:off x="1331088" y="565739"/>
            <a:ext cx="9745883" cy="1124949"/>
          </a:xfrm>
        </p:spPr>
        <p:txBody>
          <a:bodyPr>
            <a:normAutofit/>
          </a:bodyPr>
          <a:lstStyle/>
          <a:p>
            <a:r>
              <a:rPr lang="en-GB" dirty="0"/>
              <a:t>Sociological Positivism</a:t>
            </a:r>
          </a:p>
        </p:txBody>
      </p:sp>
      <p:sp>
        <p:nvSpPr>
          <p:cNvPr id="11" name="Freeform: Shape 10">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3" name="Freeform: Shape 12">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D1FF148-6725-4278-A9A8-A9A6A3F26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Oval 16">
            <a:extLst>
              <a:ext uri="{FF2B5EF4-FFF2-40B4-BE49-F238E27FC236}">
                <a16:creationId xmlns:a16="http://schemas.microsoft.com/office/drawing/2014/main" id="{B247507B-4D21-4FF7-B49C-239309CF2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8FAE3512-1FCA-866C-8448-73C5CE79FE46}"/>
              </a:ext>
            </a:extLst>
          </p:cNvPr>
          <p:cNvGraphicFramePr>
            <a:graphicFrameLocks noGrp="1"/>
          </p:cNvGraphicFramePr>
          <p:nvPr>
            <p:ph idx="1"/>
            <p:extLst>
              <p:ext uri="{D42A27DB-BD31-4B8C-83A1-F6EECF244321}">
                <p14:modId xmlns:p14="http://schemas.microsoft.com/office/powerpoint/2010/main" val="34623911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8454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7D5B74-4FD2-46CE-A6AA-B122DB50C6C9}"/>
              </a:ext>
            </a:extLst>
          </p:cNvPr>
          <p:cNvSpPr>
            <a:spLocks noGrp="1"/>
          </p:cNvSpPr>
          <p:nvPr>
            <p:ph type="title"/>
          </p:nvPr>
        </p:nvSpPr>
        <p:spPr>
          <a:xfrm>
            <a:off x="500875" y="471232"/>
            <a:ext cx="5217173" cy="1541410"/>
          </a:xfrm>
        </p:spPr>
        <p:txBody>
          <a:bodyPr anchor="t">
            <a:normAutofit/>
          </a:bodyPr>
          <a:lstStyle/>
          <a:p>
            <a:r>
              <a:rPr lang="en-GB" dirty="0"/>
              <a:t>Control Theory</a:t>
            </a:r>
          </a:p>
        </p:txBody>
      </p:sp>
      <p:sp>
        <p:nvSpPr>
          <p:cNvPr id="11" name="Freeform: Shape 10">
            <a:extLst>
              <a:ext uri="{FF2B5EF4-FFF2-40B4-BE49-F238E27FC236}">
                <a16:creationId xmlns:a16="http://schemas.microsoft.com/office/drawing/2014/main" id="{058E97B8-3278-4D63-89EC-C4580EF76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33412"/>
            <a:ext cx="1910252" cy="274628"/>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solidFill>
            <a:schemeClr val="tx1"/>
          </a:solidFill>
          <a:ln w="2532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B0168936-CE5E-45A4-9FAA-820681A7B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68444"/>
            <a:ext cx="1910252" cy="274628"/>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solidFill>
            <a:schemeClr val="tx1"/>
          </a:solidFill>
          <a:ln w="25320" cap="flat">
            <a:noFill/>
            <a:prstDash val="solid"/>
            <a:miter/>
          </a:ln>
        </p:spPr>
        <p:txBody>
          <a:bodyPr rtlCol="0" anchor="ctr"/>
          <a:lstStyle/>
          <a:p>
            <a:endParaRPr lang="en-US"/>
          </a:p>
        </p:txBody>
      </p:sp>
      <p:grpSp>
        <p:nvGrpSpPr>
          <p:cNvPr id="15" name="Group 14">
            <a:extLst>
              <a:ext uri="{FF2B5EF4-FFF2-40B4-BE49-F238E27FC236}">
                <a16:creationId xmlns:a16="http://schemas.microsoft.com/office/drawing/2014/main" id="{EB414A95-9CF6-4787-B6F4-736E75DFB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3" y="4864099"/>
            <a:ext cx="2085971" cy="1993901"/>
            <a:chOff x="3121343" y="4864099"/>
            <a:chExt cx="2085971" cy="1993901"/>
          </a:xfrm>
          <a:solidFill>
            <a:schemeClr val="tx1"/>
          </a:solidFill>
        </p:grpSpPr>
        <p:sp>
          <p:nvSpPr>
            <p:cNvPr id="16" name="Freeform: Shape 15">
              <a:extLst>
                <a:ext uri="{FF2B5EF4-FFF2-40B4-BE49-F238E27FC236}">
                  <a16:creationId xmlns:a16="http://schemas.microsoft.com/office/drawing/2014/main" id="{3E55EDEC-1A3E-44D4-9F1C-5FAEB4823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AF352701-4D72-4D42-BED8-F30782F566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FCE7DD15-248D-407F-9BBA-87DCEF3C90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1F249086-A196-41DD-BC96-CA27D2C9E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0BF07749-D7D0-470F-9C12-E8D19EB1D3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A05B1B7D-CE78-4677-BE51-133F4425E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6CEA59F-3271-46D6-9CBC-F7C8DED967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868256DC-CD27-4A4B-8A1B-E315CADF2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8B4D0082-FA6D-4E6D-BACC-89F325389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dirty="0"/>
            </a:p>
          </p:txBody>
        </p:sp>
        <p:sp>
          <p:nvSpPr>
            <p:cNvPr id="25" name="Freeform: Shape 24">
              <a:extLst>
                <a:ext uri="{FF2B5EF4-FFF2-40B4-BE49-F238E27FC236}">
                  <a16:creationId xmlns:a16="http://schemas.microsoft.com/office/drawing/2014/main" id="{D10D35FD-C3A9-4C0A-BC06-140E6D6F6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9525" cap="flat">
              <a:noFill/>
              <a:prstDash val="solid"/>
              <a:miter/>
            </a:ln>
          </p:spPr>
          <p:txBody>
            <a:bodyPr wrap="square" rtlCol="0" anchor="ctr">
              <a:noAutofit/>
            </a:bodyPr>
            <a:lstStyle/>
            <a:p>
              <a:endParaRPr lang="en-US"/>
            </a:p>
          </p:txBody>
        </p:sp>
        <p:sp>
          <p:nvSpPr>
            <p:cNvPr id="26" name="Freeform: Shape 25">
              <a:extLst>
                <a:ext uri="{FF2B5EF4-FFF2-40B4-BE49-F238E27FC236}">
                  <a16:creationId xmlns:a16="http://schemas.microsoft.com/office/drawing/2014/main" id="{24A8F3F5-01DB-4D7F-865A-A033D7653E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9525" cap="flat">
              <a:noFill/>
              <a:prstDash val="solid"/>
              <a:miter/>
            </a:ln>
          </p:spPr>
          <p:txBody>
            <a:bodyPr wrap="square" rtlCol="0" anchor="ctr">
              <a:noAutofit/>
            </a:bodyPr>
            <a:lstStyle/>
            <a:p>
              <a:endParaRPr lang="en-US"/>
            </a:p>
          </p:txBody>
        </p:sp>
        <p:sp>
          <p:nvSpPr>
            <p:cNvPr id="27" name="Freeform: Shape 26">
              <a:extLst>
                <a:ext uri="{FF2B5EF4-FFF2-40B4-BE49-F238E27FC236}">
                  <a16:creationId xmlns:a16="http://schemas.microsoft.com/office/drawing/2014/main" id="{B269D5FA-3DC7-4503-A9AC-DB43F5AA2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9525" cap="flat">
              <a:noFill/>
              <a:prstDash val="solid"/>
              <a:miter/>
            </a:ln>
          </p:spPr>
          <p:txBody>
            <a:bodyPr wrap="square" rtlCol="0" anchor="ctr">
              <a:noAutofit/>
            </a:bodyPr>
            <a:lstStyle/>
            <a:p>
              <a:endParaRPr lang="en-US"/>
            </a:p>
          </p:txBody>
        </p:sp>
        <p:sp>
          <p:nvSpPr>
            <p:cNvPr id="28" name="Freeform: Shape 27">
              <a:extLst>
                <a:ext uri="{FF2B5EF4-FFF2-40B4-BE49-F238E27FC236}">
                  <a16:creationId xmlns:a16="http://schemas.microsoft.com/office/drawing/2014/main" id="{FEB6DAF0-32D8-49F4-AE4A-0278A314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pic>
        <p:nvPicPr>
          <p:cNvPr id="4" name="Picture 2" descr="Batman&amp;#39;s “One Rule” is Meant to be Broken – TREMG">
            <a:extLst>
              <a:ext uri="{FF2B5EF4-FFF2-40B4-BE49-F238E27FC236}">
                <a16:creationId xmlns:a16="http://schemas.microsoft.com/office/drawing/2014/main" id="{58BDD254-9DC7-47BC-9D9C-E86A5E4041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435" r="19192" b="2656"/>
          <a:stretch/>
        </p:blipFill>
        <p:spPr bwMode="auto">
          <a:xfrm>
            <a:off x="407038" y="2260376"/>
            <a:ext cx="5602807" cy="315157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4E4E8C7-5188-4045-8DDB-8C511586840C}"/>
              </a:ext>
            </a:extLst>
          </p:cNvPr>
          <p:cNvSpPr>
            <a:spLocks noGrp="1"/>
          </p:cNvSpPr>
          <p:nvPr>
            <p:ph idx="1"/>
          </p:nvPr>
        </p:nvSpPr>
        <p:spPr>
          <a:xfrm>
            <a:off x="6234868" y="471233"/>
            <a:ext cx="5217173" cy="5745312"/>
          </a:xfrm>
        </p:spPr>
        <p:txBody>
          <a:bodyPr>
            <a:normAutofit/>
          </a:bodyPr>
          <a:lstStyle/>
          <a:p>
            <a:pPr marL="0" indent="0">
              <a:buNone/>
            </a:pPr>
            <a:r>
              <a:rPr lang="en-GB" sz="2000" b="1" dirty="0"/>
              <a:t>Control theories of crime: </a:t>
            </a:r>
          </a:p>
          <a:p>
            <a:r>
              <a:rPr lang="en-GB" sz="2000" dirty="0"/>
              <a:t>Assume Crime and delinquency are not “special” or “abnormal” behaviours, but are natural.</a:t>
            </a:r>
          </a:p>
          <a:p>
            <a:r>
              <a:rPr lang="en-GB" sz="2000" dirty="0"/>
              <a:t>There is an unlimited desire for economic reward within people, and you will only refrain from breaking the law to fulfil those desires when certain circumstances hold you back.</a:t>
            </a:r>
          </a:p>
          <a:p>
            <a:r>
              <a:rPr lang="en-GB" sz="2000" dirty="0"/>
              <a:t>People conform to the rules of society because some set of circumstances exert control and constraint your conduct.</a:t>
            </a:r>
          </a:p>
          <a:p>
            <a:r>
              <a:rPr lang="en-GB" sz="2000" dirty="0"/>
              <a:t>Therefore, if the circumstances are right, we all have the propensity to act criminally or </a:t>
            </a:r>
            <a:r>
              <a:rPr lang="en-GB" sz="2000" dirty="0" err="1"/>
              <a:t>deviantly</a:t>
            </a:r>
            <a:r>
              <a:rPr lang="en-GB" sz="2000" dirty="0"/>
              <a:t>. We only resist because something holds us back.</a:t>
            </a:r>
          </a:p>
          <a:p>
            <a:r>
              <a:rPr lang="en-GB" sz="2000" dirty="0"/>
              <a:t>Associated with the work of Ivan Nye (1958), David Matza (1957) and Travis Hirschi (1969)</a:t>
            </a:r>
          </a:p>
        </p:txBody>
      </p:sp>
    </p:spTree>
    <p:extLst>
      <p:ext uri="{BB962C8B-B14F-4D97-AF65-F5344CB8AC3E}">
        <p14:creationId xmlns:p14="http://schemas.microsoft.com/office/powerpoint/2010/main" val="31446220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8B702F83-5926-4BF3-966E-3C7B2561DB1C}"/>
              </a:ext>
            </a:extLst>
          </p:cNvPr>
          <p:cNvSpPr>
            <a:spLocks noGrp="1"/>
          </p:cNvSpPr>
          <p:nvPr>
            <p:ph type="title"/>
          </p:nvPr>
        </p:nvSpPr>
        <p:spPr>
          <a:xfrm>
            <a:off x="2294876" y="213782"/>
            <a:ext cx="5444455" cy="1314996"/>
          </a:xfrm>
        </p:spPr>
        <p:txBody>
          <a:bodyPr anchor="b">
            <a:normAutofit/>
          </a:bodyPr>
          <a:lstStyle/>
          <a:p>
            <a:r>
              <a:rPr lang="en-GB" dirty="0"/>
              <a:t>What Exerts Control?</a:t>
            </a:r>
          </a:p>
        </p:txBody>
      </p:sp>
      <p:sp>
        <p:nvSpPr>
          <p:cNvPr id="13" name="Freeform: Shape 1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EBE42351-54A3-4AD0-9BDB-835281A4CC98}"/>
              </a:ext>
            </a:extLst>
          </p:cNvPr>
          <p:cNvSpPr>
            <a:spLocks noGrp="1"/>
          </p:cNvSpPr>
          <p:nvPr>
            <p:ph idx="1"/>
          </p:nvPr>
        </p:nvSpPr>
        <p:spPr>
          <a:xfrm>
            <a:off x="299938" y="2268436"/>
            <a:ext cx="8372082" cy="4455345"/>
          </a:xfrm>
        </p:spPr>
        <p:txBody>
          <a:bodyPr>
            <a:noAutofit/>
          </a:bodyPr>
          <a:lstStyle/>
          <a:p>
            <a:pPr marL="0" indent="0" algn="ctr">
              <a:lnSpc>
                <a:spcPct val="100000"/>
              </a:lnSpc>
              <a:buNone/>
            </a:pPr>
            <a:r>
              <a:rPr lang="en-GB" sz="2200" dirty="0">
                <a:latin typeface="Calibri" panose="020F0502020204030204" pitchFamily="34" charset="0"/>
                <a:cs typeface="Calibri" panose="020F0502020204030204" pitchFamily="34" charset="0"/>
              </a:rPr>
              <a:t>Fear of Punishment?</a:t>
            </a:r>
          </a:p>
          <a:p>
            <a:pPr marL="0" indent="0" algn="ctr">
              <a:lnSpc>
                <a:spcPct val="100000"/>
              </a:lnSpc>
              <a:buNone/>
            </a:pPr>
            <a:r>
              <a:rPr lang="en-GB" sz="2200" dirty="0">
                <a:latin typeface="Calibri" panose="020F0502020204030204" pitchFamily="34" charset="0"/>
                <a:cs typeface="Calibri" panose="020F0502020204030204" pitchFamily="34" charset="0"/>
              </a:rPr>
              <a:t>Internal morals?</a:t>
            </a:r>
          </a:p>
          <a:p>
            <a:pPr marL="0" indent="0" algn="ctr">
              <a:lnSpc>
                <a:spcPct val="100000"/>
              </a:lnSpc>
              <a:buNone/>
            </a:pPr>
            <a:r>
              <a:rPr lang="en-GB" sz="2200" dirty="0">
                <a:latin typeface="Calibri" panose="020F0502020204030204" pitchFamily="34" charset="0"/>
                <a:cs typeface="Calibri" panose="020F0502020204030204" pitchFamily="34" charset="0"/>
              </a:rPr>
              <a:t>Social norms?</a:t>
            </a:r>
          </a:p>
          <a:p>
            <a:pPr marL="0" indent="0" algn="ctr">
              <a:lnSpc>
                <a:spcPct val="100000"/>
              </a:lnSpc>
              <a:buNone/>
            </a:pPr>
            <a:r>
              <a:rPr lang="en-GB" sz="2200" dirty="0">
                <a:latin typeface="Calibri" panose="020F0502020204030204" pitchFamily="34" charset="0"/>
                <a:cs typeface="Calibri" panose="020F0502020204030204" pitchFamily="34" charset="0"/>
              </a:rPr>
              <a:t>Stigma?</a:t>
            </a:r>
          </a:p>
          <a:p>
            <a:pPr>
              <a:lnSpc>
                <a:spcPct val="100000"/>
              </a:lnSpc>
            </a:pPr>
            <a:endParaRPr lang="en-GB" sz="2200" dirty="0">
              <a:latin typeface="Calibri" panose="020F0502020204030204" pitchFamily="34" charset="0"/>
              <a:cs typeface="Calibri" panose="020F0502020204030204" pitchFamily="34" charset="0"/>
            </a:endParaRPr>
          </a:p>
          <a:p>
            <a:pPr marL="0" indent="0" algn="ctr">
              <a:lnSpc>
                <a:spcPct val="100000"/>
              </a:lnSpc>
              <a:buNone/>
            </a:pPr>
            <a:r>
              <a:rPr lang="en-GB" sz="2200" dirty="0">
                <a:latin typeface="Calibri" panose="020F0502020204030204" pitchFamily="34" charset="0"/>
                <a:cs typeface="Calibri" panose="020F0502020204030204" pitchFamily="34" charset="0"/>
              </a:rPr>
              <a:t>Whatever is it? </a:t>
            </a:r>
          </a:p>
          <a:p>
            <a:pPr marL="0" indent="0" algn="ctr">
              <a:lnSpc>
                <a:spcPct val="100000"/>
              </a:lnSpc>
              <a:buNone/>
            </a:pPr>
            <a:r>
              <a:rPr lang="en-GB" sz="2200" dirty="0">
                <a:latin typeface="Calibri" panose="020F0502020204030204" pitchFamily="34" charset="0"/>
                <a:cs typeface="Calibri" panose="020F0502020204030204" pitchFamily="34" charset="0"/>
              </a:rPr>
              <a:t>Control Theories suggest that crime is a result of weakness in the forces restraining us, as opposed to the strength of the impulse to offend</a:t>
            </a:r>
          </a:p>
        </p:txBody>
      </p:sp>
      <p:sp>
        <p:nvSpPr>
          <p:cNvPr id="17" name="Freeform: Shape 1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9"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4" name="Picture 2" descr="The 7 Best Renditions Of Let It Go | The O2">
            <a:extLst>
              <a:ext uri="{FF2B5EF4-FFF2-40B4-BE49-F238E27FC236}">
                <a16:creationId xmlns:a16="http://schemas.microsoft.com/office/drawing/2014/main" id="{00ADB2C3-E7A4-459C-A451-571EA0ED9C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82" r="24219" b="1"/>
          <a:stretch/>
        </p:blipFill>
        <p:spPr bwMode="auto">
          <a:xfrm>
            <a:off x="8701384" y="217204"/>
            <a:ext cx="3189798" cy="318979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a:noFill/>
          <a:extLst>
            <a:ext uri="{909E8E84-426E-40DD-AFC4-6F175D3DCCD1}">
              <a14:hiddenFill xmlns:a14="http://schemas.microsoft.com/office/drawing/2010/main">
                <a:solidFill>
                  <a:srgbClr val="FFFFFF"/>
                </a:solidFill>
              </a14:hiddenFill>
            </a:ext>
          </a:extLst>
        </p:spPr>
      </p:pic>
      <p:grpSp>
        <p:nvGrpSpPr>
          <p:cNvPr id="2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4"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6729562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B657BF-09CB-44FF-878D-729340ADC2A8}"/>
              </a:ext>
            </a:extLst>
          </p:cNvPr>
          <p:cNvSpPr>
            <a:spLocks noGrp="1"/>
          </p:cNvSpPr>
          <p:nvPr>
            <p:ph type="title"/>
          </p:nvPr>
        </p:nvSpPr>
        <p:spPr>
          <a:xfrm>
            <a:off x="6234865" y="568517"/>
            <a:ext cx="5248221" cy="886379"/>
          </a:xfrm>
        </p:spPr>
        <p:txBody>
          <a:bodyPr>
            <a:normAutofit/>
          </a:bodyPr>
          <a:lstStyle/>
          <a:p>
            <a:r>
              <a:rPr lang="en-GB" dirty="0"/>
              <a:t>Control Theory</a:t>
            </a:r>
          </a:p>
        </p:txBody>
      </p:sp>
      <p:pic>
        <p:nvPicPr>
          <p:cNvPr id="5" name="Picture 4" descr="Magnifying glass and question mark">
            <a:extLst>
              <a:ext uri="{FF2B5EF4-FFF2-40B4-BE49-F238E27FC236}">
                <a16:creationId xmlns:a16="http://schemas.microsoft.com/office/drawing/2014/main" id="{A1E22BC8-9301-400F-A7D7-9D0FC09A595D}"/>
              </a:ext>
            </a:extLst>
          </p:cNvPr>
          <p:cNvPicPr>
            <a:picLocks noChangeAspect="1"/>
          </p:cNvPicPr>
          <p:nvPr/>
        </p:nvPicPr>
        <p:blipFill rotWithShape="1">
          <a:blip r:embed="rId2"/>
          <a:srcRect l="23699" r="20050"/>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1" name="Group 1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5" name="Group 14">
            <a:extLst>
              <a:ext uri="{FF2B5EF4-FFF2-40B4-BE49-F238E27FC236}">
                <a16:creationId xmlns:a16="http://schemas.microsoft.com/office/drawing/2014/main" id="{C28CAB86-AA69-4EF8-A4E2-4E020497D0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alpha val="20000"/>
            </a:schemeClr>
          </a:solidFill>
        </p:grpSpPr>
        <p:sp>
          <p:nvSpPr>
            <p:cNvPr id="16" name="Freeform: Shape 15">
              <a:extLst>
                <a:ext uri="{FF2B5EF4-FFF2-40B4-BE49-F238E27FC236}">
                  <a16:creationId xmlns:a16="http://schemas.microsoft.com/office/drawing/2014/main" id="{29A36BEE-5544-45FB-88F3-9E156F32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5B49ECF4-1585-4D6B-AB63-D49C92945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9" name="Graphic 185">
            <a:extLst>
              <a:ext uri="{FF2B5EF4-FFF2-40B4-BE49-F238E27FC236}">
                <a16:creationId xmlns:a16="http://schemas.microsoft.com/office/drawing/2014/main" id="{617CAA5F-37E3-4DF6-9DD0-68A40D216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alpha val="20000"/>
            </a:schemeClr>
          </a:solidFill>
        </p:grpSpPr>
        <p:sp>
          <p:nvSpPr>
            <p:cNvPr id="20" name="Freeform: Shape 19">
              <a:extLst>
                <a:ext uri="{FF2B5EF4-FFF2-40B4-BE49-F238E27FC236}">
                  <a16:creationId xmlns:a16="http://schemas.microsoft.com/office/drawing/2014/main" id="{2FCF03A3-80B7-45BC-AA40-A335CC816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9D3C77A-275B-4C9E-A407-B09450E564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DC6C5B5B-80BB-41D8-A377-C653EF1B0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CA5D93A-E913-46A0-9684-20B6B4B8C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FE6EFE8A-51D2-4AF6-A18C-29A9E5EF5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A27732FA-90C8-478A-B830-8E5DDFAE695C}"/>
              </a:ext>
            </a:extLst>
          </p:cNvPr>
          <p:cNvSpPr>
            <a:spLocks noGrp="1"/>
          </p:cNvSpPr>
          <p:nvPr>
            <p:ph idx="1"/>
          </p:nvPr>
        </p:nvSpPr>
        <p:spPr>
          <a:xfrm>
            <a:off x="6234868" y="1820369"/>
            <a:ext cx="5217173" cy="4351338"/>
          </a:xfrm>
        </p:spPr>
        <p:txBody>
          <a:bodyPr>
            <a:normAutofit/>
          </a:bodyPr>
          <a:lstStyle/>
          <a:p>
            <a:pPr marL="628650" indent="-514350">
              <a:buFont typeface="+mj-lt"/>
              <a:buAutoNum type="arabicPeriod"/>
            </a:pPr>
            <a:r>
              <a:rPr lang="en-GB" sz="2400" b="1" dirty="0"/>
              <a:t>If you conform with some/all laws, why do you conform?</a:t>
            </a:r>
            <a:endParaRPr lang="en-GB" sz="2400" b="1" dirty="0">
              <a:cs typeface="Calibri"/>
            </a:endParaRPr>
          </a:p>
          <a:p>
            <a:pPr marL="571500" indent="-457200">
              <a:buFont typeface="+mj-lt"/>
              <a:buAutoNum type="arabicPeriod"/>
            </a:pPr>
            <a:endParaRPr lang="en-GB" sz="2400" b="1" dirty="0">
              <a:cs typeface="Calibri"/>
            </a:endParaRPr>
          </a:p>
          <a:p>
            <a:pPr marL="571500" indent="-457200">
              <a:buFont typeface="+mj-lt"/>
              <a:buAutoNum type="arabicPeriod"/>
            </a:pPr>
            <a:r>
              <a:rPr lang="en-GB" sz="2400" b="1" dirty="0"/>
              <a:t>Do you conform in situations where there are opportunities to violate the law? Why?</a:t>
            </a:r>
            <a:endParaRPr lang="en-GB" sz="2400" b="1" dirty="0">
              <a:cs typeface="Calibri"/>
            </a:endParaRPr>
          </a:p>
          <a:p>
            <a:pPr marL="571500" indent="-457200">
              <a:buFont typeface="+mj-lt"/>
              <a:buAutoNum type="arabicPeriod"/>
            </a:pPr>
            <a:endParaRPr lang="en-GB" sz="2400" b="1" dirty="0">
              <a:cs typeface="Calibri"/>
            </a:endParaRPr>
          </a:p>
          <a:p>
            <a:pPr marL="114300" indent="0">
              <a:buNone/>
            </a:pPr>
            <a:endParaRPr lang="en-GB" sz="2400" dirty="0"/>
          </a:p>
          <a:p>
            <a:pPr marL="114300" indent="0">
              <a:buNone/>
            </a:pPr>
            <a:r>
              <a:rPr lang="en-GB" sz="2400" b="1" dirty="0"/>
              <a:t>What do you understand as your own control theories?</a:t>
            </a:r>
            <a:endParaRPr lang="en-GB" sz="2400" b="1" dirty="0">
              <a:cs typeface="Calibri"/>
            </a:endParaRPr>
          </a:p>
          <a:p>
            <a:pPr marL="114300" indent="0">
              <a:buNone/>
            </a:pPr>
            <a:endParaRPr lang="en-GB" sz="2400" dirty="0"/>
          </a:p>
          <a:p>
            <a:endParaRPr lang="en-US" sz="2400" dirty="0"/>
          </a:p>
          <a:p>
            <a:endParaRPr lang="en-GB" sz="2400" dirty="0"/>
          </a:p>
        </p:txBody>
      </p:sp>
      <p:grpSp>
        <p:nvGrpSpPr>
          <p:cNvPr id="26"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7" name="Freeform: Shape 26">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3150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 name="Freeform: Shape 13">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6" name="Freeform: Shape 15">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74FA37E-BA67-4C68-9AF8-631D0454F473}"/>
              </a:ext>
            </a:extLst>
          </p:cNvPr>
          <p:cNvSpPr>
            <a:spLocks noGrp="1"/>
          </p:cNvSpPr>
          <p:nvPr>
            <p:ph type="title"/>
          </p:nvPr>
        </p:nvSpPr>
        <p:spPr>
          <a:xfrm>
            <a:off x="1861854" y="633046"/>
            <a:ext cx="4834021" cy="1314996"/>
          </a:xfrm>
        </p:spPr>
        <p:txBody>
          <a:bodyPr anchor="b">
            <a:normAutofit/>
          </a:bodyPr>
          <a:lstStyle/>
          <a:p>
            <a:r>
              <a:rPr lang="en-GB" dirty="0"/>
              <a:t>Control Theory - Examples</a:t>
            </a:r>
          </a:p>
        </p:txBody>
      </p:sp>
      <p:sp>
        <p:nvSpPr>
          <p:cNvPr id="3" name="Content Placeholder 2">
            <a:extLst>
              <a:ext uri="{FF2B5EF4-FFF2-40B4-BE49-F238E27FC236}">
                <a16:creationId xmlns:a16="http://schemas.microsoft.com/office/drawing/2014/main" id="{A9944B15-2011-40A1-9DE7-2628EEB70C9E}"/>
              </a:ext>
            </a:extLst>
          </p:cNvPr>
          <p:cNvSpPr>
            <a:spLocks noGrp="1"/>
          </p:cNvSpPr>
          <p:nvPr>
            <p:ph idx="1"/>
          </p:nvPr>
        </p:nvSpPr>
        <p:spPr>
          <a:xfrm>
            <a:off x="1861854" y="2125737"/>
            <a:ext cx="4834021" cy="4044463"/>
          </a:xfrm>
        </p:spPr>
        <p:txBody>
          <a:bodyPr>
            <a:normAutofit/>
          </a:bodyPr>
          <a:lstStyle/>
          <a:p>
            <a:pPr marL="0" indent="0">
              <a:buNone/>
            </a:pPr>
            <a:r>
              <a:rPr lang="en-GB" b="1" dirty="0"/>
              <a:t>Containment Theory – Walter Reckless (1961)</a:t>
            </a:r>
          </a:p>
          <a:p>
            <a:pPr marL="0" indent="0">
              <a:buNone/>
            </a:pPr>
            <a:endParaRPr lang="en-GB" b="1" dirty="0"/>
          </a:p>
          <a:p>
            <a:pPr lvl="1"/>
            <a:r>
              <a:rPr lang="en-US" dirty="0"/>
              <a:t>Self-Concept </a:t>
            </a:r>
          </a:p>
          <a:p>
            <a:pPr lvl="1"/>
            <a:r>
              <a:rPr lang="en-US" dirty="0"/>
              <a:t>Goal Orientation</a:t>
            </a:r>
          </a:p>
          <a:p>
            <a:pPr lvl="1"/>
            <a:r>
              <a:rPr lang="en-US" dirty="0"/>
              <a:t>Frustration Tolerance </a:t>
            </a:r>
          </a:p>
          <a:p>
            <a:pPr lvl="1"/>
            <a:r>
              <a:rPr lang="en-US" dirty="0"/>
              <a:t>Norm Retention </a:t>
            </a:r>
          </a:p>
          <a:p>
            <a:endParaRPr lang="en-GB" dirty="0"/>
          </a:p>
        </p:txBody>
      </p:sp>
      <p:pic>
        <p:nvPicPr>
          <p:cNvPr id="7" name="Graphic 6" descr="Head with Gears">
            <a:extLst>
              <a:ext uri="{FF2B5EF4-FFF2-40B4-BE49-F238E27FC236}">
                <a16:creationId xmlns:a16="http://schemas.microsoft.com/office/drawing/2014/main" id="{8819A2C2-A6A1-BF64-6A96-525E5C1FE5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235473" y="1200223"/>
            <a:ext cx="4072815" cy="4072815"/>
          </a:xfrm>
          <a:prstGeom prst="rect">
            <a:avLst/>
          </a:prstGeom>
        </p:spPr>
      </p:pic>
      <p:grpSp>
        <p:nvGrpSpPr>
          <p:cNvPr id="20"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1" name="Freeform: Shape 20">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665658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174FA37E-BA67-4C68-9AF8-631D0454F473}"/>
              </a:ext>
            </a:extLst>
          </p:cNvPr>
          <p:cNvSpPr>
            <a:spLocks noGrp="1"/>
          </p:cNvSpPr>
          <p:nvPr>
            <p:ph type="title"/>
          </p:nvPr>
        </p:nvSpPr>
        <p:spPr>
          <a:xfrm>
            <a:off x="2342096" y="274589"/>
            <a:ext cx="5253069" cy="1314996"/>
          </a:xfrm>
        </p:spPr>
        <p:txBody>
          <a:bodyPr anchor="b">
            <a:normAutofit/>
          </a:bodyPr>
          <a:lstStyle/>
          <a:p>
            <a:r>
              <a:rPr lang="en-GB" dirty="0"/>
              <a:t>Control Theory - Examples</a:t>
            </a:r>
          </a:p>
        </p:txBody>
      </p:sp>
      <p:sp>
        <p:nvSpPr>
          <p:cNvPr id="13" name="Freeform: Shape 1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A9944B15-2011-40A1-9DE7-2628EEB70C9E}"/>
              </a:ext>
            </a:extLst>
          </p:cNvPr>
          <p:cNvSpPr>
            <a:spLocks noGrp="1"/>
          </p:cNvSpPr>
          <p:nvPr>
            <p:ph idx="1"/>
          </p:nvPr>
        </p:nvSpPr>
        <p:spPr>
          <a:xfrm>
            <a:off x="486876" y="1881450"/>
            <a:ext cx="6968630" cy="4044463"/>
          </a:xfrm>
        </p:spPr>
        <p:txBody>
          <a:bodyPr>
            <a:noAutofit/>
          </a:bodyPr>
          <a:lstStyle/>
          <a:p>
            <a:r>
              <a:rPr lang="en-GB" sz="2400" b="1" dirty="0">
                <a:latin typeface="Calibri" panose="020F0502020204030204" pitchFamily="34" charset="0"/>
                <a:cs typeface="Calibri" panose="020F0502020204030204" pitchFamily="34" charset="0"/>
              </a:rPr>
              <a:t>Techniques of neutralisation – Sykes and Matza (1957)</a:t>
            </a:r>
          </a:p>
          <a:p>
            <a:endParaRPr lang="en-GB" sz="2400" b="1" dirty="0">
              <a:latin typeface="Calibri" panose="020F0502020204030204" pitchFamily="34" charset="0"/>
              <a:cs typeface="Calibri" panose="020F0502020204030204" pitchFamily="34" charset="0"/>
            </a:endParaRPr>
          </a:p>
          <a:p>
            <a:pPr lvl="1"/>
            <a:r>
              <a:rPr lang="en-GB" dirty="0">
                <a:latin typeface="Calibri" panose="020F0502020204030204" pitchFamily="34" charset="0"/>
                <a:cs typeface="Calibri" panose="020F0502020204030204" pitchFamily="34" charset="0"/>
              </a:rPr>
              <a:t>Denial of responsibility</a:t>
            </a:r>
          </a:p>
          <a:p>
            <a:pPr lvl="1"/>
            <a:endParaRPr lang="en-GB" dirty="0">
              <a:latin typeface="Calibri" panose="020F0502020204030204" pitchFamily="34" charset="0"/>
              <a:cs typeface="Calibri" panose="020F0502020204030204" pitchFamily="34" charset="0"/>
            </a:endParaRPr>
          </a:p>
          <a:p>
            <a:pPr lvl="1"/>
            <a:r>
              <a:rPr lang="en-GB" dirty="0">
                <a:latin typeface="Calibri" panose="020F0502020204030204" pitchFamily="34" charset="0"/>
                <a:cs typeface="Calibri" panose="020F0502020204030204" pitchFamily="34" charset="0"/>
              </a:rPr>
              <a:t>Denial of injury</a:t>
            </a:r>
          </a:p>
          <a:p>
            <a:pPr lvl="1"/>
            <a:endParaRPr lang="en-GB" dirty="0">
              <a:latin typeface="Calibri" panose="020F0502020204030204" pitchFamily="34" charset="0"/>
              <a:cs typeface="Calibri" panose="020F0502020204030204" pitchFamily="34" charset="0"/>
            </a:endParaRPr>
          </a:p>
          <a:p>
            <a:pPr lvl="1"/>
            <a:r>
              <a:rPr lang="en-GB" dirty="0">
                <a:latin typeface="Calibri" panose="020F0502020204030204" pitchFamily="34" charset="0"/>
                <a:cs typeface="Calibri" panose="020F0502020204030204" pitchFamily="34" charset="0"/>
              </a:rPr>
              <a:t>Denial of victims </a:t>
            </a:r>
          </a:p>
          <a:p>
            <a:pPr lvl="1"/>
            <a:endParaRPr lang="en-GB" dirty="0">
              <a:latin typeface="Calibri" panose="020F0502020204030204" pitchFamily="34" charset="0"/>
              <a:cs typeface="Calibri" panose="020F0502020204030204" pitchFamily="34" charset="0"/>
            </a:endParaRPr>
          </a:p>
          <a:p>
            <a:pPr lvl="1"/>
            <a:r>
              <a:rPr lang="en-GB" dirty="0">
                <a:latin typeface="Calibri" panose="020F0502020204030204" pitchFamily="34" charset="0"/>
                <a:cs typeface="Calibri" panose="020F0502020204030204" pitchFamily="34" charset="0"/>
              </a:rPr>
              <a:t>Appeal to higher loyalties</a:t>
            </a:r>
          </a:p>
          <a:p>
            <a:pPr lvl="1"/>
            <a:endParaRPr lang="en-GB" dirty="0">
              <a:latin typeface="Calibri" panose="020F0502020204030204" pitchFamily="34" charset="0"/>
              <a:cs typeface="Calibri" panose="020F0502020204030204" pitchFamily="34" charset="0"/>
            </a:endParaRPr>
          </a:p>
          <a:p>
            <a:pPr lvl="1"/>
            <a:r>
              <a:rPr lang="en-GB" dirty="0">
                <a:latin typeface="Calibri" panose="020F0502020204030204" pitchFamily="34" charset="0"/>
                <a:cs typeface="Calibri" panose="020F0502020204030204" pitchFamily="34" charset="0"/>
              </a:rPr>
              <a:t>Condemnation of condemners</a:t>
            </a:r>
          </a:p>
        </p:txBody>
      </p:sp>
      <p:sp>
        <p:nvSpPr>
          <p:cNvPr id="17" name="Freeform: Shape 1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9"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descr="Red toy person in front of two lines of white figures">
            <a:extLst>
              <a:ext uri="{FF2B5EF4-FFF2-40B4-BE49-F238E27FC236}">
                <a16:creationId xmlns:a16="http://schemas.microsoft.com/office/drawing/2014/main" id="{BAD64513-9060-EEB8-8CC0-1515B58991AA}"/>
              </a:ext>
            </a:extLst>
          </p:cNvPr>
          <p:cNvPicPr>
            <a:picLocks noChangeAspect="1"/>
          </p:cNvPicPr>
          <p:nvPr/>
        </p:nvPicPr>
        <p:blipFill rotWithShape="1">
          <a:blip r:embed="rId3"/>
          <a:srcRect l="19053" r="15198" b="1"/>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2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4"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177846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 name="Freeform: Shape 13">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6" name="Freeform: Shape 15">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74FA37E-BA67-4C68-9AF8-631D0454F473}"/>
              </a:ext>
            </a:extLst>
          </p:cNvPr>
          <p:cNvSpPr>
            <a:spLocks noGrp="1"/>
          </p:cNvSpPr>
          <p:nvPr>
            <p:ph type="title"/>
          </p:nvPr>
        </p:nvSpPr>
        <p:spPr>
          <a:xfrm>
            <a:off x="2539517" y="486197"/>
            <a:ext cx="4834021" cy="1314996"/>
          </a:xfrm>
        </p:spPr>
        <p:txBody>
          <a:bodyPr anchor="b">
            <a:normAutofit/>
          </a:bodyPr>
          <a:lstStyle/>
          <a:p>
            <a:r>
              <a:rPr lang="en-GB" dirty="0"/>
              <a:t>Control Theory - Examples</a:t>
            </a:r>
          </a:p>
        </p:txBody>
      </p:sp>
      <p:sp>
        <p:nvSpPr>
          <p:cNvPr id="3" name="Content Placeholder 2">
            <a:extLst>
              <a:ext uri="{FF2B5EF4-FFF2-40B4-BE49-F238E27FC236}">
                <a16:creationId xmlns:a16="http://schemas.microsoft.com/office/drawing/2014/main" id="{A9944B15-2011-40A1-9DE7-2628EEB70C9E}"/>
              </a:ext>
            </a:extLst>
          </p:cNvPr>
          <p:cNvSpPr>
            <a:spLocks noGrp="1"/>
          </p:cNvSpPr>
          <p:nvPr>
            <p:ph idx="1"/>
          </p:nvPr>
        </p:nvSpPr>
        <p:spPr>
          <a:xfrm>
            <a:off x="1861854" y="2125737"/>
            <a:ext cx="4834021" cy="4044463"/>
          </a:xfrm>
        </p:spPr>
        <p:txBody>
          <a:bodyPr>
            <a:normAutofit/>
          </a:bodyPr>
          <a:lstStyle/>
          <a:p>
            <a:pPr marL="0" indent="0">
              <a:buNone/>
            </a:pPr>
            <a:endParaRPr lang="en-GB" b="1" dirty="0">
              <a:latin typeface="Calibri" panose="020F0502020204030204" pitchFamily="34" charset="0"/>
              <a:cs typeface="Calibri" panose="020F0502020204030204" pitchFamily="34" charset="0"/>
            </a:endParaRPr>
          </a:p>
          <a:p>
            <a:pPr marL="0" indent="0">
              <a:buNone/>
            </a:pPr>
            <a:r>
              <a:rPr lang="en-GB" b="1" dirty="0">
                <a:latin typeface="Calibri" panose="020F0502020204030204" pitchFamily="34" charset="0"/>
                <a:cs typeface="Calibri" panose="020F0502020204030204" pitchFamily="34" charset="0"/>
              </a:rPr>
              <a:t>Drift Theory – Matza (1964)</a:t>
            </a:r>
          </a:p>
          <a:p>
            <a:endParaRPr lang="en-GB" b="1" dirty="0">
              <a:latin typeface="Calibri" panose="020F0502020204030204" pitchFamily="34" charset="0"/>
              <a:cs typeface="Calibri" panose="020F0502020204030204" pitchFamily="34" charset="0"/>
            </a:endParaRPr>
          </a:p>
          <a:p>
            <a:pPr marL="457200" lvl="1" indent="0">
              <a:buNone/>
            </a:pPr>
            <a:r>
              <a:rPr lang="en-US" sz="2800" dirty="0">
                <a:latin typeface="Calibri" panose="020F0502020204030204" pitchFamily="34" charset="0"/>
                <a:cs typeface="Calibri" panose="020F0502020204030204" pitchFamily="34" charset="0"/>
              </a:rPr>
              <a:t>Drift towards delinquency is triggered by weakened controls &amp; stronger social forces</a:t>
            </a:r>
          </a:p>
        </p:txBody>
      </p:sp>
      <p:pic>
        <p:nvPicPr>
          <p:cNvPr id="7" name="Graphic 6" descr="Social Network">
            <a:extLst>
              <a:ext uri="{FF2B5EF4-FFF2-40B4-BE49-F238E27FC236}">
                <a16:creationId xmlns:a16="http://schemas.microsoft.com/office/drawing/2014/main" id="{34A3B9ED-6F80-E7A0-0631-13C471692A2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235473" y="1200223"/>
            <a:ext cx="4072815" cy="4072815"/>
          </a:xfrm>
          <a:prstGeom prst="rect">
            <a:avLst/>
          </a:prstGeom>
        </p:spPr>
      </p:pic>
      <p:grpSp>
        <p:nvGrpSpPr>
          <p:cNvPr id="20"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1" name="Freeform: Shape 20">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911376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C61F3-EDEB-4488-A03C-30E4A49DB3DA}"/>
              </a:ext>
            </a:extLst>
          </p:cNvPr>
          <p:cNvSpPr>
            <a:spLocks noGrp="1"/>
          </p:cNvSpPr>
          <p:nvPr>
            <p:ph type="title"/>
          </p:nvPr>
        </p:nvSpPr>
        <p:spPr/>
        <p:txBody>
          <a:bodyPr/>
          <a:lstStyle/>
          <a:p>
            <a:r>
              <a:rPr lang="en-GB" dirty="0"/>
              <a:t>Critical Criminology</a:t>
            </a:r>
          </a:p>
        </p:txBody>
      </p:sp>
      <p:pic>
        <p:nvPicPr>
          <p:cNvPr id="5122" name="Picture 2" descr="Critical Hit! From D&amp;amp;D to Pokémon, tracing the origins of the gaming phrase">
            <a:extLst>
              <a:ext uri="{FF2B5EF4-FFF2-40B4-BE49-F238E27FC236}">
                <a16:creationId xmlns:a16="http://schemas.microsoft.com/office/drawing/2014/main" id="{51A2C782-E5DF-47EB-AAAE-AC85BAF4CE9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51869" y="1825625"/>
            <a:ext cx="828826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9266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8A301-4B34-48CC-985B-DC23112EB30A}"/>
              </a:ext>
            </a:extLst>
          </p:cNvPr>
          <p:cNvSpPr>
            <a:spLocks noGrp="1"/>
          </p:cNvSpPr>
          <p:nvPr>
            <p:ph type="title"/>
          </p:nvPr>
        </p:nvSpPr>
        <p:spPr/>
        <p:txBody>
          <a:bodyPr/>
          <a:lstStyle/>
          <a:p>
            <a:r>
              <a:rPr lang="en-GB" dirty="0"/>
              <a:t>Critical Criminology</a:t>
            </a:r>
          </a:p>
        </p:txBody>
      </p:sp>
      <p:sp>
        <p:nvSpPr>
          <p:cNvPr id="3" name="Content Placeholder 2">
            <a:extLst>
              <a:ext uri="{FF2B5EF4-FFF2-40B4-BE49-F238E27FC236}">
                <a16:creationId xmlns:a16="http://schemas.microsoft.com/office/drawing/2014/main" id="{87044278-5494-4442-ADE6-92FF9A21768C}"/>
              </a:ext>
            </a:extLst>
          </p:cNvPr>
          <p:cNvSpPr>
            <a:spLocks noGrp="1"/>
          </p:cNvSpPr>
          <p:nvPr>
            <p:ph idx="1"/>
          </p:nvPr>
        </p:nvSpPr>
        <p:spPr>
          <a:xfrm>
            <a:off x="838200" y="1690688"/>
            <a:ext cx="10515600" cy="4914649"/>
          </a:xfrm>
        </p:spPr>
        <p:txBody>
          <a:bodyPr>
            <a:noAutofit/>
          </a:bodyPr>
          <a:lstStyle/>
          <a:p>
            <a:pPr marL="0" indent="0">
              <a:lnSpc>
                <a:spcPct val="100000"/>
              </a:lnSpc>
              <a:buNone/>
            </a:pPr>
            <a:r>
              <a:rPr lang="en-GB" sz="2200" dirty="0">
                <a:latin typeface="Calibri" panose="020F0502020204030204" pitchFamily="34" charset="0"/>
                <a:cs typeface="Calibri" panose="020F0502020204030204" pitchFamily="34" charset="0"/>
              </a:rPr>
              <a:t>What is critical criminology?</a:t>
            </a:r>
          </a:p>
          <a:p>
            <a:pPr>
              <a:lnSpc>
                <a:spcPct val="100000"/>
              </a:lnSpc>
            </a:pPr>
            <a:endParaRPr lang="en-GB" sz="2200" dirty="0">
              <a:latin typeface="Calibri" panose="020F0502020204030204" pitchFamily="34" charset="0"/>
              <a:cs typeface="Calibri" panose="020F0502020204030204" pitchFamily="34" charset="0"/>
            </a:endParaRPr>
          </a:p>
          <a:p>
            <a:pPr lvl="1">
              <a:lnSpc>
                <a:spcPct val="100000"/>
              </a:lnSpc>
            </a:pPr>
            <a:r>
              <a:rPr lang="en-GB" sz="2200" b="0" i="0" dirty="0">
                <a:solidFill>
                  <a:srgbClr val="011010"/>
                </a:solidFill>
                <a:effectLst/>
                <a:latin typeface="Calibri" panose="020F0502020204030204" pitchFamily="34" charset="0"/>
                <a:cs typeface="Calibri" panose="020F0502020204030204" pitchFamily="34" charset="0"/>
              </a:rPr>
              <a:t>Critical criminology is an approach to the sociology of crime which is closely related to </a:t>
            </a:r>
            <a:r>
              <a:rPr lang="en-GB" sz="2200" b="0" i="1" dirty="0">
                <a:solidFill>
                  <a:srgbClr val="011010"/>
                </a:solidFill>
                <a:effectLst/>
                <a:latin typeface="Calibri" panose="020F0502020204030204" pitchFamily="34" charset="0"/>
                <a:cs typeface="Calibri" panose="020F0502020204030204" pitchFamily="34" charset="0"/>
              </a:rPr>
              <a:t>radical criminology</a:t>
            </a:r>
            <a:r>
              <a:rPr lang="en-GB" sz="2200" b="0" i="0" dirty="0">
                <a:solidFill>
                  <a:srgbClr val="011010"/>
                </a:solidFill>
                <a:effectLst/>
                <a:latin typeface="Calibri" panose="020F0502020204030204" pitchFamily="34" charset="0"/>
                <a:cs typeface="Calibri" panose="020F0502020204030204" pitchFamily="34" charset="0"/>
              </a:rPr>
              <a:t> and approaches the subject from a conflict perspective.</a:t>
            </a:r>
          </a:p>
          <a:p>
            <a:pPr lvl="1">
              <a:lnSpc>
                <a:spcPct val="100000"/>
              </a:lnSpc>
            </a:pPr>
            <a:endParaRPr lang="en-GB" sz="2200" b="0" i="0" dirty="0">
              <a:solidFill>
                <a:srgbClr val="011010"/>
              </a:solidFill>
              <a:effectLst/>
              <a:latin typeface="Calibri" panose="020F0502020204030204" pitchFamily="34" charset="0"/>
              <a:cs typeface="Calibri" panose="020F0502020204030204" pitchFamily="34" charset="0"/>
            </a:endParaRPr>
          </a:p>
          <a:p>
            <a:pPr lvl="1">
              <a:lnSpc>
                <a:spcPct val="100000"/>
              </a:lnSpc>
            </a:pPr>
            <a:r>
              <a:rPr lang="en-GB" sz="2200" b="0" i="0" dirty="0">
                <a:solidFill>
                  <a:srgbClr val="011010"/>
                </a:solidFill>
                <a:effectLst/>
                <a:latin typeface="Calibri" panose="020F0502020204030204" pitchFamily="34" charset="0"/>
                <a:cs typeface="Calibri" panose="020F0502020204030204" pitchFamily="34" charset="0"/>
              </a:rPr>
              <a:t>This approach is influenced by Marxism and feminism, as well as incorporating some post-modernist and post-structuralist ideas.</a:t>
            </a:r>
          </a:p>
          <a:p>
            <a:pPr lvl="1">
              <a:lnSpc>
                <a:spcPct val="100000"/>
              </a:lnSpc>
            </a:pPr>
            <a:endParaRPr lang="en-GB" sz="2200" dirty="0">
              <a:solidFill>
                <a:srgbClr val="011010"/>
              </a:solidFill>
              <a:latin typeface="Calibri" panose="020F0502020204030204" pitchFamily="34" charset="0"/>
              <a:cs typeface="Calibri" panose="020F0502020204030204" pitchFamily="34" charset="0"/>
            </a:endParaRPr>
          </a:p>
          <a:p>
            <a:pPr lvl="1">
              <a:lnSpc>
                <a:spcPct val="100000"/>
              </a:lnSpc>
            </a:pPr>
            <a:r>
              <a:rPr lang="en-GB" sz="2200" b="0" i="0" dirty="0">
                <a:solidFill>
                  <a:srgbClr val="011010"/>
                </a:solidFill>
                <a:effectLst/>
                <a:latin typeface="Calibri" panose="020F0502020204030204" pitchFamily="34" charset="0"/>
                <a:cs typeface="Calibri" panose="020F0502020204030204" pitchFamily="34" charset="0"/>
              </a:rPr>
              <a:t>Its starting point is not to accept an establishment view of what constitutes crime; and it is interested in the social and economic context of criminality as well as in society's response to criminality.</a:t>
            </a: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858753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358C3-1BBA-49CC-956D-F097721A76C1}"/>
              </a:ext>
            </a:extLst>
          </p:cNvPr>
          <p:cNvSpPr>
            <a:spLocks noGrp="1"/>
          </p:cNvSpPr>
          <p:nvPr>
            <p:ph type="title"/>
          </p:nvPr>
        </p:nvSpPr>
        <p:spPr/>
        <p:txBody>
          <a:bodyPr/>
          <a:lstStyle/>
          <a:p>
            <a:r>
              <a:rPr lang="en-GB" dirty="0"/>
              <a:t>Critical Criminology</a:t>
            </a:r>
          </a:p>
        </p:txBody>
      </p:sp>
      <p:sp>
        <p:nvSpPr>
          <p:cNvPr id="3" name="Content Placeholder 2">
            <a:extLst>
              <a:ext uri="{FF2B5EF4-FFF2-40B4-BE49-F238E27FC236}">
                <a16:creationId xmlns:a16="http://schemas.microsoft.com/office/drawing/2014/main" id="{C75598F1-4F3E-4B33-86CE-2300C6734366}"/>
              </a:ext>
            </a:extLst>
          </p:cNvPr>
          <p:cNvSpPr>
            <a:spLocks noGrp="1"/>
          </p:cNvSpPr>
          <p:nvPr>
            <p:ph idx="1"/>
          </p:nvPr>
        </p:nvSpPr>
        <p:spPr/>
        <p:txBody>
          <a:bodyPr>
            <a:normAutofit/>
          </a:bodyPr>
          <a:lstStyle/>
          <a:p>
            <a:r>
              <a:rPr lang="en-GB" dirty="0">
                <a:latin typeface="Calibri" panose="020F0502020204030204" pitchFamily="34" charset="0"/>
                <a:cs typeface="Calibri" panose="020F0502020204030204" pitchFamily="34" charset="0"/>
              </a:rPr>
              <a:t>Often critical of mainstream criminological theories – Interested in unpacking the assumptions of those theories.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Interesting in historical/social context of assumed norms and laws.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Does not take definitions of crime and deviance without question</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Critical of Policy orientation of much criminology</a:t>
            </a:r>
          </a:p>
        </p:txBody>
      </p:sp>
    </p:spTree>
    <p:extLst>
      <p:ext uri="{BB962C8B-B14F-4D97-AF65-F5344CB8AC3E}">
        <p14:creationId xmlns:p14="http://schemas.microsoft.com/office/powerpoint/2010/main" val="7888147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74" name="Freeform: Shape 73">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80" name="Oval 79">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82" name="Rectangle 81">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4" name="Group 83">
            <a:extLst>
              <a:ext uri="{FF2B5EF4-FFF2-40B4-BE49-F238E27FC236}">
                <a16:creationId xmlns:a16="http://schemas.microsoft.com/office/drawing/2014/main" id="{F95919CA-4568-4F54-A2C0-2B54BD78A3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tx1"/>
          </a:solidFill>
        </p:grpSpPr>
        <p:sp>
          <p:nvSpPr>
            <p:cNvPr id="85" name="Freeform: Shape 84">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86" name="Freeform: Shape 85">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88" name="Freeform: Shape 87">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308" y="-1"/>
            <a:ext cx="5444906" cy="518316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Freeform: Shape 89">
            <a:extLst>
              <a:ext uri="{FF2B5EF4-FFF2-40B4-BE49-F238E27FC236}">
                <a16:creationId xmlns:a16="http://schemas.microsoft.com/office/drawing/2014/main" id="{CF85B11F-FA15-48B8-BF04-463A37544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9300" y="0"/>
            <a:ext cx="5444906" cy="5161894"/>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2" name="Freeform: Shape 91">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016" y="0"/>
            <a:ext cx="5444905" cy="50468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98F9D-CBBC-4DF6-B3FE-9746CC273771}"/>
              </a:ext>
            </a:extLst>
          </p:cNvPr>
          <p:cNvSpPr>
            <a:spLocks noGrp="1"/>
          </p:cNvSpPr>
          <p:nvPr>
            <p:ph type="title"/>
          </p:nvPr>
        </p:nvSpPr>
        <p:spPr>
          <a:xfrm>
            <a:off x="588204" y="-136341"/>
            <a:ext cx="5971808" cy="2763427"/>
          </a:xfrm>
        </p:spPr>
        <p:txBody>
          <a:bodyPr vert="horz" lIns="91440" tIns="45720" rIns="91440" bIns="45720" rtlCol="0" anchor="b">
            <a:normAutofit/>
          </a:bodyPr>
          <a:lstStyle/>
          <a:p>
            <a:pPr algn="ctr"/>
            <a:r>
              <a:rPr lang="en-US" sz="2800" b="1" kern="1200" cap="all" spc="1500" baseline="0" dirty="0">
                <a:solidFill>
                  <a:schemeClr val="tx1"/>
                </a:solidFill>
                <a:latin typeface="+mj-lt"/>
                <a:ea typeface="Source Sans Pro SemiBold" panose="020B0603030403020204" pitchFamily="34" charset="0"/>
                <a:cs typeface="+mj-cs"/>
              </a:rPr>
              <a:t>Symbolic Interactionism</a:t>
            </a:r>
          </a:p>
        </p:txBody>
      </p:sp>
      <p:sp>
        <p:nvSpPr>
          <p:cNvPr id="94"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96" name="Graphic 212">
            <a:extLst>
              <a:ext uri="{FF2B5EF4-FFF2-40B4-BE49-F238E27FC236}">
                <a16:creationId xmlns:a16="http://schemas.microsoft.com/office/drawing/2014/main" id="{BB90F3FC-186F-4608-93AA-7EE24F682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7170" name="Picture 2" descr="SELF AND IDENTITY - G H MEAD - Achievers IAS Classes">
            <a:extLst>
              <a:ext uri="{FF2B5EF4-FFF2-40B4-BE49-F238E27FC236}">
                <a16:creationId xmlns:a16="http://schemas.microsoft.com/office/drawing/2014/main" id="{7EB275FB-6872-44A0-B0E8-A710F9EE3C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927" r="5" b="28681"/>
          <a:stretch/>
        </p:blipFill>
        <p:spPr bwMode="auto">
          <a:xfrm>
            <a:off x="7752221" y="9"/>
            <a:ext cx="4035915" cy="3362141"/>
          </a:xfrm>
          <a:custGeom>
            <a:avLst/>
            <a:gdLst/>
            <a:ahLst/>
            <a:cxnLst/>
            <a:rect l="l" t="t" r="r" b="b"/>
            <a:pathLst>
              <a:path w="3177536" h="2647074">
                <a:moveTo>
                  <a:pt x="406152" y="0"/>
                </a:moveTo>
                <a:lnTo>
                  <a:pt x="2771384" y="0"/>
                </a:lnTo>
                <a:lnTo>
                  <a:pt x="2814739" y="47702"/>
                </a:lnTo>
                <a:cubicBezTo>
                  <a:pt x="3041386" y="322335"/>
                  <a:pt x="3177536" y="674421"/>
                  <a:pt x="3177536" y="1058306"/>
                </a:cubicBezTo>
                <a:cubicBezTo>
                  <a:pt x="3177536" y="1935759"/>
                  <a:pt x="2466220" y="2647074"/>
                  <a:pt x="1588768" y="2647074"/>
                </a:cubicBezTo>
                <a:cubicBezTo>
                  <a:pt x="711315" y="2647074"/>
                  <a:pt x="0" y="1935759"/>
                  <a:pt x="0" y="1058306"/>
                </a:cubicBezTo>
                <a:cubicBezTo>
                  <a:pt x="0" y="674421"/>
                  <a:pt x="136150" y="322335"/>
                  <a:pt x="362797" y="47702"/>
                </a:cubicBezTo>
                <a:close/>
              </a:path>
            </a:pathLst>
          </a:custGeom>
          <a:noFill/>
          <a:extLst>
            <a:ext uri="{909E8E84-426E-40DD-AFC4-6F175D3DCCD1}">
              <a14:hiddenFill xmlns:a14="http://schemas.microsoft.com/office/drawing/2010/main">
                <a:solidFill>
                  <a:srgbClr val="FFFFFF"/>
                </a:solidFill>
              </a14:hiddenFill>
            </a:ext>
          </a:extLst>
        </p:spPr>
      </p:pic>
      <p:pic>
        <p:nvPicPr>
          <p:cNvPr id="7172" name="Picture 4" descr="Sociology Club : Socialized Self: Herbert Blumer&amp;#39;s Three Basic Premises">
            <a:extLst>
              <a:ext uri="{FF2B5EF4-FFF2-40B4-BE49-F238E27FC236}">
                <a16:creationId xmlns:a16="http://schemas.microsoft.com/office/drawing/2014/main" id="{3EBC4F1D-0D50-4FC6-AE4A-14415FF238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16393"/>
          <a:stretch/>
        </p:blipFill>
        <p:spPr bwMode="auto">
          <a:xfrm>
            <a:off x="6314861" y="3122839"/>
            <a:ext cx="3923269" cy="3735161"/>
          </a:xfrm>
          <a:custGeom>
            <a:avLst/>
            <a:gdLst/>
            <a:ahLst/>
            <a:cxnLst/>
            <a:rect l="l" t="t" r="r" b="b"/>
            <a:pathLst>
              <a:path w="4773089" h="4544235">
                <a:moveTo>
                  <a:pt x="2386544" y="0"/>
                </a:moveTo>
                <a:cubicBezTo>
                  <a:pt x="3704596" y="0"/>
                  <a:pt x="4773089" y="1068494"/>
                  <a:pt x="4773089" y="2386545"/>
                </a:cubicBezTo>
                <a:cubicBezTo>
                  <a:pt x="4773089" y="3292705"/>
                  <a:pt x="4268059" y="4080910"/>
                  <a:pt x="3524113" y="4485046"/>
                </a:cubicBezTo>
                <a:lnTo>
                  <a:pt x="3401244" y="4544235"/>
                </a:lnTo>
                <a:lnTo>
                  <a:pt x="1371845" y="4544235"/>
                </a:lnTo>
                <a:lnTo>
                  <a:pt x="1248976" y="4485046"/>
                </a:lnTo>
                <a:cubicBezTo>
                  <a:pt x="505030" y="4080910"/>
                  <a:pt x="0" y="3292705"/>
                  <a:pt x="0" y="2386545"/>
                </a:cubicBezTo>
                <a:cubicBezTo>
                  <a:pt x="0" y="1068494"/>
                  <a:pt x="1068494" y="0"/>
                  <a:pt x="2386544" y="0"/>
                </a:cubicBezTo>
                <a:close/>
              </a:path>
            </a:pathLst>
          </a:custGeom>
          <a:noFill/>
          <a:extLst>
            <a:ext uri="{909E8E84-426E-40DD-AFC4-6F175D3DCCD1}">
              <a14:hiddenFill xmlns:a14="http://schemas.microsoft.com/office/drawing/2010/main">
                <a:solidFill>
                  <a:srgbClr val="FFFFFF"/>
                </a:solidFill>
              </a14:hiddenFill>
            </a:ext>
          </a:extLst>
        </p:spPr>
      </p:pic>
      <p:grpSp>
        <p:nvGrpSpPr>
          <p:cNvPr id="98"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49330" y="2740963"/>
            <a:ext cx="1054466" cy="469689"/>
            <a:chOff x="9841624" y="4115729"/>
            <a:chExt cx="602169" cy="268223"/>
          </a:xfrm>
          <a:solidFill>
            <a:schemeClr val="tx1"/>
          </a:solidFill>
        </p:grpSpPr>
        <p:sp>
          <p:nvSpPr>
            <p:cNvPr id="99" name="Freeform: Shape 98">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
        <p:nvSpPr>
          <p:cNvPr id="105" name="Oval 104">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7710" y="5195363"/>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7" name="Oval 106">
            <a:extLst>
              <a:ext uri="{FF2B5EF4-FFF2-40B4-BE49-F238E27FC236}">
                <a16:creationId xmlns:a16="http://schemas.microsoft.com/office/drawing/2014/main" id="{13811CB9-0334-4316-8B54-711C0F3BE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7710" y="51953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7447539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93D35295-F83C-4FA3-A674-0331B39A0563}"/>
              </a:ext>
            </a:extLst>
          </p:cNvPr>
          <p:cNvSpPr>
            <a:spLocks noGrp="1"/>
          </p:cNvSpPr>
          <p:nvPr>
            <p:ph type="title"/>
          </p:nvPr>
        </p:nvSpPr>
        <p:spPr>
          <a:xfrm>
            <a:off x="2556856" y="405371"/>
            <a:ext cx="4463623" cy="1314996"/>
          </a:xfrm>
        </p:spPr>
        <p:txBody>
          <a:bodyPr anchor="b">
            <a:normAutofit/>
          </a:bodyPr>
          <a:lstStyle/>
          <a:p>
            <a:r>
              <a:rPr lang="en-GB" dirty="0"/>
              <a:t>Symbolic Interactionism</a:t>
            </a:r>
          </a:p>
        </p:txBody>
      </p:sp>
      <p:sp>
        <p:nvSpPr>
          <p:cNvPr id="31" name="Freeform: Shape 1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2" name="Freeform: Shape 1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0B6D1B87-98AE-4772-BD9E-DAE1A3E5746F}"/>
              </a:ext>
            </a:extLst>
          </p:cNvPr>
          <p:cNvSpPr>
            <a:spLocks noGrp="1"/>
          </p:cNvSpPr>
          <p:nvPr>
            <p:ph idx="1"/>
          </p:nvPr>
        </p:nvSpPr>
        <p:spPr>
          <a:xfrm>
            <a:off x="708900" y="2473877"/>
            <a:ext cx="5986975" cy="4044463"/>
          </a:xfrm>
        </p:spPr>
        <p:txBody>
          <a:bodyPr>
            <a:noAutofit/>
          </a:bodyPr>
          <a:lstStyle/>
          <a:p>
            <a:pPr marL="0" indent="0">
              <a:buNone/>
            </a:pPr>
            <a:r>
              <a:rPr lang="en-GB" dirty="0">
                <a:latin typeface="Calibri" panose="020F0502020204030204" pitchFamily="34" charset="0"/>
                <a:cs typeface="Calibri" panose="020F0502020204030204" pitchFamily="34" charset="0"/>
              </a:rPr>
              <a:t>Three assumptions frame symbolic interactionism:</a:t>
            </a:r>
          </a:p>
          <a:p>
            <a:endParaRPr lang="en-GB" dirty="0">
              <a:latin typeface="Calibri" panose="020F0502020204030204" pitchFamily="34" charset="0"/>
              <a:cs typeface="Calibri" panose="020F0502020204030204" pitchFamily="34" charset="0"/>
            </a:endParaRPr>
          </a:p>
          <a:p>
            <a:pPr lvl="1"/>
            <a:r>
              <a:rPr lang="en-GB" sz="2800" dirty="0">
                <a:latin typeface="Calibri" panose="020F0502020204030204" pitchFamily="34" charset="0"/>
                <a:cs typeface="Calibri" panose="020F0502020204030204" pitchFamily="34" charset="0"/>
              </a:rPr>
              <a:t>Individuals construct meaning via the communication process.</a:t>
            </a:r>
          </a:p>
          <a:p>
            <a:pPr lvl="1"/>
            <a:r>
              <a:rPr lang="en-GB" sz="2800" dirty="0">
                <a:latin typeface="Calibri" panose="020F0502020204030204" pitchFamily="34" charset="0"/>
                <a:cs typeface="Calibri" panose="020F0502020204030204" pitchFamily="34" charset="0"/>
              </a:rPr>
              <a:t>Self-concept is a motivation for behaviour.</a:t>
            </a:r>
          </a:p>
          <a:p>
            <a:pPr lvl="1"/>
            <a:r>
              <a:rPr lang="en-GB" sz="2800" dirty="0">
                <a:latin typeface="Calibri" panose="020F0502020204030204" pitchFamily="34" charset="0"/>
                <a:cs typeface="Calibri" panose="020F0502020204030204" pitchFamily="34" charset="0"/>
              </a:rPr>
              <a:t>A unique relationship exists between the individual and society.</a:t>
            </a:r>
          </a:p>
        </p:txBody>
      </p:sp>
      <p:sp>
        <p:nvSpPr>
          <p:cNvPr id="33" name="Freeform: Shape 1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4"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5" name="Freeform: Shape 2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36" name="Picture 35" descr="Drawings on colourful paper">
            <a:extLst>
              <a:ext uri="{FF2B5EF4-FFF2-40B4-BE49-F238E27FC236}">
                <a16:creationId xmlns:a16="http://schemas.microsoft.com/office/drawing/2014/main" id="{E2449701-3520-3758-6657-ED8A5EB3803B}"/>
              </a:ext>
            </a:extLst>
          </p:cNvPr>
          <p:cNvPicPr>
            <a:picLocks noChangeAspect="1"/>
          </p:cNvPicPr>
          <p:nvPr/>
        </p:nvPicPr>
        <p:blipFill rotWithShape="1">
          <a:blip r:embed="rId3"/>
          <a:srcRect l="6496" r="26752" b="-2"/>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37"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38"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1645273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3" name="Group 52">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54" name="Oval 53">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55" name="Oval 54">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A7A733-2B94-46F1-B9EE-64B14C2CB60A}"/>
              </a:ext>
            </a:extLst>
          </p:cNvPr>
          <p:cNvSpPr>
            <a:spLocks noGrp="1"/>
          </p:cNvSpPr>
          <p:nvPr>
            <p:ph type="title"/>
          </p:nvPr>
        </p:nvSpPr>
        <p:spPr>
          <a:xfrm>
            <a:off x="5644751" y="568517"/>
            <a:ext cx="6161004" cy="886379"/>
          </a:xfrm>
        </p:spPr>
        <p:txBody>
          <a:bodyPr>
            <a:normAutofit/>
          </a:bodyPr>
          <a:lstStyle/>
          <a:p>
            <a:r>
              <a:rPr lang="en-GB" dirty="0"/>
              <a:t>Critical Criminology</a:t>
            </a:r>
          </a:p>
        </p:txBody>
      </p:sp>
      <p:grpSp>
        <p:nvGrpSpPr>
          <p:cNvPr id="18" name="Group 17">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56"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7" name="Graphic 6" descr="Research">
            <a:extLst>
              <a:ext uri="{FF2B5EF4-FFF2-40B4-BE49-F238E27FC236}">
                <a16:creationId xmlns:a16="http://schemas.microsoft.com/office/drawing/2014/main" id="{739EC8EB-F1AB-4FE8-28BB-D05DB84AC5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49077" y="1864214"/>
            <a:ext cx="3217333" cy="3217333"/>
          </a:xfrm>
          <a:prstGeom prst="rect">
            <a:avLst/>
          </a:prstGeom>
        </p:spPr>
      </p:pic>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57"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9"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0"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7983CD4-E576-4A76-9E84-0B1139B1EA99}"/>
              </a:ext>
            </a:extLst>
          </p:cNvPr>
          <p:cNvSpPr>
            <a:spLocks noGrp="1"/>
          </p:cNvSpPr>
          <p:nvPr>
            <p:ph idx="1"/>
          </p:nvPr>
        </p:nvSpPr>
        <p:spPr>
          <a:xfrm>
            <a:off x="6234868" y="1820369"/>
            <a:ext cx="5217173" cy="4351338"/>
          </a:xfrm>
        </p:spPr>
        <p:txBody>
          <a:bodyPr>
            <a:normAutofit/>
          </a:bodyPr>
          <a:lstStyle/>
          <a:p>
            <a:pPr marL="45720" indent="0">
              <a:buClr>
                <a:schemeClr val="accent3"/>
              </a:buClr>
              <a:buNone/>
              <a:defRPr/>
            </a:pPr>
            <a:r>
              <a:rPr lang="en-GB" dirty="0"/>
              <a:t>Labelling Theory  (Howard Becker 1963)</a:t>
            </a:r>
          </a:p>
          <a:p>
            <a:pPr marL="548957" lvl="2">
              <a:buClr>
                <a:schemeClr val="accent3"/>
              </a:buClr>
              <a:buSzPct val="95000"/>
              <a:defRPr/>
            </a:pPr>
            <a:endParaRPr lang="en-GB" dirty="0"/>
          </a:p>
          <a:p>
            <a:pPr marL="548957" lvl="2">
              <a:buClr>
                <a:schemeClr val="accent3"/>
              </a:buClr>
              <a:buSzPct val="95000"/>
              <a:defRPr/>
            </a:pPr>
            <a:r>
              <a:rPr lang="en-GB" sz="2400" dirty="0"/>
              <a:t>Emerged in the 1960s</a:t>
            </a:r>
          </a:p>
          <a:p>
            <a:pPr marL="548957" lvl="2">
              <a:buClr>
                <a:schemeClr val="accent3"/>
              </a:buClr>
              <a:buSzPct val="95000"/>
              <a:defRPr/>
            </a:pPr>
            <a:r>
              <a:rPr lang="en-GB" sz="2400" dirty="0"/>
              <a:t>Emphasised diversity - plurality of cultures/subcultures </a:t>
            </a:r>
          </a:p>
          <a:p>
            <a:pPr marL="548957" lvl="2">
              <a:buClr>
                <a:schemeClr val="accent3"/>
              </a:buClr>
              <a:buSzPct val="95000"/>
              <a:defRPr/>
            </a:pPr>
            <a:r>
              <a:rPr lang="en-GB" sz="2400" dirty="0"/>
              <a:t>Rejected notion of consensus </a:t>
            </a:r>
          </a:p>
          <a:p>
            <a:pPr marL="548957" lvl="2">
              <a:buClr>
                <a:schemeClr val="accent3"/>
              </a:buClr>
              <a:buSzPct val="95000"/>
              <a:defRPr/>
            </a:pPr>
            <a:r>
              <a:rPr lang="en-GB" sz="2400" dirty="0"/>
              <a:t>Criticised traditional/mainstream theories e.g. positivism</a:t>
            </a:r>
            <a:endParaRPr lang="en-US" sz="24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582899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5AD344-607F-408F-AE30-A3AFBEFEB52D}"/>
              </a:ext>
            </a:extLst>
          </p:cNvPr>
          <p:cNvSpPr>
            <a:spLocks noGrp="1"/>
          </p:cNvSpPr>
          <p:nvPr>
            <p:ph type="title"/>
          </p:nvPr>
        </p:nvSpPr>
        <p:spPr>
          <a:xfrm>
            <a:off x="6234865" y="568517"/>
            <a:ext cx="5248221" cy="886379"/>
          </a:xfrm>
        </p:spPr>
        <p:txBody>
          <a:bodyPr>
            <a:normAutofit/>
          </a:bodyPr>
          <a:lstStyle/>
          <a:p>
            <a:r>
              <a:rPr lang="en-GB" sz="3700" dirty="0"/>
              <a:t>Outsiders - Becker (1963)</a:t>
            </a:r>
          </a:p>
        </p:txBody>
      </p:sp>
      <p:pic>
        <p:nvPicPr>
          <p:cNvPr id="6146" name="Picture 2" descr="Home">
            <a:extLst>
              <a:ext uri="{FF2B5EF4-FFF2-40B4-BE49-F238E27FC236}">
                <a16:creationId xmlns:a16="http://schemas.microsoft.com/office/drawing/2014/main" id="{F073EF71-2368-481D-B5C9-674D009A8F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60" r="7878" b="2"/>
          <a:stretch/>
        </p:blipFill>
        <p:spPr bwMode="auto">
          <a:xfrm>
            <a:off x="415106" y="1051526"/>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74" name="Freeform: Shape 7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75" name="Freeform: Shape 7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77" name="Group 76">
            <a:extLst>
              <a:ext uri="{FF2B5EF4-FFF2-40B4-BE49-F238E27FC236}">
                <a16:creationId xmlns:a16="http://schemas.microsoft.com/office/drawing/2014/main" id="{C28CAB86-AA69-4EF8-A4E2-4E020497D0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alpha val="20000"/>
            </a:schemeClr>
          </a:solidFill>
        </p:grpSpPr>
        <p:sp>
          <p:nvSpPr>
            <p:cNvPr id="78" name="Freeform: Shape 77">
              <a:extLst>
                <a:ext uri="{FF2B5EF4-FFF2-40B4-BE49-F238E27FC236}">
                  <a16:creationId xmlns:a16="http://schemas.microsoft.com/office/drawing/2014/main" id="{29A36BEE-5544-45FB-88F3-9E156F32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79" name="Freeform: Shape 78">
              <a:extLst>
                <a:ext uri="{FF2B5EF4-FFF2-40B4-BE49-F238E27FC236}">
                  <a16:creationId xmlns:a16="http://schemas.microsoft.com/office/drawing/2014/main" id="{5B49ECF4-1585-4D6B-AB63-D49C92945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81" name="Graphic 185">
            <a:extLst>
              <a:ext uri="{FF2B5EF4-FFF2-40B4-BE49-F238E27FC236}">
                <a16:creationId xmlns:a16="http://schemas.microsoft.com/office/drawing/2014/main" id="{617CAA5F-37E3-4DF6-9DD0-68A40D216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alpha val="20000"/>
            </a:schemeClr>
          </a:solidFill>
        </p:grpSpPr>
        <p:sp>
          <p:nvSpPr>
            <p:cNvPr id="82" name="Freeform: Shape 81">
              <a:extLst>
                <a:ext uri="{FF2B5EF4-FFF2-40B4-BE49-F238E27FC236}">
                  <a16:creationId xmlns:a16="http://schemas.microsoft.com/office/drawing/2014/main" id="{2FCF03A3-80B7-45BC-AA40-A335CC816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E9D3C77A-275B-4C9E-A407-B09450E564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DC6C5B5B-80BB-41D8-A377-C653EF1B0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CA5D93A-E913-46A0-9684-20B6B4B8C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FE6EFE8A-51D2-4AF6-A18C-29A9E5EF5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219CF057-0BB1-4DAA-A56B-1535D23F9395}"/>
              </a:ext>
            </a:extLst>
          </p:cNvPr>
          <p:cNvSpPr>
            <a:spLocks noGrp="1"/>
          </p:cNvSpPr>
          <p:nvPr>
            <p:ph idx="1"/>
          </p:nvPr>
        </p:nvSpPr>
        <p:spPr>
          <a:xfrm>
            <a:off x="5616204" y="1653099"/>
            <a:ext cx="5866882" cy="4636384"/>
          </a:xfrm>
        </p:spPr>
        <p:txBody>
          <a:bodyPr>
            <a:normAutofit/>
          </a:bodyPr>
          <a:lstStyle/>
          <a:p>
            <a:pPr>
              <a:lnSpc>
                <a:spcPct val="100000"/>
              </a:lnSpc>
            </a:pPr>
            <a:r>
              <a:rPr lang="en-GB" sz="2400" b="0" i="0" dirty="0">
                <a:effectLst/>
                <a:latin typeface="Calibri" panose="020F0502020204030204" pitchFamily="34" charset="0"/>
                <a:cs typeface="Calibri" panose="020F0502020204030204" pitchFamily="34" charset="0"/>
              </a:rPr>
              <a:t>“…social groups create deviance by making rules whose infraction creates deviance, and by applying those rules to particular people and labelling them as outsiders. From this point of view, deviance is not a quality of the act the person commits, but rather a consequence of the application by other of rules and sanctions to an 'offender.' The deviant is one to whom that label has been successfully applied; deviant behaviour is behaviour that people so label.”</a:t>
            </a:r>
            <a:endParaRPr lang="en-GB" sz="2400" dirty="0">
              <a:latin typeface="Calibri" panose="020F0502020204030204" pitchFamily="34" charset="0"/>
              <a:cs typeface="Calibri" panose="020F0502020204030204" pitchFamily="34" charset="0"/>
            </a:endParaRPr>
          </a:p>
        </p:txBody>
      </p:sp>
      <p:grpSp>
        <p:nvGrpSpPr>
          <p:cNvPr id="8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89" name="Freeform: Shape 8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9422836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2A638C7D-9088-41A9-88A0-7357157BC1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31180" y="1109243"/>
            <a:ext cx="4842710" cy="4842710"/>
            <a:chOff x="1881974" y="1174396"/>
            <a:chExt cx="5290997" cy="5290997"/>
          </a:xfrm>
        </p:grpSpPr>
        <p:sp>
          <p:nvSpPr>
            <p:cNvPr id="13" name="Oval 12">
              <a:extLst>
                <a:ext uri="{FF2B5EF4-FFF2-40B4-BE49-F238E27FC236}">
                  <a16:creationId xmlns:a16="http://schemas.microsoft.com/office/drawing/2014/main" id="{9714B173-1D32-4BBC-A685-1F5D257AB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EF82DD1-2343-4F41-B6A7-A6489A713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6" name="Oval 15">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270" y="1095407"/>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20C96-5D0F-44E3-846F-7CEFD47A7873}"/>
              </a:ext>
            </a:extLst>
          </p:cNvPr>
          <p:cNvSpPr>
            <a:spLocks noGrp="1"/>
          </p:cNvSpPr>
          <p:nvPr>
            <p:ph type="title"/>
          </p:nvPr>
        </p:nvSpPr>
        <p:spPr>
          <a:xfrm>
            <a:off x="5644751" y="568517"/>
            <a:ext cx="6161004" cy="886379"/>
          </a:xfrm>
        </p:spPr>
        <p:txBody>
          <a:bodyPr>
            <a:normAutofit/>
          </a:bodyPr>
          <a:lstStyle/>
          <a:p>
            <a:r>
              <a:rPr lang="en-GB" sz="3100"/>
              <a:t>Symbolic Interaction and Labelling</a:t>
            </a:r>
          </a:p>
        </p:txBody>
      </p:sp>
      <p:grpSp>
        <p:nvGrpSpPr>
          <p:cNvPr id="18" name="Group 17">
            <a:extLst>
              <a:ext uri="{FF2B5EF4-FFF2-40B4-BE49-F238E27FC236}">
                <a16:creationId xmlns:a16="http://schemas.microsoft.com/office/drawing/2014/main" id="{3F219210-B16A-47B6-9AA8-207DAFF37E6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pic>
        <p:nvPicPr>
          <p:cNvPr id="7" name="Graphic 6" descr="Blog">
            <a:extLst>
              <a:ext uri="{FF2B5EF4-FFF2-40B4-BE49-F238E27FC236}">
                <a16:creationId xmlns:a16="http://schemas.microsoft.com/office/drawing/2014/main" id="{BB0AF9FC-9150-EC19-9E3A-A6F418E764B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49077" y="1864214"/>
            <a:ext cx="3217333" cy="3217333"/>
          </a:xfrm>
          <a:prstGeom prst="rect">
            <a:avLst/>
          </a:prstGeom>
        </p:spPr>
      </p:pic>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EBD66EC3-A915-4327-AFAE-92C00FC444BB}"/>
              </a:ext>
            </a:extLst>
          </p:cNvPr>
          <p:cNvSpPr>
            <a:spLocks noGrp="1"/>
          </p:cNvSpPr>
          <p:nvPr>
            <p:ph idx="1"/>
          </p:nvPr>
        </p:nvSpPr>
        <p:spPr>
          <a:xfrm>
            <a:off x="6234868" y="1820369"/>
            <a:ext cx="5217173" cy="4351338"/>
          </a:xfrm>
        </p:spPr>
        <p:txBody>
          <a:bodyPr>
            <a:normAutofit/>
          </a:bodyPr>
          <a:lstStyle/>
          <a:p>
            <a:r>
              <a:rPr lang="en-GB" dirty="0">
                <a:latin typeface="Calibri" panose="020F0502020204030204" pitchFamily="34" charset="0"/>
                <a:cs typeface="Calibri" panose="020F0502020204030204" pitchFamily="34" charset="0"/>
              </a:rPr>
              <a:t>Who has the power to label?</a:t>
            </a:r>
          </a:p>
          <a:p>
            <a:endParaRPr lang="en-GB" dirty="0">
              <a:latin typeface="Calibri" panose="020F0502020204030204" pitchFamily="34" charset="0"/>
              <a:cs typeface="Calibri" panose="020F0502020204030204" pitchFamily="34" charset="0"/>
            </a:endParaRPr>
          </a:p>
          <a:p>
            <a:pPr lvl="1"/>
            <a:r>
              <a:rPr lang="en-US" dirty="0">
                <a:latin typeface="Calibri" panose="020F0502020204030204" pitchFamily="34" charset="0"/>
                <a:cs typeface="Calibri" panose="020F0502020204030204" pitchFamily="34" charset="0"/>
              </a:rPr>
              <a:t>The Police</a:t>
            </a:r>
          </a:p>
          <a:p>
            <a:pPr lvl="1"/>
            <a:r>
              <a:rPr lang="en-US" dirty="0">
                <a:latin typeface="Calibri" panose="020F0502020204030204" pitchFamily="34" charset="0"/>
                <a:cs typeface="Calibri" panose="020F0502020204030204" pitchFamily="34" charset="0"/>
              </a:rPr>
              <a:t>The news media</a:t>
            </a:r>
          </a:p>
          <a:p>
            <a:pPr lvl="1"/>
            <a:r>
              <a:rPr lang="en-US" dirty="0">
                <a:latin typeface="Calibri" panose="020F0502020204030204" pitchFamily="34" charset="0"/>
                <a:cs typeface="Calibri" panose="020F0502020204030204" pitchFamily="34" charset="0"/>
              </a:rPr>
              <a:t>Judges</a:t>
            </a:r>
          </a:p>
          <a:p>
            <a:pPr lvl="1"/>
            <a:r>
              <a:rPr lang="en-US" dirty="0">
                <a:latin typeface="Calibri" panose="020F0502020204030204" pitchFamily="34" charset="0"/>
                <a:cs typeface="Calibri" panose="020F0502020204030204" pitchFamily="34" charset="0"/>
              </a:rPr>
              <a:t>Legislators/policy makers/etc.</a:t>
            </a:r>
            <a:endParaRPr lang="en-GB" dirty="0">
              <a:latin typeface="Calibri" panose="020F0502020204030204" pitchFamily="34" charset="0"/>
              <a:cs typeface="Calibri" panose="020F0502020204030204" pitchFamily="34" charset="0"/>
            </a:endParaRPr>
          </a:p>
          <a:p>
            <a:pPr lvl="1"/>
            <a:r>
              <a:rPr lang="en-GB" dirty="0">
                <a:latin typeface="Calibri" panose="020F0502020204030204" pitchFamily="34" charset="0"/>
                <a:cs typeface="Calibri" panose="020F0502020204030204" pitchFamily="34" charset="0"/>
              </a:rPr>
              <a:t>Influencers</a:t>
            </a:r>
          </a:p>
          <a:p>
            <a:pPr lvl="1"/>
            <a:r>
              <a:rPr lang="en-GB" dirty="0">
                <a:latin typeface="Calibri" panose="020F0502020204030204" pitchFamily="34" charset="0"/>
                <a:cs typeface="Calibri" panose="020F0502020204030204" pitchFamily="34" charset="0"/>
              </a:rPr>
              <a:t>Society</a:t>
            </a: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239084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3EE307-AFF1-42BE-AD7D-538855773934}"/>
              </a:ext>
            </a:extLst>
          </p:cNvPr>
          <p:cNvSpPr>
            <a:spLocks noGrp="1"/>
          </p:cNvSpPr>
          <p:nvPr>
            <p:ph type="title"/>
          </p:nvPr>
        </p:nvSpPr>
        <p:spPr>
          <a:xfrm>
            <a:off x="6234865" y="568517"/>
            <a:ext cx="5248221" cy="886379"/>
          </a:xfrm>
        </p:spPr>
        <p:txBody>
          <a:bodyPr>
            <a:normAutofit/>
          </a:bodyPr>
          <a:lstStyle/>
          <a:p>
            <a:r>
              <a:rPr lang="en-GB" sz="2800"/>
              <a:t>Symbolic Interaction and Labelling</a:t>
            </a:r>
          </a:p>
        </p:txBody>
      </p:sp>
      <p:pic>
        <p:nvPicPr>
          <p:cNvPr id="5" name="Picture 4" descr="One in a crowd">
            <a:extLst>
              <a:ext uri="{FF2B5EF4-FFF2-40B4-BE49-F238E27FC236}">
                <a16:creationId xmlns:a16="http://schemas.microsoft.com/office/drawing/2014/main" id="{6A40FA8E-37CC-DDEA-532D-FB27E40E5717}"/>
              </a:ext>
            </a:extLst>
          </p:cNvPr>
          <p:cNvPicPr>
            <a:picLocks noChangeAspect="1"/>
          </p:cNvPicPr>
          <p:nvPr/>
        </p:nvPicPr>
        <p:blipFill rotWithShape="1">
          <a:blip r:embed="rId3"/>
          <a:srcRect l="16595" r="8406"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1" name="Group 1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5" name="Group 14">
            <a:extLst>
              <a:ext uri="{FF2B5EF4-FFF2-40B4-BE49-F238E27FC236}">
                <a16:creationId xmlns:a16="http://schemas.microsoft.com/office/drawing/2014/main" id="{C28CAB86-AA69-4EF8-A4E2-4E020497D0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alpha val="20000"/>
            </a:schemeClr>
          </a:solidFill>
        </p:grpSpPr>
        <p:sp>
          <p:nvSpPr>
            <p:cNvPr id="16" name="Freeform: Shape 15">
              <a:extLst>
                <a:ext uri="{FF2B5EF4-FFF2-40B4-BE49-F238E27FC236}">
                  <a16:creationId xmlns:a16="http://schemas.microsoft.com/office/drawing/2014/main" id="{29A36BEE-5544-45FB-88F3-9E156F32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5B49ECF4-1585-4D6B-AB63-D49C92945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9" name="Graphic 185">
            <a:extLst>
              <a:ext uri="{FF2B5EF4-FFF2-40B4-BE49-F238E27FC236}">
                <a16:creationId xmlns:a16="http://schemas.microsoft.com/office/drawing/2014/main" id="{617CAA5F-37E3-4DF6-9DD0-68A40D216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alpha val="20000"/>
            </a:schemeClr>
          </a:solidFill>
        </p:grpSpPr>
        <p:sp>
          <p:nvSpPr>
            <p:cNvPr id="20" name="Freeform: Shape 19">
              <a:extLst>
                <a:ext uri="{FF2B5EF4-FFF2-40B4-BE49-F238E27FC236}">
                  <a16:creationId xmlns:a16="http://schemas.microsoft.com/office/drawing/2014/main" id="{2FCF03A3-80B7-45BC-AA40-A335CC816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9D3C77A-275B-4C9E-A407-B09450E564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DC6C5B5B-80BB-41D8-A377-C653EF1B0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CA5D93A-E913-46A0-9684-20B6B4B8C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FE6EFE8A-51D2-4AF6-A18C-29A9E5EF5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9B2C0B2B-3B67-4ED6-93E3-987C510894FC}"/>
              </a:ext>
            </a:extLst>
          </p:cNvPr>
          <p:cNvSpPr>
            <a:spLocks noGrp="1"/>
          </p:cNvSpPr>
          <p:nvPr>
            <p:ph idx="1"/>
          </p:nvPr>
        </p:nvSpPr>
        <p:spPr>
          <a:xfrm>
            <a:off x="6234868" y="1820369"/>
            <a:ext cx="5217173" cy="4351338"/>
          </a:xfrm>
        </p:spPr>
        <p:txBody>
          <a:bodyPr>
            <a:normAutofit/>
          </a:bodyPr>
          <a:lstStyle/>
          <a:p>
            <a:pPr marL="0" indent="0">
              <a:buNone/>
            </a:pPr>
            <a:r>
              <a:rPr lang="en-GB" sz="2400" b="1" dirty="0">
                <a:latin typeface="Calibri" panose="020F0502020204030204" pitchFamily="34" charset="0"/>
                <a:cs typeface="Calibri" panose="020F0502020204030204" pitchFamily="34" charset="0"/>
              </a:rPr>
              <a:t>What are the possible consequences of social labelling:</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Transforms act or behaviour into crime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Produces social</a:t>
            </a:r>
            <a:r>
              <a:rPr lang="en-US" sz="2400" dirty="0">
                <a:latin typeface="Calibri" panose="020F0502020204030204" pitchFamily="34" charset="0"/>
                <a:cs typeface="Calibri" panose="020F0502020204030204" pitchFamily="34" charset="0"/>
              </a:rPr>
              <a:t> and psychological impact</a:t>
            </a:r>
          </a:p>
          <a:p>
            <a:pPr lvl="1"/>
            <a:endParaRPr lang="en-US"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Labelling produces an impact whether deviance is perceived or real </a:t>
            </a:r>
          </a:p>
          <a:p>
            <a:endParaRPr lang="en-GB" sz="1400" dirty="0"/>
          </a:p>
        </p:txBody>
      </p:sp>
      <p:grpSp>
        <p:nvGrpSpPr>
          <p:cNvPr id="26"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7" name="Freeform: Shape 26">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37940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86DEF-413B-4D21-94BD-DBFC040B5213}"/>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DF5D6976-1D37-4D43-8D29-FA47E55CBB5C}"/>
              </a:ext>
            </a:extLst>
          </p:cNvPr>
          <p:cNvSpPr>
            <a:spLocks noGrp="1"/>
          </p:cNvSpPr>
          <p:nvPr>
            <p:ph idx="1"/>
          </p:nvPr>
        </p:nvSpPr>
        <p:spPr/>
        <p:txBody>
          <a:bodyPr/>
          <a:lstStyle/>
          <a:p>
            <a:pPr marL="0" indent="0" algn="ctr">
              <a:buNone/>
            </a:pPr>
            <a:r>
              <a:rPr lang="en-GB" dirty="0"/>
              <a:t>Murder of James Bulger</a:t>
            </a:r>
          </a:p>
        </p:txBody>
      </p:sp>
      <p:pic>
        <p:nvPicPr>
          <p:cNvPr id="4" name="Online Media 3" title="Torture and murder of toddler James Bulger | 60 Minutes Australia">
            <a:hlinkClick r:id="" action="ppaction://media"/>
            <a:extLst>
              <a:ext uri="{FF2B5EF4-FFF2-40B4-BE49-F238E27FC236}">
                <a16:creationId xmlns:a16="http://schemas.microsoft.com/office/drawing/2014/main" id="{73847808-21A4-43F1-8212-E514D83B0690}"/>
              </a:ext>
            </a:extLst>
          </p:cNvPr>
          <p:cNvPicPr>
            <a:picLocks noRot="1" noChangeAspect="1"/>
          </p:cNvPicPr>
          <p:nvPr>
            <a:videoFile r:link="rId1"/>
          </p:nvPr>
        </p:nvPicPr>
        <p:blipFill>
          <a:blip r:embed="rId4"/>
          <a:stretch>
            <a:fillRect/>
          </a:stretch>
        </p:blipFill>
        <p:spPr>
          <a:xfrm>
            <a:off x="2953185" y="2625583"/>
            <a:ext cx="6285630" cy="3551380"/>
          </a:xfrm>
          <a:prstGeom prst="rect">
            <a:avLst/>
          </a:prstGeom>
        </p:spPr>
      </p:pic>
    </p:spTree>
    <p:extLst>
      <p:ext uri="{BB962C8B-B14F-4D97-AF65-F5344CB8AC3E}">
        <p14:creationId xmlns:p14="http://schemas.microsoft.com/office/powerpoint/2010/main" val="4155427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E8FB1A00-0F85-415A-A414-D9FEF9237A33}"/>
              </a:ext>
            </a:extLst>
          </p:cNvPr>
          <p:cNvSpPr>
            <a:spLocks noGrp="1"/>
          </p:cNvSpPr>
          <p:nvPr>
            <p:ph type="title"/>
          </p:nvPr>
        </p:nvSpPr>
        <p:spPr>
          <a:xfrm>
            <a:off x="2232252" y="633046"/>
            <a:ext cx="4463623" cy="1314996"/>
          </a:xfrm>
        </p:spPr>
        <p:txBody>
          <a:bodyPr anchor="b">
            <a:normAutofit/>
          </a:bodyPr>
          <a:lstStyle/>
          <a:p>
            <a:r>
              <a:rPr lang="en-GB" dirty="0"/>
              <a:t>Case Study</a:t>
            </a:r>
          </a:p>
        </p:txBody>
      </p:sp>
      <p:sp>
        <p:nvSpPr>
          <p:cNvPr id="13" name="Freeform: Shape 1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03560CC3-6C45-4A19-9847-4A4D3DF6C420}"/>
              </a:ext>
            </a:extLst>
          </p:cNvPr>
          <p:cNvSpPr>
            <a:spLocks noGrp="1"/>
          </p:cNvSpPr>
          <p:nvPr>
            <p:ph idx="1"/>
          </p:nvPr>
        </p:nvSpPr>
        <p:spPr>
          <a:xfrm>
            <a:off x="1295705" y="2654547"/>
            <a:ext cx="4968993" cy="3129566"/>
          </a:xfrm>
        </p:spPr>
        <p:txBody>
          <a:bodyPr>
            <a:normAutofit/>
          </a:bodyPr>
          <a:lstStyle/>
          <a:p>
            <a:pPr marL="0" indent="0">
              <a:buNone/>
            </a:pPr>
            <a:r>
              <a:rPr lang="en-GB" dirty="0"/>
              <a:t>How can you apply some of the theories we’ve discussed today?</a:t>
            </a:r>
          </a:p>
          <a:p>
            <a:endParaRPr lang="en-GB" dirty="0"/>
          </a:p>
          <a:p>
            <a:r>
              <a:rPr lang="en-GB" dirty="0"/>
              <a:t>Offenders and victims</a:t>
            </a:r>
          </a:p>
          <a:p>
            <a:r>
              <a:rPr lang="en-GB" dirty="0"/>
              <a:t>Motivations</a:t>
            </a:r>
          </a:p>
          <a:p>
            <a:r>
              <a:rPr lang="en-GB" dirty="0"/>
              <a:t>Social impacts</a:t>
            </a:r>
          </a:p>
          <a:p>
            <a:endParaRPr lang="en-GB" dirty="0"/>
          </a:p>
        </p:txBody>
      </p:sp>
      <p:sp>
        <p:nvSpPr>
          <p:cNvPr id="17" name="Freeform: Shape 1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9"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descr="Magnifying glass and question mark">
            <a:extLst>
              <a:ext uri="{FF2B5EF4-FFF2-40B4-BE49-F238E27FC236}">
                <a16:creationId xmlns:a16="http://schemas.microsoft.com/office/drawing/2014/main" id="{7C5B80B7-8B44-7700-2CA8-A752F7F62143}"/>
              </a:ext>
            </a:extLst>
          </p:cNvPr>
          <p:cNvPicPr>
            <a:picLocks noChangeAspect="1"/>
          </p:cNvPicPr>
          <p:nvPr/>
        </p:nvPicPr>
        <p:blipFill rotWithShape="1">
          <a:blip r:embed="rId3"/>
          <a:srcRect l="23699" r="20053" b="3"/>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2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4"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464302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5" name="Freeform: Shape 74">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7" name="Freeform: Shape 76">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79" name="Freeform: Shape 78">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48BAC84-D983-4C20-8B28-C2F35E265389}"/>
              </a:ext>
            </a:extLst>
          </p:cNvPr>
          <p:cNvSpPr>
            <a:spLocks noGrp="1"/>
          </p:cNvSpPr>
          <p:nvPr>
            <p:ph type="title"/>
          </p:nvPr>
        </p:nvSpPr>
        <p:spPr>
          <a:xfrm>
            <a:off x="1418225" y="1879838"/>
            <a:ext cx="4834021" cy="1314996"/>
          </a:xfrm>
        </p:spPr>
        <p:txBody>
          <a:bodyPr anchor="b">
            <a:normAutofit/>
          </a:bodyPr>
          <a:lstStyle/>
          <a:p>
            <a:pPr algn="ctr"/>
            <a:r>
              <a:rPr lang="en-GB" dirty="0"/>
              <a:t>Week 2 Complete!</a:t>
            </a:r>
          </a:p>
        </p:txBody>
      </p:sp>
      <p:sp>
        <p:nvSpPr>
          <p:cNvPr id="3" name="Content Placeholder 2">
            <a:extLst>
              <a:ext uri="{FF2B5EF4-FFF2-40B4-BE49-F238E27FC236}">
                <a16:creationId xmlns:a16="http://schemas.microsoft.com/office/drawing/2014/main" id="{184DFDC0-ED98-46B2-ACCE-2D4747BE69D5}"/>
              </a:ext>
            </a:extLst>
          </p:cNvPr>
          <p:cNvSpPr>
            <a:spLocks noGrp="1"/>
          </p:cNvSpPr>
          <p:nvPr>
            <p:ph idx="1"/>
          </p:nvPr>
        </p:nvSpPr>
        <p:spPr>
          <a:xfrm>
            <a:off x="1421675" y="3873312"/>
            <a:ext cx="4834021" cy="736634"/>
          </a:xfrm>
        </p:spPr>
        <p:txBody>
          <a:bodyPr>
            <a:normAutofit/>
          </a:bodyPr>
          <a:lstStyle/>
          <a:p>
            <a:pPr marL="0" indent="0" algn="ctr">
              <a:buNone/>
            </a:pPr>
            <a:r>
              <a:rPr lang="en-GB" dirty="0"/>
              <a:t>Well done everyone!</a:t>
            </a:r>
          </a:p>
        </p:txBody>
      </p:sp>
      <p:pic>
        <p:nvPicPr>
          <p:cNvPr id="8194" name="Picture 2" descr="Text, letter&#10;&#10;Description automatically generated">
            <a:extLst>
              <a:ext uri="{FF2B5EF4-FFF2-40B4-BE49-F238E27FC236}">
                <a16:creationId xmlns:a16="http://schemas.microsoft.com/office/drawing/2014/main" id="{854E0ABC-9A8E-4BA4-8662-C57383235E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63194" y="1583509"/>
            <a:ext cx="4921308" cy="3690981"/>
          </a:xfrm>
          <a:prstGeom prst="rect">
            <a:avLst/>
          </a:prstGeom>
          <a:noFill/>
          <a:extLst>
            <a:ext uri="{909E8E84-426E-40DD-AFC4-6F175D3DCCD1}">
              <a14:hiddenFill xmlns:a14="http://schemas.microsoft.com/office/drawing/2010/main">
                <a:solidFill>
                  <a:srgbClr val="FFFFFF"/>
                </a:solidFill>
              </a14:hiddenFill>
            </a:ext>
          </a:extLst>
        </p:spPr>
      </p:pic>
      <p:grpSp>
        <p:nvGrpSpPr>
          <p:cNvPr id="81"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82" name="Freeform: Shape 81">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81434359"/>
      </p:ext>
    </p:extLst>
  </p:cSld>
  <p:clrMapOvr>
    <a:masterClrMapping/>
  </p:clrMapOvr>
</p:sld>
</file>

<file path=ppt/theme/theme1.xml><?xml version="1.0" encoding="utf-8"?>
<a:theme xmlns:a="http://schemas.openxmlformats.org/drawingml/2006/main" name="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646</TotalTime>
  <Words>13289</Words>
  <Application>Microsoft Macintosh PowerPoint</Application>
  <PresentationFormat>Widescreen</PresentationFormat>
  <Paragraphs>674</Paragraphs>
  <Slides>42</Slides>
  <Notes>38</Notes>
  <HiddenSlides>2</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Aptos</vt:lpstr>
      <vt:lpstr>Arial</vt:lpstr>
      <vt:lpstr>Calibri</vt:lpstr>
      <vt:lpstr>Source Sans Pro</vt:lpstr>
      <vt:lpstr>Source Sans Pro SemiBold</vt:lpstr>
      <vt:lpstr>FunkyShapesVTI</vt:lpstr>
      <vt:lpstr>Policing Models, Powers and Society</vt:lpstr>
      <vt:lpstr>Lesson Plan</vt:lpstr>
      <vt:lpstr>Positivism Control Theories Critical Criminology</vt:lpstr>
      <vt:lpstr>Social Learning Theory</vt:lpstr>
      <vt:lpstr>The Simpsons and Social Learning Theory</vt:lpstr>
      <vt:lpstr>9 Key points of Sutherland’s differential Association (Principles of criminology, 1924)</vt:lpstr>
      <vt:lpstr>Social Learning Theory</vt:lpstr>
      <vt:lpstr>Psychodynamics and Crime</vt:lpstr>
      <vt:lpstr>Psychodynamics and Crime</vt:lpstr>
      <vt:lpstr>Psychodynamics and Crime</vt:lpstr>
      <vt:lpstr>Psychopathy</vt:lpstr>
      <vt:lpstr>Psychological Positivism</vt:lpstr>
      <vt:lpstr>Psychological Positivism</vt:lpstr>
      <vt:lpstr>Psychological Positivism</vt:lpstr>
      <vt:lpstr>Critique of Psychological Positivism</vt:lpstr>
      <vt:lpstr>Sociological Positivism</vt:lpstr>
      <vt:lpstr>Sociological Positivism</vt:lpstr>
      <vt:lpstr>Emile Durkheim (1858- 1917)</vt:lpstr>
      <vt:lpstr>Sociological Positivism</vt:lpstr>
      <vt:lpstr>Subcultural Theory and Gangs</vt:lpstr>
      <vt:lpstr>Subcultural Theory</vt:lpstr>
      <vt:lpstr>Delinquent Boys -Albert Cohen (1955)</vt:lpstr>
      <vt:lpstr>Delinquent Boys -Albert Cohen (1955)</vt:lpstr>
      <vt:lpstr>Sociological Positivism</vt:lpstr>
      <vt:lpstr>Control Theory</vt:lpstr>
      <vt:lpstr>What Exerts Control?</vt:lpstr>
      <vt:lpstr>Control Theory</vt:lpstr>
      <vt:lpstr>Control Theory - Examples</vt:lpstr>
      <vt:lpstr>Control Theory - Examples</vt:lpstr>
      <vt:lpstr>Control Theory - Examples</vt:lpstr>
      <vt:lpstr>Critical Criminology</vt:lpstr>
      <vt:lpstr>Critical Criminology</vt:lpstr>
      <vt:lpstr>Critical Criminology</vt:lpstr>
      <vt:lpstr>Symbolic Interactionism</vt:lpstr>
      <vt:lpstr>Symbolic Interactionism</vt:lpstr>
      <vt:lpstr>Critical Criminology</vt:lpstr>
      <vt:lpstr>Outsiders - Becker (1963)</vt:lpstr>
      <vt:lpstr>Symbolic Interaction and Labelling</vt:lpstr>
      <vt:lpstr>Symbolic Interaction and Labelling</vt:lpstr>
      <vt:lpstr>Case Study</vt:lpstr>
      <vt:lpstr>Case Study</vt:lpstr>
      <vt:lpstr>Week 2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and Society</dc:title>
  <dc:creator>Luke Roach</dc:creator>
  <cp:lastModifiedBy>Sarah Jones (IMH)</cp:lastModifiedBy>
  <cp:revision>42</cp:revision>
  <dcterms:created xsi:type="dcterms:W3CDTF">2022-02-10T20:13:46Z</dcterms:created>
  <dcterms:modified xsi:type="dcterms:W3CDTF">2025-02-06T15:39:43Z</dcterms:modified>
</cp:coreProperties>
</file>