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tags/tag6.xml" ContentType="application/vnd.openxmlformats-officedocument.presentationml.tags+xml"/>
  <Override PartName="/ppt/tags/tag8.xml" ContentType="application/vnd.openxmlformats-officedocument.presentationml.tag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tags/tag2.xml" ContentType="application/vnd.openxmlformats-officedocument.presentationml.tags+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tags/tag7.xml" ContentType="application/vnd.openxmlformats-officedocument.presentationml.tags+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ags/tag5.xml" ContentType="application/vnd.openxmlformats-officedocument.presentationml.tags+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tags/tag3.xml" ContentType="application/vnd.openxmlformats-officedocument.presentationml.tags+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tags/tag1.xml" ContentType="application/vnd.openxmlformats-officedocument.presentationml.tags+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 id="2147483865" r:id="rId2"/>
  </p:sldMasterIdLst>
  <p:notesMasterIdLst>
    <p:notesMasterId r:id="rId24"/>
  </p:notesMasterIdLst>
  <p:handoutMasterIdLst>
    <p:handoutMasterId r:id="rId25"/>
  </p:handoutMasterIdLst>
  <p:sldIdLst>
    <p:sldId id="352" r:id="rId3"/>
    <p:sldId id="365" r:id="rId4"/>
    <p:sldId id="362" r:id="rId5"/>
    <p:sldId id="256" r:id="rId6"/>
    <p:sldId id="257" r:id="rId7"/>
    <p:sldId id="258" r:id="rId8"/>
    <p:sldId id="262" r:id="rId9"/>
    <p:sldId id="353" r:id="rId10"/>
    <p:sldId id="360" r:id="rId11"/>
    <p:sldId id="361" r:id="rId12"/>
    <p:sldId id="366" r:id="rId13"/>
    <p:sldId id="292" r:id="rId14"/>
    <p:sldId id="296" r:id="rId15"/>
    <p:sldId id="298" r:id="rId16"/>
    <p:sldId id="310" r:id="rId17"/>
    <p:sldId id="347" r:id="rId18"/>
    <p:sldId id="356" r:id="rId19"/>
    <p:sldId id="364" r:id="rId20"/>
    <p:sldId id="363" r:id="rId21"/>
    <p:sldId id="349" r:id="rId22"/>
    <p:sldId id="357" r:id="rId23"/>
  </p:sldIdLst>
  <p:sldSz cx="9144000" cy="6858000" type="screen4x3"/>
  <p:notesSz cx="6954838" cy="9240838"/>
  <p:custDataLst>
    <p:tags r:id="rId26"/>
  </p:custDataLst>
  <p:defaultTextStyle>
    <a:defPPr>
      <a:defRPr lang="en-US"/>
    </a:defPPr>
    <a:lvl1pPr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98C2"/>
    <a:srgbClr val="71B3CC"/>
    <a:srgbClr val="006EAD"/>
    <a:srgbClr val="6C2973"/>
    <a:srgbClr val="EFA752"/>
    <a:srgbClr val="A0A800"/>
    <a:srgbClr val="F7F7F7"/>
    <a:srgbClr val="FFF20D"/>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88008" autoAdjust="0"/>
  </p:normalViewPr>
  <p:slideViewPr>
    <p:cSldViewPr>
      <p:cViewPr varScale="1">
        <p:scale>
          <a:sx n="59" d="100"/>
          <a:sy n="59" d="100"/>
        </p:scale>
        <p:origin x="-1686"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6" d="100"/>
          <a:sy n="76" d="100"/>
        </p:scale>
        <p:origin x="-1224" y="-120"/>
      </p:cViewPr>
      <p:guideLst>
        <p:guide orient="horz" pos="2911"/>
        <p:guide pos="2191"/>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gs" Target="tags/tag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3650" name="Rectangle 2"/>
          <p:cNvSpPr>
            <a:spLocks noGrp="1" noChangeArrowheads="1"/>
          </p:cNvSpPr>
          <p:nvPr>
            <p:ph type="hdr" sz="quarter"/>
          </p:nvPr>
        </p:nvSpPr>
        <p:spPr bwMode="auto">
          <a:xfrm>
            <a:off x="0" y="0"/>
            <a:ext cx="3013075" cy="461963"/>
          </a:xfrm>
          <a:prstGeom prst="rect">
            <a:avLst/>
          </a:prstGeom>
          <a:noFill/>
          <a:ln w="9525">
            <a:noFill/>
            <a:miter lim="800000"/>
            <a:headEnd/>
            <a:tailEnd/>
          </a:ln>
          <a:effectLst/>
        </p:spPr>
        <p:txBody>
          <a:bodyPr vert="horz" wrap="square" lIns="92226" tIns="46113" rIns="92226" bIns="46113" numCol="1" anchor="t" anchorCtr="0" compatLnSpc="1">
            <a:prstTxWarp prst="textNoShape">
              <a:avLst/>
            </a:prstTxWarp>
          </a:bodyPr>
          <a:lstStyle>
            <a:lvl1pPr>
              <a:defRPr sz="1200">
                <a:latin typeface="Arial" charset="0"/>
              </a:defRPr>
            </a:lvl1pPr>
          </a:lstStyle>
          <a:p>
            <a:pPr>
              <a:defRPr/>
            </a:pPr>
            <a:endParaRPr lang="en-US"/>
          </a:p>
        </p:txBody>
      </p:sp>
      <p:sp>
        <p:nvSpPr>
          <p:cNvPr id="283651" name="Rectangle 3"/>
          <p:cNvSpPr>
            <a:spLocks noGrp="1" noChangeArrowheads="1"/>
          </p:cNvSpPr>
          <p:nvPr>
            <p:ph type="dt" sz="quarter" idx="1"/>
          </p:nvPr>
        </p:nvSpPr>
        <p:spPr bwMode="auto">
          <a:xfrm>
            <a:off x="3940175" y="0"/>
            <a:ext cx="3013075" cy="461963"/>
          </a:xfrm>
          <a:prstGeom prst="rect">
            <a:avLst/>
          </a:prstGeom>
          <a:noFill/>
          <a:ln w="9525">
            <a:noFill/>
            <a:miter lim="800000"/>
            <a:headEnd/>
            <a:tailEnd/>
          </a:ln>
          <a:effectLst/>
        </p:spPr>
        <p:txBody>
          <a:bodyPr vert="horz" wrap="square" lIns="92226" tIns="46113" rIns="92226" bIns="46113" numCol="1" anchor="t" anchorCtr="0" compatLnSpc="1">
            <a:prstTxWarp prst="textNoShape">
              <a:avLst/>
            </a:prstTxWarp>
          </a:bodyPr>
          <a:lstStyle>
            <a:lvl1pPr algn="r">
              <a:defRPr sz="1200">
                <a:latin typeface="Arial" charset="0"/>
              </a:defRPr>
            </a:lvl1pPr>
          </a:lstStyle>
          <a:p>
            <a:pPr>
              <a:defRPr/>
            </a:pPr>
            <a:endParaRPr lang="en-US"/>
          </a:p>
        </p:txBody>
      </p:sp>
      <p:sp>
        <p:nvSpPr>
          <p:cNvPr id="283652" name="Rectangle 4"/>
          <p:cNvSpPr>
            <a:spLocks noGrp="1" noChangeArrowheads="1"/>
          </p:cNvSpPr>
          <p:nvPr>
            <p:ph type="ftr" sz="quarter" idx="2"/>
          </p:nvPr>
        </p:nvSpPr>
        <p:spPr bwMode="auto">
          <a:xfrm>
            <a:off x="0" y="8777288"/>
            <a:ext cx="3013075" cy="461962"/>
          </a:xfrm>
          <a:prstGeom prst="rect">
            <a:avLst/>
          </a:prstGeom>
          <a:noFill/>
          <a:ln w="9525">
            <a:noFill/>
            <a:miter lim="800000"/>
            <a:headEnd/>
            <a:tailEnd/>
          </a:ln>
          <a:effectLst/>
        </p:spPr>
        <p:txBody>
          <a:bodyPr vert="horz" wrap="square" lIns="92226" tIns="46113" rIns="92226" bIns="46113" numCol="1" anchor="b" anchorCtr="0" compatLnSpc="1">
            <a:prstTxWarp prst="textNoShape">
              <a:avLst/>
            </a:prstTxWarp>
          </a:bodyPr>
          <a:lstStyle>
            <a:lvl1pPr>
              <a:defRPr sz="1200">
                <a:latin typeface="Arial" charset="0"/>
              </a:defRPr>
            </a:lvl1pPr>
          </a:lstStyle>
          <a:p>
            <a:pPr>
              <a:defRPr/>
            </a:pPr>
            <a:endParaRPr lang="en-US"/>
          </a:p>
        </p:txBody>
      </p:sp>
      <p:sp>
        <p:nvSpPr>
          <p:cNvPr id="283653" name="Rectangle 5"/>
          <p:cNvSpPr>
            <a:spLocks noGrp="1" noChangeArrowheads="1"/>
          </p:cNvSpPr>
          <p:nvPr>
            <p:ph type="sldNum" sz="quarter" idx="3"/>
          </p:nvPr>
        </p:nvSpPr>
        <p:spPr bwMode="auto">
          <a:xfrm>
            <a:off x="3940175" y="8777288"/>
            <a:ext cx="3013075" cy="461962"/>
          </a:xfrm>
          <a:prstGeom prst="rect">
            <a:avLst/>
          </a:prstGeom>
          <a:noFill/>
          <a:ln w="9525">
            <a:noFill/>
            <a:miter lim="800000"/>
            <a:headEnd/>
            <a:tailEnd/>
          </a:ln>
          <a:effectLst/>
        </p:spPr>
        <p:txBody>
          <a:bodyPr vert="horz" wrap="square" lIns="92226" tIns="46113" rIns="92226" bIns="46113" numCol="1" anchor="b" anchorCtr="0" compatLnSpc="1">
            <a:prstTxWarp prst="textNoShape">
              <a:avLst/>
            </a:prstTxWarp>
          </a:bodyPr>
          <a:lstStyle>
            <a:lvl1pPr algn="r">
              <a:defRPr sz="1200" smtClean="0"/>
            </a:lvl1pPr>
          </a:lstStyle>
          <a:p>
            <a:pPr>
              <a:defRPr/>
            </a:pPr>
            <a:fld id="{5C949978-9655-4A31-BAD5-083C0755ED1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3013075" cy="461963"/>
          </a:xfrm>
          <a:prstGeom prst="rect">
            <a:avLst/>
          </a:prstGeom>
          <a:noFill/>
          <a:ln w="9525">
            <a:noFill/>
            <a:miter lim="800000"/>
            <a:headEnd/>
            <a:tailEnd/>
          </a:ln>
        </p:spPr>
        <p:txBody>
          <a:bodyPr vert="horz" wrap="square" lIns="92226" tIns="46113" rIns="92226" bIns="46113"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941763" y="0"/>
            <a:ext cx="3013075" cy="461963"/>
          </a:xfrm>
          <a:prstGeom prst="rect">
            <a:avLst/>
          </a:prstGeom>
          <a:noFill/>
          <a:ln w="9525">
            <a:noFill/>
            <a:miter lim="800000"/>
            <a:headEnd/>
            <a:tailEnd/>
          </a:ln>
        </p:spPr>
        <p:txBody>
          <a:bodyPr vert="horz" wrap="square" lIns="92226" tIns="46113" rIns="92226" bIns="46113" numCol="1" anchor="t" anchorCtr="0" compatLnSpc="1">
            <a:prstTxWarp prst="textNoShape">
              <a:avLst/>
            </a:prstTxWarp>
          </a:bodyPr>
          <a:lstStyle>
            <a:lvl1pPr algn="r">
              <a:defRPr sz="1200">
                <a:latin typeface="Arial" charset="0"/>
              </a:defRPr>
            </a:lvl1pPr>
          </a:lstStyle>
          <a:p>
            <a:pPr>
              <a:defRPr/>
            </a:pPr>
            <a:endParaRPr lang="en-US"/>
          </a:p>
        </p:txBody>
      </p:sp>
      <p:sp>
        <p:nvSpPr>
          <p:cNvPr id="20484" name="Rectangle 4"/>
          <p:cNvSpPr>
            <a:spLocks noGrp="1" noRot="1" noChangeAspect="1" noChangeArrowheads="1" noTextEdit="1"/>
          </p:cNvSpPr>
          <p:nvPr>
            <p:ph type="sldImg" idx="2"/>
          </p:nvPr>
        </p:nvSpPr>
        <p:spPr bwMode="auto">
          <a:xfrm>
            <a:off x="1168400" y="693738"/>
            <a:ext cx="4619625" cy="3465512"/>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27100" y="4389438"/>
            <a:ext cx="5100638" cy="4157662"/>
          </a:xfrm>
          <a:prstGeom prst="rect">
            <a:avLst/>
          </a:prstGeom>
          <a:noFill/>
          <a:ln w="9525">
            <a:noFill/>
            <a:miter lim="800000"/>
            <a:headEnd/>
            <a:tailEnd/>
          </a:ln>
        </p:spPr>
        <p:txBody>
          <a:bodyPr vert="horz" wrap="square" lIns="92226" tIns="46113" rIns="92226" bIns="46113"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102" name="Rectangle 6"/>
          <p:cNvSpPr>
            <a:spLocks noGrp="1" noChangeArrowheads="1"/>
          </p:cNvSpPr>
          <p:nvPr>
            <p:ph type="ftr" sz="quarter" idx="4"/>
          </p:nvPr>
        </p:nvSpPr>
        <p:spPr bwMode="auto">
          <a:xfrm>
            <a:off x="0" y="8778875"/>
            <a:ext cx="3013075" cy="461963"/>
          </a:xfrm>
          <a:prstGeom prst="rect">
            <a:avLst/>
          </a:prstGeom>
          <a:noFill/>
          <a:ln w="9525">
            <a:noFill/>
            <a:miter lim="800000"/>
            <a:headEnd/>
            <a:tailEnd/>
          </a:ln>
        </p:spPr>
        <p:txBody>
          <a:bodyPr vert="horz" wrap="square" lIns="92226" tIns="46113" rIns="92226" bIns="46113"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941763" y="8778875"/>
            <a:ext cx="3013075" cy="461963"/>
          </a:xfrm>
          <a:prstGeom prst="rect">
            <a:avLst/>
          </a:prstGeom>
          <a:noFill/>
          <a:ln w="9525">
            <a:noFill/>
            <a:miter lim="800000"/>
            <a:headEnd/>
            <a:tailEnd/>
          </a:ln>
        </p:spPr>
        <p:txBody>
          <a:bodyPr vert="horz" wrap="square" lIns="92226" tIns="46113" rIns="92226" bIns="46113" numCol="1" anchor="b" anchorCtr="0" compatLnSpc="1">
            <a:prstTxWarp prst="textNoShape">
              <a:avLst/>
            </a:prstTxWarp>
          </a:bodyPr>
          <a:lstStyle>
            <a:lvl1pPr algn="r">
              <a:defRPr sz="1200" smtClean="0"/>
            </a:lvl1pPr>
          </a:lstStyle>
          <a:p>
            <a:pPr>
              <a:defRPr/>
            </a:pPr>
            <a:fld id="{866E0170-012B-4323-A164-5F3518E6160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p:spPr>
        <p:txBody>
          <a:bodyPr/>
          <a:lstStyle/>
          <a:p>
            <a:pPr eaLnBrk="1" hangingPunct="1"/>
            <a:endParaRPr lang="en-US" altLang="en-US" smtClean="0"/>
          </a:p>
        </p:txBody>
      </p:sp>
      <p:sp>
        <p:nvSpPr>
          <p:cNvPr id="21508" name="Slide Number Placeholder 3"/>
          <p:cNvSpPr>
            <a:spLocks noGrp="1"/>
          </p:cNvSpPr>
          <p:nvPr>
            <p:ph type="sldNum" sz="quarter" idx="5"/>
          </p:nvPr>
        </p:nvSpPr>
        <p:spPr>
          <a:noFill/>
        </p:spPr>
        <p:txBody>
          <a:bodyPr/>
          <a:lstStyle/>
          <a:p>
            <a:fld id="{7FA6B4E6-76EB-4434-8B75-5E1474A82004}" type="slidenum">
              <a:rPr lang="en-US" altLang="en-US"/>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2A74FC5F-776F-4051-A9F9-EE56143F5287}" type="slidenum">
              <a:rPr lang="en-US" altLang="en-US"/>
              <a:pPr/>
              <a:t>4</a:t>
            </a:fld>
            <a:endParaRPr lang="en-US" altLang="en-US"/>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58CED65F-C10C-4331-929A-3B7D5B456429}" type="slidenum">
              <a:rPr lang="en-US" altLang="en-US"/>
              <a:pPr/>
              <a:t>5</a:t>
            </a:fld>
            <a:endParaRPr lang="en-US"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82112929-9521-4CA9-AA07-5B238814493C}" type="slidenum">
              <a:rPr lang="en-US" altLang="en-US"/>
              <a:pPr/>
              <a:t>6</a:t>
            </a:fld>
            <a:endParaRPr lang="en-US" altLang="en-US"/>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93891-7848-40E4-92A2-B7F463A0F9C4}" type="slidenum">
              <a:rPr lang="en-US" altLang="en-US"/>
              <a:pPr/>
              <a:t>7</a:t>
            </a:fld>
            <a:endParaRPr lang="en-US"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p:spPr>
        <p:txBody>
          <a:bodyPr/>
          <a:lstStyle/>
          <a:p>
            <a:pPr eaLnBrk="1" hangingPunct="1"/>
            <a:endParaRPr lang="en-US" altLang="en-US" smtClean="0"/>
          </a:p>
        </p:txBody>
      </p:sp>
      <p:sp>
        <p:nvSpPr>
          <p:cNvPr id="27652" name="Slide Number Placeholder 3"/>
          <p:cNvSpPr>
            <a:spLocks noGrp="1"/>
          </p:cNvSpPr>
          <p:nvPr>
            <p:ph type="sldNum" sz="quarter" idx="5"/>
          </p:nvPr>
        </p:nvSpPr>
        <p:spPr>
          <a:noFill/>
        </p:spPr>
        <p:txBody>
          <a:bodyPr/>
          <a:lstStyle/>
          <a:p>
            <a:fld id="{C798E651-D053-454C-8C83-021D31AF43A8}" type="slidenum">
              <a:rPr lang="en-US" altLang="en-US"/>
              <a:pPr/>
              <a:t>8</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B00858FF-48BC-4CDB-9383-321DC9171873}" type="slidenum">
              <a:rPr lang="en-US" altLang="en-US"/>
              <a:pPr/>
              <a:t>12</a:t>
            </a:fld>
            <a:endParaRPr lang="en-US"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9B9F422-8CE2-43F3-8813-0546A5A817B4}" type="slidenum">
              <a:rPr lang="en-US" altLang="en-US"/>
              <a:pPr/>
              <a:t>13</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5150A756-AE3B-4B5C-A0EA-A97C5D63E9C4}" type="slidenum">
              <a:rPr lang="en-US" altLang="en-US"/>
              <a:pPr/>
              <a:t>14</a:t>
            </a:fld>
            <a:endParaRPr lang="en-US" altLang="en-US"/>
          </a:p>
        </p:txBody>
      </p:sp>
      <p:sp>
        <p:nvSpPr>
          <p:cNvPr id="31747" name="Rectangle 2"/>
          <p:cNvSpPr>
            <a:spLocks noGrp="1" noRot="1" noChangeAspect="1" noChangeArrowheads="1" noTextEdit="1"/>
          </p:cNvSpPr>
          <p:nvPr>
            <p:ph type="sldImg"/>
          </p:nvPr>
        </p:nvSpPr>
        <p:spPr>
          <a:solidFill>
            <a:srgbClr val="FFFFFF"/>
          </a:solidFill>
          <a:ln/>
        </p:spPr>
      </p:sp>
      <p:sp>
        <p:nvSpPr>
          <p:cNvPr id="31748" name="Rectangle 4"/>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7507BFED-2098-4A11-B278-AC5A2FBFBBBE}" type="slidenum">
              <a:rPr lang="en-US" altLang="en-US"/>
              <a:pPr/>
              <a:t>15</a:t>
            </a:fld>
            <a:endParaRPr lang="en-US" altLang="en-US"/>
          </a:p>
        </p:txBody>
      </p:sp>
      <p:sp>
        <p:nvSpPr>
          <p:cNvPr id="32771" name="Rectangle 2"/>
          <p:cNvSpPr>
            <a:spLocks noGrp="1" noRot="1" noChangeAspect="1" noChangeArrowheads="1" noTextEdit="1"/>
          </p:cNvSpPr>
          <p:nvPr>
            <p:ph type="sldImg"/>
          </p:nvPr>
        </p:nvSpPr>
        <p:spPr>
          <a:solidFill>
            <a:srgbClr val="FFFFFF"/>
          </a:solidFill>
          <a:ln/>
        </p:spPr>
      </p:sp>
      <p:sp>
        <p:nvSpPr>
          <p:cNvPr id="32772"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17152E46-2FF7-4AF3-B33B-A281E1CCE363}" type="slidenum">
              <a:rPr lang="en-US" altLang="en-US"/>
              <a:pPr/>
              <a:t>16</a:t>
            </a:fld>
            <a:endParaRPr lang="en-US" altLang="en-US"/>
          </a:p>
        </p:txBody>
      </p:sp>
      <p:sp>
        <p:nvSpPr>
          <p:cNvPr id="33795" name="Rectangle 2"/>
          <p:cNvSpPr>
            <a:spLocks noGrp="1" noRot="1" noChangeAspect="1" noChangeArrowheads="1" noTextEdit="1"/>
          </p:cNvSpPr>
          <p:nvPr>
            <p:ph type="sldImg"/>
          </p:nvPr>
        </p:nvSpPr>
        <p:spPr>
          <a:solidFill>
            <a:srgbClr val="FFFFFF"/>
          </a:solidFill>
          <a:ln/>
        </p:spPr>
      </p:sp>
      <p:sp>
        <p:nvSpPr>
          <p:cNvPr id="3379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825DED9B-B76D-4DC7-A8C1-98418A4C643E}" type="slidenum">
              <a:rPr lang="en-US" altLang="en-US"/>
              <a:pPr/>
              <a:t>17</a:t>
            </a:fld>
            <a:endParaRPr lang="en-US"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85E585FD-09E4-433F-9361-D2CA39FC5959}" type="slidenum">
              <a:rPr lang="en-US" altLang="en-US"/>
              <a:pPr/>
              <a:t>20</a:t>
            </a:fld>
            <a:endParaRPr lang="en-US" altLang="en-US"/>
          </a:p>
        </p:txBody>
      </p:sp>
      <p:sp>
        <p:nvSpPr>
          <p:cNvPr id="35843" name="Rectangle 2"/>
          <p:cNvSpPr>
            <a:spLocks noGrp="1" noRot="1" noChangeAspect="1" noChangeArrowheads="1" noTextEdit="1"/>
          </p:cNvSpPr>
          <p:nvPr>
            <p:ph type="sldImg"/>
          </p:nvPr>
        </p:nvSpPr>
        <p:spPr>
          <a:solidFill>
            <a:srgbClr val="FFFFFF"/>
          </a:solidFill>
          <a:ln/>
        </p:spPr>
      </p:sp>
      <p:sp>
        <p:nvSpPr>
          <p:cNvPr id="3584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866E0170-012B-4323-A164-5F3518E61604}" type="slidenum">
              <a:rPr lang="en-US" altLang="en-US" smtClean="0"/>
              <a:pPr>
                <a:defRPr/>
              </a:pPr>
              <a:t>21</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userDrawn="1"/>
        </p:nvSpPr>
        <p:spPr bwMode="auto">
          <a:xfrm>
            <a:off x="0" y="0"/>
            <a:ext cx="9144000" cy="6858000"/>
          </a:xfrm>
          <a:prstGeom prst="rect">
            <a:avLst/>
          </a:prstGeom>
          <a:solidFill>
            <a:schemeClr val="folHlink"/>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5" name="AutoShape 3"/>
          <p:cNvSpPr>
            <a:spLocks noChangeArrowheads="1"/>
          </p:cNvSpPr>
          <p:nvPr userDrawn="1"/>
        </p:nvSpPr>
        <p:spPr bwMode="auto">
          <a:xfrm>
            <a:off x="152400" y="152400"/>
            <a:ext cx="8839200" cy="6477000"/>
          </a:xfrm>
          <a:prstGeom prst="foldedCorner">
            <a:avLst>
              <a:gd name="adj" fmla="val 12500"/>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lgn="ctr" eaLnBrk="1" hangingPunct="1">
              <a:defRPr/>
            </a:pPr>
            <a:endParaRPr lang="en-US" altLang="en-US" sz="1800" smtClean="0"/>
          </a:p>
        </p:txBody>
      </p:sp>
      <p:sp>
        <p:nvSpPr>
          <p:cNvPr id="6" name="Rectangle 9"/>
          <p:cNvSpPr>
            <a:spLocks noChangeArrowheads="1"/>
          </p:cNvSpPr>
          <p:nvPr userDrawn="1"/>
        </p:nvSpPr>
        <p:spPr bwMode="auto">
          <a:xfrm>
            <a:off x="0" y="2743200"/>
            <a:ext cx="152400" cy="5334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7" name="Rectangle 10"/>
          <p:cNvSpPr>
            <a:spLocks noChangeArrowheads="1"/>
          </p:cNvSpPr>
          <p:nvPr userDrawn="1"/>
        </p:nvSpPr>
        <p:spPr bwMode="auto">
          <a:xfrm>
            <a:off x="0" y="3276600"/>
            <a:ext cx="152400" cy="5334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8" name="Rectangle 11"/>
          <p:cNvSpPr>
            <a:spLocks noChangeArrowheads="1"/>
          </p:cNvSpPr>
          <p:nvPr userDrawn="1"/>
        </p:nvSpPr>
        <p:spPr bwMode="auto">
          <a:xfrm>
            <a:off x="0" y="38100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9" name="Rectangle 12"/>
          <p:cNvSpPr>
            <a:spLocks noChangeArrowheads="1"/>
          </p:cNvSpPr>
          <p:nvPr userDrawn="1"/>
        </p:nvSpPr>
        <p:spPr bwMode="auto">
          <a:xfrm>
            <a:off x="0" y="4038600"/>
            <a:ext cx="152400" cy="762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 name="Rectangle 13"/>
          <p:cNvSpPr>
            <a:spLocks noChangeArrowheads="1"/>
          </p:cNvSpPr>
          <p:nvPr userDrawn="1"/>
        </p:nvSpPr>
        <p:spPr bwMode="auto">
          <a:xfrm>
            <a:off x="0" y="4114800"/>
            <a:ext cx="152400" cy="533400"/>
          </a:xfrm>
          <a:prstGeom prst="rect">
            <a:avLst/>
          </a:prstGeom>
          <a:solidFill>
            <a:srgbClr val="FFFF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1" name="Rectangle 14"/>
          <p:cNvSpPr>
            <a:spLocks noChangeArrowheads="1"/>
          </p:cNvSpPr>
          <p:nvPr userDrawn="1"/>
        </p:nvSpPr>
        <p:spPr bwMode="auto">
          <a:xfrm>
            <a:off x="0" y="4648200"/>
            <a:ext cx="152400" cy="228600"/>
          </a:xfrm>
          <a:prstGeom prst="rect">
            <a:avLst/>
          </a:prstGeom>
          <a:solidFill>
            <a:srgbClr val="FF0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2" name="Rectangle 15"/>
          <p:cNvSpPr>
            <a:spLocks noChangeArrowheads="1"/>
          </p:cNvSpPr>
          <p:nvPr userDrawn="1"/>
        </p:nvSpPr>
        <p:spPr bwMode="auto">
          <a:xfrm>
            <a:off x="0" y="4876800"/>
            <a:ext cx="152400" cy="914400"/>
          </a:xfrm>
          <a:prstGeom prst="rect">
            <a:avLst/>
          </a:prstGeom>
          <a:solidFill>
            <a:srgbClr val="008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3" name="Rectangle 16"/>
          <p:cNvSpPr>
            <a:spLocks noChangeArrowheads="1"/>
          </p:cNvSpPr>
          <p:nvPr userDrawn="1"/>
        </p:nvSpPr>
        <p:spPr bwMode="auto">
          <a:xfrm>
            <a:off x="0" y="5791200"/>
            <a:ext cx="152400" cy="304800"/>
          </a:xfrm>
          <a:prstGeom prst="rect">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4" name="Rectangle 17"/>
          <p:cNvSpPr>
            <a:spLocks noChangeArrowheads="1"/>
          </p:cNvSpPr>
          <p:nvPr userDrawn="1"/>
        </p:nvSpPr>
        <p:spPr bwMode="auto">
          <a:xfrm>
            <a:off x="0" y="6096000"/>
            <a:ext cx="152400" cy="228600"/>
          </a:xfrm>
          <a:prstGeom prst="rect">
            <a:avLst/>
          </a:prstGeom>
          <a:solidFill>
            <a:srgbClr val="C0C0C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5" name="Rectangle 18"/>
          <p:cNvSpPr>
            <a:spLocks noChangeArrowheads="1"/>
          </p:cNvSpPr>
          <p:nvPr userDrawn="1"/>
        </p:nvSpPr>
        <p:spPr bwMode="auto">
          <a:xfrm>
            <a:off x="0" y="63246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6" name="Rectangle 19"/>
          <p:cNvSpPr>
            <a:spLocks noChangeArrowheads="1"/>
          </p:cNvSpPr>
          <p:nvPr userDrawn="1"/>
        </p:nvSpPr>
        <p:spPr bwMode="auto">
          <a:xfrm>
            <a:off x="0" y="6477000"/>
            <a:ext cx="152400" cy="381000"/>
          </a:xfrm>
          <a:prstGeom prst="rect">
            <a:avLst/>
          </a:prstGeom>
          <a:solidFill>
            <a:srgbClr val="FF66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7" name="Text Box 20"/>
          <p:cNvSpPr txBox="1">
            <a:spLocks noChangeArrowheads="1"/>
          </p:cNvSpPr>
          <p:nvPr userDrawn="1"/>
        </p:nvSpPr>
        <p:spPr bwMode="auto">
          <a:xfrm>
            <a:off x="152400" y="685800"/>
            <a:ext cx="7543800" cy="1098550"/>
          </a:xfrm>
          <a:prstGeom prst="rect">
            <a:avLst/>
          </a:prstGeom>
          <a:noFill/>
          <a:ln>
            <a:noFill/>
          </a:ln>
          <a:extLst>
            <a:ext uri="{909E8E84-426E-40DD-AFC4-6F175D3DCCD1}"/>
            <a:ext uri="{91240B29-F687-4F45-9708-019B960494DF}"/>
          </a:extLst>
        </p:spPr>
        <p:txBody>
          <a:bodyPr>
            <a:spAutoFit/>
          </a:bodyP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eaLnBrk="1" hangingPunct="1">
              <a:spcBef>
                <a:spcPct val="50000"/>
              </a:spcBef>
              <a:defRPr/>
            </a:pPr>
            <a:r>
              <a:rPr lang="en-US" altLang="en-US" sz="6600" b="1" smtClean="0">
                <a:solidFill>
                  <a:schemeClr val="accent2"/>
                </a:solidFill>
                <a:latin typeface="Times New Roman" panose="02020603050405020304" pitchFamily="18" charset="0"/>
              </a:rPr>
              <a:t>&gt; &gt; &gt; &gt; &gt; &gt; &gt; &gt; </a:t>
            </a:r>
          </a:p>
        </p:txBody>
      </p:sp>
      <p:sp>
        <p:nvSpPr>
          <p:cNvPr id="286727" name="Rectangle 7"/>
          <p:cNvSpPr>
            <a:spLocks noGrp="1" noChangeArrowheads="1"/>
          </p:cNvSpPr>
          <p:nvPr>
            <p:ph type="subTitle" idx="1"/>
          </p:nvPr>
        </p:nvSpPr>
        <p:spPr>
          <a:xfrm>
            <a:off x="1371600" y="3508375"/>
            <a:ext cx="6400800" cy="1752600"/>
          </a:xfrm>
        </p:spPr>
        <p:txBody>
          <a:bodyPr/>
          <a:lstStyle>
            <a:lvl1pPr marL="0" indent="0" algn="ctr">
              <a:buFontTx/>
              <a:buNone/>
              <a:defRPr/>
            </a:lvl1pPr>
          </a:lstStyle>
          <a:p>
            <a:r>
              <a:rPr lang="en-US"/>
              <a:t>Click to edit Master subtitle style</a:t>
            </a:r>
          </a:p>
        </p:txBody>
      </p:sp>
      <p:sp>
        <p:nvSpPr>
          <p:cNvPr id="286728" name="Rectangle 8"/>
          <p:cNvSpPr>
            <a:spLocks noGrp="1" noChangeArrowheads="1"/>
          </p:cNvSpPr>
          <p:nvPr>
            <p:ph type="ctrTitle"/>
          </p:nvPr>
        </p:nvSpPr>
        <p:spPr>
          <a:xfrm>
            <a:off x="685800" y="1752600"/>
            <a:ext cx="7772400" cy="1470025"/>
          </a:xfrm>
        </p:spPr>
        <p:txBody>
          <a:bodyPr/>
          <a:lstStyle>
            <a:lvl1pPr>
              <a:defRPr/>
            </a:lvl1pPr>
          </a:lstStyle>
          <a:p>
            <a:r>
              <a:rPr lang="en-US"/>
              <a:t>Click to edit Master title style</a:t>
            </a:r>
          </a:p>
        </p:txBody>
      </p:sp>
      <p:sp>
        <p:nvSpPr>
          <p:cNvPr id="18" name="Rectangle 4"/>
          <p:cNvSpPr>
            <a:spLocks noGrp="1" noChangeArrowheads="1"/>
          </p:cNvSpPr>
          <p:nvPr>
            <p:ph type="dt" sz="half" idx="10"/>
          </p:nvPr>
        </p:nvSpPr>
        <p:spPr>
          <a:xfrm>
            <a:off x="457200" y="6245225"/>
            <a:ext cx="2133600" cy="476250"/>
          </a:xfrm>
        </p:spPr>
        <p:txBody>
          <a:bodyPr/>
          <a:lstStyle>
            <a:lvl1pPr>
              <a:defRPr/>
            </a:lvl1pPr>
          </a:lstStyle>
          <a:p>
            <a:pPr>
              <a:defRPr/>
            </a:pPr>
            <a:endParaRPr lang="en-US"/>
          </a:p>
        </p:txBody>
      </p:sp>
      <p:sp>
        <p:nvSpPr>
          <p:cNvPr id="19" name="Rectangle 5"/>
          <p:cNvSpPr>
            <a:spLocks noGrp="1" noChangeArrowheads="1"/>
          </p:cNvSpPr>
          <p:nvPr>
            <p:ph type="ftr" sz="quarter" idx="11"/>
          </p:nvPr>
        </p:nvSpPr>
        <p:spPr>
          <a:xfrm>
            <a:off x="3124200" y="6245225"/>
            <a:ext cx="2895600" cy="476250"/>
          </a:xfrm>
        </p:spPr>
        <p:txBody>
          <a:bodyPr/>
          <a:lstStyle>
            <a:lvl1pPr>
              <a:defRPr/>
            </a:lvl1pPr>
          </a:lstStyle>
          <a:p>
            <a:pPr>
              <a:defRPr/>
            </a:pPr>
            <a:endParaRPr lang="en-US"/>
          </a:p>
        </p:txBody>
      </p:sp>
      <p:sp>
        <p:nvSpPr>
          <p:cNvPr id="20" name="Rectangle 6"/>
          <p:cNvSpPr>
            <a:spLocks noGrp="1" noChangeArrowheads="1"/>
          </p:cNvSpPr>
          <p:nvPr>
            <p:ph type="sldNum" sz="quarter" idx="12"/>
          </p:nvPr>
        </p:nvSpPr>
        <p:spPr>
          <a:xfrm>
            <a:off x="6553200" y="6245225"/>
            <a:ext cx="2133600" cy="476250"/>
          </a:xfrm>
        </p:spPr>
        <p:txBody>
          <a:bodyPr/>
          <a:lstStyle>
            <a:lvl1pPr>
              <a:defRPr smtClean="0"/>
            </a:lvl1pPr>
          </a:lstStyle>
          <a:p>
            <a:pPr>
              <a:defRPr/>
            </a:pPr>
            <a:fld id="{62E53222-3A0D-405F-9B6D-2C39BF48E253}" type="slidenum">
              <a:rPr lang="en-US" altLang="en-US"/>
              <a:pPr>
                <a:defRPr/>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5BC1FC8-3EB7-44D4-9CF7-086DCA5DD089}" type="slidenum">
              <a:rPr lang="en-US" altLang="en-US"/>
              <a:pPr>
                <a:defRPr/>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12F82AB-19D2-4C81-9CFD-ED0443D8AB96}" type="slidenum">
              <a:rPr lang="en-US" altLang="en-US"/>
              <a:pPr>
                <a:defRPr/>
              </a:pPr>
              <a:t>‹#›</a:t>
            </a:fld>
            <a:endParaRPr lang="en-US"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381000" y="1646238"/>
            <a:ext cx="4038600"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572000" y="1646238"/>
            <a:ext cx="4038600" cy="45259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4E93105-B4F2-4B75-8191-FCF2B64795B8}" type="slidenum">
              <a:rPr lang="en-US" altLang="en-US"/>
              <a:pPr>
                <a:defRPr/>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F87E7F98-51AB-4316-8D2B-6105DFDF8741}" type="slidenum">
              <a:rPr lang="en-US" altLang="en-US"/>
              <a:pPr>
                <a:defRPr/>
              </a:pPr>
              <a:t>‹#›</a:t>
            </a:fld>
            <a:endParaRPr lang="en-US"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A936185C-77FD-4BCE-A07C-8B31DAD6DA48}" type="slidenum">
              <a:rPr lang="en-US" altLang="en-US"/>
              <a:pPr>
                <a:defRPr/>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8EA84C72-E4BF-4100-B5B9-EDA2A8936CF0}" type="slidenum">
              <a:rPr lang="en-US" altLang="en-US"/>
              <a:pPr>
                <a:defRPr/>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43AC712-6E67-44E3-A44F-EF63E920B695}" type="slidenum">
              <a:rPr lang="en-US" altLang="en-US"/>
              <a:pPr>
                <a:defRPr/>
              </a:pPr>
              <a:t>‹#›</a:t>
            </a:fld>
            <a:endParaRPr lang="en-US"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FFBACBB-6668-44EF-B3CF-00244A0A6E18}" type="slidenum">
              <a:rPr lang="en-US" altLang="en-US"/>
              <a:pPr>
                <a:defRPr/>
              </a:pPr>
              <a:t>‹#›</a:t>
            </a:fld>
            <a:endParaRPr lang="en-US"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51299C-A1A1-45CC-AE1F-1918985295B7}" type="slidenum">
              <a:rPr lang="en-US" altLang="en-US"/>
              <a:pPr>
                <a:defRPr/>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198438"/>
            <a:ext cx="2057400" cy="5973762"/>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381000" y="198438"/>
            <a:ext cx="6019800" cy="59737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D2CC313-DADC-4BEB-8A88-7049310DAD2F}" type="slidenum">
              <a:rPr lang="en-US" altLang="en-US"/>
              <a:pPr>
                <a:defRPr/>
              </a:pPr>
              <a:t>‹#›</a:t>
            </a:fld>
            <a:endParaRPr lang="en-US"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2E53222-3A0D-405F-9B6D-2C39BF48E253}" type="slidenum">
              <a:rPr lang="en-US" altLang="en-US" smtClean="0"/>
              <a:pPr>
                <a:defRPr/>
              </a:pPr>
              <a:t>‹#›</a:t>
            </a:fld>
            <a:endParaRPr lang="en-US" altLang="en-US"/>
          </a:p>
        </p:txBody>
      </p:sp>
      <p:sp>
        <p:nvSpPr>
          <p:cNvPr id="7" name="Rectangle 2"/>
          <p:cNvSpPr>
            <a:spLocks noChangeArrowheads="1"/>
          </p:cNvSpPr>
          <p:nvPr userDrawn="1"/>
        </p:nvSpPr>
        <p:spPr bwMode="auto">
          <a:xfrm>
            <a:off x="0" y="0"/>
            <a:ext cx="9144000" cy="6858000"/>
          </a:xfrm>
          <a:prstGeom prst="rect">
            <a:avLst/>
          </a:prstGeom>
          <a:solidFill>
            <a:schemeClr val="folHlink"/>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8" name="AutoShape 3"/>
          <p:cNvSpPr>
            <a:spLocks noChangeArrowheads="1"/>
          </p:cNvSpPr>
          <p:nvPr userDrawn="1"/>
        </p:nvSpPr>
        <p:spPr bwMode="auto">
          <a:xfrm>
            <a:off x="152400" y="152400"/>
            <a:ext cx="8839200" cy="6477000"/>
          </a:xfrm>
          <a:prstGeom prst="foldedCorner">
            <a:avLst>
              <a:gd name="adj" fmla="val 12500"/>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lgn="ctr" eaLnBrk="1" hangingPunct="1">
              <a:defRPr/>
            </a:pPr>
            <a:endParaRPr lang="en-US" altLang="en-US" sz="1800" smtClean="0"/>
          </a:p>
        </p:txBody>
      </p:sp>
      <p:sp>
        <p:nvSpPr>
          <p:cNvPr id="9" name="Rectangle 9"/>
          <p:cNvSpPr>
            <a:spLocks noChangeArrowheads="1"/>
          </p:cNvSpPr>
          <p:nvPr userDrawn="1"/>
        </p:nvSpPr>
        <p:spPr bwMode="auto">
          <a:xfrm>
            <a:off x="0" y="2743200"/>
            <a:ext cx="152400" cy="5334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 name="Rectangle 10"/>
          <p:cNvSpPr>
            <a:spLocks noChangeArrowheads="1"/>
          </p:cNvSpPr>
          <p:nvPr userDrawn="1"/>
        </p:nvSpPr>
        <p:spPr bwMode="auto">
          <a:xfrm>
            <a:off x="0" y="3276600"/>
            <a:ext cx="152400" cy="5334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1" name="Rectangle 11"/>
          <p:cNvSpPr>
            <a:spLocks noChangeArrowheads="1"/>
          </p:cNvSpPr>
          <p:nvPr userDrawn="1"/>
        </p:nvSpPr>
        <p:spPr bwMode="auto">
          <a:xfrm>
            <a:off x="0" y="38100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2" name="Rectangle 12"/>
          <p:cNvSpPr>
            <a:spLocks noChangeArrowheads="1"/>
          </p:cNvSpPr>
          <p:nvPr userDrawn="1"/>
        </p:nvSpPr>
        <p:spPr bwMode="auto">
          <a:xfrm>
            <a:off x="0" y="4038600"/>
            <a:ext cx="152400" cy="762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3" name="Rectangle 13"/>
          <p:cNvSpPr>
            <a:spLocks noChangeArrowheads="1"/>
          </p:cNvSpPr>
          <p:nvPr userDrawn="1"/>
        </p:nvSpPr>
        <p:spPr bwMode="auto">
          <a:xfrm>
            <a:off x="0" y="4114800"/>
            <a:ext cx="152400" cy="533400"/>
          </a:xfrm>
          <a:prstGeom prst="rect">
            <a:avLst/>
          </a:prstGeom>
          <a:solidFill>
            <a:srgbClr val="FFFF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4" name="Rectangle 14"/>
          <p:cNvSpPr>
            <a:spLocks noChangeArrowheads="1"/>
          </p:cNvSpPr>
          <p:nvPr userDrawn="1"/>
        </p:nvSpPr>
        <p:spPr bwMode="auto">
          <a:xfrm>
            <a:off x="0" y="4648200"/>
            <a:ext cx="152400" cy="228600"/>
          </a:xfrm>
          <a:prstGeom prst="rect">
            <a:avLst/>
          </a:prstGeom>
          <a:solidFill>
            <a:srgbClr val="FF0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5" name="Rectangle 15"/>
          <p:cNvSpPr>
            <a:spLocks noChangeArrowheads="1"/>
          </p:cNvSpPr>
          <p:nvPr userDrawn="1"/>
        </p:nvSpPr>
        <p:spPr bwMode="auto">
          <a:xfrm>
            <a:off x="0" y="4876800"/>
            <a:ext cx="152400" cy="914400"/>
          </a:xfrm>
          <a:prstGeom prst="rect">
            <a:avLst/>
          </a:prstGeom>
          <a:solidFill>
            <a:srgbClr val="008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6" name="Rectangle 16"/>
          <p:cNvSpPr>
            <a:spLocks noChangeArrowheads="1"/>
          </p:cNvSpPr>
          <p:nvPr userDrawn="1"/>
        </p:nvSpPr>
        <p:spPr bwMode="auto">
          <a:xfrm>
            <a:off x="0" y="5791200"/>
            <a:ext cx="152400" cy="304800"/>
          </a:xfrm>
          <a:prstGeom prst="rect">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7" name="Rectangle 17"/>
          <p:cNvSpPr>
            <a:spLocks noChangeArrowheads="1"/>
          </p:cNvSpPr>
          <p:nvPr userDrawn="1"/>
        </p:nvSpPr>
        <p:spPr bwMode="auto">
          <a:xfrm>
            <a:off x="0" y="6096000"/>
            <a:ext cx="152400" cy="228600"/>
          </a:xfrm>
          <a:prstGeom prst="rect">
            <a:avLst/>
          </a:prstGeom>
          <a:solidFill>
            <a:srgbClr val="C0C0C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8" name="Rectangle 18"/>
          <p:cNvSpPr>
            <a:spLocks noChangeArrowheads="1"/>
          </p:cNvSpPr>
          <p:nvPr userDrawn="1"/>
        </p:nvSpPr>
        <p:spPr bwMode="auto">
          <a:xfrm>
            <a:off x="0" y="63246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9" name="Rectangle 19"/>
          <p:cNvSpPr>
            <a:spLocks noChangeArrowheads="1"/>
          </p:cNvSpPr>
          <p:nvPr userDrawn="1"/>
        </p:nvSpPr>
        <p:spPr bwMode="auto">
          <a:xfrm>
            <a:off x="0" y="6477000"/>
            <a:ext cx="152400" cy="381000"/>
          </a:xfrm>
          <a:prstGeom prst="rect">
            <a:avLst/>
          </a:prstGeom>
          <a:solidFill>
            <a:srgbClr val="FF66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20" name="Text Box 20"/>
          <p:cNvSpPr txBox="1">
            <a:spLocks noChangeArrowheads="1"/>
          </p:cNvSpPr>
          <p:nvPr userDrawn="1"/>
        </p:nvSpPr>
        <p:spPr bwMode="auto">
          <a:xfrm>
            <a:off x="152400" y="685800"/>
            <a:ext cx="7543800" cy="1098550"/>
          </a:xfrm>
          <a:prstGeom prst="rect">
            <a:avLst/>
          </a:prstGeom>
          <a:noFill/>
          <a:ln>
            <a:noFill/>
          </a:ln>
          <a:extLst>
            <a:ext uri="{909E8E84-426E-40DD-AFC4-6F175D3DCCD1}"/>
            <a:ext uri="{91240B29-F687-4F45-9708-019B960494DF}"/>
          </a:extLst>
        </p:spPr>
        <p:txBody>
          <a:bodyPr>
            <a:spAutoFit/>
          </a:bodyP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eaLnBrk="1" hangingPunct="1">
              <a:spcBef>
                <a:spcPct val="50000"/>
              </a:spcBef>
              <a:defRPr/>
            </a:pPr>
            <a:r>
              <a:rPr lang="en-US" altLang="en-US" sz="6600" b="1" smtClean="0">
                <a:solidFill>
                  <a:schemeClr val="accent2"/>
                </a:solidFill>
                <a:latin typeface="Times New Roman" panose="02020603050405020304" pitchFamily="18" charset="0"/>
              </a:rPr>
              <a:t>&gt; &gt; &gt; &gt; &gt; &gt; &gt; &gt; </a:t>
            </a:r>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5BC1FC8-3EB7-44D4-9CF7-086DCA5DD089}"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12F82AB-19D2-4C81-9CFD-ED0443D8AB96}"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04E93105-B4F2-4B75-8191-FCF2B64795B8}"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F87E7F98-51AB-4316-8D2B-6105DFDF8741}"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A936185C-77FD-4BCE-A07C-8B31DAD6DA48}"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8EA84C72-E4BF-4100-B5B9-EDA2A8936CF0}" type="slidenum">
              <a:rPr lang="en-US" altLang="en-US" smtClean="0"/>
              <a:pPr>
                <a:defRPr/>
              </a:pPr>
              <a:t>‹#›</a:t>
            </a:fld>
            <a:endParaRPr lang="en-US"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43AC712-6E67-44E3-A44F-EF63E920B695}"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FFBACBB-6668-44EF-B3CF-00244A0A6E18}"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451299C-A1A1-45CC-AE1F-1918985295B7}"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D2CC313-DADC-4BEB-8A88-7049310DAD2F}" type="slidenum">
              <a:rPr lang="en-US" altLang="en-US" smtClean="0"/>
              <a:pPr>
                <a:defRPr/>
              </a:pPr>
              <a:t>‹#›</a:t>
            </a:fld>
            <a:endParaRPr lang="en-US" alt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userDrawn="1"/>
        </p:nvSpPr>
        <p:spPr bwMode="auto">
          <a:xfrm>
            <a:off x="0" y="0"/>
            <a:ext cx="9144000" cy="6858000"/>
          </a:xfrm>
          <a:prstGeom prst="rect">
            <a:avLst/>
          </a:prstGeom>
          <a:solidFill>
            <a:schemeClr val="folHlink"/>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27" name="AutoShape 3"/>
          <p:cNvSpPr>
            <a:spLocks noChangeArrowheads="1"/>
          </p:cNvSpPr>
          <p:nvPr userDrawn="1"/>
        </p:nvSpPr>
        <p:spPr bwMode="auto">
          <a:xfrm>
            <a:off x="152400" y="152400"/>
            <a:ext cx="8839200" cy="6477000"/>
          </a:xfrm>
          <a:prstGeom prst="foldedCorner">
            <a:avLst>
              <a:gd name="adj" fmla="val 12500"/>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285700" name="Rectangle 4"/>
          <p:cNvSpPr>
            <a:spLocks noGrp="1" noChangeArrowheads="1"/>
          </p:cNvSpPr>
          <p:nvPr>
            <p:ph type="dt" sz="half" idx="2"/>
          </p:nvPr>
        </p:nvSpPr>
        <p:spPr bwMode="auto">
          <a:xfrm>
            <a:off x="381000" y="61690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US"/>
          </a:p>
        </p:txBody>
      </p:sp>
      <p:sp>
        <p:nvSpPr>
          <p:cNvPr id="285701" name="Rectangle 5"/>
          <p:cNvSpPr>
            <a:spLocks noGrp="1" noChangeArrowheads="1"/>
          </p:cNvSpPr>
          <p:nvPr>
            <p:ph type="ftr" sz="quarter" idx="3"/>
          </p:nvPr>
        </p:nvSpPr>
        <p:spPr bwMode="auto">
          <a:xfrm>
            <a:off x="3048000" y="61690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US"/>
          </a:p>
        </p:txBody>
      </p:sp>
      <p:sp>
        <p:nvSpPr>
          <p:cNvPr id="285702" name="Rectangle 6"/>
          <p:cNvSpPr>
            <a:spLocks noGrp="1" noChangeArrowheads="1"/>
          </p:cNvSpPr>
          <p:nvPr>
            <p:ph type="sldNum" sz="quarter" idx="4"/>
          </p:nvPr>
        </p:nvSpPr>
        <p:spPr bwMode="auto">
          <a:xfrm>
            <a:off x="6477000" y="61690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1CC2B87A-8492-4B24-8792-D2112A5D0EB4}" type="slidenum">
              <a:rPr lang="en-US" altLang="en-US"/>
              <a:pPr>
                <a:defRPr/>
              </a:pPr>
              <a:t>‹#›</a:t>
            </a:fld>
            <a:endParaRPr lang="en-US" altLang="en-US"/>
          </a:p>
        </p:txBody>
      </p:sp>
      <p:sp>
        <p:nvSpPr>
          <p:cNvPr id="2055" name="Rectangle 7"/>
          <p:cNvSpPr>
            <a:spLocks noGrp="1" noChangeArrowheads="1"/>
          </p:cNvSpPr>
          <p:nvPr>
            <p:ph type="body" idx="1"/>
          </p:nvPr>
        </p:nvSpPr>
        <p:spPr bwMode="auto">
          <a:xfrm>
            <a:off x="381000" y="16462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056" name="Rectangle 8"/>
          <p:cNvSpPr>
            <a:spLocks noGrp="1" noChangeArrowheads="1"/>
          </p:cNvSpPr>
          <p:nvPr>
            <p:ph type="title"/>
          </p:nvPr>
        </p:nvSpPr>
        <p:spPr bwMode="auto">
          <a:xfrm rot="-467005">
            <a:off x="381000" y="198438"/>
            <a:ext cx="49530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													</a:t>
            </a:r>
          </a:p>
        </p:txBody>
      </p:sp>
      <p:sp>
        <p:nvSpPr>
          <p:cNvPr id="1033" name="Rectangle 9"/>
          <p:cNvSpPr>
            <a:spLocks noChangeArrowheads="1"/>
          </p:cNvSpPr>
          <p:nvPr userDrawn="1"/>
        </p:nvSpPr>
        <p:spPr bwMode="auto">
          <a:xfrm rot="-367124">
            <a:off x="152400" y="304800"/>
            <a:ext cx="5334000" cy="11430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34" name="Rectangle 10"/>
          <p:cNvSpPr>
            <a:spLocks noChangeArrowheads="1"/>
          </p:cNvSpPr>
          <p:nvPr userDrawn="1"/>
        </p:nvSpPr>
        <p:spPr bwMode="auto">
          <a:xfrm rot="-372246">
            <a:off x="150813" y="287338"/>
            <a:ext cx="5486400" cy="1069975"/>
          </a:xfrm>
          <a:prstGeom prst="rect">
            <a:avLst/>
          </a:prstGeom>
          <a:solidFill>
            <a:schemeClr val="accent1"/>
          </a:solidFill>
          <a:ln w="9525">
            <a:solidFill>
              <a:schemeClr val="tx1"/>
            </a:solidFill>
            <a:miter lim="800000"/>
            <a:headEnd/>
            <a:tailEnd/>
          </a:ln>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35" name="Freeform 11"/>
          <p:cNvSpPr>
            <a:spLocks/>
          </p:cNvSpPr>
          <p:nvPr userDrawn="1"/>
        </p:nvSpPr>
        <p:spPr bwMode="auto">
          <a:xfrm>
            <a:off x="457200" y="76200"/>
            <a:ext cx="762000" cy="1295400"/>
          </a:xfrm>
          <a:custGeom>
            <a:avLst/>
            <a:gdLst>
              <a:gd name="T0" fmla="*/ 2147483646 w 392"/>
              <a:gd name="T1" fmla="*/ 0 h 648"/>
              <a:gd name="T2" fmla="*/ 2147483646 w 392"/>
              <a:gd name="T3" fmla="*/ 2147483646 h 648"/>
              <a:gd name="T4" fmla="*/ 2147483646 w 392"/>
              <a:gd name="T5" fmla="*/ 2147483646 h 648"/>
              <a:gd name="T6" fmla="*/ 2147483646 w 392"/>
              <a:gd name="T7" fmla="*/ 2147483646 h 64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92" h="648">
                <a:moveTo>
                  <a:pt x="392" y="0"/>
                </a:moveTo>
                <a:cubicBezTo>
                  <a:pt x="280" y="252"/>
                  <a:pt x="168" y="504"/>
                  <a:pt x="104" y="576"/>
                </a:cubicBezTo>
                <a:cubicBezTo>
                  <a:pt x="40" y="648"/>
                  <a:pt x="0" y="504"/>
                  <a:pt x="8" y="432"/>
                </a:cubicBezTo>
                <a:cubicBezTo>
                  <a:pt x="16" y="360"/>
                  <a:pt x="128" y="192"/>
                  <a:pt x="152" y="144"/>
                </a:cubicBezTo>
              </a:path>
            </a:pathLst>
          </a:custGeom>
          <a:noFill/>
          <a:ln w="31750">
            <a:solidFill>
              <a:schemeClr val="tx1"/>
            </a:solidFill>
            <a:round/>
            <a:headEnd/>
            <a:tailEnd/>
          </a:ln>
        </p:spPr>
        <p:txBody>
          <a:bodyPr/>
          <a:lstStyle/>
          <a:p>
            <a:pPr>
              <a:defRPr/>
            </a:pPr>
            <a:endParaRPr lang="en-GB"/>
          </a:p>
        </p:txBody>
      </p:sp>
      <p:sp>
        <p:nvSpPr>
          <p:cNvPr id="1036" name="Rectangle 12"/>
          <p:cNvSpPr>
            <a:spLocks noChangeArrowheads="1"/>
          </p:cNvSpPr>
          <p:nvPr userDrawn="1"/>
        </p:nvSpPr>
        <p:spPr bwMode="auto">
          <a:xfrm>
            <a:off x="0" y="2743200"/>
            <a:ext cx="152400" cy="5334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37" name="Rectangle 13"/>
          <p:cNvSpPr>
            <a:spLocks noChangeArrowheads="1"/>
          </p:cNvSpPr>
          <p:nvPr userDrawn="1"/>
        </p:nvSpPr>
        <p:spPr bwMode="auto">
          <a:xfrm>
            <a:off x="0" y="3276600"/>
            <a:ext cx="152400" cy="5334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38" name="Rectangle 14"/>
          <p:cNvSpPr>
            <a:spLocks noChangeArrowheads="1"/>
          </p:cNvSpPr>
          <p:nvPr userDrawn="1"/>
        </p:nvSpPr>
        <p:spPr bwMode="auto">
          <a:xfrm>
            <a:off x="0" y="38100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39" name="Rectangle 15"/>
          <p:cNvSpPr>
            <a:spLocks noChangeArrowheads="1"/>
          </p:cNvSpPr>
          <p:nvPr userDrawn="1"/>
        </p:nvSpPr>
        <p:spPr bwMode="auto">
          <a:xfrm>
            <a:off x="0" y="4038600"/>
            <a:ext cx="152400" cy="762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0" name="Rectangle 16"/>
          <p:cNvSpPr>
            <a:spLocks noChangeArrowheads="1"/>
          </p:cNvSpPr>
          <p:nvPr userDrawn="1"/>
        </p:nvSpPr>
        <p:spPr bwMode="auto">
          <a:xfrm>
            <a:off x="0" y="4114800"/>
            <a:ext cx="152400" cy="533400"/>
          </a:xfrm>
          <a:prstGeom prst="rect">
            <a:avLst/>
          </a:prstGeom>
          <a:solidFill>
            <a:srgbClr val="FFFF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1" name="Rectangle 17"/>
          <p:cNvSpPr>
            <a:spLocks noChangeArrowheads="1"/>
          </p:cNvSpPr>
          <p:nvPr userDrawn="1"/>
        </p:nvSpPr>
        <p:spPr bwMode="auto">
          <a:xfrm>
            <a:off x="0" y="4648200"/>
            <a:ext cx="152400" cy="228600"/>
          </a:xfrm>
          <a:prstGeom prst="rect">
            <a:avLst/>
          </a:prstGeom>
          <a:solidFill>
            <a:srgbClr val="FF0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2" name="Rectangle 18"/>
          <p:cNvSpPr>
            <a:spLocks noChangeArrowheads="1"/>
          </p:cNvSpPr>
          <p:nvPr userDrawn="1"/>
        </p:nvSpPr>
        <p:spPr bwMode="auto">
          <a:xfrm>
            <a:off x="0" y="4876800"/>
            <a:ext cx="152400" cy="914400"/>
          </a:xfrm>
          <a:prstGeom prst="rect">
            <a:avLst/>
          </a:prstGeom>
          <a:solidFill>
            <a:srgbClr val="008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3" name="Rectangle 19"/>
          <p:cNvSpPr>
            <a:spLocks noChangeArrowheads="1"/>
          </p:cNvSpPr>
          <p:nvPr userDrawn="1"/>
        </p:nvSpPr>
        <p:spPr bwMode="auto">
          <a:xfrm>
            <a:off x="0" y="5791200"/>
            <a:ext cx="152400" cy="304800"/>
          </a:xfrm>
          <a:prstGeom prst="rect">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4" name="Rectangle 20"/>
          <p:cNvSpPr>
            <a:spLocks noChangeArrowheads="1"/>
          </p:cNvSpPr>
          <p:nvPr userDrawn="1"/>
        </p:nvSpPr>
        <p:spPr bwMode="auto">
          <a:xfrm>
            <a:off x="0" y="6096000"/>
            <a:ext cx="152400" cy="228600"/>
          </a:xfrm>
          <a:prstGeom prst="rect">
            <a:avLst/>
          </a:prstGeom>
          <a:solidFill>
            <a:srgbClr val="C0C0C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5" name="Rectangle 21"/>
          <p:cNvSpPr>
            <a:spLocks noChangeArrowheads="1"/>
          </p:cNvSpPr>
          <p:nvPr userDrawn="1"/>
        </p:nvSpPr>
        <p:spPr bwMode="auto">
          <a:xfrm>
            <a:off x="0" y="63246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46" name="Rectangle 22"/>
          <p:cNvSpPr>
            <a:spLocks noChangeArrowheads="1"/>
          </p:cNvSpPr>
          <p:nvPr userDrawn="1"/>
        </p:nvSpPr>
        <p:spPr bwMode="auto">
          <a:xfrm>
            <a:off x="0" y="6477000"/>
            <a:ext cx="152400" cy="381000"/>
          </a:xfrm>
          <a:prstGeom prst="rect">
            <a:avLst/>
          </a:prstGeom>
          <a:solidFill>
            <a:srgbClr val="FF66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Tree>
  </p:cSld>
  <p:clrMap bg1="lt1" tx1="dk1" bg2="lt2" tx2="dk2" accent1="accent1" accent2="accent2" accent3="accent3" accent4="accent4" accent5="accent5" accent6="accent6" hlink="hlink" folHlink="folHlink"/>
  <p:sldLayoutIdLst>
    <p:sldLayoutId id="2147483864"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056"/>
                                        </p:tgtEl>
                                        <p:attrNameLst>
                                          <p:attrName>style.visibility</p:attrName>
                                        </p:attrNameLst>
                                      </p:cBhvr>
                                      <p:to>
                                        <p:strVal val="visible"/>
                                      </p:to>
                                    </p:set>
                                    <p:animEffect transition="in" filter="randombar(horizontal)">
                                      <p:cBhvr>
                                        <p:cTn id="7" dur="600">
                                          <p:stCondLst>
                                            <p:cond delay="0"/>
                                          </p:stCondLst>
                                        </p:cTn>
                                        <p:tgtEl>
                                          <p:spTgt spid="205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055">
                                            <p:txEl>
                                              <p:pRg st="0" end="0"/>
                                            </p:txEl>
                                          </p:spTgt>
                                        </p:tgtEl>
                                        <p:attrNameLst>
                                          <p:attrName>style.visibility</p:attrName>
                                        </p:attrNameLst>
                                      </p:cBhvr>
                                      <p:to>
                                        <p:strVal val="visible"/>
                                      </p:to>
                                    </p:set>
                                    <p:animEffect transition="in" filter="randombar(horizontal)">
                                      <p:cBhvr>
                                        <p:cTn id="12" dur="500"/>
                                        <p:tgtEl>
                                          <p:spTgt spid="2055">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2055">
                                            <p:txEl>
                                              <p:pRg st="1" end="1"/>
                                            </p:txEl>
                                          </p:spTgt>
                                        </p:tgtEl>
                                        <p:attrNameLst>
                                          <p:attrName>style.visibility</p:attrName>
                                        </p:attrNameLst>
                                      </p:cBhvr>
                                      <p:to>
                                        <p:strVal val="visible"/>
                                      </p:to>
                                    </p:set>
                                    <p:animEffect transition="in" filter="randombar(horizontal)">
                                      <p:cBhvr>
                                        <p:cTn id="15" dur="500"/>
                                        <p:tgtEl>
                                          <p:spTgt spid="2055">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2055">
                                            <p:txEl>
                                              <p:pRg st="2" end="2"/>
                                            </p:txEl>
                                          </p:spTgt>
                                        </p:tgtEl>
                                        <p:attrNameLst>
                                          <p:attrName>style.visibility</p:attrName>
                                        </p:attrNameLst>
                                      </p:cBhvr>
                                      <p:to>
                                        <p:strVal val="visible"/>
                                      </p:to>
                                    </p:set>
                                    <p:animEffect transition="in" filter="randombar(horizontal)">
                                      <p:cBhvr>
                                        <p:cTn id="18" dur="500"/>
                                        <p:tgtEl>
                                          <p:spTgt spid="2055">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2055">
                                            <p:txEl>
                                              <p:pRg st="3" end="3"/>
                                            </p:txEl>
                                          </p:spTgt>
                                        </p:tgtEl>
                                        <p:attrNameLst>
                                          <p:attrName>style.visibility</p:attrName>
                                        </p:attrNameLst>
                                      </p:cBhvr>
                                      <p:to>
                                        <p:strVal val="visible"/>
                                      </p:to>
                                    </p:set>
                                    <p:animEffect transition="in" filter="randombar(horizontal)">
                                      <p:cBhvr>
                                        <p:cTn id="21" dur="500"/>
                                        <p:tgtEl>
                                          <p:spTgt spid="2055">
                                            <p:txEl>
                                              <p:pRg st="3" end="3"/>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2055">
                                            <p:txEl>
                                              <p:pRg st="4" end="4"/>
                                            </p:txEl>
                                          </p:spTgt>
                                        </p:tgtEl>
                                        <p:attrNameLst>
                                          <p:attrName>style.visibility</p:attrName>
                                        </p:attrNameLst>
                                      </p:cBhvr>
                                      <p:to>
                                        <p:strVal val="visible"/>
                                      </p:to>
                                    </p:set>
                                    <p:animEffect transition="in" filter="randombar(horizontal)">
                                      <p:cBhvr>
                                        <p:cTn id="24" dur="500"/>
                                        <p:tgtEl>
                                          <p:spTgt spid="20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5" grpId="0" build="p">
        <p:tmplLst>
          <p:tmpl lvl="1">
            <p:tnLst>
              <p:par>
                <p:cTn presetID="14" presetClass="entr" presetSubtype="10" fill="hold" nodeType="clickEffect">
                  <p:stCondLst>
                    <p:cond delay="0"/>
                  </p:stCondLst>
                  <p:childTnLst>
                    <p:set>
                      <p:cBhvr>
                        <p:cTn dur="1" fill="hold">
                          <p:stCondLst>
                            <p:cond delay="0"/>
                          </p:stCondLst>
                        </p:cTn>
                        <p:tgtEl>
                          <p:spTgt spid="2055"/>
                        </p:tgtEl>
                        <p:attrNameLst>
                          <p:attrName>style.visibility</p:attrName>
                        </p:attrNameLst>
                      </p:cBhvr>
                      <p:to>
                        <p:strVal val="visible"/>
                      </p:to>
                    </p:set>
                    <p:animEffect transition="in" filter="randombar(horizontal)">
                      <p:cBhvr>
                        <p:cTn dur="500"/>
                        <p:tgtEl>
                          <p:spTgt spid="2055"/>
                        </p:tgtEl>
                      </p:cBhvr>
                    </p:animEffect>
                  </p:childTnLst>
                </p:cTn>
              </p:par>
            </p:tnLst>
          </p:tmpl>
          <p:tmpl lvl="2">
            <p:tnLst>
              <p:par>
                <p:cTn presetID="14" presetClass="entr" presetSubtype="10" fill="hold" nodeType="withEffect">
                  <p:stCondLst>
                    <p:cond delay="0"/>
                  </p:stCondLst>
                  <p:childTnLst>
                    <p:set>
                      <p:cBhvr>
                        <p:cTn dur="1" fill="hold">
                          <p:stCondLst>
                            <p:cond delay="0"/>
                          </p:stCondLst>
                        </p:cTn>
                        <p:tgtEl>
                          <p:spTgt spid="2055"/>
                        </p:tgtEl>
                        <p:attrNameLst>
                          <p:attrName>style.visibility</p:attrName>
                        </p:attrNameLst>
                      </p:cBhvr>
                      <p:to>
                        <p:strVal val="visible"/>
                      </p:to>
                    </p:set>
                    <p:animEffect transition="in" filter="randombar(horizontal)">
                      <p:cBhvr>
                        <p:cTn dur="500"/>
                        <p:tgtEl>
                          <p:spTgt spid="2055"/>
                        </p:tgtEl>
                      </p:cBhvr>
                    </p:animEffect>
                  </p:childTnLst>
                </p:cTn>
              </p:par>
            </p:tnLst>
          </p:tmpl>
          <p:tmpl lvl="3">
            <p:tnLst>
              <p:par>
                <p:cTn presetID="14" presetClass="entr" presetSubtype="10" fill="hold" nodeType="withEffect">
                  <p:stCondLst>
                    <p:cond delay="0"/>
                  </p:stCondLst>
                  <p:childTnLst>
                    <p:set>
                      <p:cBhvr>
                        <p:cTn dur="1" fill="hold">
                          <p:stCondLst>
                            <p:cond delay="0"/>
                          </p:stCondLst>
                        </p:cTn>
                        <p:tgtEl>
                          <p:spTgt spid="2055"/>
                        </p:tgtEl>
                        <p:attrNameLst>
                          <p:attrName>style.visibility</p:attrName>
                        </p:attrNameLst>
                      </p:cBhvr>
                      <p:to>
                        <p:strVal val="visible"/>
                      </p:to>
                    </p:set>
                    <p:animEffect transition="in" filter="randombar(horizontal)">
                      <p:cBhvr>
                        <p:cTn dur="500"/>
                        <p:tgtEl>
                          <p:spTgt spid="2055"/>
                        </p:tgtEl>
                      </p:cBhvr>
                    </p:animEffect>
                  </p:childTnLst>
                </p:cTn>
              </p:par>
            </p:tnLst>
          </p:tmpl>
          <p:tmpl lvl="4">
            <p:tnLst>
              <p:par>
                <p:cTn presetID="14" presetClass="entr" presetSubtype="10" fill="hold" nodeType="withEffect">
                  <p:stCondLst>
                    <p:cond delay="0"/>
                  </p:stCondLst>
                  <p:childTnLst>
                    <p:set>
                      <p:cBhvr>
                        <p:cTn dur="1" fill="hold">
                          <p:stCondLst>
                            <p:cond delay="0"/>
                          </p:stCondLst>
                        </p:cTn>
                        <p:tgtEl>
                          <p:spTgt spid="2055"/>
                        </p:tgtEl>
                        <p:attrNameLst>
                          <p:attrName>style.visibility</p:attrName>
                        </p:attrNameLst>
                      </p:cBhvr>
                      <p:to>
                        <p:strVal val="visible"/>
                      </p:to>
                    </p:set>
                    <p:animEffect transition="in" filter="randombar(horizontal)">
                      <p:cBhvr>
                        <p:cTn dur="500"/>
                        <p:tgtEl>
                          <p:spTgt spid="2055"/>
                        </p:tgtEl>
                      </p:cBhvr>
                    </p:animEffect>
                  </p:childTnLst>
                </p:cTn>
              </p:par>
            </p:tnLst>
          </p:tmpl>
          <p:tmpl lvl="5">
            <p:tnLst>
              <p:par>
                <p:cTn presetID="14" presetClass="entr" presetSubtype="10" fill="hold" nodeType="withEffect">
                  <p:stCondLst>
                    <p:cond delay="0"/>
                  </p:stCondLst>
                  <p:childTnLst>
                    <p:set>
                      <p:cBhvr>
                        <p:cTn dur="1" fill="hold">
                          <p:stCondLst>
                            <p:cond delay="0"/>
                          </p:stCondLst>
                        </p:cTn>
                        <p:tgtEl>
                          <p:spTgt spid="2055"/>
                        </p:tgtEl>
                        <p:attrNameLst>
                          <p:attrName>style.visibility</p:attrName>
                        </p:attrNameLst>
                      </p:cBhvr>
                      <p:to>
                        <p:strVal val="visible"/>
                      </p:to>
                    </p:set>
                    <p:animEffect transition="in" filter="randombar(horizontal)">
                      <p:cBhvr>
                        <p:cTn dur="500"/>
                        <p:tgtEl>
                          <p:spTgt spid="2055"/>
                        </p:tgtEl>
                      </p:cBhvr>
                    </p:animEffect>
                  </p:childTnLst>
                </p:cTn>
              </p:par>
            </p:tnLst>
          </p:tmpl>
        </p:tmplLst>
      </p:bldP>
      <p:bldP spid="2056" grpId="0"/>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1CC2B87A-8492-4B24-8792-D2112A5D0EB4}" type="slidenum">
              <a:rPr lang="en-US" altLang="en-US" smtClean="0"/>
              <a:pPr>
                <a:defRPr/>
              </a:pPr>
              <a:t>‹#›</a:t>
            </a:fld>
            <a:endParaRPr lang="en-US" altLang="en-US"/>
          </a:p>
        </p:txBody>
      </p:sp>
      <p:sp>
        <p:nvSpPr>
          <p:cNvPr id="7" name="Rectangle 2"/>
          <p:cNvSpPr>
            <a:spLocks noChangeArrowheads="1"/>
          </p:cNvSpPr>
          <p:nvPr userDrawn="1"/>
        </p:nvSpPr>
        <p:spPr bwMode="auto">
          <a:xfrm>
            <a:off x="0" y="0"/>
            <a:ext cx="9144000" cy="6858000"/>
          </a:xfrm>
          <a:prstGeom prst="rect">
            <a:avLst/>
          </a:prstGeom>
          <a:solidFill>
            <a:schemeClr val="folHlink"/>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8" name="AutoShape 3"/>
          <p:cNvSpPr>
            <a:spLocks noChangeArrowheads="1"/>
          </p:cNvSpPr>
          <p:nvPr userDrawn="1"/>
        </p:nvSpPr>
        <p:spPr bwMode="auto">
          <a:xfrm>
            <a:off x="152400" y="152400"/>
            <a:ext cx="8839200" cy="6477000"/>
          </a:xfrm>
          <a:prstGeom prst="foldedCorner">
            <a:avLst>
              <a:gd name="adj" fmla="val 12500"/>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9" name="Rectangle 9"/>
          <p:cNvSpPr>
            <a:spLocks noChangeArrowheads="1"/>
          </p:cNvSpPr>
          <p:nvPr userDrawn="1"/>
        </p:nvSpPr>
        <p:spPr bwMode="auto">
          <a:xfrm rot="-367124">
            <a:off x="152400" y="304800"/>
            <a:ext cx="5334000" cy="11430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0" name="Rectangle 10"/>
          <p:cNvSpPr>
            <a:spLocks noChangeArrowheads="1"/>
          </p:cNvSpPr>
          <p:nvPr userDrawn="1"/>
        </p:nvSpPr>
        <p:spPr bwMode="auto">
          <a:xfrm rot="-372246">
            <a:off x="150813" y="287338"/>
            <a:ext cx="5486400" cy="1069975"/>
          </a:xfrm>
          <a:prstGeom prst="rect">
            <a:avLst/>
          </a:prstGeom>
          <a:solidFill>
            <a:schemeClr val="accent1"/>
          </a:solidFill>
          <a:ln w="9525">
            <a:solidFill>
              <a:schemeClr val="tx1"/>
            </a:solidFill>
            <a:miter lim="800000"/>
            <a:headEnd/>
            <a:tailEnd/>
          </a:ln>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1" name="Freeform 11"/>
          <p:cNvSpPr>
            <a:spLocks/>
          </p:cNvSpPr>
          <p:nvPr userDrawn="1"/>
        </p:nvSpPr>
        <p:spPr bwMode="auto">
          <a:xfrm>
            <a:off x="457200" y="76200"/>
            <a:ext cx="762000" cy="1295400"/>
          </a:xfrm>
          <a:custGeom>
            <a:avLst/>
            <a:gdLst>
              <a:gd name="T0" fmla="*/ 2147483646 w 392"/>
              <a:gd name="T1" fmla="*/ 0 h 648"/>
              <a:gd name="T2" fmla="*/ 2147483646 w 392"/>
              <a:gd name="T3" fmla="*/ 2147483646 h 648"/>
              <a:gd name="T4" fmla="*/ 2147483646 w 392"/>
              <a:gd name="T5" fmla="*/ 2147483646 h 648"/>
              <a:gd name="T6" fmla="*/ 2147483646 w 392"/>
              <a:gd name="T7" fmla="*/ 2147483646 h 64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92" h="648">
                <a:moveTo>
                  <a:pt x="392" y="0"/>
                </a:moveTo>
                <a:cubicBezTo>
                  <a:pt x="280" y="252"/>
                  <a:pt x="168" y="504"/>
                  <a:pt x="104" y="576"/>
                </a:cubicBezTo>
                <a:cubicBezTo>
                  <a:pt x="40" y="648"/>
                  <a:pt x="0" y="504"/>
                  <a:pt x="8" y="432"/>
                </a:cubicBezTo>
                <a:cubicBezTo>
                  <a:pt x="16" y="360"/>
                  <a:pt x="128" y="192"/>
                  <a:pt x="152" y="144"/>
                </a:cubicBezTo>
              </a:path>
            </a:pathLst>
          </a:custGeom>
          <a:noFill/>
          <a:ln w="31750">
            <a:solidFill>
              <a:schemeClr val="tx1"/>
            </a:solidFill>
            <a:round/>
            <a:headEnd/>
            <a:tailEnd/>
          </a:ln>
        </p:spPr>
        <p:txBody>
          <a:bodyPr/>
          <a:lstStyle/>
          <a:p>
            <a:pPr>
              <a:defRPr/>
            </a:pPr>
            <a:endParaRPr lang="en-GB"/>
          </a:p>
        </p:txBody>
      </p:sp>
      <p:sp>
        <p:nvSpPr>
          <p:cNvPr id="12" name="Rectangle 12"/>
          <p:cNvSpPr>
            <a:spLocks noChangeArrowheads="1"/>
          </p:cNvSpPr>
          <p:nvPr userDrawn="1"/>
        </p:nvSpPr>
        <p:spPr bwMode="auto">
          <a:xfrm>
            <a:off x="0" y="2743200"/>
            <a:ext cx="152400" cy="5334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3" name="Rectangle 13"/>
          <p:cNvSpPr>
            <a:spLocks noChangeArrowheads="1"/>
          </p:cNvSpPr>
          <p:nvPr userDrawn="1"/>
        </p:nvSpPr>
        <p:spPr bwMode="auto">
          <a:xfrm>
            <a:off x="0" y="3276600"/>
            <a:ext cx="152400" cy="5334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4" name="Rectangle 14"/>
          <p:cNvSpPr>
            <a:spLocks noChangeArrowheads="1"/>
          </p:cNvSpPr>
          <p:nvPr userDrawn="1"/>
        </p:nvSpPr>
        <p:spPr bwMode="auto">
          <a:xfrm>
            <a:off x="0" y="38100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5" name="Rectangle 15"/>
          <p:cNvSpPr>
            <a:spLocks noChangeArrowheads="1"/>
          </p:cNvSpPr>
          <p:nvPr userDrawn="1"/>
        </p:nvSpPr>
        <p:spPr bwMode="auto">
          <a:xfrm>
            <a:off x="0" y="4038600"/>
            <a:ext cx="152400" cy="76200"/>
          </a:xfrm>
          <a:prstGeom prst="rect">
            <a:avLst/>
          </a:prstGeom>
          <a:solidFill>
            <a:srgbClr val="3366FF"/>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6" name="Rectangle 16"/>
          <p:cNvSpPr>
            <a:spLocks noChangeArrowheads="1"/>
          </p:cNvSpPr>
          <p:nvPr userDrawn="1"/>
        </p:nvSpPr>
        <p:spPr bwMode="auto">
          <a:xfrm>
            <a:off x="0" y="4114800"/>
            <a:ext cx="152400" cy="533400"/>
          </a:xfrm>
          <a:prstGeom prst="rect">
            <a:avLst/>
          </a:prstGeom>
          <a:solidFill>
            <a:srgbClr val="FFFF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7" name="Rectangle 17"/>
          <p:cNvSpPr>
            <a:spLocks noChangeArrowheads="1"/>
          </p:cNvSpPr>
          <p:nvPr userDrawn="1"/>
        </p:nvSpPr>
        <p:spPr bwMode="auto">
          <a:xfrm>
            <a:off x="0" y="4648200"/>
            <a:ext cx="152400" cy="228600"/>
          </a:xfrm>
          <a:prstGeom prst="rect">
            <a:avLst/>
          </a:prstGeom>
          <a:solidFill>
            <a:srgbClr val="FF0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8" name="Rectangle 18"/>
          <p:cNvSpPr>
            <a:spLocks noChangeArrowheads="1"/>
          </p:cNvSpPr>
          <p:nvPr userDrawn="1"/>
        </p:nvSpPr>
        <p:spPr bwMode="auto">
          <a:xfrm>
            <a:off x="0" y="4876800"/>
            <a:ext cx="152400" cy="914400"/>
          </a:xfrm>
          <a:prstGeom prst="rect">
            <a:avLst/>
          </a:prstGeom>
          <a:solidFill>
            <a:srgbClr val="0080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19" name="Rectangle 19"/>
          <p:cNvSpPr>
            <a:spLocks noChangeArrowheads="1"/>
          </p:cNvSpPr>
          <p:nvPr userDrawn="1"/>
        </p:nvSpPr>
        <p:spPr bwMode="auto">
          <a:xfrm>
            <a:off x="0" y="5791200"/>
            <a:ext cx="152400" cy="304800"/>
          </a:xfrm>
          <a:prstGeom prst="rect">
            <a:avLst/>
          </a:prstGeom>
          <a:solidFill>
            <a:schemeClr val="bg1"/>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20" name="Rectangle 20"/>
          <p:cNvSpPr>
            <a:spLocks noChangeArrowheads="1"/>
          </p:cNvSpPr>
          <p:nvPr userDrawn="1"/>
        </p:nvSpPr>
        <p:spPr bwMode="auto">
          <a:xfrm>
            <a:off x="0" y="6096000"/>
            <a:ext cx="152400" cy="228600"/>
          </a:xfrm>
          <a:prstGeom prst="rect">
            <a:avLst/>
          </a:prstGeom>
          <a:solidFill>
            <a:srgbClr val="C0C0C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21" name="Rectangle 21"/>
          <p:cNvSpPr>
            <a:spLocks noChangeArrowheads="1"/>
          </p:cNvSpPr>
          <p:nvPr userDrawn="1"/>
        </p:nvSpPr>
        <p:spPr bwMode="auto">
          <a:xfrm>
            <a:off x="0" y="6324600"/>
            <a:ext cx="152400" cy="228600"/>
          </a:xfrm>
          <a:prstGeom prst="rect">
            <a:avLst/>
          </a:prstGeom>
          <a:solidFill>
            <a:schemeClr val="accent2"/>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
        <p:nvSpPr>
          <p:cNvPr id="22" name="Rectangle 22"/>
          <p:cNvSpPr>
            <a:spLocks noChangeArrowheads="1"/>
          </p:cNvSpPr>
          <p:nvPr userDrawn="1"/>
        </p:nvSpPr>
        <p:spPr bwMode="auto">
          <a:xfrm>
            <a:off x="0" y="6477000"/>
            <a:ext cx="152400" cy="381000"/>
          </a:xfrm>
          <a:prstGeom prst="rect">
            <a:avLst/>
          </a:prstGeom>
          <a:solidFill>
            <a:srgbClr val="FF6600"/>
          </a:solidFill>
          <a:ln>
            <a:noFill/>
          </a:ln>
          <a:extLst>
            <a:ext uri="{91240B29-F687-4F45-9708-019B960494DF}"/>
          </a:extLst>
        </p:spPr>
        <p:txBody>
          <a:bodyPr wrap="none" anchor="ctr"/>
          <a:lstStyle>
            <a:lvl1pPr>
              <a:defRPr sz="2400">
                <a:solidFill>
                  <a:schemeClr val="tx1"/>
                </a:solidFill>
                <a:latin typeface="Arial" panose="020B0604020202020204" pitchFamily="34" charset="0"/>
                <a:ea typeface="ＭＳ Ｐゴシック" pitchFamily="34" charset="-128"/>
              </a:defRPr>
            </a:lvl1pPr>
            <a:lvl2pPr marL="742950" indent="-285750">
              <a:defRPr sz="2400">
                <a:solidFill>
                  <a:schemeClr val="tx1"/>
                </a:solidFill>
                <a:latin typeface="Arial" panose="020B0604020202020204" pitchFamily="34" charset="0"/>
                <a:ea typeface="ＭＳ Ｐゴシック" pitchFamily="34" charset="-128"/>
              </a:defRPr>
            </a:lvl2pPr>
            <a:lvl3pPr marL="1143000" indent="-228600">
              <a:defRPr sz="2400">
                <a:solidFill>
                  <a:schemeClr val="tx1"/>
                </a:solidFill>
                <a:latin typeface="Arial" panose="020B0604020202020204" pitchFamily="34" charset="0"/>
                <a:ea typeface="ＭＳ Ｐゴシック" pitchFamily="34" charset="-128"/>
              </a:defRPr>
            </a:lvl3pPr>
            <a:lvl4pPr marL="1600200" indent="-228600">
              <a:defRPr sz="2400">
                <a:solidFill>
                  <a:schemeClr val="tx1"/>
                </a:solidFill>
                <a:latin typeface="Arial" panose="020B0604020202020204" pitchFamily="34" charset="0"/>
                <a:ea typeface="ＭＳ Ｐゴシック" pitchFamily="34" charset="-128"/>
              </a:defRPr>
            </a:lvl4pPr>
            <a:lvl5pPr marL="2057400" indent="-228600">
              <a:defRPr sz="2400">
                <a:solidFill>
                  <a:schemeClr val="tx1"/>
                </a:solidFill>
                <a:latin typeface="Arial" panose="020B0604020202020204"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itchFamily="34" charset="-128"/>
              </a:defRPr>
            </a:lvl9pPr>
          </a:lstStyle>
          <a:p>
            <a:pPr>
              <a:defRPr/>
            </a:pPr>
            <a:endParaRPr lang="en-US" altLang="en-US" smtClean="0"/>
          </a:p>
        </p:txBody>
      </p:sp>
    </p:spTree>
  </p:cSld>
  <p:clrMap bg1="lt1" tx1="dk1" bg2="lt2" tx2="dk2" accent1="accent1" accent2="accent2" accent3="accent3" accent4="accent4" accent5="accent5" accent6="accent6" hlink="hlink" folHlink="folHlink"/>
  <p:sldLayoutIdLst>
    <p:sldLayoutId id="2147483866" r:id="rId1"/>
    <p:sldLayoutId id="2147483867" r:id="rId2"/>
    <p:sldLayoutId id="2147483868" r:id="rId3"/>
    <p:sldLayoutId id="2147483869" r:id="rId4"/>
    <p:sldLayoutId id="2147483870" r:id="rId5"/>
    <p:sldLayoutId id="2147483871" r:id="rId6"/>
    <p:sldLayoutId id="2147483872" r:id="rId7"/>
    <p:sldLayoutId id="2147483873" r:id="rId8"/>
    <p:sldLayoutId id="2147483874" r:id="rId9"/>
    <p:sldLayoutId id="2147483875" r:id="rId10"/>
    <p:sldLayoutId id="2147483876"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600">
                                          <p:stCondLst>
                                            <p:cond delay="0"/>
                                          </p:stCondLst>
                                        </p:cTn>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1" dur="500"/>
                                        <p:tgtEl>
                                          <p:spTgt spid="3">
                                            <p:txEl>
                                              <p:pRg st="3" end="3"/>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d.nyaa-amundam@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8.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8.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8.xml"/><Relationship Id="rId1" Type="http://schemas.openxmlformats.org/officeDocument/2006/relationships/tags" Target="../tags/tag7.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D7tF-cY2M9o"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ctrTitle"/>
          </p:nvPr>
        </p:nvSpPr>
        <p:spPr>
          <a:xfrm>
            <a:off x="1066800" y="1447800"/>
            <a:ext cx="7467600" cy="4114800"/>
          </a:xfrm>
          <a:ln>
            <a:solidFill>
              <a:schemeClr val="accent1"/>
            </a:solidFill>
          </a:ln>
        </p:spPr>
        <p:txBody>
          <a:bodyPr>
            <a:normAutofit fontScale="90000"/>
          </a:bodyPr>
          <a:lstStyle/>
          <a:p>
            <a:pPr>
              <a:defRPr/>
            </a:pPr>
            <a:r>
              <a:rPr lang="en-US" b="1" dirty="0" smtClean="0">
                <a:solidFill>
                  <a:srgbClr val="002060"/>
                </a:solidFill>
                <a:latin typeface="+mn-lt"/>
              </a:rPr>
              <a:t> </a:t>
            </a:r>
            <a:br>
              <a:rPr lang="en-US"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altLang="en-US" sz="3100" b="1" dirty="0" smtClean="0">
                <a:latin typeface="Times New Roman" pitchFamily="18" charset="0"/>
                <a:cs typeface="Times New Roman" pitchFamily="18" charset="0"/>
              </a:rPr>
              <a:t>Managing </a:t>
            </a:r>
            <a:r>
              <a:rPr lang="en-US" altLang="en-US" sz="3100" b="1" dirty="0">
                <a:latin typeface="Times New Roman" pitchFamily="18" charset="0"/>
                <a:cs typeface="Times New Roman" pitchFamily="18" charset="0"/>
              </a:rPr>
              <a:t>Enterprise in the 21</a:t>
            </a:r>
            <a:r>
              <a:rPr lang="en-US" altLang="en-US" sz="3100" b="1" baseline="30000" dirty="0">
                <a:latin typeface="Times New Roman" pitchFamily="18" charset="0"/>
                <a:cs typeface="Times New Roman" pitchFamily="18" charset="0"/>
              </a:rPr>
              <a:t>st</a:t>
            </a:r>
            <a:r>
              <a:rPr lang="en-US" altLang="en-US" sz="3100" b="1" dirty="0">
                <a:latin typeface="Times New Roman" pitchFamily="18" charset="0"/>
                <a:cs typeface="Times New Roman" pitchFamily="18" charset="0"/>
              </a:rPr>
              <a:t> Cen</a:t>
            </a:r>
            <a:r>
              <a:rPr lang="en-US" altLang="en-US" sz="3100" b="1" dirty="0" smtClean="0">
                <a:latin typeface="Times New Roman" pitchFamily="18" charset="0"/>
                <a:cs typeface="Times New Roman" pitchFamily="18" charset="0"/>
              </a:rPr>
              <a:t>.</a:t>
            </a:r>
            <a:br>
              <a:rPr lang="en-US" altLang="en-US" sz="3100" b="1" dirty="0" smtClean="0">
                <a:latin typeface="Times New Roman" pitchFamily="18" charset="0"/>
                <a:cs typeface="Times New Roman" pitchFamily="18" charset="0"/>
              </a:rPr>
            </a:br>
            <a:r>
              <a:rPr lang="en-GB" sz="3100" b="1" dirty="0" smtClean="0"/>
              <a:t> BMSK4006 </a:t>
            </a:r>
            <a:r>
              <a:rPr lang="en-GB" b="1" dirty="0" smtClean="0"/>
              <a:t>	</a:t>
            </a:r>
            <a:br>
              <a:rPr lang="en-GB" b="1" dirty="0" smtClean="0"/>
            </a:br>
            <a:r>
              <a:rPr lang="en-US" altLang="en-US" b="1" dirty="0">
                <a:latin typeface="Times New Roman" pitchFamily="18" charset="0"/>
                <a:cs typeface="Times New Roman" pitchFamily="18" charset="0"/>
              </a:rPr>
              <a:t/>
            </a:r>
            <a:br>
              <a:rPr lang="en-US" altLang="en-US" b="1" dirty="0">
                <a:latin typeface="Times New Roman" pitchFamily="18" charset="0"/>
                <a:cs typeface="Times New Roman" pitchFamily="18" charset="0"/>
              </a:rPr>
            </a:br>
            <a:r>
              <a:rPr lang="en-US" b="1" dirty="0">
                <a:solidFill>
                  <a:srgbClr val="002060"/>
                </a:solidFill>
                <a:latin typeface="+mn-lt"/>
              </a:rPr>
              <a:t/>
            </a:r>
            <a:br>
              <a:rPr lang="en-US" b="1" dirty="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r>
              <a:rPr lang="en-US" sz="2000" b="1" dirty="0" smtClean="0">
                <a:solidFill>
                  <a:srgbClr val="002060"/>
                </a:solidFill>
                <a:latin typeface="+mn-lt"/>
              </a:rPr>
              <a:t>Dr. Doreen Nyaa Amundam</a:t>
            </a:r>
            <a:br>
              <a:rPr lang="en-US" sz="2000" b="1" dirty="0" smtClean="0">
                <a:solidFill>
                  <a:srgbClr val="002060"/>
                </a:solidFill>
                <a:latin typeface="+mn-lt"/>
              </a:rPr>
            </a:br>
            <a:r>
              <a:rPr lang="en-GB" sz="2200" u="sng" dirty="0" smtClean="0">
                <a:hlinkClick r:id="rId3"/>
              </a:rPr>
              <a:t>d.nyaa-amundam@uwtsd.ac.uk </a:t>
            </a:r>
            <a:r>
              <a:rPr lang="en-US" sz="2200" b="1" dirty="0" smtClean="0">
                <a:solidFill>
                  <a:srgbClr val="002060"/>
                </a:solidFill>
                <a:latin typeface="+mn-lt"/>
              </a:rPr>
              <a:t/>
            </a:r>
            <a:br>
              <a:rPr lang="en-US" sz="2200" b="1" dirty="0" smtClean="0">
                <a:solidFill>
                  <a:srgbClr val="002060"/>
                </a:solidFill>
                <a:latin typeface="+mn-lt"/>
              </a:rPr>
            </a:br>
            <a:r>
              <a:rPr lang="en-US" b="1" dirty="0" smtClean="0">
                <a:solidFill>
                  <a:srgbClr val="002060"/>
                </a:solidFill>
                <a:latin typeface="+mn-lt"/>
              </a:rPr>
              <a:t/>
            </a:r>
            <a:br>
              <a:rPr lang="en-US" b="1" dirty="0" smtClean="0">
                <a:solidFill>
                  <a:srgbClr val="002060"/>
                </a:solidFill>
                <a:latin typeface="+mn-lt"/>
              </a:rPr>
            </a:br>
            <a:endParaRPr lang="en-US" b="1" dirty="0" smtClean="0">
              <a:solidFill>
                <a:srgbClr val="002060"/>
              </a:solidFill>
              <a:latin typeface="+mn-lt"/>
            </a:endParaRPr>
          </a:p>
        </p:txBody>
      </p:sp>
      <p:pic>
        <p:nvPicPr>
          <p:cNvPr id="4" name="Picture 5"/>
          <p:cNvPicPr>
            <a:picLocks noChangeAspect="1" noChangeArrowheads="1"/>
          </p:cNvPicPr>
          <p:nvPr/>
        </p:nvPicPr>
        <p:blipFill>
          <a:blip r:embed="rId4" cstate="print"/>
          <a:srcRect/>
          <a:stretch>
            <a:fillRect/>
          </a:stretch>
        </p:blipFill>
        <p:spPr bwMode="auto">
          <a:xfrm>
            <a:off x="1995488" y="2895600"/>
            <a:ext cx="5257800" cy="22860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791200" cy="1143000"/>
          </a:xfrm>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pPr>
              <a:buNone/>
            </a:pPr>
            <a:endParaRPr lang="en-GB" sz="1800" dirty="0" smtClean="0"/>
          </a:p>
          <a:p>
            <a:pPr lvl="2">
              <a:buNone/>
            </a:pPr>
            <a:endParaRPr lang="en-GB" dirty="0" smtClean="0"/>
          </a:p>
          <a:p>
            <a:pPr lvl="2">
              <a:buFont typeface="Wingdings" pitchFamily="2" charset="2"/>
              <a:buChar char="§"/>
            </a:pPr>
            <a:r>
              <a:rPr lang="en-GB" dirty="0" smtClean="0"/>
              <a:t>Module expectations</a:t>
            </a:r>
          </a:p>
          <a:p>
            <a:pPr lvl="2">
              <a:buFont typeface="Wingdings" pitchFamily="2" charset="2"/>
              <a:buChar char="§"/>
            </a:pPr>
            <a:r>
              <a:rPr lang="en-GB" dirty="0" smtClean="0"/>
              <a:t>Assessment</a:t>
            </a:r>
          </a:p>
          <a:p>
            <a:pPr lvl="2">
              <a:buFont typeface="Wingdings" pitchFamily="2" charset="2"/>
              <a:buChar char="§"/>
            </a:pPr>
            <a:r>
              <a:rPr lang="en-GB" dirty="0" smtClean="0"/>
              <a:t>Submission deadlines.</a:t>
            </a:r>
          </a:p>
          <a:p>
            <a:pPr lvl="2">
              <a:buFont typeface="Wingdings" pitchFamily="2" charset="2"/>
              <a:buChar char="§"/>
            </a:pPr>
            <a:r>
              <a:rPr lang="en-GB" dirty="0" smtClean="0"/>
              <a:t>Using Moodle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GB" dirty="0" smtClean="0"/>
          </a:p>
          <a:p>
            <a:pPr>
              <a:buNone/>
            </a:pPr>
            <a:endParaRPr lang="en-GB" dirty="0"/>
          </a:p>
          <a:p>
            <a:pPr>
              <a:buNone/>
            </a:pPr>
            <a:r>
              <a:rPr lang="en-GB" dirty="0" smtClean="0"/>
              <a:t>             </a:t>
            </a:r>
          </a:p>
          <a:p>
            <a:pPr>
              <a:buNone/>
            </a:pPr>
            <a:r>
              <a:rPr lang="en-GB" dirty="0" smtClean="0"/>
              <a:t>                     The Entrepreneurship</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9"/>
          <p:cNvSpPr txBox="1">
            <a:spLocks noChangeArrowheads="1"/>
          </p:cNvSpPr>
          <p:nvPr/>
        </p:nvSpPr>
        <p:spPr bwMode="auto">
          <a:xfrm>
            <a:off x="304800" y="1828800"/>
            <a:ext cx="3962400" cy="4052391"/>
          </a:xfrm>
          <a:prstGeom prst="rect">
            <a:avLst/>
          </a:prstGeom>
          <a:noFill/>
          <a:ln w="9525">
            <a:noFill/>
            <a:miter lim="800000"/>
            <a:headEnd/>
            <a:tailEnd/>
          </a:ln>
        </p:spPr>
        <p:txBody>
          <a:bodyPr wrap="square">
            <a:spAutoFit/>
          </a:bodyPr>
          <a:lstStyle/>
          <a:p>
            <a:pPr marL="342900" indent="-342900">
              <a:buFont typeface="Wingdings" pitchFamily="2" charset="2"/>
              <a:buChar char="v"/>
            </a:pPr>
            <a:r>
              <a:rPr lang="en-US" altLang="en-US" sz="1800" dirty="0" smtClean="0"/>
              <a:t>Define </a:t>
            </a:r>
            <a:r>
              <a:rPr lang="en-GB" sz="1800" dirty="0" smtClean="0"/>
              <a:t> entrepreneurship and</a:t>
            </a:r>
          </a:p>
          <a:p>
            <a:pPr marL="342900" indent="-342900"/>
            <a:r>
              <a:rPr lang="en-GB" sz="1800" dirty="0" smtClean="0"/>
              <a:t>      enterprise. </a:t>
            </a:r>
          </a:p>
          <a:p>
            <a:r>
              <a:rPr lang="en-GB" sz="1800" dirty="0" smtClean="0"/>
              <a:t> </a:t>
            </a:r>
          </a:p>
          <a:p>
            <a:pPr>
              <a:lnSpc>
                <a:spcPts val="2200"/>
              </a:lnSpc>
              <a:spcAft>
                <a:spcPts val="600"/>
              </a:spcAft>
              <a:buFont typeface="Wingdings" pitchFamily="2" charset="2"/>
              <a:buChar char="v"/>
            </a:pPr>
            <a:r>
              <a:rPr lang="en-GB" altLang="en-US" sz="1800" dirty="0" smtClean="0"/>
              <a:t>  D</a:t>
            </a:r>
            <a:r>
              <a:rPr lang="en-GB" sz="1800" dirty="0" smtClean="0"/>
              <a:t>ifferentiate between      </a:t>
            </a:r>
            <a:br>
              <a:rPr lang="en-GB" sz="1800" dirty="0" smtClean="0"/>
            </a:br>
            <a:r>
              <a:rPr lang="en-GB" sz="1800" dirty="0" smtClean="0"/>
              <a:t>     entrepreneurs,</a:t>
            </a:r>
            <a:r>
              <a:rPr lang="en-US" altLang="en-US" sz="1800" dirty="0" smtClean="0"/>
              <a:t> </a:t>
            </a:r>
            <a:r>
              <a:rPr lang="en-US" altLang="en-US" sz="1800" dirty="0"/>
              <a:t>small-business </a:t>
            </a:r>
            <a:r>
              <a:rPr lang="en-US" altLang="en-US" sz="1800" dirty="0" smtClean="0"/>
              <a:t> </a:t>
            </a:r>
            <a:br>
              <a:rPr lang="en-US" altLang="en-US" sz="1800" dirty="0" smtClean="0"/>
            </a:br>
            <a:r>
              <a:rPr lang="en-US" altLang="en-US" sz="1800" dirty="0" smtClean="0"/>
              <a:t>      owners</a:t>
            </a:r>
            <a:r>
              <a:rPr lang="en-US" altLang="en-US" sz="1800" dirty="0"/>
              <a:t>, and managers</a:t>
            </a:r>
            <a:r>
              <a:rPr lang="en-US" altLang="en-US" sz="1800" dirty="0" smtClean="0"/>
              <a:t>.</a:t>
            </a:r>
          </a:p>
          <a:p>
            <a:pPr>
              <a:lnSpc>
                <a:spcPts val="2200"/>
              </a:lnSpc>
              <a:spcAft>
                <a:spcPts val="600"/>
              </a:spcAft>
              <a:buFont typeface="Wingdings" pitchFamily="2" charset="2"/>
              <a:buChar char="v"/>
            </a:pPr>
            <a:endParaRPr lang="en-US" altLang="en-US" sz="1800" dirty="0"/>
          </a:p>
          <a:p>
            <a:pPr>
              <a:lnSpc>
                <a:spcPts val="2200"/>
              </a:lnSpc>
              <a:spcAft>
                <a:spcPts val="600"/>
              </a:spcAft>
              <a:buFont typeface="Wingdings" pitchFamily="2" charset="2"/>
              <a:buChar char="v"/>
            </a:pPr>
            <a:r>
              <a:rPr lang="en-US" altLang="en-US" sz="1800" dirty="0" smtClean="0"/>
              <a:t>    Identify </a:t>
            </a:r>
            <a:r>
              <a:rPr lang="en-US" altLang="en-US" sz="1800" dirty="0"/>
              <a:t>the different types of </a:t>
            </a:r>
            <a:r>
              <a:rPr lang="en-US" altLang="en-US" sz="1800" dirty="0" smtClean="0"/>
              <a:t/>
            </a:r>
            <a:br>
              <a:rPr lang="en-US" altLang="en-US" sz="1800" dirty="0" smtClean="0"/>
            </a:br>
            <a:r>
              <a:rPr lang="en-US" altLang="en-US" sz="1800" dirty="0" smtClean="0"/>
              <a:t>       entrepreneurs.</a:t>
            </a:r>
          </a:p>
          <a:p>
            <a:pPr>
              <a:lnSpc>
                <a:spcPts val="2200"/>
              </a:lnSpc>
              <a:spcAft>
                <a:spcPts val="600"/>
              </a:spcAft>
            </a:pPr>
            <a:endParaRPr lang="en-US" altLang="en-US" sz="1800" dirty="0" smtClean="0"/>
          </a:p>
          <a:p>
            <a:pPr>
              <a:lnSpc>
                <a:spcPts val="2200"/>
              </a:lnSpc>
              <a:spcAft>
                <a:spcPts val="600"/>
              </a:spcAft>
              <a:buFont typeface="Wingdings" pitchFamily="2" charset="2"/>
              <a:buChar char="v"/>
            </a:pPr>
            <a:r>
              <a:rPr lang="en-GB" sz="1800" dirty="0" smtClean="0"/>
              <a:t>  Define creativity and innovation </a:t>
            </a:r>
            <a:br>
              <a:rPr lang="en-GB" sz="1800" dirty="0" smtClean="0"/>
            </a:br>
            <a:r>
              <a:rPr lang="en-GB" sz="1800" dirty="0" smtClean="0"/>
              <a:t>     and  understand where  </a:t>
            </a:r>
            <a:br>
              <a:rPr lang="en-GB" sz="1800" dirty="0" smtClean="0"/>
            </a:br>
            <a:r>
              <a:rPr lang="en-GB" sz="1800" dirty="0" smtClean="0"/>
              <a:t>     entrepreneurial ideas comes from</a:t>
            </a:r>
            <a:endParaRPr lang="en-US" altLang="en-US" sz="1800" dirty="0"/>
          </a:p>
        </p:txBody>
      </p:sp>
      <p:sp>
        <p:nvSpPr>
          <p:cNvPr id="5123" name="Text Box 12"/>
          <p:cNvSpPr txBox="1">
            <a:spLocks noChangeArrowheads="1"/>
          </p:cNvSpPr>
          <p:nvPr/>
        </p:nvSpPr>
        <p:spPr bwMode="auto">
          <a:xfrm>
            <a:off x="4953000" y="1676400"/>
            <a:ext cx="3657600" cy="4580741"/>
          </a:xfrm>
          <a:prstGeom prst="rect">
            <a:avLst/>
          </a:prstGeom>
          <a:noFill/>
          <a:ln w="9525">
            <a:noFill/>
            <a:miter lim="800000"/>
            <a:headEnd/>
            <a:tailEnd/>
          </a:ln>
        </p:spPr>
        <p:txBody>
          <a:bodyPr wrap="square">
            <a:spAutoFit/>
          </a:bodyPr>
          <a:lstStyle/>
          <a:p>
            <a:pPr>
              <a:lnSpc>
                <a:spcPts val="2200"/>
              </a:lnSpc>
              <a:spcAft>
                <a:spcPts val="600"/>
              </a:spcAft>
            </a:pPr>
            <a:endParaRPr lang="en-US" altLang="en-US" sz="1800" dirty="0"/>
          </a:p>
          <a:p>
            <a:pPr>
              <a:lnSpc>
                <a:spcPts val="2200"/>
              </a:lnSpc>
              <a:spcAft>
                <a:spcPts val="600"/>
              </a:spcAft>
              <a:buFont typeface="Wingdings" pitchFamily="2" charset="2"/>
              <a:buChar char="v"/>
            </a:pPr>
            <a:r>
              <a:rPr lang="en-US" altLang="en-US" sz="1800" dirty="0" smtClean="0"/>
              <a:t>  Discuss factors that support  </a:t>
            </a:r>
            <a:br>
              <a:rPr lang="en-US" altLang="en-US" sz="1800" dirty="0" smtClean="0"/>
            </a:br>
            <a:r>
              <a:rPr lang="en-US" altLang="en-US" sz="1800" dirty="0" smtClean="0"/>
              <a:t>     and expand opportunities for </a:t>
            </a:r>
            <a:br>
              <a:rPr lang="en-US" altLang="en-US" sz="1800" dirty="0" smtClean="0"/>
            </a:br>
            <a:r>
              <a:rPr lang="en-US" altLang="en-US" sz="1800" dirty="0" smtClean="0"/>
              <a:t>      entrepreneurs.</a:t>
            </a:r>
          </a:p>
          <a:p>
            <a:pPr>
              <a:lnSpc>
                <a:spcPts val="2200"/>
              </a:lnSpc>
              <a:spcAft>
                <a:spcPts val="600"/>
              </a:spcAft>
              <a:buFont typeface="Wingdings" pitchFamily="2" charset="2"/>
              <a:buChar char="v"/>
            </a:pPr>
            <a:endParaRPr lang="en-GB" sz="1800" dirty="0" smtClean="0"/>
          </a:p>
          <a:p>
            <a:pPr>
              <a:lnSpc>
                <a:spcPts val="2200"/>
              </a:lnSpc>
              <a:spcAft>
                <a:spcPts val="600"/>
              </a:spcAft>
              <a:buFont typeface="Wingdings" pitchFamily="2" charset="2"/>
              <a:buChar char="v"/>
            </a:pPr>
            <a:r>
              <a:rPr lang="en-GB" sz="1800" dirty="0" smtClean="0"/>
              <a:t>   Determine the characteristics  </a:t>
            </a:r>
            <a:br>
              <a:rPr lang="en-GB" sz="1800" dirty="0" smtClean="0"/>
            </a:br>
            <a:r>
              <a:rPr lang="en-GB" sz="1800" dirty="0" smtClean="0"/>
              <a:t>       and skills of successful </a:t>
            </a:r>
            <a:br>
              <a:rPr lang="en-GB" sz="1800" dirty="0" smtClean="0"/>
            </a:br>
            <a:r>
              <a:rPr lang="en-GB" sz="1800" dirty="0" smtClean="0"/>
              <a:t>       entrepreneurs </a:t>
            </a:r>
            <a:endParaRPr lang="en-US" altLang="en-US" sz="1800" dirty="0"/>
          </a:p>
          <a:p>
            <a:pPr>
              <a:lnSpc>
                <a:spcPts val="2200"/>
              </a:lnSpc>
              <a:spcAft>
                <a:spcPts val="600"/>
              </a:spcAft>
              <a:buFont typeface="Wingdings" pitchFamily="2" charset="2"/>
              <a:buChar char="v"/>
            </a:pPr>
            <a:endParaRPr lang="en-US" altLang="en-US" sz="1800" dirty="0"/>
          </a:p>
          <a:p>
            <a:pPr>
              <a:lnSpc>
                <a:spcPts val="2200"/>
              </a:lnSpc>
              <a:spcAft>
                <a:spcPts val="600"/>
              </a:spcAft>
              <a:buFont typeface="Wingdings" pitchFamily="2" charset="2"/>
              <a:buChar char="v"/>
            </a:pPr>
            <a:r>
              <a:rPr lang="en-US" altLang="en-US" sz="1800" dirty="0" smtClean="0"/>
              <a:t>    Summarize </a:t>
            </a:r>
            <a:r>
              <a:rPr lang="en-US" altLang="en-US" sz="1800" dirty="0"/>
              <a:t>the process of </a:t>
            </a:r>
            <a:r>
              <a:rPr lang="en-US" altLang="en-US" sz="1800" dirty="0" smtClean="0"/>
              <a:t/>
            </a:r>
            <a:br>
              <a:rPr lang="en-US" altLang="en-US" sz="1800" dirty="0" smtClean="0"/>
            </a:br>
            <a:r>
              <a:rPr lang="en-US" altLang="en-US" sz="1800" dirty="0" smtClean="0"/>
              <a:t>       starting </a:t>
            </a:r>
            <a:r>
              <a:rPr lang="en-US" altLang="en-US" sz="1800" dirty="0"/>
              <a:t>a new venture.</a:t>
            </a:r>
          </a:p>
          <a:p>
            <a:pPr>
              <a:lnSpc>
                <a:spcPts val="2200"/>
              </a:lnSpc>
              <a:spcAft>
                <a:spcPts val="600"/>
              </a:spcAft>
              <a:buFont typeface="Wingdings" pitchFamily="2" charset="2"/>
              <a:buChar char="v"/>
            </a:pPr>
            <a:endParaRPr lang="en-US" altLang="en-US" sz="1800" dirty="0"/>
          </a:p>
          <a:p>
            <a:pPr>
              <a:lnSpc>
                <a:spcPts val="2200"/>
              </a:lnSpc>
              <a:spcAft>
                <a:spcPts val="600"/>
              </a:spcAft>
              <a:buFont typeface="Wingdings" pitchFamily="2" charset="2"/>
              <a:buChar char="v"/>
            </a:pPr>
            <a:r>
              <a:rPr lang="en-US" altLang="en-US" sz="1800" dirty="0" smtClean="0"/>
              <a:t>     Explain </a:t>
            </a:r>
            <a:r>
              <a:rPr lang="en-US" altLang="en-US" sz="1800" dirty="0"/>
              <a:t>how organizations </a:t>
            </a:r>
            <a:r>
              <a:rPr lang="en-US" altLang="en-US" sz="1800" dirty="0" smtClean="0"/>
              <a:t/>
            </a:r>
            <a:br>
              <a:rPr lang="en-US" altLang="en-US" sz="1800" dirty="0" smtClean="0"/>
            </a:br>
            <a:r>
              <a:rPr lang="en-US" altLang="en-US" sz="1800" dirty="0" smtClean="0"/>
              <a:t>         promote </a:t>
            </a:r>
            <a:r>
              <a:rPr lang="en-US" altLang="en-US" sz="1800" dirty="0"/>
              <a:t>entrepreneurship.</a:t>
            </a:r>
          </a:p>
        </p:txBody>
      </p:sp>
      <p:sp>
        <p:nvSpPr>
          <p:cNvPr id="5124" name="Text Box 41"/>
          <p:cNvSpPr txBox="1">
            <a:spLocks noChangeArrowheads="1"/>
          </p:cNvSpPr>
          <p:nvPr/>
        </p:nvSpPr>
        <p:spPr bwMode="auto">
          <a:xfrm rot="-334796">
            <a:off x="744532" y="335570"/>
            <a:ext cx="5413712" cy="830997"/>
          </a:xfrm>
          <a:prstGeom prst="rect">
            <a:avLst/>
          </a:prstGeom>
          <a:noFill/>
          <a:ln w="9525">
            <a:noFill/>
            <a:miter lim="800000"/>
            <a:headEnd/>
            <a:tailEnd/>
          </a:ln>
        </p:spPr>
        <p:txBody>
          <a:bodyPr wrap="square">
            <a:spAutoFit/>
          </a:bodyPr>
          <a:lstStyle/>
          <a:p>
            <a:pPr>
              <a:spcBef>
                <a:spcPct val="50000"/>
              </a:spcBef>
            </a:pPr>
            <a:r>
              <a:rPr lang="en-US" altLang="en-US" sz="4800" dirty="0">
                <a:latin typeface="Impact" pitchFamily="34" charset="0"/>
              </a:rPr>
              <a:t>Learning </a:t>
            </a:r>
            <a:r>
              <a:rPr lang="en-US" altLang="en-US" sz="4800" dirty="0" smtClean="0">
                <a:latin typeface="Impact" pitchFamily="34" charset="0"/>
              </a:rPr>
              <a:t>Outcomes</a:t>
            </a:r>
            <a:endParaRPr lang="en-US" altLang="en-US" sz="4800" dirty="0">
              <a:latin typeface="Impact" pitchFamily="34" charset="0"/>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nodeType="clickEffect">
                                  <p:stCondLst>
                                    <p:cond delay="0"/>
                                  </p:stCondLst>
                                  <p:childTnLst>
                                    <p:set>
                                      <p:cBhvr>
                                        <p:cTn id="6" dur="1" fill="hold">
                                          <p:stCondLst>
                                            <p:cond delay="0"/>
                                          </p:stCondLst>
                                        </p:cTn>
                                        <p:tgtEl>
                                          <p:spTgt spid="5122">
                                            <p:txEl>
                                              <p:pRg st="0" end="0"/>
                                            </p:txEl>
                                          </p:spTgt>
                                        </p:tgtEl>
                                        <p:attrNameLst>
                                          <p:attrName>style.visibility</p:attrName>
                                        </p:attrNameLst>
                                      </p:cBhvr>
                                      <p:to>
                                        <p:strVal val="visible"/>
                                      </p:to>
                                    </p:set>
                                    <p:anim to="" calcmode="lin" valueType="num">
                                      <p:cBhvr>
                                        <p:cTn id="7" dur="1" fill="hold"/>
                                        <p:tgtEl>
                                          <p:spTgt spid="5122">
                                            <p:txEl>
                                              <p:pRg st="0" end="0"/>
                                            </p:txEl>
                                          </p:spTgt>
                                        </p:tgtEl>
                                        <p:attrNameLst>
                                          <p:attrName/>
                                        </p:attrNameLst>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5122">
                                            <p:txEl>
                                              <p:pRg st="1" end="1"/>
                                            </p:txEl>
                                          </p:spTgt>
                                        </p:tgtEl>
                                        <p:attrNameLst>
                                          <p:attrName>style.visibility</p:attrName>
                                        </p:attrNameLst>
                                      </p:cBhvr>
                                      <p:to>
                                        <p:strVal val="visible"/>
                                      </p:to>
                                    </p:set>
                                    <p:anim to="" calcmode="lin" valueType="num">
                                      <p:cBhvr>
                                        <p:cTn id="12" dur="1" fill="hold"/>
                                        <p:tgtEl>
                                          <p:spTgt spid="5122">
                                            <p:txEl>
                                              <p:pRg st="1" end="1"/>
                                            </p:txEl>
                                          </p:spTgt>
                                        </p:tgtEl>
                                        <p:attrNameLst>
                                          <p:attrName/>
                                        </p:attrNameLst>
                                      </p:cBhvr>
                                    </p:anim>
                                  </p:childTnLst>
                                </p:cTn>
                              </p:par>
                            </p:childTnLst>
                          </p:cTn>
                        </p:par>
                      </p:childTnLst>
                    </p:cTn>
                  </p:par>
                  <p:par>
                    <p:cTn id="13" fill="hold">
                      <p:stCondLst>
                        <p:cond delay="indefinite"/>
                      </p:stCondLst>
                      <p:childTnLst>
                        <p:par>
                          <p:cTn id="14" fill="hold">
                            <p:stCondLst>
                              <p:cond delay="0"/>
                            </p:stCondLst>
                            <p:childTnLst>
                              <p:par>
                                <p:cTn id="15" presetID="24" presetClass="entr" presetSubtype="0" fill="hold" nodeType="clickEffect">
                                  <p:stCondLst>
                                    <p:cond delay="0"/>
                                  </p:stCondLst>
                                  <p:childTnLst>
                                    <p:set>
                                      <p:cBhvr>
                                        <p:cTn id="16" dur="1" fill="hold">
                                          <p:stCondLst>
                                            <p:cond delay="0"/>
                                          </p:stCondLst>
                                        </p:cTn>
                                        <p:tgtEl>
                                          <p:spTgt spid="5122">
                                            <p:txEl>
                                              <p:pRg st="2" end="2"/>
                                            </p:txEl>
                                          </p:spTgt>
                                        </p:tgtEl>
                                        <p:attrNameLst>
                                          <p:attrName>style.visibility</p:attrName>
                                        </p:attrNameLst>
                                      </p:cBhvr>
                                      <p:to>
                                        <p:strVal val="visible"/>
                                      </p:to>
                                    </p:set>
                                    <p:anim to="" calcmode="lin" valueType="num">
                                      <p:cBhvr>
                                        <p:cTn id="17" dur="1" fill="hold"/>
                                        <p:tgtEl>
                                          <p:spTgt spid="5122">
                                            <p:txEl>
                                              <p:pRg st="2" end="2"/>
                                            </p:txEl>
                                          </p:spTgt>
                                        </p:tgtEl>
                                        <p:attrNameLst>
                                          <p:attrName/>
                                        </p:attrNameLst>
                                      </p:cBhvr>
                                    </p:anim>
                                  </p:childTnLst>
                                </p:cTn>
                              </p:par>
                            </p:childTnLst>
                          </p:cTn>
                        </p:par>
                      </p:childTnLst>
                    </p:cTn>
                  </p:par>
                  <p:par>
                    <p:cTn id="18" fill="hold">
                      <p:stCondLst>
                        <p:cond delay="indefinite"/>
                      </p:stCondLst>
                      <p:childTnLst>
                        <p:par>
                          <p:cTn id="19" fill="hold">
                            <p:stCondLst>
                              <p:cond delay="0"/>
                            </p:stCondLst>
                            <p:childTnLst>
                              <p:par>
                                <p:cTn id="20" presetID="24" presetClass="entr" presetSubtype="0" fill="hold" nodeType="clickEffect">
                                  <p:stCondLst>
                                    <p:cond delay="0"/>
                                  </p:stCondLst>
                                  <p:childTnLst>
                                    <p:set>
                                      <p:cBhvr>
                                        <p:cTn id="21" dur="1" fill="hold">
                                          <p:stCondLst>
                                            <p:cond delay="0"/>
                                          </p:stCondLst>
                                        </p:cTn>
                                        <p:tgtEl>
                                          <p:spTgt spid="5122">
                                            <p:txEl>
                                              <p:pRg st="3" end="3"/>
                                            </p:txEl>
                                          </p:spTgt>
                                        </p:tgtEl>
                                        <p:attrNameLst>
                                          <p:attrName>style.visibility</p:attrName>
                                        </p:attrNameLst>
                                      </p:cBhvr>
                                      <p:to>
                                        <p:strVal val="visible"/>
                                      </p:to>
                                    </p:set>
                                    <p:anim to="" calcmode="lin" valueType="num">
                                      <p:cBhvr>
                                        <p:cTn id="22" dur="1" fill="hold"/>
                                        <p:tgtEl>
                                          <p:spTgt spid="5122">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nodeType="clickEffect">
                                  <p:stCondLst>
                                    <p:cond delay="0"/>
                                  </p:stCondLst>
                                  <p:childTnLst>
                                    <p:set>
                                      <p:cBhvr>
                                        <p:cTn id="26" dur="1" fill="hold">
                                          <p:stCondLst>
                                            <p:cond delay="0"/>
                                          </p:stCondLst>
                                        </p:cTn>
                                        <p:tgtEl>
                                          <p:spTgt spid="5122">
                                            <p:txEl>
                                              <p:pRg st="5" end="5"/>
                                            </p:txEl>
                                          </p:spTgt>
                                        </p:tgtEl>
                                        <p:attrNameLst>
                                          <p:attrName>style.visibility</p:attrName>
                                        </p:attrNameLst>
                                      </p:cBhvr>
                                      <p:to>
                                        <p:strVal val="visible"/>
                                      </p:to>
                                    </p:set>
                                    <p:anim to="" calcmode="lin" valueType="num">
                                      <p:cBhvr>
                                        <p:cTn id="27" dur="1" fill="hold"/>
                                        <p:tgtEl>
                                          <p:spTgt spid="5122">
                                            <p:txEl>
                                              <p:pRg st="5" end="5"/>
                                            </p:txEl>
                                          </p:spTgt>
                                        </p:tgtEl>
                                        <p:attrNameLst>
                                          <p:attrName/>
                                        </p:attrNameLst>
                                      </p:cBhvr>
                                    </p:anim>
                                  </p:childTnLst>
                                </p:cTn>
                              </p:par>
                            </p:childTnLst>
                          </p:cTn>
                        </p:par>
                      </p:childTnLst>
                    </p:cTn>
                  </p:par>
                  <p:par>
                    <p:cTn id="28" fill="hold">
                      <p:stCondLst>
                        <p:cond delay="indefinite"/>
                      </p:stCondLst>
                      <p:childTnLst>
                        <p:par>
                          <p:cTn id="29" fill="hold">
                            <p:stCondLst>
                              <p:cond delay="0"/>
                            </p:stCondLst>
                            <p:childTnLst>
                              <p:par>
                                <p:cTn id="30" presetID="24" presetClass="entr" presetSubtype="0" fill="hold" nodeType="clickEffect">
                                  <p:stCondLst>
                                    <p:cond delay="0"/>
                                  </p:stCondLst>
                                  <p:childTnLst>
                                    <p:set>
                                      <p:cBhvr>
                                        <p:cTn id="31" dur="1" fill="hold">
                                          <p:stCondLst>
                                            <p:cond delay="0"/>
                                          </p:stCondLst>
                                        </p:cTn>
                                        <p:tgtEl>
                                          <p:spTgt spid="5122">
                                            <p:txEl>
                                              <p:pRg st="7" end="7"/>
                                            </p:txEl>
                                          </p:spTgt>
                                        </p:tgtEl>
                                        <p:attrNameLst>
                                          <p:attrName>style.visibility</p:attrName>
                                        </p:attrNameLst>
                                      </p:cBhvr>
                                      <p:to>
                                        <p:strVal val="visible"/>
                                      </p:to>
                                    </p:set>
                                    <p:anim to="" calcmode="lin" valueType="num">
                                      <p:cBhvr>
                                        <p:cTn id="32" dur="1" fill="hold"/>
                                        <p:tgtEl>
                                          <p:spTgt spid="5122">
                                            <p:txEl>
                                              <p:pRg st="7" end="7"/>
                                            </p:txEl>
                                          </p:spTgt>
                                        </p:tgtEl>
                                        <p:attrNameLst>
                                          <p:attrName/>
                                        </p:attrNameLst>
                                      </p:cBhvr>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4" presetClass="entr" presetSubtype="0" fill="hold" nodeType="clickEffect">
                                  <p:stCondLst>
                                    <p:cond delay="0"/>
                                  </p:stCondLst>
                                  <p:childTnLst>
                                    <p:set>
                                      <p:cBhvr>
                                        <p:cTn id="36" dur="1" fill="hold">
                                          <p:stCondLst>
                                            <p:cond delay="0"/>
                                          </p:stCondLst>
                                        </p:cTn>
                                        <p:tgtEl>
                                          <p:spTgt spid="5123">
                                            <p:txEl>
                                              <p:pRg st="5" end="5"/>
                                            </p:txEl>
                                          </p:spTgt>
                                        </p:tgtEl>
                                        <p:attrNameLst>
                                          <p:attrName>style.visibility</p:attrName>
                                        </p:attrNameLst>
                                      </p:cBhvr>
                                      <p:to>
                                        <p:strVal val="visible"/>
                                      </p:to>
                                    </p:set>
                                    <p:anim to="" calcmode="lin" valueType="num">
                                      <p:cBhvr>
                                        <p:cTn id="37" dur="1" fill="hold"/>
                                        <p:tgtEl>
                                          <p:spTgt spid="5123">
                                            <p:txEl>
                                              <p:pRg st="5" end="5"/>
                                            </p:txEl>
                                          </p:spTgt>
                                        </p:tgtEl>
                                        <p:attrNameLst>
                                          <p:attrName/>
                                        </p:attrNameLst>
                                      </p:cBhvr>
                                    </p:anim>
                                  </p:childTnLst>
                                </p:cTn>
                              </p:par>
                            </p:childTnLst>
                          </p:cTn>
                        </p:par>
                      </p:childTnLst>
                    </p:cTn>
                  </p:par>
                  <p:par>
                    <p:cTn id="38" fill="hold">
                      <p:stCondLst>
                        <p:cond delay="indefinite"/>
                      </p:stCondLst>
                      <p:childTnLst>
                        <p:par>
                          <p:cTn id="39" fill="hold">
                            <p:stCondLst>
                              <p:cond delay="0"/>
                            </p:stCondLst>
                            <p:childTnLst>
                              <p:par>
                                <p:cTn id="40" presetID="24" presetClass="entr" presetSubtype="0" fill="hold" nodeType="clickEffect">
                                  <p:stCondLst>
                                    <p:cond delay="0"/>
                                  </p:stCondLst>
                                  <p:childTnLst>
                                    <p:set>
                                      <p:cBhvr>
                                        <p:cTn id="41" dur="1" fill="hold">
                                          <p:stCondLst>
                                            <p:cond delay="0"/>
                                          </p:stCondLst>
                                        </p:cTn>
                                        <p:tgtEl>
                                          <p:spTgt spid="5123">
                                            <p:txEl>
                                              <p:pRg st="3" end="3"/>
                                            </p:txEl>
                                          </p:spTgt>
                                        </p:tgtEl>
                                        <p:attrNameLst>
                                          <p:attrName>style.visibility</p:attrName>
                                        </p:attrNameLst>
                                      </p:cBhvr>
                                      <p:to>
                                        <p:strVal val="visible"/>
                                      </p:to>
                                    </p:set>
                                    <p:anim to="" calcmode="lin" valueType="num">
                                      <p:cBhvr>
                                        <p:cTn id="42" dur="1" fill="hold"/>
                                        <p:tgtEl>
                                          <p:spTgt spid="5123">
                                            <p:txEl>
                                              <p:pRg st="3" end="3"/>
                                            </p:txEl>
                                          </p:spTgt>
                                        </p:tgtEl>
                                        <p:attrNameLst>
                                          <p:attrName/>
                                        </p:attrNameLst>
                                      </p:cBhvr>
                                    </p:anim>
                                  </p:childTnLst>
                                </p:cTn>
                              </p:par>
                            </p:childTnLst>
                          </p:cTn>
                        </p:par>
                      </p:childTnLst>
                    </p:cTn>
                  </p:par>
                  <p:par>
                    <p:cTn id="43" fill="hold">
                      <p:stCondLst>
                        <p:cond delay="indefinite"/>
                      </p:stCondLst>
                      <p:childTnLst>
                        <p:par>
                          <p:cTn id="44" fill="hold">
                            <p:stCondLst>
                              <p:cond delay="0"/>
                            </p:stCondLst>
                            <p:childTnLst>
                              <p:par>
                                <p:cTn id="45" presetID="24" presetClass="entr" presetSubtype="0" fill="hold" nodeType="clickEffect">
                                  <p:stCondLst>
                                    <p:cond delay="0"/>
                                  </p:stCondLst>
                                  <p:childTnLst>
                                    <p:set>
                                      <p:cBhvr>
                                        <p:cTn id="46" dur="1" fill="hold">
                                          <p:stCondLst>
                                            <p:cond delay="0"/>
                                          </p:stCondLst>
                                        </p:cTn>
                                        <p:tgtEl>
                                          <p:spTgt spid="5123">
                                            <p:txEl>
                                              <p:pRg st="1" end="1"/>
                                            </p:txEl>
                                          </p:spTgt>
                                        </p:tgtEl>
                                        <p:attrNameLst>
                                          <p:attrName>style.visibility</p:attrName>
                                        </p:attrNameLst>
                                      </p:cBhvr>
                                      <p:to>
                                        <p:strVal val="visible"/>
                                      </p:to>
                                    </p:set>
                                    <p:anim to="" calcmode="lin" valueType="num">
                                      <p:cBhvr>
                                        <p:cTn id="47" dur="1" fill="hold"/>
                                        <p:tgtEl>
                                          <p:spTgt spid="5123">
                                            <p:txEl>
                                              <p:pRg st="1" end="1"/>
                                            </p:txEl>
                                          </p:spTgt>
                                        </p:tgtEl>
                                        <p:attrNameLst>
                                          <p:attrName/>
                                        </p:attrNameLst>
                                      </p:cBhvr>
                                    </p:anim>
                                  </p:childTnLst>
                                </p:cTn>
                              </p:par>
                            </p:childTnLst>
                          </p:cTn>
                        </p:par>
                      </p:childTnLst>
                    </p:cTn>
                  </p:par>
                  <p:par>
                    <p:cTn id="48" fill="hold" nodeType="clickPar">
                      <p:stCondLst>
                        <p:cond delay="indefinite"/>
                      </p:stCondLst>
                      <p:childTnLst>
                        <p:par>
                          <p:cTn id="49" fill="hold" nodeType="withGroup">
                            <p:stCondLst>
                              <p:cond delay="0"/>
                            </p:stCondLst>
                            <p:childTnLst>
                              <p:par>
                                <p:cTn id="50" presetID="24" presetClass="entr" presetSubtype="0" fill="hold" nodeType="clickEffect">
                                  <p:stCondLst>
                                    <p:cond delay="0"/>
                                  </p:stCondLst>
                                  <p:childTnLst>
                                    <p:set>
                                      <p:cBhvr>
                                        <p:cTn id="51" dur="1" fill="hold">
                                          <p:stCondLst>
                                            <p:cond delay="0"/>
                                          </p:stCondLst>
                                        </p:cTn>
                                        <p:tgtEl>
                                          <p:spTgt spid="5123">
                                            <p:txEl>
                                              <p:pRg st="7" end="7"/>
                                            </p:txEl>
                                          </p:spTgt>
                                        </p:tgtEl>
                                        <p:attrNameLst>
                                          <p:attrName>style.visibility</p:attrName>
                                        </p:attrNameLst>
                                      </p:cBhvr>
                                      <p:to>
                                        <p:strVal val="visible"/>
                                      </p:to>
                                    </p:set>
                                    <p:anim to="" calcmode="lin" valueType="num">
                                      <p:cBhvr>
                                        <p:cTn id="52" dur="1" fill="hold"/>
                                        <p:tgtEl>
                                          <p:spTgt spid="5123">
                                            <p:txEl>
                                              <p:pRg st="7" end="7"/>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685800" y="1905000"/>
            <a:ext cx="7772400" cy="3657600"/>
          </a:xfrm>
          <a:prstGeom prst="rect">
            <a:avLst/>
          </a:prstGeom>
          <a:noFill/>
          <a:ln w="9525">
            <a:noFill/>
            <a:miter lim="800000"/>
            <a:headEnd/>
            <a:tailEnd/>
          </a:ln>
        </p:spPr>
        <p:txBody>
          <a:bodyPr/>
          <a:lstStyle/>
          <a:p>
            <a:pPr marL="342900" indent="-342900" eaLnBrk="1" hangingPunct="1">
              <a:spcBef>
                <a:spcPct val="20000"/>
              </a:spcBef>
              <a:spcAft>
                <a:spcPts val="1200"/>
              </a:spcAft>
              <a:buFontTx/>
              <a:buChar char="•"/>
            </a:pPr>
            <a:r>
              <a:rPr lang="en-US" altLang="en-US" dirty="0">
                <a:latin typeface="+mn-lt"/>
              </a:rPr>
              <a:t>An </a:t>
            </a:r>
            <a:r>
              <a:rPr lang="en-US" altLang="en-US" b="1" i="1" dirty="0">
                <a:solidFill>
                  <a:schemeClr val="accent2"/>
                </a:solidFill>
                <a:latin typeface="+mn-lt"/>
              </a:rPr>
              <a:t>entrepreneur</a:t>
            </a:r>
            <a:r>
              <a:rPr lang="en-US" altLang="en-US" dirty="0">
                <a:latin typeface="+mn-lt"/>
              </a:rPr>
              <a:t> is a person who seeks a profitable opportunity and takes the necessary risks to set up and operate a business.</a:t>
            </a:r>
          </a:p>
          <a:p>
            <a:pPr marL="342900" indent="-342900" eaLnBrk="1" hangingPunct="1">
              <a:spcBef>
                <a:spcPct val="20000"/>
              </a:spcBef>
              <a:spcAft>
                <a:spcPts val="1200"/>
              </a:spcAft>
              <a:buFontTx/>
              <a:buChar char="•"/>
            </a:pPr>
            <a:r>
              <a:rPr lang="en-US" altLang="en-US" dirty="0">
                <a:latin typeface="+mn-lt"/>
              </a:rPr>
              <a:t>Differ from many small-business owners in their strong desire to </a:t>
            </a:r>
            <a:r>
              <a:rPr lang="en-US" altLang="en-US" b="1" i="1" dirty="0">
                <a:solidFill>
                  <a:schemeClr val="accent2"/>
                </a:solidFill>
                <a:latin typeface="+mn-lt"/>
              </a:rPr>
              <a:t>make their business grow</a:t>
            </a:r>
            <a:r>
              <a:rPr lang="en-US" altLang="en-US" dirty="0">
                <a:latin typeface="+mn-lt"/>
              </a:rPr>
              <a:t>.</a:t>
            </a:r>
          </a:p>
          <a:p>
            <a:pPr marL="342900" indent="-342900" eaLnBrk="1" hangingPunct="1">
              <a:spcBef>
                <a:spcPct val="20000"/>
              </a:spcBef>
              <a:spcAft>
                <a:spcPts val="1200"/>
              </a:spcAft>
              <a:buFontTx/>
              <a:buChar char="•"/>
            </a:pPr>
            <a:r>
              <a:rPr lang="en-US" altLang="en-US" dirty="0">
                <a:latin typeface="+mn-lt"/>
              </a:rPr>
              <a:t>Differ from managers through their </a:t>
            </a:r>
            <a:r>
              <a:rPr lang="en-US" altLang="en-US" b="1" i="1" dirty="0">
                <a:solidFill>
                  <a:schemeClr val="accent2"/>
                </a:solidFill>
                <a:latin typeface="+mn-lt"/>
              </a:rPr>
              <a:t>overriding responsibility</a:t>
            </a:r>
            <a:r>
              <a:rPr lang="en-US" altLang="en-US" dirty="0">
                <a:latin typeface="+mn-lt"/>
              </a:rPr>
              <a:t> to use the resources of the organization to accomplish their goals.</a:t>
            </a:r>
          </a:p>
        </p:txBody>
      </p:sp>
      <p:sp>
        <p:nvSpPr>
          <p:cNvPr id="6147" name="Text Box 11"/>
          <p:cNvSpPr txBox="1">
            <a:spLocks noChangeArrowheads="1"/>
          </p:cNvSpPr>
          <p:nvPr/>
        </p:nvSpPr>
        <p:spPr bwMode="auto">
          <a:xfrm rot="-334796">
            <a:off x="449263" y="456297"/>
            <a:ext cx="5137150" cy="646331"/>
          </a:xfrm>
          <a:prstGeom prst="rect">
            <a:avLst/>
          </a:prstGeom>
          <a:noFill/>
          <a:ln w="9525">
            <a:noFill/>
            <a:miter lim="800000"/>
            <a:headEnd/>
            <a:tailEnd/>
          </a:ln>
        </p:spPr>
        <p:txBody>
          <a:bodyPr>
            <a:spAutoFit/>
          </a:bodyPr>
          <a:lstStyle/>
          <a:p>
            <a:pPr algn="ctr">
              <a:spcBef>
                <a:spcPct val="50000"/>
              </a:spcBef>
            </a:pPr>
            <a:r>
              <a:rPr lang="en-US" altLang="en-US" sz="3600" dirty="0" smtClean="0">
                <a:latin typeface="+mn-lt"/>
              </a:rPr>
              <a:t>Who is  an Entrepreneur</a:t>
            </a:r>
            <a:r>
              <a:rPr lang="en-US" altLang="en-US" sz="3600" dirty="0" smtClean="0">
                <a:latin typeface="Impact" pitchFamily="34" charset="0"/>
              </a:rPr>
              <a:t>?</a:t>
            </a:r>
            <a:endParaRPr lang="en-US" altLang="en-US" sz="3600" dirty="0">
              <a:latin typeface="Impact" pitchFamily="34" charset="0"/>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anim to="" calcmode="lin" valueType="num">
                                      <p:cBhvr>
                                        <p:cTn id="7" dur="1" fill="hold"/>
                                        <p:tgtEl>
                                          <p:spTgt spid="6146">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nodeType="clickEffect">
                                  <p:stCondLst>
                                    <p:cond delay="0"/>
                                  </p:stCondLst>
                                  <p:childTnLst>
                                    <p:set>
                                      <p:cBhvr>
                                        <p:cTn id="11" dur="1" fill="hold">
                                          <p:stCondLst>
                                            <p:cond delay="0"/>
                                          </p:stCondLst>
                                        </p:cTn>
                                        <p:tgtEl>
                                          <p:spTgt spid="6146">
                                            <p:txEl>
                                              <p:pRg st="1" end="1"/>
                                            </p:txEl>
                                          </p:spTgt>
                                        </p:tgtEl>
                                        <p:attrNameLst>
                                          <p:attrName>style.visibility</p:attrName>
                                        </p:attrNameLst>
                                      </p:cBhvr>
                                      <p:to>
                                        <p:strVal val="visible"/>
                                      </p:to>
                                    </p:set>
                                    <p:anim to="" calcmode="lin" valueType="num">
                                      <p:cBhvr>
                                        <p:cTn id="12" dur="1" fill="hold"/>
                                        <p:tgtEl>
                                          <p:spTgt spid="6146">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nodeType="clickEffect">
                                  <p:stCondLst>
                                    <p:cond delay="0"/>
                                  </p:stCondLst>
                                  <p:childTnLst>
                                    <p:set>
                                      <p:cBhvr>
                                        <p:cTn id="16" dur="1" fill="hold">
                                          <p:stCondLst>
                                            <p:cond delay="0"/>
                                          </p:stCondLst>
                                        </p:cTn>
                                        <p:tgtEl>
                                          <p:spTgt spid="6146">
                                            <p:txEl>
                                              <p:pRg st="2" end="2"/>
                                            </p:txEl>
                                          </p:spTgt>
                                        </p:tgtEl>
                                        <p:attrNameLst>
                                          <p:attrName>style.visibility</p:attrName>
                                        </p:attrNameLst>
                                      </p:cBhvr>
                                      <p:to>
                                        <p:strVal val="visible"/>
                                      </p:to>
                                    </p:set>
                                    <p:anim to="" calcmode="lin" valueType="num">
                                      <p:cBhvr>
                                        <p:cTn id="17" dur="1" fill="hold"/>
                                        <p:tgtEl>
                                          <p:spTgt spid="6146">
                                            <p:txEl>
                                              <p:pRg st="2" end="2"/>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304800" y="1828800"/>
            <a:ext cx="8305800" cy="4191000"/>
          </a:xfrm>
          <a:prstGeom prst="rect">
            <a:avLst/>
          </a:prstGeom>
          <a:noFill/>
          <a:ln w="9525">
            <a:noFill/>
            <a:miter lim="800000"/>
            <a:headEnd/>
            <a:tailEnd/>
          </a:ln>
        </p:spPr>
        <p:txBody>
          <a:bodyPr/>
          <a:lstStyle/>
          <a:p>
            <a:pPr marL="342900" indent="-342900" eaLnBrk="1" hangingPunct="1">
              <a:spcBef>
                <a:spcPct val="20000"/>
              </a:spcBef>
              <a:spcAft>
                <a:spcPct val="50000"/>
              </a:spcAft>
              <a:buFontTx/>
              <a:buChar char="•"/>
            </a:pPr>
            <a:endParaRPr lang="en-US" altLang="en-US" dirty="0"/>
          </a:p>
          <a:p>
            <a:pPr marL="342900" indent="-342900" eaLnBrk="1" hangingPunct="1">
              <a:spcBef>
                <a:spcPct val="20000"/>
              </a:spcBef>
              <a:spcAft>
                <a:spcPct val="50000"/>
              </a:spcAft>
            </a:pPr>
            <a:r>
              <a:rPr lang="en-GB" b="1" dirty="0" smtClean="0"/>
              <a:t>     </a:t>
            </a:r>
            <a:endParaRPr lang="en-GB" dirty="0" smtClean="0"/>
          </a:p>
          <a:p>
            <a:pPr marL="342900" indent="-342900" eaLnBrk="1" hangingPunct="1">
              <a:spcBef>
                <a:spcPct val="20000"/>
              </a:spcBef>
              <a:spcAft>
                <a:spcPct val="50000"/>
              </a:spcAft>
            </a:pPr>
            <a:r>
              <a:rPr lang="en-GB" dirty="0" smtClean="0"/>
              <a:t>    </a:t>
            </a:r>
          </a:p>
          <a:p>
            <a:pPr marL="342900" indent="-342900" eaLnBrk="1" hangingPunct="1">
              <a:spcBef>
                <a:spcPct val="20000"/>
              </a:spcBef>
              <a:spcAft>
                <a:spcPct val="50000"/>
              </a:spcAft>
            </a:pPr>
            <a:endParaRPr lang="en-US" altLang="en-US" dirty="0"/>
          </a:p>
        </p:txBody>
      </p:sp>
      <p:sp>
        <p:nvSpPr>
          <p:cNvPr id="7171" name="Text Box 10"/>
          <p:cNvSpPr txBox="1">
            <a:spLocks noChangeArrowheads="1"/>
          </p:cNvSpPr>
          <p:nvPr/>
        </p:nvSpPr>
        <p:spPr bwMode="auto">
          <a:xfrm rot="-334796">
            <a:off x="1090613" y="223748"/>
            <a:ext cx="4495800" cy="1200329"/>
          </a:xfrm>
          <a:prstGeom prst="rect">
            <a:avLst/>
          </a:prstGeom>
          <a:noFill/>
          <a:ln w="9525">
            <a:noFill/>
            <a:miter lim="800000"/>
            <a:headEnd/>
            <a:tailEnd/>
          </a:ln>
        </p:spPr>
        <p:txBody>
          <a:bodyPr>
            <a:spAutoFit/>
          </a:bodyPr>
          <a:lstStyle/>
          <a:p>
            <a:pPr algn="ctr">
              <a:spcBef>
                <a:spcPct val="50000"/>
              </a:spcBef>
            </a:pPr>
            <a:r>
              <a:rPr lang="en-US" altLang="en-US" sz="3600" dirty="0" smtClean="0">
                <a:latin typeface="Impact" pitchFamily="34" charset="0"/>
              </a:rPr>
              <a:t>  </a:t>
            </a:r>
            <a:r>
              <a:rPr lang="en-US" altLang="en-US" sz="3600" dirty="0" smtClean="0">
                <a:latin typeface="+mn-lt"/>
              </a:rPr>
              <a:t>Entrepreneurship VS Enterprise</a:t>
            </a:r>
            <a:endParaRPr lang="en-US" altLang="en-US" sz="3600" dirty="0">
              <a:latin typeface="+mn-lt"/>
            </a:endParaRPr>
          </a:p>
        </p:txBody>
      </p:sp>
      <p:sp>
        <p:nvSpPr>
          <p:cNvPr id="4" name="Rectangle 3"/>
          <p:cNvSpPr/>
          <p:nvPr/>
        </p:nvSpPr>
        <p:spPr>
          <a:xfrm>
            <a:off x="838200" y="1981200"/>
            <a:ext cx="7239000" cy="3416320"/>
          </a:xfrm>
          <a:prstGeom prst="rect">
            <a:avLst/>
          </a:prstGeom>
        </p:spPr>
        <p:txBody>
          <a:bodyPr wrap="square">
            <a:spAutoFit/>
          </a:bodyPr>
          <a:lstStyle/>
          <a:p>
            <a:pPr>
              <a:buFont typeface="Arial" pitchFamily="34" charset="0"/>
              <a:buChar char="•"/>
            </a:pPr>
            <a:r>
              <a:rPr lang="en-US" dirty="0" smtClean="0"/>
              <a:t>  </a:t>
            </a:r>
            <a:r>
              <a:rPr lang="en-US" dirty="0" smtClean="0">
                <a:latin typeface="+mn-lt"/>
              </a:rPr>
              <a:t>Entrepreneurship is the transformation of products </a:t>
            </a:r>
            <a:br>
              <a:rPr lang="en-US" dirty="0" smtClean="0">
                <a:latin typeface="+mn-lt"/>
              </a:rPr>
            </a:br>
            <a:r>
              <a:rPr lang="en-US" dirty="0" smtClean="0">
                <a:latin typeface="+mn-lt"/>
              </a:rPr>
              <a:t>   or services into value generating sustainable </a:t>
            </a:r>
            <a:br>
              <a:rPr lang="en-US" dirty="0" smtClean="0">
                <a:latin typeface="+mn-lt"/>
              </a:rPr>
            </a:br>
            <a:r>
              <a:rPr lang="en-US" dirty="0" smtClean="0">
                <a:latin typeface="+mn-lt"/>
              </a:rPr>
              <a:t>    enterprises.  </a:t>
            </a:r>
          </a:p>
          <a:p>
            <a:pPr>
              <a:buFont typeface="Arial" pitchFamily="34" charset="0"/>
              <a:buChar char="•"/>
            </a:pPr>
            <a:endParaRPr lang="en-US" dirty="0" smtClean="0">
              <a:latin typeface="+mn-lt"/>
            </a:endParaRPr>
          </a:p>
          <a:p>
            <a:pPr>
              <a:buFont typeface="Arial" pitchFamily="34" charset="0"/>
              <a:buChar char="•"/>
            </a:pPr>
            <a:r>
              <a:rPr lang="en-US" dirty="0" smtClean="0">
                <a:latin typeface="+mn-lt"/>
              </a:rPr>
              <a:t>    An enterprise is  any entity either new or </a:t>
            </a:r>
            <a:br>
              <a:rPr lang="en-US" dirty="0" smtClean="0">
                <a:latin typeface="+mn-lt"/>
              </a:rPr>
            </a:br>
            <a:r>
              <a:rPr lang="en-US" dirty="0" smtClean="0">
                <a:latin typeface="+mn-lt"/>
              </a:rPr>
              <a:t>     existing that provides new products or services </a:t>
            </a:r>
            <a:br>
              <a:rPr lang="en-US" dirty="0" smtClean="0">
                <a:latin typeface="+mn-lt"/>
              </a:rPr>
            </a:br>
            <a:r>
              <a:rPr lang="en-US" dirty="0" smtClean="0">
                <a:latin typeface="+mn-lt"/>
              </a:rPr>
              <a:t>     or develops and uses new methods in producing </a:t>
            </a:r>
            <a:br>
              <a:rPr lang="en-US" dirty="0" smtClean="0">
                <a:latin typeface="+mn-lt"/>
              </a:rPr>
            </a:br>
            <a:r>
              <a:rPr lang="en-US" dirty="0" smtClean="0">
                <a:latin typeface="+mn-lt"/>
              </a:rPr>
              <a:t>     or developing goods and services at affordable </a:t>
            </a:r>
            <a:br>
              <a:rPr lang="en-US" dirty="0" smtClean="0">
                <a:latin typeface="+mn-lt"/>
              </a:rPr>
            </a:br>
            <a:r>
              <a:rPr lang="en-US" dirty="0" smtClean="0">
                <a:latin typeface="+mn-lt"/>
              </a:rPr>
              <a:t>      prices</a:t>
            </a:r>
            <a:endParaRPr lang="en-GB" dirty="0">
              <a:latin typeface="+mn-lt"/>
            </a:endParaRPr>
          </a:p>
        </p:txBody>
      </p:sp>
    </p:spTree>
    <p:custDataLst>
      <p:tags r:id="rId1"/>
    </p:custData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14"/>
          <p:cNvSpPr txBox="1">
            <a:spLocks noChangeArrowheads="1"/>
          </p:cNvSpPr>
          <p:nvPr/>
        </p:nvSpPr>
        <p:spPr bwMode="auto">
          <a:xfrm rot="-334796">
            <a:off x="595313" y="199936"/>
            <a:ext cx="4992687" cy="1200329"/>
          </a:xfrm>
          <a:prstGeom prst="rect">
            <a:avLst/>
          </a:prstGeom>
          <a:noFill/>
          <a:ln w="9525">
            <a:noFill/>
            <a:miter lim="800000"/>
            <a:headEnd/>
            <a:tailEnd/>
          </a:ln>
        </p:spPr>
        <p:txBody>
          <a:bodyPr>
            <a:spAutoFit/>
          </a:bodyPr>
          <a:lstStyle/>
          <a:p>
            <a:pPr algn="ctr">
              <a:spcBef>
                <a:spcPct val="50000"/>
              </a:spcBef>
            </a:pPr>
            <a:r>
              <a:rPr lang="en-US" altLang="en-US" sz="3600" dirty="0" smtClean="0">
                <a:latin typeface="+mn-lt"/>
              </a:rPr>
              <a:t>Types of entrepreneurship</a:t>
            </a:r>
            <a:endParaRPr lang="en-US" altLang="en-US" sz="3600" dirty="0">
              <a:latin typeface="+mn-lt"/>
            </a:endParaRPr>
          </a:p>
        </p:txBody>
      </p:sp>
      <p:graphicFrame>
        <p:nvGraphicFramePr>
          <p:cNvPr id="4" name="Table 3"/>
          <p:cNvGraphicFramePr>
            <a:graphicFrameLocks noGrp="1"/>
          </p:cNvGraphicFramePr>
          <p:nvPr/>
        </p:nvGraphicFramePr>
        <p:xfrm>
          <a:off x="609600" y="1752601"/>
          <a:ext cx="8153400" cy="4608384"/>
        </p:xfrm>
        <a:graphic>
          <a:graphicData uri="http://schemas.openxmlformats.org/drawingml/2006/table">
            <a:tbl>
              <a:tblPr/>
              <a:tblGrid>
                <a:gridCol w="1630326"/>
                <a:gridCol w="1630326"/>
                <a:gridCol w="1630326"/>
                <a:gridCol w="1631211"/>
                <a:gridCol w="1631211"/>
              </a:tblGrid>
              <a:tr h="266176">
                <a:tc>
                  <a:txBody>
                    <a:bodyPr/>
                    <a:lstStyle/>
                    <a:p>
                      <a:pPr>
                        <a:lnSpc>
                          <a:spcPct val="150000"/>
                        </a:lnSpc>
                        <a:spcAft>
                          <a:spcPts val="0"/>
                        </a:spcAft>
                      </a:pPr>
                      <a:endParaRPr lang="en-US" sz="9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Calibri"/>
                          <a:ea typeface="Calibri"/>
                          <a:cs typeface="Times New Roman"/>
                        </a:rPr>
                        <a:t>Conventional</a:t>
                      </a:r>
                      <a:endParaRPr lang="en-GB" sz="12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Calibri"/>
                          <a:ea typeface="Calibri"/>
                          <a:cs typeface="Times New Roman"/>
                        </a:rPr>
                        <a:t>Institutional</a:t>
                      </a:r>
                      <a:endParaRPr lang="en-GB" sz="12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Calibri"/>
                          <a:ea typeface="Calibri"/>
                          <a:cs typeface="Times New Roman"/>
                        </a:rPr>
                        <a:t>Cultural</a:t>
                      </a:r>
                      <a:endParaRPr lang="en-GB" sz="12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Calibri"/>
                          <a:ea typeface="Calibri"/>
                          <a:cs typeface="Times New Roman"/>
                        </a:rPr>
                        <a:t>Social</a:t>
                      </a:r>
                      <a:endParaRPr lang="en-GB" sz="12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34763">
                <a:tc>
                  <a:txBody>
                    <a:bodyPr/>
                    <a:lstStyle/>
                    <a:p>
                      <a:pPr>
                        <a:lnSpc>
                          <a:spcPct val="150000"/>
                        </a:lnSpc>
                        <a:spcAft>
                          <a:spcPts val="0"/>
                        </a:spcAft>
                      </a:pPr>
                      <a:r>
                        <a:rPr lang="en-US" sz="1200">
                          <a:latin typeface="Arial" pitchFamily="34" charset="0"/>
                          <a:ea typeface="Calibri"/>
                          <a:cs typeface="Arial" pitchFamily="34" charset="0"/>
                        </a:rPr>
                        <a:t>Definition</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Agent who creates successful innovation based on new </a:t>
                      </a:r>
                      <a:r>
                        <a:rPr lang="en-US" sz="1200" dirty="0" smtClean="0">
                          <a:latin typeface="Arial" pitchFamily="34" charset="0"/>
                          <a:ea typeface="Calibri"/>
                          <a:cs typeface="Arial" pitchFamily="34" charset="0"/>
                        </a:rPr>
                        <a:t>ideas.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Agent who through resources mobilization can change or influence institutional rules towards supporting or destroying existing institutions, or creating new </a:t>
                      </a:r>
                      <a:r>
                        <a:rPr lang="en-US" sz="1200" dirty="0" smtClean="0">
                          <a:latin typeface="Arial" pitchFamily="34" charset="0"/>
                          <a:ea typeface="Calibri"/>
                          <a:cs typeface="Arial" pitchFamily="34" charset="0"/>
                        </a:rPr>
                        <a:t>ones.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Individuals who create social, cultural, or economic value by acting upon identified </a:t>
                      </a:r>
                      <a:r>
                        <a:rPr lang="en-US" sz="1200" dirty="0" smtClean="0">
                          <a:latin typeface="Arial" pitchFamily="34" charset="0"/>
                          <a:ea typeface="Calibri"/>
                          <a:cs typeface="Arial" pitchFamily="34" charset="0"/>
                        </a:rPr>
                        <a:t>opportunities.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An actor who solves social problems by applying business </a:t>
                      </a:r>
                      <a:r>
                        <a:rPr lang="en-US" sz="1200" dirty="0" smtClean="0">
                          <a:latin typeface="Arial" pitchFamily="34" charset="0"/>
                          <a:ea typeface="Calibri"/>
                          <a:cs typeface="Arial" pitchFamily="34" charset="0"/>
                        </a:rPr>
                        <a:t>principles.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0199">
                <a:tc>
                  <a:txBody>
                    <a:bodyPr/>
                    <a:lstStyle/>
                    <a:p>
                      <a:pPr>
                        <a:lnSpc>
                          <a:spcPct val="150000"/>
                        </a:lnSpc>
                        <a:spcAft>
                          <a:spcPts val="0"/>
                        </a:spcAft>
                      </a:pPr>
                      <a:r>
                        <a:rPr lang="en-US" sz="1200">
                          <a:latin typeface="Arial" pitchFamily="34" charset="0"/>
                          <a:ea typeface="Calibri"/>
                          <a:cs typeface="Arial" pitchFamily="34" charset="0"/>
                        </a:rPr>
                        <a:t>Organizational form </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Profit</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Nonprofit or profit</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Nonprofit or profit</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Nonprofit or profit</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0199">
                <a:tc>
                  <a:txBody>
                    <a:bodyPr/>
                    <a:lstStyle/>
                    <a:p>
                      <a:pPr>
                        <a:lnSpc>
                          <a:spcPct val="150000"/>
                        </a:lnSpc>
                        <a:spcAft>
                          <a:spcPts val="0"/>
                        </a:spcAft>
                      </a:pPr>
                      <a:r>
                        <a:rPr lang="en-US" sz="1200">
                          <a:latin typeface="Arial" pitchFamily="34" charset="0"/>
                          <a:ea typeface="Calibri"/>
                          <a:cs typeface="Arial" pitchFamily="34" charset="0"/>
                        </a:rPr>
                        <a:t>Goal or motive</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Economic</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Institutional reform</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Cultural diffusion</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Social change</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50661">
                <a:tc>
                  <a:txBody>
                    <a:bodyPr/>
                    <a:lstStyle/>
                    <a:p>
                      <a:pPr>
                        <a:lnSpc>
                          <a:spcPct val="150000"/>
                        </a:lnSpc>
                        <a:spcAft>
                          <a:spcPts val="0"/>
                        </a:spcAft>
                      </a:pPr>
                      <a:r>
                        <a:rPr lang="en-US" sz="1200" dirty="0">
                          <a:latin typeface="Arial" pitchFamily="34" charset="0"/>
                          <a:ea typeface="Calibri"/>
                          <a:cs typeface="Arial" pitchFamily="34" charset="0"/>
                        </a:rPr>
                        <a:t>Examples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Business </a:t>
                      </a:r>
                      <a:r>
                        <a:rPr lang="en-US" sz="1200" dirty="0" smtClean="0">
                          <a:latin typeface="Arial" pitchFamily="34" charset="0"/>
                          <a:ea typeface="Calibri"/>
                          <a:cs typeface="Arial" pitchFamily="34" charset="0"/>
                        </a:rPr>
                        <a:t>service</a:t>
                      </a:r>
                      <a:br>
                        <a:rPr lang="en-US" sz="1200" dirty="0" smtClean="0">
                          <a:latin typeface="Arial" pitchFamily="34" charset="0"/>
                          <a:ea typeface="Calibri"/>
                          <a:cs typeface="Arial" pitchFamily="34" charset="0"/>
                        </a:rPr>
                      </a:br>
                      <a:r>
                        <a:rPr lang="en-US" sz="1200" dirty="0" smtClean="0">
                          <a:latin typeface="Arial" pitchFamily="34" charset="0"/>
                          <a:ea typeface="Calibri"/>
                          <a:cs typeface="Arial" pitchFamily="34" charset="0"/>
                        </a:rPr>
                        <a:t>provider</a:t>
                      </a:r>
                      <a:endParaRPr lang="en-GB" sz="1200" dirty="0">
                        <a:latin typeface="Arial" pitchFamily="34" charset="0"/>
                        <a:ea typeface="Calibri"/>
                        <a:cs typeface="Arial" pitchFamily="34" charset="0"/>
                      </a:endParaRPr>
                    </a:p>
                    <a:p>
                      <a:pPr>
                        <a:lnSpc>
                          <a:spcPct val="150000"/>
                        </a:lnSpc>
                        <a:spcAft>
                          <a:spcPts val="0"/>
                        </a:spcAft>
                      </a:pPr>
                      <a:r>
                        <a:rPr lang="en-US" sz="1200" dirty="0">
                          <a:latin typeface="Arial" pitchFamily="34" charset="0"/>
                          <a:ea typeface="Calibri"/>
                          <a:cs typeface="Arial" pitchFamily="34" charset="0"/>
                        </a:rPr>
                        <a:t>Tourism companies</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Edison</a:t>
                      </a:r>
                      <a:endParaRPr lang="en-GB" sz="1200" dirty="0">
                        <a:latin typeface="Arial" pitchFamily="34" charset="0"/>
                        <a:ea typeface="Calibri"/>
                        <a:cs typeface="Arial" pitchFamily="34" charset="0"/>
                      </a:endParaRPr>
                    </a:p>
                    <a:p>
                      <a:pPr>
                        <a:lnSpc>
                          <a:spcPct val="150000"/>
                        </a:lnSpc>
                        <a:spcAft>
                          <a:spcPts val="0"/>
                        </a:spcAft>
                      </a:pPr>
                      <a:r>
                        <a:rPr lang="en-US" sz="1200" dirty="0">
                          <a:latin typeface="Arial" pitchFamily="34" charset="0"/>
                          <a:ea typeface="Calibri"/>
                          <a:cs typeface="Arial" pitchFamily="34" charset="0"/>
                        </a:rPr>
                        <a:t>Apple</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a:latin typeface="Arial" pitchFamily="34" charset="0"/>
                          <a:ea typeface="Calibri"/>
                          <a:cs typeface="Arial" pitchFamily="34" charset="0"/>
                        </a:rPr>
                        <a:t>Museums</a:t>
                      </a:r>
                      <a:endParaRPr lang="en-GB" sz="1200">
                        <a:latin typeface="Arial" pitchFamily="34" charset="0"/>
                        <a:ea typeface="Calibri"/>
                        <a:cs typeface="Arial" pitchFamily="34" charset="0"/>
                      </a:endParaRPr>
                    </a:p>
                    <a:p>
                      <a:pPr>
                        <a:lnSpc>
                          <a:spcPct val="150000"/>
                        </a:lnSpc>
                        <a:spcAft>
                          <a:spcPts val="0"/>
                        </a:spcAft>
                      </a:pPr>
                      <a:r>
                        <a:rPr lang="en-US" sz="1200">
                          <a:latin typeface="Arial" pitchFamily="34" charset="0"/>
                          <a:ea typeface="Calibri"/>
                          <a:cs typeface="Arial" pitchFamily="34" charset="0"/>
                        </a:rPr>
                        <a:t>Folk art festivals</a:t>
                      </a:r>
                      <a:endParaRPr lang="en-GB" sz="120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200" dirty="0">
                          <a:latin typeface="Arial" pitchFamily="34" charset="0"/>
                          <a:ea typeface="Calibri"/>
                          <a:cs typeface="Arial" pitchFamily="34" charset="0"/>
                        </a:rPr>
                        <a:t>Aravind Eye Clinic</a:t>
                      </a:r>
                      <a:endParaRPr lang="en-GB" sz="1200" dirty="0">
                        <a:latin typeface="Arial" pitchFamily="34" charset="0"/>
                        <a:ea typeface="Calibri"/>
                        <a:cs typeface="Arial" pitchFamily="34" charset="0"/>
                      </a:endParaRPr>
                    </a:p>
                    <a:p>
                      <a:pPr>
                        <a:lnSpc>
                          <a:spcPct val="150000"/>
                        </a:lnSpc>
                        <a:spcAft>
                          <a:spcPts val="0"/>
                        </a:spcAft>
                      </a:pPr>
                      <a:r>
                        <a:rPr lang="en-US" sz="1200" dirty="0">
                          <a:latin typeface="Arial" pitchFamily="34" charset="0"/>
                          <a:ea typeface="Calibri"/>
                          <a:cs typeface="Arial" pitchFamily="34" charset="0"/>
                        </a:rPr>
                        <a:t>Rugmark</a:t>
                      </a:r>
                      <a:endParaRPr lang="en-GB" sz="1200" dirty="0">
                        <a:latin typeface="Arial" pitchFamily="34" charset="0"/>
                        <a:ea typeface="Calibri"/>
                        <a:cs typeface="Arial" pitchFamily="34" charset="0"/>
                      </a:endParaRPr>
                    </a:p>
                    <a:p>
                      <a:pPr>
                        <a:lnSpc>
                          <a:spcPct val="150000"/>
                        </a:lnSpc>
                        <a:spcAft>
                          <a:spcPts val="0"/>
                        </a:spcAft>
                      </a:pPr>
                      <a:r>
                        <a:rPr lang="en-US" sz="1200" dirty="0">
                          <a:latin typeface="Arial" pitchFamily="34" charset="0"/>
                          <a:ea typeface="Calibri"/>
                          <a:cs typeface="Arial" pitchFamily="34" charset="0"/>
                        </a:rPr>
                        <a:t>Ashoka</a:t>
                      </a:r>
                      <a:endParaRPr lang="en-GB" sz="1200" dirty="0">
                        <a:latin typeface="Arial" pitchFamily="34" charset="0"/>
                        <a:ea typeface="Calibri"/>
                        <a:cs typeface="Arial" pitchFamily="34" charset="0"/>
                      </a:endParaRPr>
                    </a:p>
                    <a:p>
                      <a:pPr>
                        <a:lnSpc>
                          <a:spcPct val="150000"/>
                        </a:lnSpc>
                        <a:spcAft>
                          <a:spcPts val="0"/>
                        </a:spcAft>
                      </a:pPr>
                      <a:r>
                        <a:rPr lang="en-US" sz="1200" dirty="0">
                          <a:latin typeface="Arial" pitchFamily="34" charset="0"/>
                          <a:ea typeface="Calibri"/>
                          <a:cs typeface="Arial" pitchFamily="34" charset="0"/>
                        </a:rPr>
                        <a:t>Grameen Bank</a:t>
                      </a:r>
                      <a:endParaRPr lang="en-GB" sz="12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ustDataLst>
      <p:tags r:id="rId1"/>
    </p:custData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a:xfrm>
            <a:off x="381000" y="1798638"/>
            <a:ext cx="8229600" cy="4525962"/>
          </a:xfrm>
        </p:spPr>
        <p:txBody>
          <a:bodyPr/>
          <a:lstStyle/>
          <a:p>
            <a:pPr eaLnBrk="1" hangingPunct="1">
              <a:lnSpc>
                <a:spcPct val="90000"/>
              </a:lnSpc>
            </a:pPr>
            <a:r>
              <a:rPr lang="en-US" altLang="en-US" sz="2800" b="1" dirty="0" smtClean="0"/>
              <a:t>Being your Own Boss</a:t>
            </a:r>
          </a:p>
          <a:p>
            <a:pPr lvl="1" eaLnBrk="1" hangingPunct="1">
              <a:lnSpc>
                <a:spcPct val="90000"/>
              </a:lnSpc>
            </a:pPr>
            <a:r>
              <a:rPr lang="en-US" altLang="en-US" sz="2400" dirty="0" smtClean="0"/>
              <a:t>Self-management is the motivation that drives many entrepreneurs.</a:t>
            </a:r>
          </a:p>
          <a:p>
            <a:pPr eaLnBrk="1" hangingPunct="1">
              <a:lnSpc>
                <a:spcPct val="90000"/>
              </a:lnSpc>
            </a:pPr>
            <a:r>
              <a:rPr lang="en-US" altLang="en-US" sz="2800" b="1" dirty="0" smtClean="0"/>
              <a:t>Financial Success</a:t>
            </a:r>
          </a:p>
          <a:p>
            <a:pPr lvl="1" eaLnBrk="1" hangingPunct="1">
              <a:lnSpc>
                <a:spcPct val="90000"/>
              </a:lnSpc>
            </a:pPr>
            <a:r>
              <a:rPr lang="en-US" altLang="en-US" sz="2400" dirty="0" smtClean="0"/>
              <a:t>Entrepreneurs are wealth creators.  </a:t>
            </a:r>
          </a:p>
          <a:p>
            <a:pPr eaLnBrk="1" hangingPunct="1">
              <a:lnSpc>
                <a:spcPct val="90000"/>
              </a:lnSpc>
            </a:pPr>
            <a:r>
              <a:rPr lang="en-US" altLang="en-US" sz="2800" b="1" dirty="0" smtClean="0"/>
              <a:t>Job Security</a:t>
            </a:r>
          </a:p>
          <a:p>
            <a:pPr lvl="1" eaLnBrk="1" hangingPunct="1">
              <a:lnSpc>
                <a:spcPct val="90000"/>
              </a:lnSpc>
            </a:pPr>
            <a:r>
              <a:rPr lang="en-US" altLang="en-US" sz="2400" dirty="0" smtClean="0"/>
              <a:t>Over the past ten years, large companies have eliminated more jobs than they have created.</a:t>
            </a:r>
          </a:p>
          <a:p>
            <a:pPr eaLnBrk="1" hangingPunct="1">
              <a:lnSpc>
                <a:spcPct val="90000"/>
              </a:lnSpc>
            </a:pPr>
            <a:r>
              <a:rPr lang="en-US" altLang="en-US" sz="2800" b="1" dirty="0" smtClean="0"/>
              <a:t>Quality of Life	</a:t>
            </a:r>
          </a:p>
          <a:p>
            <a:pPr lvl="1" eaLnBrk="1" hangingPunct="1">
              <a:lnSpc>
                <a:spcPct val="90000"/>
              </a:lnSpc>
            </a:pPr>
            <a:r>
              <a:rPr lang="en-US" altLang="en-US" sz="2400" dirty="0" smtClean="0"/>
              <a:t>Starting a business gives the founder some choice over when, where, and how to work.	</a:t>
            </a:r>
          </a:p>
        </p:txBody>
      </p:sp>
      <p:sp>
        <p:nvSpPr>
          <p:cNvPr id="9219" name="Text Box 4"/>
          <p:cNvSpPr txBox="1">
            <a:spLocks noChangeArrowheads="1"/>
          </p:cNvSpPr>
          <p:nvPr/>
        </p:nvSpPr>
        <p:spPr bwMode="auto">
          <a:xfrm rot="-334796">
            <a:off x="1090613" y="180975"/>
            <a:ext cx="4495800" cy="1190625"/>
          </a:xfrm>
          <a:prstGeom prst="rect">
            <a:avLst/>
          </a:prstGeom>
          <a:noFill/>
          <a:ln w="9525">
            <a:noFill/>
            <a:miter lim="800000"/>
            <a:headEnd/>
            <a:tailEnd/>
          </a:ln>
        </p:spPr>
        <p:txBody>
          <a:bodyPr>
            <a:spAutoFit/>
          </a:bodyPr>
          <a:lstStyle/>
          <a:p>
            <a:pPr algn="ctr">
              <a:spcBef>
                <a:spcPct val="50000"/>
              </a:spcBef>
            </a:pPr>
            <a:r>
              <a:rPr lang="en-US" altLang="en-US" sz="3600" dirty="0">
                <a:latin typeface="+mn-lt"/>
              </a:rPr>
              <a:t>Why Entrepreneurship</a:t>
            </a:r>
            <a:r>
              <a:rPr lang="en-US" altLang="en-US" sz="3600" dirty="0">
                <a:latin typeface="Impact" pitchFamily="34" charset="0"/>
              </a:rPr>
              <a:t>?</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181600" cy="944562"/>
          </a:xfrm>
        </p:spPr>
        <p:txBody>
          <a:bodyPr>
            <a:normAutofit/>
          </a:bodyPr>
          <a:lstStyle/>
          <a:p>
            <a:r>
              <a:rPr lang="en-GB" dirty="0" smtClean="0">
                <a:latin typeface="+mn-lt"/>
              </a:rPr>
              <a:t>Creativity</a:t>
            </a:r>
            <a:endParaRPr lang="en-GB" dirty="0">
              <a:latin typeface="+mn-lt"/>
            </a:endParaRPr>
          </a:p>
        </p:txBody>
      </p:sp>
      <p:sp>
        <p:nvSpPr>
          <p:cNvPr id="3" name="Content Placeholder 2"/>
          <p:cNvSpPr>
            <a:spLocks noGrp="1"/>
          </p:cNvSpPr>
          <p:nvPr>
            <p:ph idx="1"/>
          </p:nvPr>
        </p:nvSpPr>
        <p:spPr>
          <a:xfrm>
            <a:off x="457200" y="1600200"/>
            <a:ext cx="8229600" cy="4724400"/>
          </a:xfrm>
        </p:spPr>
        <p:txBody>
          <a:bodyPr>
            <a:normAutofit fontScale="70000" lnSpcReduction="20000"/>
          </a:bodyPr>
          <a:lstStyle/>
          <a:p>
            <a:endParaRPr lang="en-GB" dirty="0" smtClean="0">
              <a:latin typeface="Arial" pitchFamily="34" charset="0"/>
              <a:cs typeface="Arial" pitchFamily="34" charset="0"/>
            </a:endParaRPr>
          </a:p>
          <a:p>
            <a:r>
              <a:rPr lang="en-GB" dirty="0" smtClean="0">
                <a:cs typeface="Arial" pitchFamily="34" charset="0"/>
              </a:rPr>
              <a:t>The generation or production of ideas that are both novel and useful. </a:t>
            </a:r>
          </a:p>
          <a:p>
            <a:pPr>
              <a:buNone/>
            </a:pPr>
            <a:endParaRPr lang="en-GB" dirty="0" smtClean="0">
              <a:cs typeface="Arial" pitchFamily="34" charset="0"/>
            </a:endParaRPr>
          </a:p>
          <a:p>
            <a:r>
              <a:rPr lang="en-GB" dirty="0" smtClean="0">
                <a:cs typeface="Arial" pitchFamily="34" charset="0"/>
              </a:rPr>
              <a:t>To be considered creative, ideas must be unique relative to other ideas currently available in  the organization  and seen as having the potential to create value for the organization in the short or long run. </a:t>
            </a:r>
          </a:p>
          <a:p>
            <a:pPr>
              <a:buNone/>
            </a:pPr>
            <a:r>
              <a:rPr lang="en-GB" dirty="0" smtClean="0">
                <a:cs typeface="Arial" pitchFamily="34" charset="0"/>
              </a:rPr>
              <a:t> </a:t>
            </a:r>
          </a:p>
          <a:p>
            <a:r>
              <a:rPr lang="en-GB" dirty="0" smtClean="0">
                <a:cs typeface="Arial" pitchFamily="34" charset="0"/>
              </a:rPr>
              <a:t>Creative ideas can relate to work procedures, products, services, and organizing structures</a:t>
            </a:r>
          </a:p>
          <a:p>
            <a:endParaRPr lang="en-GB" dirty="0" smtClean="0">
              <a:cs typeface="Arial" pitchFamily="34" charset="0"/>
            </a:endParaRPr>
          </a:p>
          <a:p>
            <a:r>
              <a:rPr lang="en-GB" dirty="0" smtClean="0">
                <a:cs typeface="Arial" pitchFamily="34" charset="0"/>
              </a:rPr>
              <a:t>Creativity often refers to the first stage of the innovation process and can therefore be seen as a sub process of innovation.</a:t>
            </a:r>
          </a:p>
          <a:p>
            <a:pPr>
              <a:buNone/>
            </a:pPr>
            <a:r>
              <a:rPr lang="en-GB" dirty="0" smtClean="0">
                <a:cs typeface="Arial" pitchFamily="34" charset="0"/>
              </a:rPr>
              <a:t>                               ( </a:t>
            </a:r>
            <a:r>
              <a:rPr lang="en-GB" dirty="0" err="1" smtClean="0">
                <a:cs typeface="Arial" pitchFamily="34" charset="0"/>
              </a:rPr>
              <a:t>Somech</a:t>
            </a:r>
            <a:r>
              <a:rPr lang="en-GB" dirty="0" smtClean="0">
                <a:cs typeface="Arial" pitchFamily="34" charset="0"/>
              </a:rPr>
              <a:t> and </a:t>
            </a:r>
            <a:r>
              <a:rPr lang="en-GB" dirty="0" err="1" smtClean="0">
                <a:cs typeface="Arial" pitchFamily="34" charset="0"/>
              </a:rPr>
              <a:t>Drach-Zahavy</a:t>
            </a:r>
            <a:r>
              <a:rPr lang="en-GB" dirty="0" smtClean="0">
                <a:cs typeface="Arial" pitchFamily="34" charset="0"/>
              </a:rPr>
              <a:t>, 2013).</a:t>
            </a:r>
            <a:endParaRPr lang="en-GB" dirty="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181600" cy="1143000"/>
          </a:xfrm>
        </p:spPr>
        <p:txBody>
          <a:bodyPr/>
          <a:lstStyle/>
          <a:p>
            <a:r>
              <a:rPr lang="en-GB" dirty="0" smtClean="0">
                <a:latin typeface="+mn-lt"/>
              </a:rPr>
              <a:t>Innovation </a:t>
            </a:r>
            <a:endParaRPr lang="en-GB" dirty="0">
              <a:latin typeface="+mn-lt"/>
            </a:endParaRPr>
          </a:p>
        </p:txBody>
      </p:sp>
      <p:sp>
        <p:nvSpPr>
          <p:cNvPr id="3" name="Content Placeholder 2"/>
          <p:cNvSpPr>
            <a:spLocks noGrp="1"/>
          </p:cNvSpPr>
          <p:nvPr>
            <p:ph idx="1"/>
          </p:nvPr>
        </p:nvSpPr>
        <p:spPr/>
        <p:txBody>
          <a:bodyPr>
            <a:normAutofit fontScale="77500" lnSpcReduction="20000"/>
          </a:bodyPr>
          <a:lstStyle/>
          <a:p>
            <a:r>
              <a:rPr lang="en-GB" dirty="0" smtClean="0"/>
              <a:t> Innovation is related to the intentional attempts to arrive at anticipated benefits for the individual, the team, the organization, or the surrounding society. </a:t>
            </a:r>
          </a:p>
          <a:p>
            <a:endParaRPr lang="en-GB" dirty="0" smtClean="0"/>
          </a:p>
          <a:p>
            <a:r>
              <a:rPr lang="en-GB" dirty="0" smtClean="0"/>
              <a:t>The two stages of innovation:</a:t>
            </a:r>
          </a:p>
          <a:p>
            <a:pPr>
              <a:buFont typeface="Wingdings" pitchFamily="2" charset="2"/>
              <a:buChar char="v"/>
            </a:pPr>
            <a:r>
              <a:rPr lang="en-GB" dirty="0" smtClean="0"/>
              <a:t> The creativity stage, namely, the generation of new ideas, </a:t>
            </a:r>
          </a:p>
          <a:p>
            <a:pPr>
              <a:buFont typeface="Wingdings" pitchFamily="2" charset="2"/>
              <a:buChar char="v"/>
            </a:pPr>
            <a:r>
              <a:rPr lang="en-GB" dirty="0" smtClean="0"/>
              <a:t> The implementation stage, namely, the successful implementation of creative ideas .</a:t>
            </a:r>
          </a:p>
          <a:p>
            <a:endParaRPr lang="en-GB" dirty="0" smtClean="0"/>
          </a:p>
          <a:p>
            <a:r>
              <a:rPr lang="en-GB" dirty="0" smtClean="0"/>
              <a:t>Thus, innovation is a process that encompasses creativity and implementation . </a:t>
            </a:r>
          </a:p>
          <a:p>
            <a:pPr>
              <a:buNone/>
            </a:pPr>
            <a:r>
              <a:rPr lang="en-GB" dirty="0" smtClean="0"/>
              <a:t>                                ( </a:t>
            </a:r>
            <a:r>
              <a:rPr lang="en-GB" dirty="0" err="1" smtClean="0"/>
              <a:t>VanGundy</a:t>
            </a:r>
            <a:r>
              <a:rPr lang="en-GB" dirty="0" smtClean="0"/>
              <a:t>,  2007)</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334000" cy="1143000"/>
          </a:xfrm>
        </p:spPr>
        <p:txBody>
          <a:bodyPr/>
          <a:lstStyle/>
          <a:p>
            <a:r>
              <a:rPr lang="en-GB" dirty="0" smtClean="0"/>
              <a:t>Globalization</a:t>
            </a:r>
            <a:endParaRPr lang="en-GB" dirty="0"/>
          </a:p>
        </p:txBody>
      </p:sp>
      <p:sp>
        <p:nvSpPr>
          <p:cNvPr id="3" name="Content Placeholder 2"/>
          <p:cNvSpPr>
            <a:spLocks noGrp="1"/>
          </p:cNvSpPr>
          <p:nvPr>
            <p:ph idx="1"/>
          </p:nvPr>
        </p:nvSpPr>
        <p:spPr>
          <a:xfrm>
            <a:off x="457200" y="1752600"/>
            <a:ext cx="8229600" cy="4373563"/>
          </a:xfrm>
        </p:spPr>
        <p:txBody>
          <a:bodyPr>
            <a:normAutofit/>
          </a:bodyPr>
          <a:lstStyle/>
          <a:p>
            <a:pPr lvl="1">
              <a:buNone/>
            </a:pPr>
            <a:endParaRPr lang="en-US" altLang="en-US" sz="2000" dirty="0" smtClean="0"/>
          </a:p>
          <a:p>
            <a:pPr lvl="1">
              <a:buNone/>
            </a:pPr>
            <a:endParaRPr lang="en-US" altLang="en-US" sz="2400" dirty="0" smtClean="0"/>
          </a:p>
          <a:p>
            <a:r>
              <a:rPr lang="en-GB" sz="2400" dirty="0" smtClean="0"/>
              <a:t> </a:t>
            </a:r>
            <a:r>
              <a:rPr lang="en-US" altLang="en-US" sz="2400" dirty="0" smtClean="0"/>
              <a:t>The rapid globalization of business has created many opportunities for entrepreneurs</a:t>
            </a:r>
          </a:p>
          <a:p>
            <a:pPr>
              <a:buNone/>
            </a:pPr>
            <a:endParaRPr lang="en-GB" sz="2400" dirty="0" smtClean="0"/>
          </a:p>
          <a:p>
            <a:r>
              <a:rPr lang="en-GB" sz="2400" dirty="0" smtClean="0"/>
              <a:t> Telecommunications technology has facilitate globalization of  commerce. Globalization has led to increase competition and the  internet has lowered  the barriers for entry into a number of markets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3"/>
          <p:cNvSpPr>
            <a:spLocks noChangeArrowheads="1"/>
          </p:cNvSpPr>
          <p:nvPr/>
        </p:nvSpPr>
        <p:spPr bwMode="auto">
          <a:xfrm>
            <a:off x="533400" y="1600200"/>
            <a:ext cx="8534400" cy="5029200"/>
          </a:xfrm>
          <a:prstGeom prst="rect">
            <a:avLst/>
          </a:prstGeom>
          <a:noFill/>
          <a:ln w="9525">
            <a:noFill/>
            <a:miter lim="800000"/>
            <a:headEnd/>
            <a:tailEnd/>
          </a:ln>
        </p:spPr>
        <p:txBody>
          <a:bodyPr/>
          <a:lstStyle/>
          <a:p>
            <a:pPr>
              <a:buFont typeface="Arial" pitchFamily="34" charset="0"/>
              <a:buChar char="•"/>
            </a:pPr>
            <a:r>
              <a:rPr lang="en-GB" sz="1800" dirty="0" smtClean="0">
                <a:latin typeface="Arial" pitchFamily="34" charset="0"/>
                <a:cs typeface="Arial" pitchFamily="34" charset="0"/>
              </a:rPr>
              <a:t>   </a:t>
            </a:r>
            <a:r>
              <a:rPr lang="en-GB" sz="1800" dirty="0" smtClean="0">
                <a:latin typeface="+mn-lt"/>
                <a:cs typeface="Arial" pitchFamily="34" charset="0"/>
              </a:rPr>
              <a:t>Start Up Britain and the Centre for Entrepreneurs, predicts over 90,254 start- </a:t>
            </a:r>
            <a:br>
              <a:rPr lang="en-GB" sz="1800" dirty="0" smtClean="0">
                <a:latin typeface="+mn-lt"/>
                <a:cs typeface="Arial" pitchFamily="34" charset="0"/>
              </a:rPr>
            </a:br>
            <a:r>
              <a:rPr lang="en-GB" sz="1800" dirty="0" smtClean="0">
                <a:latin typeface="+mn-lt"/>
                <a:cs typeface="Arial" pitchFamily="34" charset="0"/>
              </a:rPr>
              <a:t>      ups  this year.</a:t>
            </a:r>
            <a:br>
              <a:rPr lang="en-GB" sz="1800" dirty="0" smtClean="0">
                <a:latin typeface="+mn-lt"/>
                <a:cs typeface="Arial" pitchFamily="34" charset="0"/>
              </a:rPr>
            </a:br>
            <a:endParaRPr lang="en-GB" sz="1800" dirty="0" smtClean="0">
              <a:latin typeface="+mn-lt"/>
              <a:cs typeface="Arial" pitchFamily="34" charset="0"/>
            </a:endParaRPr>
          </a:p>
          <a:p>
            <a:pPr>
              <a:buFont typeface="Arial" pitchFamily="34" charset="0"/>
              <a:buChar char="•"/>
            </a:pPr>
            <a:r>
              <a:rPr lang="en-GB" sz="1800" dirty="0" smtClean="0">
                <a:latin typeface="+mn-lt"/>
                <a:cs typeface="Arial" pitchFamily="34" charset="0"/>
              </a:rPr>
              <a:t>     UK is witnessing a sustained cultural shift towards entrepreneurialism with </a:t>
            </a:r>
            <a:br>
              <a:rPr lang="en-GB" sz="1800" dirty="0" smtClean="0">
                <a:latin typeface="+mn-lt"/>
                <a:cs typeface="Arial" pitchFamily="34" charset="0"/>
              </a:rPr>
            </a:br>
            <a:r>
              <a:rPr lang="en-GB" sz="1800" dirty="0" smtClean="0">
                <a:latin typeface="+mn-lt"/>
                <a:cs typeface="Arial" pitchFamily="34" charset="0"/>
              </a:rPr>
              <a:t>       more people deciding to strike out on their own.</a:t>
            </a:r>
            <a:br>
              <a:rPr lang="en-GB" sz="1800" dirty="0" smtClean="0">
                <a:latin typeface="+mn-lt"/>
                <a:cs typeface="Arial" pitchFamily="34" charset="0"/>
              </a:rPr>
            </a:br>
            <a:endParaRPr lang="en-GB" sz="1800" dirty="0" smtClean="0">
              <a:latin typeface="+mn-lt"/>
              <a:cs typeface="Arial" pitchFamily="34" charset="0"/>
            </a:endParaRPr>
          </a:p>
          <a:p>
            <a:pPr>
              <a:buFont typeface="Arial" pitchFamily="34" charset="0"/>
              <a:buChar char="•"/>
            </a:pPr>
            <a:r>
              <a:rPr lang="en-GB" sz="1800" dirty="0" smtClean="0">
                <a:latin typeface="+mn-lt"/>
                <a:cs typeface="Arial" pitchFamily="34" charset="0"/>
              </a:rPr>
              <a:t>      Regionally, London continues to outperform the rest of the country (with over </a:t>
            </a:r>
            <a:br>
              <a:rPr lang="en-GB" sz="1800" dirty="0" smtClean="0">
                <a:latin typeface="+mn-lt"/>
                <a:cs typeface="Arial" pitchFamily="34" charset="0"/>
              </a:rPr>
            </a:br>
            <a:r>
              <a:rPr lang="en-GB" sz="1800" dirty="0" smtClean="0">
                <a:latin typeface="+mn-lt"/>
                <a:cs typeface="Arial" pitchFamily="34" charset="0"/>
              </a:rPr>
              <a:t>       200,000 company formations). </a:t>
            </a:r>
          </a:p>
          <a:p>
            <a:pPr>
              <a:buFont typeface="Arial" pitchFamily="34" charset="0"/>
              <a:buChar char="•"/>
            </a:pPr>
            <a:endParaRPr lang="en-GB" sz="1800" dirty="0" smtClean="0">
              <a:latin typeface="+mn-lt"/>
              <a:cs typeface="Arial" pitchFamily="34" charset="0"/>
            </a:endParaRPr>
          </a:p>
          <a:p>
            <a:pPr>
              <a:buFont typeface="Arial" pitchFamily="34" charset="0"/>
              <a:buChar char="•"/>
            </a:pPr>
            <a:r>
              <a:rPr lang="en-GB" sz="1800" dirty="0" smtClean="0">
                <a:latin typeface="+mn-lt"/>
                <a:cs typeface="Arial" pitchFamily="34" charset="0"/>
              </a:rPr>
              <a:t>      Other cities such as Manchester, Edinburgh, Glasgow, Bristol and </a:t>
            </a:r>
            <a:br>
              <a:rPr lang="en-GB" sz="1800" dirty="0" smtClean="0">
                <a:latin typeface="+mn-lt"/>
                <a:cs typeface="Arial" pitchFamily="34" charset="0"/>
              </a:rPr>
            </a:br>
            <a:r>
              <a:rPr lang="en-GB" sz="1800" dirty="0" smtClean="0">
                <a:latin typeface="+mn-lt"/>
                <a:cs typeface="Arial" pitchFamily="34" charset="0"/>
              </a:rPr>
              <a:t>       Birmingham are among the top performers</a:t>
            </a:r>
          </a:p>
          <a:p>
            <a:pPr>
              <a:buFont typeface="Arial" pitchFamily="34" charset="0"/>
              <a:buChar char="•"/>
            </a:pPr>
            <a:endParaRPr lang="en-GB" sz="1800" dirty="0" smtClean="0">
              <a:latin typeface="+mn-lt"/>
              <a:cs typeface="Arial" pitchFamily="34" charset="0"/>
            </a:endParaRPr>
          </a:p>
          <a:p>
            <a:pPr marL="342900" indent="-342900" eaLnBrk="1" hangingPunct="1">
              <a:spcAft>
                <a:spcPct val="50000"/>
              </a:spcAft>
              <a:buFont typeface="Arial" pitchFamily="34" charset="0"/>
              <a:buChar char="•"/>
            </a:pPr>
            <a:r>
              <a:rPr lang="en-US" altLang="en-US" sz="1800" dirty="0" smtClean="0">
                <a:latin typeface="+mn-lt"/>
                <a:cs typeface="Arial" pitchFamily="34" charset="0"/>
              </a:rPr>
              <a:t>Many colleges and universities  in the UK offer entrepreneurship majors.</a:t>
            </a:r>
          </a:p>
          <a:p>
            <a:pPr marL="342900" indent="-342900" eaLnBrk="1" hangingPunct="1">
              <a:spcAft>
                <a:spcPct val="50000"/>
              </a:spcAft>
              <a:buFont typeface="Arial" pitchFamily="34" charset="0"/>
              <a:buChar char="•"/>
            </a:pPr>
            <a:r>
              <a:rPr lang="en-US" altLang="en-US" sz="1800" dirty="0" smtClean="0">
                <a:latin typeface="+mn-lt"/>
                <a:cs typeface="Arial" pitchFamily="34" charset="0"/>
              </a:rPr>
              <a:t>Universities are helping students launch businesses.</a:t>
            </a:r>
            <a:endParaRPr lang="en-US" altLang="en-US" sz="2000" b="1" i="1" dirty="0" smtClean="0">
              <a:solidFill>
                <a:schemeClr val="accent2"/>
              </a:solidFill>
              <a:latin typeface="+mn-lt"/>
              <a:cs typeface="Arial" pitchFamily="34" charset="0"/>
            </a:endParaRPr>
          </a:p>
          <a:p>
            <a:pPr marL="342900" indent="-342900" eaLnBrk="1" hangingPunct="1">
              <a:spcAft>
                <a:spcPct val="50000"/>
              </a:spcAft>
              <a:buFont typeface="Arial" pitchFamily="34" charset="0"/>
              <a:buChar char="•"/>
            </a:pPr>
            <a:r>
              <a:rPr lang="en-US" altLang="en-US" sz="1800" dirty="0" smtClean="0">
                <a:latin typeface="+mn-lt"/>
                <a:cs typeface="Arial" pitchFamily="34" charset="0"/>
              </a:rPr>
              <a:t>Technology has given entrepreneurs tools that help them compete.</a:t>
            </a:r>
          </a:p>
          <a:p>
            <a:pPr marL="342900" indent="-342900" eaLnBrk="1" hangingPunct="1">
              <a:spcAft>
                <a:spcPct val="50000"/>
              </a:spcAft>
              <a:buFont typeface="Arial" pitchFamily="34" charset="0"/>
              <a:buChar char="•"/>
            </a:pPr>
            <a:r>
              <a:rPr lang="en-US" altLang="en-US" sz="1800" dirty="0" smtClean="0">
                <a:latin typeface="+mn-lt"/>
                <a:cs typeface="Arial" pitchFamily="34" charset="0"/>
              </a:rPr>
              <a:t>Entrepreneurs have used information technology to improve their industries.</a:t>
            </a:r>
          </a:p>
          <a:p>
            <a:endParaRPr lang="en-GB" sz="1800" dirty="0" smtClean="0"/>
          </a:p>
          <a:p>
            <a:pPr marL="342900" indent="-342900" eaLnBrk="1" hangingPunct="1">
              <a:spcBef>
                <a:spcPct val="20000"/>
              </a:spcBef>
              <a:spcAft>
                <a:spcPts val="600"/>
              </a:spcAft>
              <a:buFontTx/>
              <a:buChar char="•"/>
            </a:pPr>
            <a:endParaRPr lang="en-US" altLang="en-US" sz="1800" dirty="0"/>
          </a:p>
        </p:txBody>
      </p:sp>
      <p:sp>
        <p:nvSpPr>
          <p:cNvPr id="11267" name="Rectangle 6"/>
          <p:cNvSpPr>
            <a:spLocks noChangeArrowheads="1"/>
          </p:cNvSpPr>
          <p:nvPr/>
        </p:nvSpPr>
        <p:spPr bwMode="auto">
          <a:xfrm>
            <a:off x="4572000" y="1219200"/>
            <a:ext cx="7696200" cy="4953000"/>
          </a:xfrm>
          <a:prstGeom prst="rect">
            <a:avLst/>
          </a:prstGeom>
          <a:noFill/>
          <a:ln w="9525">
            <a:noFill/>
            <a:miter lim="800000"/>
            <a:headEnd/>
            <a:tailEnd/>
          </a:ln>
        </p:spPr>
        <p:txBody>
          <a:bodyPr/>
          <a:lstStyle/>
          <a:p>
            <a:pPr marL="342900" indent="-342900" eaLnBrk="1" hangingPunct="1">
              <a:spcBef>
                <a:spcPts val="1800"/>
              </a:spcBef>
              <a:spcAft>
                <a:spcPts val="1200"/>
              </a:spcAft>
              <a:buFontTx/>
              <a:buChar char="•"/>
            </a:pPr>
            <a:endParaRPr lang="en-US" altLang="en-US" sz="1800">
              <a:latin typeface="Times" pitchFamily="1" charset="0"/>
            </a:endParaRPr>
          </a:p>
        </p:txBody>
      </p:sp>
      <p:sp>
        <p:nvSpPr>
          <p:cNvPr id="11268" name="Text Box 7"/>
          <p:cNvSpPr txBox="1">
            <a:spLocks noChangeArrowheads="1"/>
          </p:cNvSpPr>
          <p:nvPr/>
        </p:nvSpPr>
        <p:spPr bwMode="auto">
          <a:xfrm rot="-334796">
            <a:off x="843119" y="472788"/>
            <a:ext cx="4882902" cy="584775"/>
          </a:xfrm>
          <a:prstGeom prst="rect">
            <a:avLst/>
          </a:prstGeom>
          <a:noFill/>
          <a:ln w="9525">
            <a:noFill/>
            <a:miter lim="800000"/>
            <a:headEnd/>
            <a:tailEnd/>
          </a:ln>
        </p:spPr>
        <p:txBody>
          <a:bodyPr wrap="square">
            <a:spAutoFit/>
          </a:bodyPr>
          <a:lstStyle/>
          <a:p>
            <a:pPr algn="ctr">
              <a:spcBef>
                <a:spcPct val="50000"/>
              </a:spcBef>
            </a:pPr>
            <a:r>
              <a:rPr lang="en-GB" sz="3200" b="1" dirty="0" smtClean="0">
                <a:latin typeface="+mn-lt"/>
              </a:rPr>
              <a:t>How entrepreneurial is UK? </a:t>
            </a:r>
            <a:endParaRPr lang="en-US" altLang="en-US" sz="3200" dirty="0">
              <a:latin typeface="+mn-lt"/>
            </a:endParaRPr>
          </a:p>
        </p:txBody>
      </p:sp>
    </p:spTree>
    <p:custDataLst>
      <p:tags r:id="rId1"/>
    </p:custData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ntr" presetSubtype="0" fill="hold" nodeType="clickEffect">
                                  <p:stCondLst>
                                    <p:cond delay="0"/>
                                  </p:stCondLst>
                                  <p:childTnLst>
                                    <p:set>
                                      <p:cBhvr>
                                        <p:cTn id="6" dur="1" fill="hold">
                                          <p:stCondLst>
                                            <p:cond delay="0"/>
                                          </p:stCondLst>
                                        </p:cTn>
                                        <p:tgtEl>
                                          <p:spTgt spid="13314">
                                            <p:txEl>
                                              <p:pRg st="0" end="0"/>
                                            </p:txEl>
                                          </p:spTgt>
                                        </p:tgtEl>
                                        <p:attrNameLst>
                                          <p:attrName>style.visibility</p:attrName>
                                        </p:attrNameLst>
                                      </p:cBhvr>
                                      <p:to>
                                        <p:strVal val="visible"/>
                                      </p:to>
                                    </p:set>
                                    <p:anim to="" calcmode="lin" valueType="num">
                                      <p:cBhvr>
                                        <p:cTn id="7" dur="1" fill="hold"/>
                                        <p:tgtEl>
                                          <p:spTgt spid="13314">
                                            <p:txEl>
                                              <p:pRg st="0" end="0"/>
                                            </p:txEl>
                                          </p:spTgt>
                                        </p:tgtEl>
                                        <p:attrNameLst>
                                          <p:attrName/>
                                        </p:attrNameLst>
                                      </p:cBhvr>
                                    </p:anim>
                                  </p:childTnLst>
                                </p:cTn>
                              </p:par>
                            </p:childTnLst>
                          </p:cTn>
                        </p:par>
                      </p:childTnLst>
                    </p:cTn>
                  </p:par>
                  <p:par>
                    <p:cTn id="8" fill="hold">
                      <p:stCondLst>
                        <p:cond delay="indefinite"/>
                      </p:stCondLst>
                      <p:childTnLst>
                        <p:par>
                          <p:cTn id="9" fill="hold">
                            <p:stCondLst>
                              <p:cond delay="0"/>
                            </p:stCondLst>
                            <p:childTnLst>
                              <p:par>
                                <p:cTn id="10" presetID="24" presetClass="entr" presetSubtype="0" fill="hold" nodeType="clickEffect">
                                  <p:stCondLst>
                                    <p:cond delay="0"/>
                                  </p:stCondLst>
                                  <p:childTnLst>
                                    <p:set>
                                      <p:cBhvr>
                                        <p:cTn id="11" dur="1" fill="hold">
                                          <p:stCondLst>
                                            <p:cond delay="0"/>
                                          </p:stCondLst>
                                        </p:cTn>
                                        <p:tgtEl>
                                          <p:spTgt spid="13314">
                                            <p:txEl>
                                              <p:pRg st="1" end="1"/>
                                            </p:txEl>
                                          </p:spTgt>
                                        </p:tgtEl>
                                        <p:attrNameLst>
                                          <p:attrName>style.visibility</p:attrName>
                                        </p:attrNameLst>
                                      </p:cBhvr>
                                      <p:to>
                                        <p:strVal val="visible"/>
                                      </p:to>
                                    </p:set>
                                    <p:anim to="" calcmode="lin" valueType="num">
                                      <p:cBhvr>
                                        <p:cTn id="12" dur="1" fill="hold"/>
                                        <p:tgtEl>
                                          <p:spTgt spid="13314">
                                            <p:txEl>
                                              <p:pRg st="1" end="1"/>
                                            </p:txEl>
                                          </p:spTgt>
                                        </p:tgtEl>
                                        <p:attrNameLst>
                                          <p:attrName/>
                                        </p:attrNameLst>
                                      </p:cBhvr>
                                    </p:anim>
                                  </p:childTnLst>
                                </p:cTn>
                              </p:par>
                            </p:childTnLst>
                          </p:cTn>
                        </p:par>
                      </p:childTnLst>
                    </p:cTn>
                  </p:par>
                  <p:par>
                    <p:cTn id="13" fill="hold">
                      <p:stCondLst>
                        <p:cond delay="indefinite"/>
                      </p:stCondLst>
                      <p:childTnLst>
                        <p:par>
                          <p:cTn id="14" fill="hold">
                            <p:stCondLst>
                              <p:cond delay="0"/>
                            </p:stCondLst>
                            <p:childTnLst>
                              <p:par>
                                <p:cTn id="15" presetID="24" presetClass="entr" presetSubtype="0" fill="hold" nodeType="clickEffect">
                                  <p:stCondLst>
                                    <p:cond delay="0"/>
                                  </p:stCondLst>
                                  <p:childTnLst>
                                    <p:set>
                                      <p:cBhvr>
                                        <p:cTn id="16" dur="1" fill="hold">
                                          <p:stCondLst>
                                            <p:cond delay="0"/>
                                          </p:stCondLst>
                                        </p:cTn>
                                        <p:tgtEl>
                                          <p:spTgt spid="13314">
                                            <p:txEl>
                                              <p:pRg st="2" end="2"/>
                                            </p:txEl>
                                          </p:spTgt>
                                        </p:tgtEl>
                                        <p:attrNameLst>
                                          <p:attrName>style.visibility</p:attrName>
                                        </p:attrNameLst>
                                      </p:cBhvr>
                                      <p:to>
                                        <p:strVal val="visible"/>
                                      </p:to>
                                    </p:set>
                                    <p:anim to="" calcmode="lin" valueType="num">
                                      <p:cBhvr>
                                        <p:cTn id="17" dur="1" fill="hold"/>
                                        <p:tgtEl>
                                          <p:spTgt spid="13314">
                                            <p:txEl>
                                              <p:pRg st="2" end="2"/>
                                            </p:txEl>
                                          </p:spTgt>
                                        </p:tgtEl>
                                        <p:attrNameLst>
                                          <p:attrName/>
                                        </p:attrNameLst>
                                      </p:cBhvr>
                                    </p:anim>
                                  </p:childTnLst>
                                </p:cTn>
                              </p:par>
                            </p:childTnLst>
                          </p:cTn>
                        </p:par>
                      </p:childTnLst>
                    </p:cTn>
                  </p:par>
                  <p:par>
                    <p:cTn id="18" fill="hold">
                      <p:stCondLst>
                        <p:cond delay="indefinite"/>
                      </p:stCondLst>
                      <p:childTnLst>
                        <p:par>
                          <p:cTn id="19" fill="hold">
                            <p:stCondLst>
                              <p:cond delay="0"/>
                            </p:stCondLst>
                            <p:childTnLst>
                              <p:par>
                                <p:cTn id="20" presetID="24" presetClass="entr" presetSubtype="0" fill="hold" nodeType="clickEffect">
                                  <p:stCondLst>
                                    <p:cond delay="0"/>
                                  </p:stCondLst>
                                  <p:childTnLst>
                                    <p:set>
                                      <p:cBhvr>
                                        <p:cTn id="21" dur="1" fill="hold">
                                          <p:stCondLst>
                                            <p:cond delay="0"/>
                                          </p:stCondLst>
                                        </p:cTn>
                                        <p:tgtEl>
                                          <p:spTgt spid="13314">
                                            <p:txEl>
                                              <p:pRg st="4" end="4"/>
                                            </p:txEl>
                                          </p:spTgt>
                                        </p:tgtEl>
                                        <p:attrNameLst>
                                          <p:attrName>style.visibility</p:attrName>
                                        </p:attrNameLst>
                                      </p:cBhvr>
                                      <p:to>
                                        <p:strVal val="visible"/>
                                      </p:to>
                                    </p:set>
                                    <p:anim to="" calcmode="lin" valueType="num">
                                      <p:cBhvr>
                                        <p:cTn id="22" dur="1" fill="hold"/>
                                        <p:tgtEl>
                                          <p:spTgt spid="13314">
                                            <p:txEl>
                                              <p:pRg st="4" end="4"/>
                                            </p:txEl>
                                          </p:spTgt>
                                        </p:tgtEl>
                                        <p:attrNameLst>
                                          <p:attrName/>
                                        </p:attrNameLst>
                                      </p:cBhvr>
                                    </p:anim>
                                  </p:childTnLst>
                                </p:cTn>
                              </p:par>
                            </p:childTnLst>
                          </p:cTn>
                        </p:par>
                      </p:childTnLst>
                    </p:cTn>
                  </p:par>
                  <p:par>
                    <p:cTn id="23" fill="hold">
                      <p:stCondLst>
                        <p:cond delay="indefinite"/>
                      </p:stCondLst>
                      <p:childTnLst>
                        <p:par>
                          <p:cTn id="24" fill="hold">
                            <p:stCondLst>
                              <p:cond delay="0"/>
                            </p:stCondLst>
                            <p:childTnLst>
                              <p:par>
                                <p:cTn id="25" presetID="24" presetClass="entr" presetSubtype="0" fill="hold" nodeType="clickEffect">
                                  <p:stCondLst>
                                    <p:cond delay="0"/>
                                  </p:stCondLst>
                                  <p:childTnLst>
                                    <p:set>
                                      <p:cBhvr>
                                        <p:cTn id="26" dur="1" fill="hold">
                                          <p:stCondLst>
                                            <p:cond delay="0"/>
                                          </p:stCondLst>
                                        </p:cTn>
                                        <p:tgtEl>
                                          <p:spTgt spid="13314">
                                            <p:txEl>
                                              <p:pRg st="6" end="6"/>
                                            </p:txEl>
                                          </p:spTgt>
                                        </p:tgtEl>
                                        <p:attrNameLst>
                                          <p:attrName>style.visibility</p:attrName>
                                        </p:attrNameLst>
                                      </p:cBhvr>
                                      <p:to>
                                        <p:strVal val="visible"/>
                                      </p:to>
                                    </p:set>
                                    <p:anim to="" calcmode="lin" valueType="num">
                                      <p:cBhvr>
                                        <p:cTn id="27" dur="1" fill="hold"/>
                                        <p:tgtEl>
                                          <p:spTgt spid="13314">
                                            <p:txEl>
                                              <p:pRg st="6" end="6"/>
                                            </p:txEl>
                                          </p:spTgt>
                                        </p:tgtEl>
                                        <p:attrNameLst>
                                          <p:attrName/>
                                        </p:attrNameLst>
                                      </p:cBhvr>
                                    </p:anim>
                                  </p:childTnLst>
                                </p:cTn>
                              </p:par>
                            </p:childTnLst>
                          </p:cTn>
                        </p:par>
                      </p:childTnLst>
                    </p:cTn>
                  </p:par>
                  <p:par>
                    <p:cTn id="28" fill="hold">
                      <p:stCondLst>
                        <p:cond delay="indefinite"/>
                      </p:stCondLst>
                      <p:childTnLst>
                        <p:par>
                          <p:cTn id="29" fill="hold">
                            <p:stCondLst>
                              <p:cond delay="0"/>
                            </p:stCondLst>
                            <p:childTnLst>
                              <p:par>
                                <p:cTn id="30" presetID="24" presetClass="entr" presetSubtype="0" fill="hold" nodeType="clickEffect">
                                  <p:stCondLst>
                                    <p:cond delay="0"/>
                                  </p:stCondLst>
                                  <p:childTnLst>
                                    <p:set>
                                      <p:cBhvr>
                                        <p:cTn id="31" dur="1" fill="hold">
                                          <p:stCondLst>
                                            <p:cond delay="0"/>
                                          </p:stCondLst>
                                        </p:cTn>
                                        <p:tgtEl>
                                          <p:spTgt spid="13314">
                                            <p:txEl>
                                              <p:pRg st="7" end="7"/>
                                            </p:txEl>
                                          </p:spTgt>
                                        </p:tgtEl>
                                        <p:attrNameLst>
                                          <p:attrName>style.visibility</p:attrName>
                                        </p:attrNameLst>
                                      </p:cBhvr>
                                      <p:to>
                                        <p:strVal val="visible"/>
                                      </p:to>
                                    </p:set>
                                    <p:anim to="" calcmode="lin" valueType="num">
                                      <p:cBhvr>
                                        <p:cTn id="32" dur="1" fill="hold"/>
                                        <p:tgtEl>
                                          <p:spTgt spid="13314">
                                            <p:txEl>
                                              <p:pRg st="7" end="7"/>
                                            </p:txEl>
                                          </p:spTgt>
                                        </p:tgtEl>
                                        <p:attrNameLst>
                                          <p:attrName/>
                                        </p:attrNameLst>
                                      </p:cBhvr>
                                    </p:anim>
                                  </p:childTnLst>
                                </p:cTn>
                              </p:par>
                            </p:childTnLst>
                          </p:cTn>
                        </p:par>
                      </p:childTnLst>
                    </p:cTn>
                  </p:par>
                  <p:par>
                    <p:cTn id="33" fill="hold">
                      <p:stCondLst>
                        <p:cond delay="indefinite"/>
                      </p:stCondLst>
                      <p:childTnLst>
                        <p:par>
                          <p:cTn id="34" fill="hold">
                            <p:stCondLst>
                              <p:cond delay="0"/>
                            </p:stCondLst>
                            <p:childTnLst>
                              <p:par>
                                <p:cTn id="35" presetID="24" presetClass="entr" presetSubtype="0" fill="hold" nodeType="clickEffect">
                                  <p:stCondLst>
                                    <p:cond delay="0"/>
                                  </p:stCondLst>
                                  <p:childTnLst>
                                    <p:set>
                                      <p:cBhvr>
                                        <p:cTn id="36" dur="1" fill="hold">
                                          <p:stCondLst>
                                            <p:cond delay="0"/>
                                          </p:stCondLst>
                                        </p:cTn>
                                        <p:tgtEl>
                                          <p:spTgt spid="13314">
                                            <p:txEl>
                                              <p:pRg st="8" end="8"/>
                                            </p:txEl>
                                          </p:spTgt>
                                        </p:tgtEl>
                                        <p:attrNameLst>
                                          <p:attrName>style.visibility</p:attrName>
                                        </p:attrNameLst>
                                      </p:cBhvr>
                                      <p:to>
                                        <p:strVal val="visible"/>
                                      </p:to>
                                    </p:set>
                                    <p:anim to="" calcmode="lin" valueType="num">
                                      <p:cBhvr>
                                        <p:cTn id="37" dur="1" fill="hold"/>
                                        <p:tgtEl>
                                          <p:spTgt spid="13314">
                                            <p:txEl>
                                              <p:pRg st="8" end="8"/>
                                            </p:txEl>
                                          </p:spTgt>
                                        </p:tgtEl>
                                        <p:attrNameLst>
                                          <p:attrName/>
                                        </p:attrNameLst>
                                      </p:cBhvr>
                                    </p:anim>
                                  </p:childTnLst>
                                </p:cTn>
                              </p:par>
                            </p:childTnLst>
                          </p:cTn>
                        </p:par>
                      </p:childTnLst>
                    </p:cTn>
                  </p:par>
                  <p:par>
                    <p:cTn id="38" fill="hold">
                      <p:stCondLst>
                        <p:cond delay="indefinite"/>
                      </p:stCondLst>
                      <p:childTnLst>
                        <p:par>
                          <p:cTn id="39" fill="hold">
                            <p:stCondLst>
                              <p:cond delay="0"/>
                            </p:stCondLst>
                            <p:childTnLst>
                              <p:par>
                                <p:cTn id="40" presetID="24" presetClass="entr" presetSubtype="0" fill="hold" nodeType="clickEffect">
                                  <p:stCondLst>
                                    <p:cond delay="0"/>
                                  </p:stCondLst>
                                  <p:childTnLst>
                                    <p:set>
                                      <p:cBhvr>
                                        <p:cTn id="41" dur="1" fill="hold">
                                          <p:stCondLst>
                                            <p:cond delay="0"/>
                                          </p:stCondLst>
                                        </p:cTn>
                                        <p:tgtEl>
                                          <p:spTgt spid="13314">
                                            <p:txEl>
                                              <p:pRg st="9" end="9"/>
                                            </p:txEl>
                                          </p:spTgt>
                                        </p:tgtEl>
                                        <p:attrNameLst>
                                          <p:attrName>style.visibility</p:attrName>
                                        </p:attrNameLst>
                                      </p:cBhvr>
                                      <p:to>
                                        <p:strVal val="visible"/>
                                      </p:to>
                                    </p:set>
                                    <p:anim to="" calcmode="lin" valueType="num">
                                      <p:cBhvr>
                                        <p:cTn id="42" dur="1" fill="hold"/>
                                        <p:tgtEl>
                                          <p:spTgt spid="13314">
                                            <p:txEl>
                                              <p:pRg st="9" end="9"/>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7"/>
          <p:cNvSpPr txBox="1">
            <a:spLocks noChangeArrowheads="1"/>
          </p:cNvSpPr>
          <p:nvPr/>
        </p:nvSpPr>
        <p:spPr bwMode="auto">
          <a:xfrm rot="-334796">
            <a:off x="714375" y="152400"/>
            <a:ext cx="4948238" cy="1311275"/>
          </a:xfrm>
          <a:prstGeom prst="rect">
            <a:avLst/>
          </a:prstGeom>
          <a:noFill/>
          <a:ln w="9525">
            <a:noFill/>
            <a:miter lim="800000"/>
            <a:headEnd/>
            <a:tailEnd/>
          </a:ln>
        </p:spPr>
        <p:txBody>
          <a:bodyPr>
            <a:spAutoFit/>
          </a:bodyPr>
          <a:lstStyle/>
          <a:p>
            <a:pPr algn="ctr">
              <a:spcBef>
                <a:spcPct val="50000"/>
              </a:spcBef>
            </a:pPr>
            <a:r>
              <a:rPr lang="en-US" altLang="en-US" sz="4000" dirty="0">
                <a:latin typeface="+mn-lt"/>
              </a:rPr>
              <a:t>Characteristics of Entrepreneurs</a:t>
            </a:r>
          </a:p>
        </p:txBody>
      </p:sp>
      <p:pic>
        <p:nvPicPr>
          <p:cNvPr id="12291" name="Picture 5"/>
          <p:cNvPicPr>
            <a:picLocks noChangeAspect="1" noChangeArrowheads="1"/>
          </p:cNvPicPr>
          <p:nvPr/>
        </p:nvPicPr>
        <p:blipFill>
          <a:blip r:embed="rId4" cstate="print"/>
          <a:srcRect/>
          <a:stretch>
            <a:fillRect/>
          </a:stretch>
        </p:blipFill>
        <p:spPr bwMode="auto">
          <a:xfrm>
            <a:off x="1828800" y="1905000"/>
            <a:ext cx="5562600" cy="4351338"/>
          </a:xfrm>
          <a:prstGeom prst="rect">
            <a:avLst/>
          </a:prstGeom>
          <a:noFill/>
          <a:ln w="9525">
            <a:noFill/>
            <a:miter lim="800000"/>
            <a:headEnd/>
            <a:tailEnd/>
          </a:ln>
        </p:spPr>
      </p:pic>
    </p:spTree>
    <p:custDataLst>
      <p:tags r:id="rId1"/>
    </p:custData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13"/>
          <p:cNvSpPr txBox="1">
            <a:spLocks noChangeArrowheads="1"/>
          </p:cNvSpPr>
          <p:nvPr/>
        </p:nvSpPr>
        <p:spPr bwMode="auto">
          <a:xfrm rot="-334796">
            <a:off x="714375" y="152400"/>
            <a:ext cx="4948238" cy="1311275"/>
          </a:xfrm>
          <a:prstGeom prst="rect">
            <a:avLst/>
          </a:prstGeom>
          <a:noFill/>
          <a:ln w="9525">
            <a:noFill/>
            <a:miter lim="800000"/>
            <a:headEnd/>
            <a:tailEnd/>
          </a:ln>
        </p:spPr>
        <p:txBody>
          <a:bodyPr>
            <a:spAutoFit/>
          </a:bodyPr>
          <a:lstStyle/>
          <a:p>
            <a:pPr algn="ctr">
              <a:spcBef>
                <a:spcPct val="50000"/>
              </a:spcBef>
            </a:pPr>
            <a:r>
              <a:rPr lang="en-US" altLang="en-US" sz="4000">
                <a:latin typeface="Impact" pitchFamily="34" charset="0"/>
              </a:rPr>
              <a:t>Entrepreneurial Characteristics</a:t>
            </a:r>
          </a:p>
        </p:txBody>
      </p:sp>
      <p:sp>
        <p:nvSpPr>
          <p:cNvPr id="13315" name="Rectangle 15"/>
          <p:cNvSpPr>
            <a:spLocks noGrp="1" noChangeArrowheads="1"/>
          </p:cNvSpPr>
          <p:nvPr>
            <p:ph idx="1"/>
          </p:nvPr>
        </p:nvSpPr>
        <p:spPr>
          <a:xfrm>
            <a:off x="228600" y="1798638"/>
            <a:ext cx="8763000" cy="4983162"/>
          </a:xfrm>
        </p:spPr>
        <p:txBody>
          <a:bodyPr/>
          <a:lstStyle/>
          <a:p>
            <a:pPr eaLnBrk="1" hangingPunct="1">
              <a:spcBef>
                <a:spcPct val="10000"/>
              </a:spcBef>
              <a:spcAft>
                <a:spcPct val="30000"/>
              </a:spcAft>
            </a:pPr>
            <a:r>
              <a:rPr lang="en-US" altLang="en-US" sz="2000" b="1" i="1" smtClean="0"/>
              <a:t>Vision</a:t>
            </a:r>
            <a:r>
              <a:rPr lang="en-US" altLang="en-US" sz="2000" smtClean="0"/>
              <a:t> - entrepreneurs begin with an overall idea for how to make their business idea a success</a:t>
            </a:r>
          </a:p>
          <a:p>
            <a:pPr eaLnBrk="1" hangingPunct="1">
              <a:spcBef>
                <a:spcPct val="10000"/>
              </a:spcBef>
              <a:spcAft>
                <a:spcPct val="30000"/>
              </a:spcAft>
            </a:pPr>
            <a:r>
              <a:rPr lang="en-US" altLang="en-US" sz="2000" b="1" i="1" smtClean="0"/>
              <a:t>High Energy Level</a:t>
            </a:r>
            <a:r>
              <a:rPr lang="en-US" altLang="en-US" sz="2000" smtClean="0"/>
              <a:t> - a willingness to work hard</a:t>
            </a:r>
          </a:p>
          <a:p>
            <a:pPr eaLnBrk="1" hangingPunct="1">
              <a:spcBef>
                <a:spcPct val="10000"/>
              </a:spcBef>
              <a:spcAft>
                <a:spcPct val="30000"/>
              </a:spcAft>
            </a:pPr>
            <a:r>
              <a:rPr lang="en-US" altLang="en-US" sz="2000" b="1" i="1" smtClean="0"/>
              <a:t>Need to Achieve</a:t>
            </a:r>
            <a:r>
              <a:rPr lang="en-US" altLang="en-US" sz="2000" smtClean="0"/>
              <a:t> - entrepreneurs work hard because they want to excel</a:t>
            </a:r>
          </a:p>
          <a:p>
            <a:pPr eaLnBrk="1" hangingPunct="1">
              <a:spcBef>
                <a:spcPct val="10000"/>
              </a:spcBef>
              <a:spcAft>
                <a:spcPct val="30000"/>
              </a:spcAft>
            </a:pPr>
            <a:r>
              <a:rPr lang="en-US" altLang="en-US" sz="2000" b="1" i="1" smtClean="0"/>
              <a:t>Self-Confidence</a:t>
            </a:r>
            <a:r>
              <a:rPr lang="en-US" altLang="en-US" sz="2000" smtClean="0"/>
              <a:t> - fearlessness in the face of difficult odds</a:t>
            </a:r>
          </a:p>
          <a:p>
            <a:pPr eaLnBrk="1" hangingPunct="1">
              <a:spcBef>
                <a:spcPct val="10000"/>
              </a:spcBef>
              <a:spcAft>
                <a:spcPct val="30000"/>
              </a:spcAft>
            </a:pPr>
            <a:r>
              <a:rPr lang="en-US" altLang="en-US" sz="2000" b="1" i="1" smtClean="0"/>
              <a:t>Tolerance for Failure</a:t>
            </a:r>
            <a:r>
              <a:rPr lang="en-US" altLang="en-US" sz="2000" smtClean="0"/>
              <a:t> - entrepreneurs are not easily discouraged</a:t>
            </a:r>
          </a:p>
          <a:p>
            <a:pPr eaLnBrk="1" hangingPunct="1">
              <a:spcBef>
                <a:spcPct val="10000"/>
              </a:spcBef>
              <a:spcAft>
                <a:spcPct val="30000"/>
              </a:spcAft>
            </a:pPr>
            <a:r>
              <a:rPr lang="en-US" altLang="en-US" sz="2000" b="1" i="1" smtClean="0"/>
              <a:t>Creativity</a:t>
            </a:r>
            <a:r>
              <a:rPr lang="en-US" altLang="en-US" sz="2000" smtClean="0"/>
              <a:t> - entrepreneurs devise innovative ways to overcome difficult problems and situations</a:t>
            </a:r>
          </a:p>
          <a:p>
            <a:pPr eaLnBrk="1" hangingPunct="1">
              <a:spcBef>
                <a:spcPct val="10000"/>
              </a:spcBef>
              <a:spcAft>
                <a:spcPct val="30000"/>
              </a:spcAft>
            </a:pPr>
            <a:r>
              <a:rPr lang="en-US" altLang="en-US" sz="2000" b="1" i="1" smtClean="0"/>
              <a:t>Tolerance for Ambiguity</a:t>
            </a:r>
            <a:r>
              <a:rPr lang="en-US" altLang="en-US" sz="2000" smtClean="0"/>
              <a:t> - entrepreneurs take in stride uncertainties.</a:t>
            </a:r>
          </a:p>
          <a:p>
            <a:pPr eaLnBrk="1" hangingPunct="1">
              <a:spcBef>
                <a:spcPct val="10000"/>
              </a:spcBef>
              <a:spcAft>
                <a:spcPct val="30000"/>
              </a:spcAft>
            </a:pPr>
            <a:r>
              <a:rPr lang="en-US" altLang="en-US" sz="2000" b="1" i="1" smtClean="0"/>
              <a:t>Internal Locus of Control</a:t>
            </a:r>
            <a:r>
              <a:rPr lang="en-US" altLang="en-US" sz="2000" smtClean="0"/>
              <a:t> - entrepreneurs believe they can control their own fate</a:t>
            </a:r>
          </a:p>
          <a:p>
            <a:pPr lvl="1" eaLnBrk="1" hangingPunct="1">
              <a:spcBef>
                <a:spcPct val="10000"/>
              </a:spcBef>
              <a:spcAft>
                <a:spcPct val="30000"/>
              </a:spcAft>
            </a:pPr>
            <a:endParaRPr lang="en-US" altLang="en-US" sz="2000" smtClean="0"/>
          </a:p>
          <a:p>
            <a:pPr eaLnBrk="1" hangingPunct="1">
              <a:spcBef>
                <a:spcPct val="10000"/>
              </a:spcBef>
              <a:spcAft>
                <a:spcPct val="30000"/>
              </a:spcAft>
            </a:pPr>
            <a:endParaRPr lang="en-US" altLang="en-US" sz="2000" smtClean="0"/>
          </a:p>
        </p:txBody>
      </p:sp>
    </p:spTree>
    <p:custDataLst>
      <p:tags r:id="rId1"/>
    </p:custData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9"/>
          <p:cNvSpPr>
            <a:spLocks noChangeArrowheads="1"/>
          </p:cNvSpPr>
          <p:nvPr/>
        </p:nvSpPr>
        <p:spPr bwMode="auto">
          <a:xfrm>
            <a:off x="914400" y="1706563"/>
            <a:ext cx="7315200" cy="3962400"/>
          </a:xfrm>
          <a:prstGeom prst="downArrowCallout">
            <a:avLst>
              <a:gd name="adj1" fmla="val 46154"/>
              <a:gd name="adj2" fmla="val 46154"/>
              <a:gd name="adj3" fmla="val 16667"/>
              <a:gd name="adj4" fmla="val 66667"/>
            </a:avLst>
          </a:prstGeom>
          <a:solidFill>
            <a:srgbClr val="000080"/>
          </a:solidFill>
          <a:ln w="9525">
            <a:solidFill>
              <a:schemeClr val="tx1"/>
            </a:solidFill>
            <a:miter lim="800000"/>
            <a:headEnd/>
            <a:tailEnd/>
          </a:ln>
        </p:spPr>
        <p:txBody>
          <a:bodyPr wrap="none" anchor="ctr"/>
          <a:lstStyle/>
          <a:p>
            <a:endParaRPr lang="en-US" altLang="en-US"/>
          </a:p>
        </p:txBody>
      </p:sp>
      <p:sp>
        <p:nvSpPr>
          <p:cNvPr id="14339" name="Text Box 6"/>
          <p:cNvSpPr txBox="1">
            <a:spLocks noChangeArrowheads="1"/>
          </p:cNvSpPr>
          <p:nvPr/>
        </p:nvSpPr>
        <p:spPr bwMode="auto">
          <a:xfrm rot="-334796">
            <a:off x="709613" y="136525"/>
            <a:ext cx="4948237" cy="1250950"/>
          </a:xfrm>
          <a:prstGeom prst="rect">
            <a:avLst/>
          </a:prstGeom>
          <a:noFill/>
          <a:ln w="9525">
            <a:noFill/>
            <a:miter lim="800000"/>
            <a:headEnd/>
            <a:tailEnd/>
          </a:ln>
        </p:spPr>
        <p:txBody>
          <a:bodyPr>
            <a:spAutoFit/>
          </a:bodyPr>
          <a:lstStyle/>
          <a:p>
            <a:pPr algn="ctr"/>
            <a:r>
              <a:rPr lang="en-US" altLang="en-US" sz="3800">
                <a:latin typeface="Impact" pitchFamily="34" charset="0"/>
              </a:rPr>
              <a:t>Starting A </a:t>
            </a:r>
          </a:p>
          <a:p>
            <a:pPr algn="ctr"/>
            <a:r>
              <a:rPr lang="en-US" altLang="en-US" sz="3800">
                <a:latin typeface="Impact" pitchFamily="34" charset="0"/>
              </a:rPr>
              <a:t>New Venture</a:t>
            </a:r>
          </a:p>
        </p:txBody>
      </p:sp>
      <p:sp>
        <p:nvSpPr>
          <p:cNvPr id="14340" name="Rectangle 8"/>
          <p:cNvSpPr>
            <a:spLocks noGrp="1" noChangeArrowheads="1"/>
          </p:cNvSpPr>
          <p:nvPr>
            <p:ph idx="1"/>
          </p:nvPr>
        </p:nvSpPr>
        <p:spPr>
          <a:xfrm>
            <a:off x="990600" y="1676400"/>
            <a:ext cx="7162800" cy="4525963"/>
          </a:xfrm>
        </p:spPr>
        <p:txBody>
          <a:bodyPr/>
          <a:lstStyle/>
          <a:p>
            <a:pPr eaLnBrk="1" hangingPunct="1">
              <a:spcAft>
                <a:spcPct val="50000"/>
              </a:spcAft>
            </a:pPr>
            <a:r>
              <a:rPr lang="en-US" altLang="en-US" sz="2400" smtClean="0">
                <a:solidFill>
                  <a:schemeClr val="bg1"/>
                </a:solidFill>
              </a:rPr>
              <a:t>Selecting a Business Idea</a:t>
            </a:r>
          </a:p>
          <a:p>
            <a:pPr lvl="1" eaLnBrk="1" hangingPunct="1">
              <a:spcAft>
                <a:spcPct val="50000"/>
              </a:spcAft>
            </a:pPr>
            <a:r>
              <a:rPr lang="en-US" altLang="en-US" sz="2000" i="1" smtClean="0">
                <a:solidFill>
                  <a:schemeClr val="bg1"/>
                </a:solidFill>
              </a:rPr>
              <a:t>Find something you love to do and are good at doing</a:t>
            </a:r>
          </a:p>
          <a:p>
            <a:pPr lvl="1" eaLnBrk="1" hangingPunct="1">
              <a:spcAft>
                <a:spcPct val="50000"/>
              </a:spcAft>
            </a:pPr>
            <a:r>
              <a:rPr lang="en-US" altLang="en-US" sz="2000" i="1" smtClean="0">
                <a:solidFill>
                  <a:schemeClr val="bg1"/>
                </a:solidFill>
              </a:rPr>
              <a:t>Can your idea satisfy a need in the marketplace?</a:t>
            </a:r>
          </a:p>
          <a:p>
            <a:pPr eaLnBrk="1" hangingPunct="1">
              <a:spcAft>
                <a:spcPct val="50000"/>
              </a:spcAft>
            </a:pPr>
            <a:r>
              <a:rPr lang="en-US" altLang="en-US" sz="2400" smtClean="0">
                <a:solidFill>
                  <a:schemeClr val="bg1"/>
                </a:solidFill>
              </a:rPr>
              <a:t>Entrepreneurs must be sure that the idea they choose has interest in the marketplace</a:t>
            </a:r>
          </a:p>
        </p:txBody>
      </p:sp>
      <p:sp>
        <p:nvSpPr>
          <p:cNvPr id="14341" name="Text Box 10"/>
          <p:cNvSpPr txBox="1">
            <a:spLocks noChangeArrowheads="1"/>
          </p:cNvSpPr>
          <p:nvPr/>
        </p:nvSpPr>
        <p:spPr bwMode="auto">
          <a:xfrm>
            <a:off x="1066800" y="5668963"/>
            <a:ext cx="6781800" cy="641350"/>
          </a:xfrm>
          <a:prstGeom prst="rect">
            <a:avLst/>
          </a:prstGeom>
          <a:noFill/>
          <a:ln w="9525">
            <a:noFill/>
            <a:miter lim="800000"/>
            <a:headEnd/>
            <a:tailEnd/>
          </a:ln>
        </p:spPr>
        <p:txBody>
          <a:bodyPr>
            <a:spAutoFit/>
          </a:bodyPr>
          <a:lstStyle/>
          <a:p>
            <a:pPr algn="ctr">
              <a:spcBef>
                <a:spcPct val="50000"/>
              </a:spcBef>
            </a:pPr>
            <a:r>
              <a:rPr lang="en-US" altLang="en-US" sz="3600" i="1">
                <a:solidFill>
                  <a:schemeClr val="accent2"/>
                </a:solidFill>
              </a:rPr>
              <a:t>Business Plan</a:t>
            </a:r>
          </a:p>
        </p:txBody>
      </p:sp>
    </p:spTree>
    <p:custDataLst>
      <p:tags r:id="rId1"/>
    </p:custData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ext Box 5"/>
          <p:cNvSpPr txBox="1">
            <a:spLocks noChangeArrowheads="1"/>
          </p:cNvSpPr>
          <p:nvPr/>
        </p:nvSpPr>
        <p:spPr bwMode="auto">
          <a:xfrm rot="-334796">
            <a:off x="684213" y="441325"/>
            <a:ext cx="4948237" cy="701675"/>
          </a:xfrm>
          <a:prstGeom prst="rect">
            <a:avLst/>
          </a:prstGeom>
          <a:noFill/>
          <a:ln w="9525">
            <a:noFill/>
            <a:miter lim="800000"/>
            <a:headEnd/>
            <a:tailEnd/>
          </a:ln>
        </p:spPr>
        <p:txBody>
          <a:bodyPr>
            <a:spAutoFit/>
          </a:bodyPr>
          <a:lstStyle/>
          <a:p>
            <a:pPr algn="ctr">
              <a:spcBef>
                <a:spcPct val="50000"/>
              </a:spcBef>
            </a:pPr>
            <a:r>
              <a:rPr lang="en-US" altLang="en-US" sz="4000">
                <a:latin typeface="Impact" pitchFamily="34" charset="0"/>
              </a:rPr>
              <a:t>Finding Financing</a:t>
            </a:r>
          </a:p>
        </p:txBody>
      </p:sp>
      <p:sp>
        <p:nvSpPr>
          <p:cNvPr id="16387" name="Rectangle 7"/>
          <p:cNvSpPr>
            <a:spLocks noGrp="1" noChangeArrowheads="1"/>
          </p:cNvSpPr>
          <p:nvPr>
            <p:ph idx="1"/>
          </p:nvPr>
        </p:nvSpPr>
        <p:spPr>
          <a:xfrm>
            <a:off x="1790700" y="1752600"/>
            <a:ext cx="5143500" cy="4525963"/>
          </a:xfrm>
          <a:solidFill>
            <a:srgbClr val="FFFF00"/>
          </a:solidFill>
        </p:spPr>
        <p:txBody>
          <a:bodyPr/>
          <a:lstStyle/>
          <a:p>
            <a:pPr eaLnBrk="1" hangingPunct="1"/>
            <a:r>
              <a:rPr lang="en-US" altLang="en-US" smtClean="0"/>
              <a:t>Debt Financing</a:t>
            </a:r>
          </a:p>
          <a:p>
            <a:pPr lvl="1" eaLnBrk="1" hangingPunct="1"/>
            <a:r>
              <a:rPr lang="en-US" altLang="en-US" smtClean="0"/>
              <a:t>Credit Cards</a:t>
            </a:r>
          </a:p>
          <a:p>
            <a:pPr lvl="1" eaLnBrk="1" hangingPunct="1"/>
            <a:r>
              <a:rPr lang="en-US" altLang="en-US" smtClean="0"/>
              <a:t>Family and Friends</a:t>
            </a:r>
          </a:p>
          <a:p>
            <a:pPr lvl="1" eaLnBrk="1" hangingPunct="1"/>
            <a:r>
              <a:rPr lang="en-US" altLang="en-US" smtClean="0"/>
              <a:t>Bank Loans</a:t>
            </a:r>
          </a:p>
          <a:p>
            <a:pPr lvl="1" eaLnBrk="1" hangingPunct="1">
              <a:buFontTx/>
              <a:buNone/>
            </a:pPr>
            <a:endParaRPr lang="en-US" altLang="en-US" sz="1000" smtClean="0"/>
          </a:p>
          <a:p>
            <a:pPr eaLnBrk="1" hangingPunct="1"/>
            <a:r>
              <a:rPr lang="en-US" altLang="en-US" smtClean="0"/>
              <a:t>Equity Financing</a:t>
            </a:r>
          </a:p>
          <a:p>
            <a:pPr lvl="1" eaLnBrk="1" hangingPunct="1"/>
            <a:r>
              <a:rPr lang="en-US" altLang="en-US" smtClean="0"/>
              <a:t>Venture Capitalists</a:t>
            </a:r>
          </a:p>
          <a:p>
            <a:pPr lvl="1" eaLnBrk="1" hangingPunct="1"/>
            <a:r>
              <a:rPr lang="en-US" altLang="en-US" smtClean="0"/>
              <a:t>Angel Investors</a:t>
            </a:r>
          </a:p>
          <a:p>
            <a:pPr lvl="1" eaLnBrk="1" hangingPunct="1"/>
            <a:endParaRPr lang="en-US" altLang="en-US" smtClean="0"/>
          </a:p>
        </p:txBody>
      </p:sp>
    </p:spTree>
    <p:custDataLst>
      <p:tags r:id="rId1"/>
    </p:custData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381000" y="1798638"/>
            <a:ext cx="8229600" cy="4525962"/>
          </a:xfrm>
        </p:spPr>
        <p:txBody>
          <a:bodyPr/>
          <a:lstStyle/>
          <a:p>
            <a:pPr eaLnBrk="1" hangingPunct="1"/>
            <a:r>
              <a:rPr lang="en-US" altLang="en-US" b="1" dirty="0" smtClean="0"/>
              <a:t>Business Incubators</a:t>
            </a:r>
            <a:r>
              <a:rPr lang="en-US" altLang="en-US" dirty="0" smtClean="0"/>
              <a:t> is a key way government supports new ventures</a:t>
            </a:r>
          </a:p>
          <a:p>
            <a:pPr lvl="1" eaLnBrk="1" hangingPunct="1"/>
            <a:r>
              <a:rPr lang="en-US" altLang="en-US" dirty="0" smtClean="0"/>
              <a:t>Clean Energy Incubator (CEI)</a:t>
            </a:r>
          </a:p>
          <a:p>
            <a:pPr eaLnBrk="1" hangingPunct="1"/>
            <a:r>
              <a:rPr lang="en-US" altLang="en-US" b="1" dirty="0" smtClean="0"/>
              <a:t>Enterprise Zones</a:t>
            </a:r>
          </a:p>
          <a:p>
            <a:pPr lvl="1" eaLnBrk="1" hangingPunct="1"/>
            <a:r>
              <a:rPr lang="en-US" altLang="en-US" dirty="0" smtClean="0"/>
              <a:t>Encourage entrepreneurship in specific geographic areas</a:t>
            </a:r>
          </a:p>
          <a:p>
            <a:pPr lvl="1" eaLnBrk="1" hangingPunct="1">
              <a:buFont typeface="Arial" pitchFamily="34" charset="0"/>
              <a:buChar char="•"/>
            </a:pPr>
            <a:r>
              <a:rPr lang="en-GB" dirty="0" smtClean="0"/>
              <a:t>Start </a:t>
            </a:r>
            <a:r>
              <a:rPr lang="en-GB" dirty="0"/>
              <a:t>Up Loans and the New Enterprise Allowance</a:t>
            </a:r>
            <a:endParaRPr lang="en-US" altLang="en-US" dirty="0" smtClean="0"/>
          </a:p>
        </p:txBody>
      </p:sp>
      <p:sp>
        <p:nvSpPr>
          <p:cNvPr id="17411" name="Text Box 4"/>
          <p:cNvSpPr txBox="1">
            <a:spLocks noChangeArrowheads="1"/>
          </p:cNvSpPr>
          <p:nvPr/>
        </p:nvSpPr>
        <p:spPr bwMode="auto">
          <a:xfrm rot="-334796">
            <a:off x="842963" y="180975"/>
            <a:ext cx="4948237" cy="1190625"/>
          </a:xfrm>
          <a:prstGeom prst="rect">
            <a:avLst/>
          </a:prstGeom>
          <a:noFill/>
          <a:ln w="9525">
            <a:noFill/>
            <a:miter lim="800000"/>
            <a:headEnd/>
            <a:tailEnd/>
          </a:ln>
        </p:spPr>
        <p:txBody>
          <a:bodyPr>
            <a:spAutoFit/>
          </a:bodyPr>
          <a:lstStyle/>
          <a:p>
            <a:pPr algn="ctr">
              <a:spcBef>
                <a:spcPct val="50000"/>
              </a:spcBef>
            </a:pPr>
            <a:r>
              <a:rPr lang="en-US" altLang="en-US" sz="3600">
                <a:latin typeface="Impact" pitchFamily="34" charset="0"/>
              </a:rPr>
              <a:t>Government Support     for New Ventures</a:t>
            </a: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029200" cy="1143000"/>
          </a:xfrm>
        </p:spPr>
        <p:txBody>
          <a:bodyPr/>
          <a:lstStyle/>
          <a:p>
            <a:r>
              <a:rPr lang="en-GB" dirty="0" smtClean="0"/>
              <a:t>Case Study </a:t>
            </a:r>
            <a:endParaRPr lang="en-GB" dirty="0"/>
          </a:p>
        </p:txBody>
      </p:sp>
      <p:sp>
        <p:nvSpPr>
          <p:cNvPr id="3" name="Content Placeholder 2"/>
          <p:cNvSpPr>
            <a:spLocks noGrp="1"/>
          </p:cNvSpPr>
          <p:nvPr>
            <p:ph idx="1"/>
          </p:nvPr>
        </p:nvSpPr>
        <p:spPr>
          <a:xfrm>
            <a:off x="457200" y="1676400"/>
            <a:ext cx="8229600" cy="4449763"/>
          </a:xfrm>
        </p:spPr>
        <p:txBody>
          <a:bodyPr/>
          <a:lstStyle/>
          <a:p>
            <a:pPr>
              <a:buNone/>
            </a:pPr>
            <a:endParaRPr lang="en-GB" dirty="0" smtClean="0"/>
          </a:p>
          <a:p>
            <a:pPr>
              <a:buNone/>
            </a:pPr>
            <a:r>
              <a:rPr lang="en-GB" dirty="0" smtClean="0"/>
              <a:t>          </a:t>
            </a:r>
          </a:p>
          <a:p>
            <a:pPr>
              <a:buNone/>
            </a:pPr>
            <a:r>
              <a:rPr lang="en-GB" dirty="0" smtClean="0"/>
              <a:t>          </a:t>
            </a:r>
          </a:p>
          <a:p>
            <a:pPr>
              <a:buNone/>
            </a:pPr>
            <a:r>
              <a:rPr lang="en-GB" dirty="0" smtClean="0"/>
              <a:t>      Please refer to case study 1  for group  </a:t>
            </a:r>
            <a:br>
              <a:rPr lang="en-GB" dirty="0" smtClean="0"/>
            </a:br>
            <a:r>
              <a:rPr lang="en-GB" dirty="0" smtClean="0"/>
              <a:t>   Task and discussion: </a:t>
            </a:r>
            <a:r>
              <a:rPr lang="en-GB" b="1" dirty="0" smtClean="0"/>
              <a:t> Ice Castles.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334000" cy="1143000"/>
          </a:xfrm>
        </p:spPr>
        <p:txBody>
          <a:bodyPr/>
          <a:lstStyle/>
          <a:p>
            <a:r>
              <a:rPr lang="en-GB" dirty="0" smtClean="0"/>
              <a:t>Motivational Videos</a:t>
            </a:r>
            <a:endParaRPr lang="en-GB" dirty="0"/>
          </a:p>
        </p:txBody>
      </p:sp>
      <p:sp>
        <p:nvSpPr>
          <p:cNvPr id="3" name="Content Placeholder 2"/>
          <p:cNvSpPr>
            <a:spLocks noGrp="1"/>
          </p:cNvSpPr>
          <p:nvPr>
            <p:ph idx="1"/>
          </p:nvPr>
        </p:nvSpPr>
        <p:spPr/>
        <p:txBody>
          <a:bodyPr/>
          <a:lstStyle/>
          <a:p>
            <a:endParaRPr lang="en-US" altLang="en-US" dirty="0" smtClean="0">
              <a:hlinkClick r:id="rId2"/>
            </a:endParaRPr>
          </a:p>
          <a:p>
            <a:r>
              <a:rPr lang="en-US" altLang="en-US" dirty="0" smtClean="0">
                <a:hlinkClick r:id="rId2"/>
              </a:rPr>
              <a:t>https://www.youtube.com/watch?v=D7tF-cY2M9o</a:t>
            </a:r>
            <a:endParaRPr lang="en-US" altLang="en-US" dirty="0" smtClean="0"/>
          </a:p>
          <a:p>
            <a:r>
              <a:rPr lang="en-US" altLang="en-US" dirty="0" smtClean="0"/>
              <a:t>https://www.youtube.com/watch?v=EbVzXSkkd4M&amp;ebc=ANyPxKode0_DCMTKq83bLRzPwS7XGqPkW5AYmFWEi4UcyaIpKZERqzzlcM6oE5Yn8wM7hjjoAAkRgiBUAr2UPa7CZOpaX1ZuyQ</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rot="-334796">
            <a:off x="684213" y="365125"/>
            <a:ext cx="4948237" cy="701675"/>
          </a:xfrm>
          <a:prstGeom prst="rect">
            <a:avLst/>
          </a:prstGeom>
          <a:noFill/>
          <a:ln w="9525">
            <a:noFill/>
            <a:miter lim="800000"/>
            <a:headEnd/>
            <a:tailEnd/>
          </a:ln>
        </p:spPr>
        <p:txBody>
          <a:bodyPr>
            <a:spAutoFit/>
          </a:bodyPr>
          <a:lstStyle/>
          <a:p>
            <a:pPr algn="ctr">
              <a:spcBef>
                <a:spcPct val="50000"/>
              </a:spcBef>
            </a:pPr>
            <a:r>
              <a:rPr lang="en-US" altLang="en-US" sz="4000" dirty="0" smtClean="0">
                <a:latin typeface="Impact" pitchFamily="34" charset="0"/>
              </a:rPr>
              <a:t>References</a:t>
            </a:r>
            <a:endParaRPr lang="en-US" altLang="en-US" sz="4000" dirty="0">
              <a:latin typeface="Impact" pitchFamily="34" charset="0"/>
            </a:endParaRPr>
          </a:p>
        </p:txBody>
      </p:sp>
      <p:sp>
        <p:nvSpPr>
          <p:cNvPr id="18435" name="Rectangle 5"/>
          <p:cNvSpPr>
            <a:spLocks noGrp="1" noChangeArrowheads="1"/>
          </p:cNvSpPr>
          <p:nvPr>
            <p:ph idx="1"/>
          </p:nvPr>
        </p:nvSpPr>
        <p:spPr>
          <a:xfrm>
            <a:off x="381000" y="1874838"/>
            <a:ext cx="8229600" cy="4525962"/>
          </a:xfrm>
        </p:spPr>
        <p:txBody>
          <a:bodyPr>
            <a:normAutofit/>
          </a:bodyPr>
          <a:lstStyle/>
          <a:p>
            <a:pPr>
              <a:buFont typeface="Wingdings" pitchFamily="2" charset="2"/>
              <a:buChar char="Ø"/>
            </a:pPr>
            <a:r>
              <a:rPr lang="en-GB" sz="2000" dirty="0" smtClean="0"/>
              <a:t>Henry, J., 2001. </a:t>
            </a:r>
            <a:r>
              <a:rPr lang="en-GB" sz="2000" i="1" dirty="0" smtClean="0"/>
              <a:t>Creativity and perception in management</a:t>
            </a:r>
            <a:r>
              <a:rPr lang="en-GB" sz="2000" dirty="0" smtClean="0"/>
              <a:t>. Sage.</a:t>
            </a:r>
          </a:p>
          <a:p>
            <a:pPr>
              <a:buFont typeface="Wingdings" pitchFamily="2" charset="2"/>
              <a:buChar char="Ø"/>
            </a:pPr>
            <a:r>
              <a:rPr lang="en-GB" sz="2000" dirty="0" err="1" smtClean="0"/>
              <a:t>Rickards</a:t>
            </a:r>
            <a:r>
              <a:rPr lang="en-GB" sz="2000" dirty="0" smtClean="0"/>
              <a:t>, T., 1997. </a:t>
            </a:r>
            <a:r>
              <a:rPr lang="en-GB" sz="2000" i="1" dirty="0" smtClean="0"/>
              <a:t>Creativity and problem solving at work</a:t>
            </a:r>
            <a:r>
              <a:rPr lang="en-GB" sz="2000" dirty="0" smtClean="0"/>
              <a:t>. Gower Publishing, Ltd. </a:t>
            </a:r>
          </a:p>
          <a:p>
            <a:pPr>
              <a:buFont typeface="Wingdings" pitchFamily="2" charset="2"/>
              <a:buChar char="Ø"/>
            </a:pPr>
            <a:r>
              <a:rPr lang="en-GB" sz="2000" dirty="0" err="1" smtClean="0"/>
              <a:t>Somech</a:t>
            </a:r>
            <a:r>
              <a:rPr lang="en-GB" sz="2000" dirty="0" smtClean="0"/>
              <a:t>, A. and </a:t>
            </a:r>
            <a:r>
              <a:rPr lang="en-GB" sz="2000" dirty="0" err="1" smtClean="0"/>
              <a:t>Drach-Zahavy</a:t>
            </a:r>
            <a:r>
              <a:rPr lang="en-GB" sz="2000" dirty="0" smtClean="0"/>
              <a:t>, A., 2013. Translating team creativity to innovation implementation: The role of team composition and climate for innovation. </a:t>
            </a:r>
            <a:r>
              <a:rPr lang="en-GB" sz="2000" i="1" dirty="0" smtClean="0"/>
              <a:t>Journal of Management</a:t>
            </a:r>
            <a:r>
              <a:rPr lang="en-GB" sz="2000" dirty="0" smtClean="0"/>
              <a:t>, </a:t>
            </a:r>
            <a:r>
              <a:rPr lang="en-GB" sz="2000" i="1" dirty="0" smtClean="0"/>
              <a:t>39</a:t>
            </a:r>
            <a:r>
              <a:rPr lang="en-GB" sz="2000" dirty="0" smtClean="0"/>
              <a:t>(3), pp.684-708</a:t>
            </a:r>
          </a:p>
          <a:p>
            <a:pPr>
              <a:buFont typeface="Wingdings" pitchFamily="2" charset="2"/>
              <a:buChar char="Ø"/>
            </a:pPr>
            <a:r>
              <a:rPr lang="en-GB" sz="2000" dirty="0" err="1" smtClean="0"/>
              <a:t>VanGundy</a:t>
            </a:r>
            <a:r>
              <a:rPr lang="en-GB" sz="2000" dirty="0" smtClean="0"/>
              <a:t>, A.B., 2007. </a:t>
            </a:r>
            <a:r>
              <a:rPr lang="en-GB" sz="2000" i="1" dirty="0" smtClean="0"/>
              <a:t>Getting to innovation: how asking the right questions generates the great ideas your company needs</a:t>
            </a:r>
            <a:r>
              <a:rPr lang="en-GB" sz="2000" dirty="0" smtClean="0"/>
              <a:t>. AMACOM Div American Mgmt Assn. </a:t>
            </a:r>
          </a:p>
          <a:p>
            <a:pPr>
              <a:buFont typeface="Wingdings" pitchFamily="2" charset="2"/>
              <a:buChar char="Ø"/>
            </a:pPr>
            <a:r>
              <a:rPr lang="en-US" sz="2000" dirty="0" err="1" smtClean="0"/>
              <a:t>Dacin</a:t>
            </a:r>
            <a:r>
              <a:rPr lang="en-US" sz="2000" dirty="0" smtClean="0"/>
              <a:t>, P.A., </a:t>
            </a:r>
            <a:r>
              <a:rPr lang="en-US" sz="2000" dirty="0" err="1" smtClean="0"/>
              <a:t>Dacin</a:t>
            </a:r>
            <a:r>
              <a:rPr lang="en-US" sz="2000" dirty="0" smtClean="0"/>
              <a:t>, M.T. and </a:t>
            </a:r>
            <a:r>
              <a:rPr lang="en-US" sz="2000" dirty="0" err="1" smtClean="0"/>
              <a:t>Matear</a:t>
            </a:r>
            <a:r>
              <a:rPr lang="en-US" sz="2000" dirty="0" smtClean="0"/>
              <a:t>, M., 2010. Social Entrepreneurship: Why we don’t need a new theory and how we move forward from here. </a:t>
            </a:r>
            <a:r>
              <a:rPr lang="en-US" sz="2000" i="1" dirty="0" smtClean="0"/>
              <a:t>Academy of Management Perspectives</a:t>
            </a:r>
            <a:r>
              <a:rPr lang="en-US" sz="2000" dirty="0" smtClean="0"/>
              <a:t>,  August 2010, pp. 37-57.</a:t>
            </a:r>
            <a:endParaRPr lang="en-GB" sz="2000" dirty="0" smtClean="0"/>
          </a:p>
          <a:p>
            <a:pPr eaLnBrk="1" hangingPunct="1"/>
            <a:endParaRPr lang="en-US" altLang="en-US" dirty="0" smtClean="0"/>
          </a:p>
        </p:txBody>
      </p:sp>
    </p:spTree>
    <p:custDataLst>
      <p:tags r:id="rId1"/>
    </p:custData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74638"/>
            <a:ext cx="6934200" cy="1143000"/>
          </a:xfrm>
        </p:spPr>
        <p:txBody>
          <a:bodyPr/>
          <a:lstStyle/>
          <a:p>
            <a:r>
              <a:rPr lang="en-US" altLang="en-US" dirty="0" smtClean="0"/>
              <a:t>THANK YOU</a:t>
            </a:r>
          </a:p>
        </p:txBody>
      </p:sp>
      <p:sp>
        <p:nvSpPr>
          <p:cNvPr id="19459" name="Content Placeholder 2"/>
          <p:cNvSpPr>
            <a:spLocks noGrp="1"/>
          </p:cNvSpPr>
          <p:nvPr>
            <p:ph idx="1"/>
          </p:nvPr>
        </p:nvSpPr>
        <p:spPr/>
        <p:txBody>
          <a:bodyPr/>
          <a:lstStyle/>
          <a:p>
            <a:pPr>
              <a:buNone/>
            </a:pPr>
            <a:endParaRPr lang="en-US" altLang="en-US" dirty="0" smtClean="0"/>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USESECONDARYMONITOR" val="True"/>
  <p:tag name="BULLETTYPE" val="3"/>
  <p:tag name="RESPCOUNTERSTYLE" val="-1"/>
  <p:tag name="INPUTSOURCE" val="1"/>
  <p:tag name="BACKUPSESSIONS" val="True"/>
  <p:tag name="REVIEWONLY" val="False"/>
  <p:tag name="PARTICIPANTSINLEADERBOARD" val="5"/>
  <p:tag name="BUBBLESIZEVISIBLE" val="True"/>
  <p:tag name="CUSTOMGRIDBACKCOLOR" val="-2830136"/>
  <p:tag name="CUSTOMCELLBACKCOLOR3" val="-268652"/>
  <p:tag name="DISPLAYDEVICENUMBER" val="True"/>
  <p:tag name="AUTOSIZEGRID" val="True"/>
  <p:tag name="CHARTCOLORS" val="2"/>
  <p:tag name="MULTIRESPDIVISOR" val="1"/>
  <p:tag name="CORRECTPOINTVALUE" val="100"/>
  <p:tag name="ADDINALWAYSLOADED" val="False"/>
  <p:tag name="TPVERSION" val="2006"/>
  <p:tag name="DEFAULTPORT" val="1001"/>
  <p:tag name="COUNTDOWNSTYLE" val="-1"/>
  <p:tag name="USEENTERPRISEMANAGER" val="False"/>
  <p:tag name="CHARTVALUEFORMAT" val="0%"/>
  <p:tag name="STDCHART" val="1"/>
  <p:tag name="BUBBLEVALUEFORMAT" val="0.0"/>
  <p:tag name="CUSTOMCELLBACKCOLOR1" val="-657956"/>
  <p:tag name="DISPLAYNAME" val="True"/>
  <p:tag name="GRIDSIZE" val="{Width=800, Height=600}"/>
  <p:tag name="RESETCHARTS" val="True"/>
  <p:tag name="ALLOWUSERFEEDBACK" val="True"/>
  <p:tag name="ZEROBASED" val="False"/>
  <p:tag name="EXPANDSHOWBAR" val="True"/>
  <p:tag name="ANSWERNOWTEXT" val="Answer Now"/>
  <p:tag name="NUMRESPONSES" val="1"/>
  <p:tag name="ROTATIONINTERVAL" val="2"/>
  <p:tag name="BUBBLENAMEVISIBLE" val="True"/>
  <p:tag name="CUSTOMCELLBACKCOLOR2" val="-13395457"/>
  <p:tag name="GRIDOPACITY" val="90"/>
  <p:tag name="CHARTLABELS" val="1"/>
  <p:tag name="INCORRECTPOINTVALUE" val="0"/>
  <p:tag name="CHARTSCALE" val="True"/>
  <p:tag name="ANSWERNOWSTYLE" val="-1"/>
  <p:tag name="ALLOWDUPLICATES" val="False"/>
  <p:tag name="TEAMSINLEADERBOARD" val="5"/>
  <p:tag name="CUSTOMCELLFORECOLOR" val="-16777216"/>
  <p:tag name="GRIDROTATIONINTERVAL" val="2"/>
  <p:tag name="PARTLISTDEFAULT" val="0"/>
  <p:tag name="AUTOADJUSTPARTRANGE" val="True"/>
  <p:tag name="RESPCOUNTERFORMAT" val="0"/>
  <p:tag name="AUTOADVANCE" val="False"/>
  <p:tag name="DEFAULTNUMTEAMS" val="5"/>
  <p:tag name="GRIDPOSITION" val="1"/>
  <p:tag name="REALTIMEBACKUP" val="False"/>
  <p:tag name="REQUIREPASSWORD" val="False"/>
  <p:tag name="AUTOUPDATEALIASES" val="True"/>
  <p:tag name="USESCHEMECOLORS" val="True"/>
  <p:tag name="INCLUDEPPT" val="True"/>
  <p:tag name="RESPTABLESTYLE" val="-1"/>
  <p:tag name="BUBBLEGROUPING" val="3"/>
  <p:tag name="INCLUDENONRESPONDERS" val="False"/>
  <p:tag name="COUNTDOWNSECONDS" val="10"/>
  <p:tag name="DISPLAYDEVICEID" val="True"/>
  <p:tag name="ENABLEPRESENTERVPAD" val="False"/>
  <p:tag name="POLLINGCYCLE" val="2"/>
  <p:tag name="MAXRESPONDERS" val="5"/>
  <p:tag name="BACKUPMAINTENANCE" val="7"/>
  <p:tag name="CUSTOMCELLBACKCOLOR4" val="-8355712"/>
  <p:tag name="SHOWBARVISIBLE" val="True"/>
  <p:tag name="REALTIMEBACKUPPATH" val="(None)"/>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6.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7.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8.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9.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0.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ags/tag1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34" charset="-128"/>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8121</TotalTime>
  <Words>866</Words>
  <Application>Microsoft Office PowerPoint</Application>
  <PresentationFormat>On-screen Show (4:3)</PresentationFormat>
  <Paragraphs>178</Paragraphs>
  <Slides>21</Slides>
  <Notes>14</Notes>
  <HiddenSlides>0</HiddenSlides>
  <MMClips>0</MMClip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Default Design</vt:lpstr>
      <vt:lpstr>Office Theme</vt:lpstr>
      <vt:lpstr>     Managing Enterprise in the 21st Cen.  BMSK4006        Dr. Doreen Nyaa Amundam d.nyaa-amundam@uwtsd.ac.uk   </vt:lpstr>
      <vt:lpstr>Introduction</vt:lpstr>
      <vt:lpstr>Slide 3</vt:lpstr>
      <vt:lpstr>Slide 4</vt:lpstr>
      <vt:lpstr>Slide 5</vt:lpstr>
      <vt:lpstr>Slide 6</vt:lpstr>
      <vt:lpstr>Slide 7</vt:lpstr>
      <vt:lpstr>Slide 8</vt:lpstr>
      <vt:lpstr>Creativity</vt:lpstr>
      <vt:lpstr>Innovation </vt:lpstr>
      <vt:lpstr>Globalization</vt:lpstr>
      <vt:lpstr>Slide 12</vt:lpstr>
      <vt:lpstr>Slide 13</vt:lpstr>
      <vt:lpstr>Slide 14</vt:lpstr>
      <vt:lpstr>Slide 15</vt:lpstr>
      <vt:lpstr>Slide 16</vt:lpstr>
      <vt:lpstr>Slide 17</vt:lpstr>
      <vt:lpstr>Case Study </vt:lpstr>
      <vt:lpstr>Motivational Videos</vt:lpstr>
      <vt:lpstr>Slide 20</vt:lpstr>
      <vt:lpstr>THANK YOU</vt:lpstr>
    </vt:vector>
  </TitlesOfParts>
  <Company>Matthew Dewald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Nehal Elnaggar</dc:creator>
  <cp:lastModifiedBy>doreen nyaa amundam</cp:lastModifiedBy>
  <cp:revision>762</cp:revision>
  <cp:lastPrinted>2016-02-28T06:38:59Z</cp:lastPrinted>
  <dcterms:modified xsi:type="dcterms:W3CDTF">2018-03-04T19:39:31Z</dcterms:modified>
</cp:coreProperties>
</file>