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64" r:id="rId2"/>
    <p:sldId id="256" r:id="rId3"/>
    <p:sldId id="273" r:id="rId4"/>
    <p:sldId id="272" r:id="rId5"/>
    <p:sldId id="276" r:id="rId6"/>
    <p:sldId id="271" r:id="rId7"/>
    <p:sldId id="275" r:id="rId8"/>
    <p:sldId id="277" r:id="rId9"/>
    <p:sldId id="27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5118" autoAdjust="0"/>
  </p:normalViewPr>
  <p:slideViewPr>
    <p:cSldViewPr snapToGrid="0">
      <p:cViewPr varScale="1">
        <p:scale>
          <a:sx n="85" d="100"/>
          <a:sy n="85" d="100"/>
        </p:scale>
        <p:origin x="18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C4729-A8F0-4724-BE77-B9C7C1C9AC08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1547A5-3001-4719-85AF-81DFF7496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314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1547A5-3001-4719-85AF-81DFF7496A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008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1547A5-3001-4719-85AF-81DFF7496A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10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1547A5-3001-4719-85AF-81DFF7496A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745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68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799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39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599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03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220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16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632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38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281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150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335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cdorpreschool.co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cdorpreschool.co.uk/" TargetMode="External"/><Relationship Id="rId2" Type="http://schemas.openxmlformats.org/officeDocument/2006/relationships/hyperlink" Target="http://eductech271.pbworks.com/w/page/36966837/Piaget%20Cognitive%20Stage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jacdorpreschool.co.uk/curriculum/parents-guide-to-the-eyfs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833116BB-E5F3-4B36-950E-A82366459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526" y="914400"/>
            <a:ext cx="4119560" cy="41195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3A7B6A-86BE-4192-B2CA-4AA916F54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4452" y="790900"/>
            <a:ext cx="5289177" cy="2727367"/>
          </a:xfrm>
        </p:spPr>
        <p:txBody>
          <a:bodyPr>
            <a:normAutofit/>
          </a:bodyPr>
          <a:lstStyle/>
          <a:p>
            <a:pPr algn="l"/>
            <a:r>
              <a:rPr lang="en-GB" sz="62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Psychology for Health and Social Care</a:t>
            </a:r>
            <a:endParaRPr lang="en-GB" sz="6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D8F9C4-43EE-472D-A74E-65CA2B6A9F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4452" y="3809999"/>
            <a:ext cx="3939990" cy="1111625"/>
          </a:xfrm>
        </p:spPr>
        <p:txBody>
          <a:bodyPr>
            <a:normAutofit fontScale="92500" lnSpcReduction="20000"/>
          </a:bodyPr>
          <a:lstStyle/>
          <a:p>
            <a:pPr algn="l"/>
            <a:endParaRPr lang="en-GB" sz="11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/>
            <a:endParaRPr lang="en-GB" sz="11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l"/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BMHP4019_BIRM</a:t>
            </a:r>
            <a:b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 Name:  </a:t>
            </a:r>
            <a:r>
              <a:rPr lang="en-GB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Dushika</a:t>
            </a: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Soundararajan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8011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B8810E6-DD5C-4959-8DF9-B04E6AAA60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1" y="3047999"/>
            <a:ext cx="6095999" cy="30480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effectLst/>
            </a:endParaRPr>
          </a:p>
        </p:txBody>
      </p:sp>
      <p:pic>
        <p:nvPicPr>
          <p:cNvPr id="4" name="Picture 3" descr="A teddy bear">
            <a:extLst>
              <a:ext uri="{FF2B5EF4-FFF2-40B4-BE49-F238E27FC236}">
                <a16:creationId xmlns:a16="http://schemas.microsoft.com/office/drawing/2014/main" id="{28D3003C-9CB9-4463-A6D8-9A49123346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285" r="3215" b="-1"/>
          <a:stretch/>
        </p:blipFill>
        <p:spPr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effectLst>
            <a:outerShdw blurRad="381000" dist="152400" algn="l" rotWithShape="0">
              <a:prstClr val="black">
                <a:alpha val="10000"/>
              </a:prstClr>
            </a:outerShdw>
          </a:effectLst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0232693-0DE1-43A9-8771-34C0AE8194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187473"/>
              </p:ext>
            </p:extLst>
          </p:nvPr>
        </p:nvGraphicFramePr>
        <p:xfrm>
          <a:off x="4890976" y="985481"/>
          <a:ext cx="6655981" cy="13726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55981">
                  <a:extLst>
                    <a:ext uri="{9D8B030D-6E8A-4147-A177-3AD203B41FA5}">
                      <a16:colId xmlns:a16="http://schemas.microsoft.com/office/drawing/2014/main" val="2175839770"/>
                    </a:ext>
                  </a:extLst>
                </a:gridCol>
              </a:tblGrid>
              <a:tr h="137266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 child’s experience between the ages of 0 – 5 years can affect the rest of their lives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649462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2937086-5828-4247-8096-6B074D9A80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5119658"/>
              </p:ext>
            </p:extLst>
          </p:nvPr>
        </p:nvGraphicFramePr>
        <p:xfrm>
          <a:off x="4853172" y="4499858"/>
          <a:ext cx="6576828" cy="172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76828">
                  <a:extLst>
                    <a:ext uri="{9D8B030D-6E8A-4147-A177-3AD203B41FA5}">
                      <a16:colId xmlns:a16="http://schemas.microsoft.com/office/drawing/2014/main" val="759095790"/>
                    </a:ext>
                  </a:extLst>
                </a:gridCol>
              </a:tblGrid>
              <a:tr h="6863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name:</a:t>
                      </a: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Susan Ajmad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991293"/>
                  </a:ext>
                </a:extLst>
              </a:tr>
              <a:tr h="6863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number: 2017032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6867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6600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8F1ADB88-8FDB-4C96-BDA6-91935ADA6C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8621804"/>
              </p:ext>
            </p:extLst>
          </p:nvPr>
        </p:nvGraphicFramePr>
        <p:xfrm>
          <a:off x="2032000" y="719665"/>
          <a:ext cx="8128000" cy="864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217080963"/>
                    </a:ext>
                  </a:extLst>
                </a:gridCol>
              </a:tblGrid>
              <a:tr h="864585">
                <a:tc>
                  <a:txBody>
                    <a:bodyPr/>
                    <a:lstStyle/>
                    <a:p>
                      <a:pPr algn="ctr"/>
                      <a:r>
                        <a:rPr lang="en-US" sz="24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Introduction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2038990"/>
                  </a:ext>
                </a:extLst>
              </a:tr>
            </a:tbl>
          </a:graphicData>
        </a:graphic>
      </p:graphicFrame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CE2CB5BF-9A16-4492-88ED-B21097F453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5064308"/>
              </p:ext>
            </p:extLst>
          </p:nvPr>
        </p:nvGraphicFramePr>
        <p:xfrm>
          <a:off x="2032000" y="1719619"/>
          <a:ext cx="8128000" cy="42990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3332173366"/>
                    </a:ext>
                  </a:extLst>
                </a:gridCol>
              </a:tblGrid>
              <a:tr h="859809">
                <a:tc>
                  <a:txBody>
                    <a:bodyPr/>
                    <a:lstStyle/>
                    <a:p>
                      <a:pPr indent="-22860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Psychological theories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269582"/>
                  </a:ext>
                </a:extLst>
              </a:tr>
              <a:tr h="859809">
                <a:tc>
                  <a:txBody>
                    <a:bodyPr/>
                    <a:lstStyle/>
                    <a:p>
                      <a:pPr indent="-22860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Piaget’s theory of cognitive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7148203"/>
                  </a:ext>
                </a:extLst>
              </a:tr>
              <a:tr h="859809">
                <a:tc>
                  <a:txBody>
                    <a:bodyPr/>
                    <a:lstStyle/>
                    <a:p>
                      <a:pPr indent="-22860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Erikson’s theory of lifespan development.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9982940"/>
                  </a:ext>
                </a:extLst>
              </a:tr>
              <a:tr h="859809">
                <a:tc>
                  <a:txBody>
                    <a:bodyPr/>
                    <a:lstStyle/>
                    <a:p>
                      <a:pPr indent="-228600" algn="l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a parent can support their child’s development.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3601292"/>
                  </a:ext>
                </a:extLst>
              </a:tr>
              <a:tr h="859809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53735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4114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A544468-A5CE-4901-9CBD-E5CCEE18AB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243423"/>
              </p:ext>
            </p:extLst>
          </p:nvPr>
        </p:nvGraphicFramePr>
        <p:xfrm>
          <a:off x="701749" y="265814"/>
          <a:ext cx="10196621" cy="728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96621">
                  <a:extLst>
                    <a:ext uri="{9D8B030D-6E8A-4147-A177-3AD203B41FA5}">
                      <a16:colId xmlns:a16="http://schemas.microsoft.com/office/drawing/2014/main" val="1800174701"/>
                    </a:ext>
                  </a:extLst>
                </a:gridCol>
              </a:tblGrid>
              <a:tr h="72809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Psychological theories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5993061"/>
                  </a:ext>
                </a:extLst>
              </a:tr>
            </a:tbl>
          </a:graphicData>
        </a:graphic>
      </p:graphicFrame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A75733C9-ADB1-4D92-A22E-CAC5CDEC3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9105080"/>
              </p:ext>
            </p:extLst>
          </p:nvPr>
        </p:nvGraphicFramePr>
        <p:xfrm>
          <a:off x="701749" y="1078297"/>
          <a:ext cx="10196623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8210">
                  <a:extLst>
                    <a:ext uri="{9D8B030D-6E8A-4147-A177-3AD203B41FA5}">
                      <a16:colId xmlns:a16="http://schemas.microsoft.com/office/drawing/2014/main" val="3110386682"/>
                    </a:ext>
                  </a:extLst>
                </a:gridCol>
                <a:gridCol w="5078413">
                  <a:extLst>
                    <a:ext uri="{9D8B030D-6E8A-4147-A177-3AD203B41FA5}">
                      <a16:colId xmlns:a16="http://schemas.microsoft.com/office/drawing/2014/main" val="565464495"/>
                    </a:ext>
                  </a:extLst>
                </a:gridCol>
              </a:tblGrid>
              <a:tr h="6804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Piaget’s theory of cognitive development.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Erikson’s theory of lifespan development.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3019021"/>
                  </a:ext>
                </a:extLst>
              </a:tr>
              <a:tr h="369556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GB" sz="1800" b="1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Keesee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G, S. 2009)</a:t>
                      </a:r>
                      <a:endParaRPr lang="en-GB" b="1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8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8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(Erikson, E 2013)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1101755"/>
                  </a:ext>
                </a:extLst>
              </a:tr>
            </a:tbl>
          </a:graphicData>
        </a:graphic>
      </p:graphicFrame>
      <p:pic>
        <p:nvPicPr>
          <p:cNvPr id="15" name="Content Placeholder 6" descr="See the source image">
            <a:extLst>
              <a:ext uri="{FF2B5EF4-FFF2-40B4-BE49-F238E27FC236}">
                <a16:creationId xmlns:a16="http://schemas.microsoft.com/office/drawing/2014/main" id="{49B5FF4A-7129-4F5E-BFE1-9B7CCD5DD4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503" y="2286000"/>
            <a:ext cx="4590312" cy="30658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D5904EE0-2862-4AAB-B863-0A140142F5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0059" y="2286000"/>
            <a:ext cx="4911246" cy="3065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313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916DD7F-FACB-422D-833B-9D0693CDF2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2617087"/>
              </p:ext>
            </p:extLst>
          </p:nvPr>
        </p:nvGraphicFramePr>
        <p:xfrm>
          <a:off x="1031358" y="677134"/>
          <a:ext cx="1037737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77376">
                  <a:extLst>
                    <a:ext uri="{9D8B030D-6E8A-4147-A177-3AD203B41FA5}">
                      <a16:colId xmlns:a16="http://schemas.microsoft.com/office/drawing/2014/main" val="3149767136"/>
                    </a:ext>
                  </a:extLst>
                </a:gridCol>
              </a:tblGrid>
              <a:tr h="52434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Piaget’s theory of cognitive development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6890129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153FEBC-4B59-4F42-8DF9-88A91F63C6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02879"/>
              </p:ext>
            </p:extLst>
          </p:nvPr>
        </p:nvGraphicFramePr>
        <p:xfrm>
          <a:off x="956929" y="1772290"/>
          <a:ext cx="10451805" cy="39690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3750">
                  <a:extLst>
                    <a:ext uri="{9D8B030D-6E8A-4147-A177-3AD203B41FA5}">
                      <a16:colId xmlns:a16="http://schemas.microsoft.com/office/drawing/2014/main" val="3577479894"/>
                    </a:ext>
                  </a:extLst>
                </a:gridCol>
                <a:gridCol w="5178055">
                  <a:extLst>
                    <a:ext uri="{9D8B030D-6E8A-4147-A177-3AD203B41FA5}">
                      <a16:colId xmlns:a16="http://schemas.microsoft.com/office/drawing/2014/main" val="3703299065"/>
                    </a:ext>
                  </a:extLst>
                </a:gridCol>
              </a:tblGrid>
              <a:tr h="76638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Sensorimotor stage: 0-2year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Preoperational Stage 2-7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6294757"/>
                  </a:ext>
                </a:extLst>
              </a:tr>
              <a:tr h="76638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infant learns about the world.</a:t>
                      </a:r>
                    </a:p>
                  </a:txBody>
                  <a:tcPr marL="103156" marR="103156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Through this phase, toddlers can think about them more symbolic. </a:t>
                      </a:r>
                    </a:p>
                  </a:txBody>
                  <a:tcPr marL="103664" marR="103664"/>
                </a:tc>
                <a:extLst>
                  <a:ext uri="{0D108BD9-81ED-4DB2-BD59-A6C34878D82A}">
                    <a16:rowId xmlns:a16="http://schemas.microsoft.com/office/drawing/2014/main" val="4279860280"/>
                  </a:ext>
                </a:extLst>
              </a:tr>
              <a:tr h="766381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During the sensorimotor stage a range of cognitive abilities develop.</a:t>
                      </a:r>
                    </a:p>
                  </a:txBody>
                  <a:tcPr marL="103156" marR="103156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problem solving.</a:t>
                      </a:r>
                    </a:p>
                  </a:txBody>
                  <a:tcPr marL="103664" marR="103664"/>
                </a:tc>
                <a:extLst>
                  <a:ext uri="{0D108BD9-81ED-4DB2-BD59-A6C34878D82A}">
                    <a16:rowId xmlns:a16="http://schemas.microsoft.com/office/drawing/2014/main" val="4202276961"/>
                  </a:ext>
                </a:extLst>
              </a:tr>
              <a:tr h="766381">
                <a:tc>
                  <a:txBody>
                    <a:bodyPr/>
                    <a:lstStyle/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2000" b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What Can Parents Do to help developing sensorimotor skills?</a:t>
                      </a:r>
                    </a:p>
                  </a:txBody>
                  <a:tcPr marL="103156" marR="103156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Developing children at this stage also show animism. 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3664" marR="103664"/>
                </a:tc>
                <a:extLst>
                  <a:ext uri="{0D108BD9-81ED-4DB2-BD59-A6C34878D82A}">
                    <a16:rowId xmlns:a16="http://schemas.microsoft.com/office/drawing/2014/main" val="6809642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15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0E21F1E-E537-45D0-AED8-F07E6725E6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516554"/>
              </p:ext>
            </p:extLst>
          </p:nvPr>
        </p:nvGraphicFramePr>
        <p:xfrm>
          <a:off x="1076447" y="172995"/>
          <a:ext cx="9734307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34307">
                  <a:extLst>
                    <a:ext uri="{9D8B030D-6E8A-4147-A177-3AD203B41FA5}">
                      <a16:colId xmlns:a16="http://schemas.microsoft.com/office/drawing/2014/main" val="3192146200"/>
                    </a:ext>
                  </a:extLst>
                </a:gridCol>
              </a:tblGrid>
              <a:tr h="67962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Erikson’s theory of lifespan development.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0064910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898D651-ECBB-43E0-BB80-89491D6EB9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950902"/>
              </p:ext>
            </p:extLst>
          </p:nvPr>
        </p:nvGraphicFramePr>
        <p:xfrm>
          <a:off x="540327" y="1087396"/>
          <a:ext cx="11305309" cy="5659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4526">
                  <a:extLst>
                    <a:ext uri="{9D8B030D-6E8A-4147-A177-3AD203B41FA5}">
                      <a16:colId xmlns:a16="http://schemas.microsoft.com/office/drawing/2014/main" val="4223677012"/>
                    </a:ext>
                  </a:extLst>
                </a:gridCol>
                <a:gridCol w="3594526">
                  <a:extLst>
                    <a:ext uri="{9D8B030D-6E8A-4147-A177-3AD203B41FA5}">
                      <a16:colId xmlns:a16="http://schemas.microsoft.com/office/drawing/2014/main" val="3693347561"/>
                    </a:ext>
                  </a:extLst>
                </a:gridCol>
                <a:gridCol w="4116257">
                  <a:extLst>
                    <a:ext uri="{9D8B030D-6E8A-4147-A177-3AD203B41FA5}">
                      <a16:colId xmlns:a16="http://schemas.microsoft.com/office/drawing/2014/main" val="2282405891"/>
                    </a:ext>
                  </a:extLst>
                </a:gridCol>
              </a:tblGrid>
              <a:tr h="18251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2000" b="1" kern="1200" dirty="0">
                          <a:solidFill>
                            <a:srgbClr val="C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Trust Vs mistrust (Hope) age: 0-18 month: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0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2000" b="1" kern="1200" dirty="0">
                          <a:solidFill>
                            <a:srgbClr val="C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Autonomy Vs Shame and Doubt (Will). Age 18 month – 3 years.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rgbClr val="C000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Initiative Vs Guilt, (Purpose)age 3-5 years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0160670"/>
                  </a:ext>
                </a:extLst>
              </a:tr>
              <a:tr h="157509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Through this, the developing child is unsure about reality  in where they live.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child at this phase focus more on improving their control over physical skills.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 the enterprise versus guilt phase. The child will declare themselves more often.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9519009"/>
                  </a:ext>
                </a:extLst>
              </a:tr>
              <a:tr h="111979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If these are not met, mistrust may grow. </a:t>
                      </a: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Success in this stage will end up to the virtue of will.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Central to this stage is play skills.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000050"/>
                  </a:ext>
                </a:extLst>
              </a:tr>
              <a:tr h="107757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6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What Can Parents Do to Encourage a Sense of Control?</a:t>
                      </a: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4354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432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E4A9084-2A90-49B8-B4C2-162FD3F4A6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7407534"/>
              </p:ext>
            </p:extLst>
          </p:nvPr>
        </p:nvGraphicFramePr>
        <p:xfrm>
          <a:off x="1222745" y="719666"/>
          <a:ext cx="8937256" cy="5135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37256">
                  <a:extLst>
                    <a:ext uri="{9D8B030D-6E8A-4147-A177-3AD203B41FA5}">
                      <a16:colId xmlns:a16="http://schemas.microsoft.com/office/drawing/2014/main" val="2636374502"/>
                    </a:ext>
                  </a:extLst>
                </a:gridCol>
              </a:tblGrid>
              <a:tr h="120372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a parent can support their child’s development.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3297326"/>
                  </a:ext>
                </a:extLst>
              </a:tr>
              <a:tr h="3758206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sz="1800" b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" tooltip="Jacdor Community Pre-School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(</a:t>
                      </a:r>
                      <a:r>
                        <a:rPr lang="en-GB" sz="1800" b="0" u="none" strike="noStrike" kern="120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" tooltip="Jacdor Community Pre-School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Jacdor</a:t>
                      </a:r>
                      <a:r>
                        <a:rPr lang="en-GB" sz="1800" b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" tooltip="Jacdor Community Pre-School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 Community Pre-School</a:t>
                      </a:r>
                      <a:r>
                        <a:rPr lang="en-GB" sz="1800" b="0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2020)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7362612"/>
                  </a:ext>
                </a:extLst>
              </a:tr>
            </a:tbl>
          </a:graphicData>
        </a:graphic>
      </p:graphicFrame>
      <p:pic>
        <p:nvPicPr>
          <p:cNvPr id="3" name="Content Placeholder 6" descr="A picture containing text, sign, screenshot&#10;&#10;Description automatically generated">
            <a:extLst>
              <a:ext uri="{FF2B5EF4-FFF2-40B4-BE49-F238E27FC236}">
                <a16:creationId xmlns:a16="http://schemas.microsoft.com/office/drawing/2014/main" id="{8DA6007B-94D8-4508-91D4-379F7F42B0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0698" y="2131828"/>
            <a:ext cx="7910623" cy="331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537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C92A33CB-C659-4427-B5C1-7CCE5905EB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6396648"/>
              </p:ext>
            </p:extLst>
          </p:nvPr>
        </p:nvGraphicFramePr>
        <p:xfrm>
          <a:off x="296562" y="189593"/>
          <a:ext cx="10775091" cy="6537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75091">
                  <a:extLst>
                    <a:ext uri="{9D8B030D-6E8A-4147-A177-3AD203B41FA5}">
                      <a16:colId xmlns:a16="http://schemas.microsoft.com/office/drawing/2014/main" val="3513391330"/>
                    </a:ext>
                  </a:extLst>
                </a:gridCol>
              </a:tblGrid>
              <a:tr h="653778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 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308861"/>
                  </a:ext>
                </a:extLst>
              </a:tr>
            </a:tbl>
          </a:graphicData>
        </a:graphic>
      </p:graphicFrame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4532EF9D-201F-4820-85E6-AA60249F30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8643081"/>
              </p:ext>
            </p:extLst>
          </p:nvPr>
        </p:nvGraphicFramePr>
        <p:xfrm>
          <a:off x="296562" y="1001377"/>
          <a:ext cx="10775091" cy="5585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75091">
                  <a:extLst>
                    <a:ext uri="{9D8B030D-6E8A-4147-A177-3AD203B41FA5}">
                      <a16:colId xmlns:a16="http://schemas.microsoft.com/office/drawing/2014/main" val="635847243"/>
                    </a:ext>
                  </a:extLst>
                </a:gridCol>
              </a:tblGrid>
              <a:tr h="1641264">
                <a:tc>
                  <a:txBody>
                    <a:bodyPr/>
                    <a:lstStyle/>
                    <a:p>
                      <a:pPr fontAlgn="base">
                        <a:lnSpc>
                          <a:spcPct val="150000"/>
                        </a:lnSpc>
                      </a:pPr>
                      <a:endParaRPr lang="en-GB" sz="14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>
                        <a:lnSpc>
                          <a:spcPct val="150000"/>
                        </a:lnSpc>
                      </a:pPr>
                      <a:r>
                        <a:rPr lang="en-GB" sz="14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Erikson, E (2013) stages of development. Available at</a:t>
                      </a:r>
                      <a:r>
                        <a:rPr lang="en-GB" sz="1400" b="1" kern="1200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: www.slideshare.net/marysuemakin/erik-erikson-stages-of-development/11  </a:t>
                      </a:r>
                    </a:p>
                    <a:p>
                      <a:pPr lvl="0">
                        <a:lnSpc>
                          <a:spcPct val="150000"/>
                        </a:lnSpc>
                      </a:pPr>
                      <a:r>
                        <a:rPr lang="en-GB" sz="14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(Accessed 25 October 2021)</a:t>
                      </a:r>
                    </a:p>
                    <a:p>
                      <a:pPr lvl="0">
                        <a:lnSpc>
                          <a:spcPct val="150000"/>
                        </a:lnSpc>
                      </a:pPr>
                      <a:r>
                        <a:rPr lang="en-GB" sz="14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 picture helps me remember </a:t>
                      </a:r>
                      <a:r>
                        <a:rPr lang="en-U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Erikson’s</a:t>
                      </a:r>
                      <a:r>
                        <a:rPr lang="en-GB" sz="14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theory.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114502"/>
                  </a:ext>
                </a:extLst>
              </a:tr>
              <a:tr h="1641264">
                <a:tc>
                  <a:txBody>
                    <a:bodyPr/>
                    <a:lstStyle/>
                    <a:p>
                      <a:pPr fontAlgn="base">
                        <a:lnSpc>
                          <a:spcPct val="15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lvl="0" fontAlgn="base">
                        <a:lnSpc>
                          <a:spcPct val="150000"/>
                        </a:lnSpc>
                      </a:pPr>
                      <a:r>
                        <a:rPr lang="en-GB" sz="1400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Keesee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G, S. (2009) Piaget Cognitive Stages. Available at: </a:t>
                      </a:r>
                      <a:r>
                        <a:rPr lang="en-GB" sz="14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2"/>
                        </a:rPr>
                        <a:t>eductech271 [licensed for non-commercial use only] / Piaget Cognitive Stages (pbworks.com)</a:t>
                      </a:r>
                      <a:r>
                        <a:rPr lang="en-GB" sz="14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(Accessed 26 October 2021)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 picture helps me remember </a:t>
                      </a:r>
                      <a:r>
                        <a:rPr lang="en-US" sz="14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Piaget’s</a:t>
                      </a:r>
                      <a:r>
                        <a:rPr lang="en-GB" sz="14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theory.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94419"/>
                  </a:ext>
                </a:extLst>
              </a:tr>
              <a:tr h="2067468">
                <a:tc>
                  <a:txBody>
                    <a:bodyPr/>
                    <a:lstStyle/>
                    <a:p>
                      <a:pPr lvl="0">
                        <a:lnSpc>
                          <a:spcPct val="150000"/>
                        </a:lnSpc>
                      </a:pPr>
                      <a:endParaRPr lang="en-GB" sz="1400" u="none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lvl="0">
                        <a:lnSpc>
                          <a:spcPct val="150000"/>
                        </a:lnSpc>
                      </a:pPr>
                      <a:r>
                        <a:rPr lang="en-GB" sz="1400" b="0" u="none" strike="noStrike" kern="1200" dirty="0" err="1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" tooltip="Jacdor Community Pre-School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Jacdor</a:t>
                      </a:r>
                      <a:r>
                        <a:rPr lang="en-GB" sz="1400" b="0" u="none" strike="noStrike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" tooltip="Jacdor Community Pre-School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 Community Pre-School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 (2020)  Parents guide to the EYFS. Available at: </a:t>
                      </a:r>
                      <a:r>
                        <a:rPr lang="en-GB" sz="14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"/>
                        </a:rPr>
                        <a:t>Parents guide to the EYFS - </a:t>
                      </a:r>
                      <a:r>
                        <a:rPr lang="en-GB" sz="1400" u="sng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"/>
                        </a:rPr>
                        <a:t>Jacdor</a:t>
                      </a:r>
                      <a:r>
                        <a:rPr lang="en-GB" sz="14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"/>
                        </a:rPr>
                        <a:t> Community Pre-</a:t>
                      </a:r>
                      <a:r>
                        <a:rPr lang="en-GB" sz="1400" u="sng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"/>
                        </a:rPr>
                        <a:t>SchoolJacdor</a:t>
                      </a:r>
                      <a:r>
                        <a:rPr lang="en-GB" sz="14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"/>
                        </a:rPr>
                        <a:t> Community Pre-School (jacdorpreschool.co.uk)</a:t>
                      </a:r>
                      <a:r>
                        <a:rPr lang="en-GB" sz="14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(Accessed 25 Oct. 2021).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 picture helps me remember </a:t>
                      </a: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a parent can support their child’s development.</a:t>
                      </a:r>
                      <a:endParaRPr lang="en-GB" sz="14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kern="1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4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62381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3816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Freeform: Shape 139">
            <a:extLst>
              <a:ext uri="{FF2B5EF4-FFF2-40B4-BE49-F238E27FC236}">
                <a16:creationId xmlns:a16="http://schemas.microsoft.com/office/drawing/2014/main" id="{CA815F2C-4E80-4019-8E59-FAD3F7F84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009304" cy="6858000"/>
          </a:xfrm>
          <a:custGeom>
            <a:avLst/>
            <a:gdLst>
              <a:gd name="connsiteX0" fmla="*/ 8239723 w 12009304"/>
              <a:gd name="connsiteY0" fmla="*/ 5083103 h 6858000"/>
              <a:gd name="connsiteX1" fmla="*/ 9505105 w 12009304"/>
              <a:gd name="connsiteY1" fmla="*/ 5083103 h 6858000"/>
              <a:gd name="connsiteX2" fmla="*/ 9564676 w 12009304"/>
              <a:gd name="connsiteY2" fmla="*/ 5091016 h 6858000"/>
              <a:gd name="connsiteX3" fmla="*/ 9605648 w 12009304"/>
              <a:gd name="connsiteY3" fmla="*/ 5108194 h 6858000"/>
              <a:gd name="connsiteX4" fmla="*/ 9580608 w 12009304"/>
              <a:gd name="connsiteY4" fmla="*/ 5151499 h 6858000"/>
              <a:gd name="connsiteX5" fmla="*/ 8693486 w 12009304"/>
              <a:gd name="connsiteY5" fmla="*/ 6685800 h 6858000"/>
              <a:gd name="connsiteX6" fmla="*/ 8595419 w 12009304"/>
              <a:gd name="connsiteY6" fmla="*/ 6814017 h 6858000"/>
              <a:gd name="connsiteX7" fmla="*/ 8545620 w 12009304"/>
              <a:gd name="connsiteY7" fmla="*/ 6858000 h 6858000"/>
              <a:gd name="connsiteX8" fmla="*/ 7612173 w 12009304"/>
              <a:gd name="connsiteY8" fmla="*/ 6858000 h 6858000"/>
              <a:gd name="connsiteX9" fmla="*/ 7591825 w 12009304"/>
              <a:gd name="connsiteY9" fmla="*/ 6822959 h 6858000"/>
              <a:gd name="connsiteX10" fmla="*/ 7411622 w 12009304"/>
              <a:gd name="connsiteY10" fmla="*/ 6512633 h 6858000"/>
              <a:gd name="connsiteX11" fmla="*/ 7411622 w 12009304"/>
              <a:gd name="connsiteY11" fmla="*/ 6289354 h 6858000"/>
              <a:gd name="connsiteX12" fmla="*/ 8045680 w 12009304"/>
              <a:gd name="connsiteY12" fmla="*/ 5197465 h 6858000"/>
              <a:gd name="connsiteX13" fmla="*/ 8239723 w 12009304"/>
              <a:gd name="connsiteY13" fmla="*/ 5083103 h 6858000"/>
              <a:gd name="connsiteX14" fmla="*/ 10622296 w 12009304"/>
              <a:gd name="connsiteY14" fmla="*/ 1326563 h 6858000"/>
              <a:gd name="connsiteX15" fmla="*/ 11448522 w 12009304"/>
              <a:gd name="connsiteY15" fmla="*/ 1326563 h 6858000"/>
              <a:gd name="connsiteX16" fmla="*/ 11577006 w 12009304"/>
              <a:gd name="connsiteY16" fmla="*/ 1401233 h 6858000"/>
              <a:gd name="connsiteX17" fmla="*/ 11989228 w 12009304"/>
              <a:gd name="connsiteY17" fmla="*/ 2114179 h 6858000"/>
              <a:gd name="connsiteX18" fmla="*/ 11989228 w 12009304"/>
              <a:gd name="connsiteY18" fmla="*/ 2259969 h 6858000"/>
              <a:gd name="connsiteX19" fmla="*/ 11577006 w 12009304"/>
              <a:gd name="connsiteY19" fmla="*/ 2972914 h 6858000"/>
              <a:gd name="connsiteX20" fmla="*/ 11448522 w 12009304"/>
              <a:gd name="connsiteY20" fmla="*/ 3047587 h 6858000"/>
              <a:gd name="connsiteX21" fmla="*/ 10622296 w 12009304"/>
              <a:gd name="connsiteY21" fmla="*/ 3047587 h 6858000"/>
              <a:gd name="connsiteX22" fmla="*/ 10495594 w 12009304"/>
              <a:gd name="connsiteY22" fmla="*/ 2972914 h 6858000"/>
              <a:gd name="connsiteX23" fmla="*/ 10081589 w 12009304"/>
              <a:gd name="connsiteY23" fmla="*/ 2259969 h 6858000"/>
              <a:gd name="connsiteX24" fmla="*/ 10081589 w 12009304"/>
              <a:gd name="connsiteY24" fmla="*/ 2114179 h 6858000"/>
              <a:gd name="connsiteX25" fmla="*/ 10495594 w 12009304"/>
              <a:gd name="connsiteY25" fmla="*/ 1401233 h 6858000"/>
              <a:gd name="connsiteX26" fmla="*/ 10622296 w 12009304"/>
              <a:gd name="connsiteY26" fmla="*/ 1326563 h 6858000"/>
              <a:gd name="connsiteX27" fmla="*/ 0 w 12009304"/>
              <a:gd name="connsiteY27" fmla="*/ 0 h 6858000"/>
              <a:gd name="connsiteX28" fmla="*/ 4457990 w 12009304"/>
              <a:gd name="connsiteY28" fmla="*/ 0 h 6858000"/>
              <a:gd name="connsiteX29" fmla="*/ 5902610 w 12009304"/>
              <a:gd name="connsiteY29" fmla="*/ 0 h 6858000"/>
              <a:gd name="connsiteX30" fmla="*/ 8476869 w 12009304"/>
              <a:gd name="connsiteY30" fmla="*/ 0 h 6858000"/>
              <a:gd name="connsiteX31" fmla="*/ 8535933 w 12009304"/>
              <a:gd name="connsiteY31" fmla="*/ 39849 h 6858000"/>
              <a:gd name="connsiteX32" fmla="*/ 8693486 w 12009304"/>
              <a:gd name="connsiteY32" fmla="*/ 220603 h 6858000"/>
              <a:gd name="connsiteX33" fmla="*/ 10389180 w 12009304"/>
              <a:gd name="connsiteY33" fmla="*/ 3153347 h 6858000"/>
              <a:gd name="connsiteX34" fmla="*/ 10389180 w 12009304"/>
              <a:gd name="connsiteY34" fmla="*/ 3753061 h 6858000"/>
              <a:gd name="connsiteX35" fmla="*/ 9759557 w 12009304"/>
              <a:gd name="connsiteY35" fmla="*/ 4842009 h 6858000"/>
              <a:gd name="connsiteX36" fmla="*/ 9706493 w 12009304"/>
              <a:gd name="connsiteY36" fmla="*/ 4933778 h 6858000"/>
              <a:gd name="connsiteX37" fmla="*/ 9708360 w 12009304"/>
              <a:gd name="connsiteY37" fmla="*/ 4934561 h 6858000"/>
              <a:gd name="connsiteX38" fmla="*/ 9802002 w 12009304"/>
              <a:gd name="connsiteY38" fmla="*/ 5029008 h 6858000"/>
              <a:gd name="connsiteX39" fmla="*/ 10514131 w 12009304"/>
              <a:gd name="connsiteY39" fmla="*/ 6260653 h 6858000"/>
              <a:gd name="connsiteX40" fmla="*/ 10514131 w 12009304"/>
              <a:gd name="connsiteY40" fmla="*/ 6512512 h 6858000"/>
              <a:gd name="connsiteX41" fmla="*/ 10340271 w 12009304"/>
              <a:gd name="connsiteY41" fmla="*/ 6813206 h 6858000"/>
              <a:gd name="connsiteX42" fmla="*/ 10314372 w 12009304"/>
              <a:gd name="connsiteY42" fmla="*/ 6858000 h 6858000"/>
              <a:gd name="connsiteX43" fmla="*/ 10119136 w 12009304"/>
              <a:gd name="connsiteY43" fmla="*/ 6858000 h 6858000"/>
              <a:gd name="connsiteX44" fmla="*/ 10122008 w 12009304"/>
              <a:gd name="connsiteY44" fmla="*/ 6853033 h 6858000"/>
              <a:gd name="connsiteX45" fmla="*/ 10327158 w 12009304"/>
              <a:gd name="connsiteY45" fmla="*/ 6498223 h 6858000"/>
              <a:gd name="connsiteX46" fmla="*/ 10327158 w 12009304"/>
              <a:gd name="connsiteY46" fmla="*/ 6274942 h 6858000"/>
              <a:gd name="connsiteX47" fmla="*/ 9695832 w 12009304"/>
              <a:gd name="connsiteY47" fmla="*/ 5183053 h 6858000"/>
              <a:gd name="connsiteX48" fmla="*/ 9612819 w 12009304"/>
              <a:gd name="connsiteY48" fmla="*/ 5099323 h 6858000"/>
              <a:gd name="connsiteX49" fmla="*/ 9603213 w 12009304"/>
              <a:gd name="connsiteY49" fmla="*/ 5095298 h 6858000"/>
              <a:gd name="connsiteX50" fmla="*/ 9654707 w 12009304"/>
              <a:gd name="connsiteY50" fmla="*/ 5006238 h 6858000"/>
              <a:gd name="connsiteX51" fmla="*/ 9693004 w 12009304"/>
              <a:gd name="connsiteY51" fmla="*/ 4940002 h 6858000"/>
              <a:gd name="connsiteX52" fmla="*/ 9653283 w 12009304"/>
              <a:gd name="connsiteY52" fmla="*/ 4923348 h 6858000"/>
              <a:gd name="connsiteX53" fmla="*/ 9586087 w 12009304"/>
              <a:gd name="connsiteY53" fmla="*/ 4914420 h 6858000"/>
              <a:gd name="connsiteX54" fmla="*/ 8158743 w 12009304"/>
              <a:gd name="connsiteY54" fmla="*/ 4914420 h 6858000"/>
              <a:gd name="connsiteX55" fmla="*/ 7939863 w 12009304"/>
              <a:gd name="connsiteY55" fmla="*/ 5043420 h 6858000"/>
              <a:gd name="connsiteX56" fmla="*/ 7224650 w 12009304"/>
              <a:gd name="connsiteY56" fmla="*/ 6275065 h 6858000"/>
              <a:gd name="connsiteX57" fmla="*/ 7224650 w 12009304"/>
              <a:gd name="connsiteY57" fmla="*/ 6526922 h 6858000"/>
              <a:gd name="connsiteX58" fmla="*/ 7350544 w 12009304"/>
              <a:gd name="connsiteY58" fmla="*/ 6743723 h 6858000"/>
              <a:gd name="connsiteX59" fmla="*/ 7416905 w 12009304"/>
              <a:gd name="connsiteY59" fmla="*/ 6858000 h 6858000"/>
              <a:gd name="connsiteX60" fmla="*/ 5902610 w 12009304"/>
              <a:gd name="connsiteY60" fmla="*/ 6858000 h 6858000"/>
              <a:gd name="connsiteX61" fmla="*/ 4389357 w 12009304"/>
              <a:gd name="connsiteY61" fmla="*/ 6858000 h 6858000"/>
              <a:gd name="connsiteX62" fmla="*/ 0 w 12009304"/>
              <a:gd name="connsiteY6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2009304" h="6858000">
                <a:moveTo>
                  <a:pt x="8239723" y="5083103"/>
                </a:moveTo>
                <a:cubicBezTo>
                  <a:pt x="8239723" y="5083103"/>
                  <a:pt x="8239723" y="5083103"/>
                  <a:pt x="9505105" y="5083103"/>
                </a:cubicBezTo>
                <a:cubicBezTo>
                  <a:pt x="9525601" y="5083103"/>
                  <a:pt x="9545588" y="5085825"/>
                  <a:pt x="9564676" y="5091016"/>
                </a:cubicBezTo>
                <a:lnTo>
                  <a:pt x="9605648" y="5108194"/>
                </a:lnTo>
                <a:lnTo>
                  <a:pt x="9580608" y="5151499"/>
                </a:lnTo>
                <a:cubicBezTo>
                  <a:pt x="9354208" y="5543062"/>
                  <a:pt x="9064418" y="6044264"/>
                  <a:pt x="8693486" y="6685800"/>
                </a:cubicBezTo>
                <a:cubicBezTo>
                  <a:pt x="8665958" y="6733339"/>
                  <a:pt x="8632925" y="6776306"/>
                  <a:pt x="8595419" y="6814017"/>
                </a:cubicBezTo>
                <a:lnTo>
                  <a:pt x="8545620" y="6858000"/>
                </a:lnTo>
                <a:lnTo>
                  <a:pt x="7612173" y="6858000"/>
                </a:lnTo>
                <a:lnTo>
                  <a:pt x="7591825" y="6822959"/>
                </a:lnTo>
                <a:cubicBezTo>
                  <a:pt x="7538315" y="6730809"/>
                  <a:pt x="7478495" y="6627794"/>
                  <a:pt x="7411622" y="6512633"/>
                </a:cubicBezTo>
                <a:cubicBezTo>
                  <a:pt x="7370628" y="6444560"/>
                  <a:pt x="7370628" y="6357427"/>
                  <a:pt x="7411622" y="6289354"/>
                </a:cubicBezTo>
                <a:cubicBezTo>
                  <a:pt x="7411622" y="6289354"/>
                  <a:pt x="7411622" y="6289354"/>
                  <a:pt x="8045680" y="5197465"/>
                </a:cubicBezTo>
                <a:cubicBezTo>
                  <a:pt x="8083943" y="5126669"/>
                  <a:pt x="8160465" y="5083103"/>
                  <a:pt x="8239723" y="5083103"/>
                </a:cubicBezTo>
                <a:close/>
                <a:moveTo>
                  <a:pt x="10622296" y="1326563"/>
                </a:moveTo>
                <a:cubicBezTo>
                  <a:pt x="10622296" y="1326563"/>
                  <a:pt x="10622296" y="1326563"/>
                  <a:pt x="11448522" y="1326563"/>
                </a:cubicBezTo>
                <a:cubicBezTo>
                  <a:pt x="11502058" y="1326563"/>
                  <a:pt x="11550238" y="1355009"/>
                  <a:pt x="11577006" y="1401233"/>
                </a:cubicBezTo>
                <a:cubicBezTo>
                  <a:pt x="11577006" y="1401233"/>
                  <a:pt x="11577006" y="1401233"/>
                  <a:pt x="11989228" y="2114179"/>
                </a:cubicBezTo>
                <a:cubicBezTo>
                  <a:pt x="12015996" y="2158629"/>
                  <a:pt x="12015996" y="2215522"/>
                  <a:pt x="11989228" y="2259969"/>
                </a:cubicBezTo>
                <a:cubicBezTo>
                  <a:pt x="11989228" y="2259969"/>
                  <a:pt x="11989228" y="2259969"/>
                  <a:pt x="11577006" y="2972914"/>
                </a:cubicBezTo>
                <a:cubicBezTo>
                  <a:pt x="11550238" y="3019141"/>
                  <a:pt x="11502058" y="3047587"/>
                  <a:pt x="11448522" y="3047587"/>
                </a:cubicBezTo>
                <a:cubicBezTo>
                  <a:pt x="11448522" y="3047587"/>
                  <a:pt x="11448522" y="3047587"/>
                  <a:pt x="10622296" y="3047587"/>
                </a:cubicBezTo>
                <a:cubicBezTo>
                  <a:pt x="10570544" y="3047587"/>
                  <a:pt x="10520578" y="3019141"/>
                  <a:pt x="10495594" y="2972914"/>
                </a:cubicBezTo>
                <a:cubicBezTo>
                  <a:pt x="10495594" y="2972914"/>
                  <a:pt x="10495594" y="2972914"/>
                  <a:pt x="10081589" y="2259969"/>
                </a:cubicBezTo>
                <a:cubicBezTo>
                  <a:pt x="10054821" y="2215522"/>
                  <a:pt x="10054821" y="2158629"/>
                  <a:pt x="10081589" y="2114179"/>
                </a:cubicBezTo>
                <a:cubicBezTo>
                  <a:pt x="10081589" y="2114179"/>
                  <a:pt x="10081589" y="2114179"/>
                  <a:pt x="10495594" y="1401233"/>
                </a:cubicBezTo>
                <a:cubicBezTo>
                  <a:pt x="10520578" y="1355009"/>
                  <a:pt x="10570544" y="1326563"/>
                  <a:pt x="10622296" y="1326563"/>
                </a:cubicBezTo>
                <a:close/>
                <a:moveTo>
                  <a:pt x="0" y="0"/>
                </a:moveTo>
                <a:lnTo>
                  <a:pt x="4457990" y="0"/>
                </a:lnTo>
                <a:lnTo>
                  <a:pt x="5902610" y="0"/>
                </a:lnTo>
                <a:lnTo>
                  <a:pt x="8476869" y="0"/>
                </a:lnTo>
                <a:lnTo>
                  <a:pt x="8535933" y="39849"/>
                </a:lnTo>
                <a:cubicBezTo>
                  <a:pt x="8598516" y="88273"/>
                  <a:pt x="8652195" y="149296"/>
                  <a:pt x="8693486" y="220603"/>
                </a:cubicBezTo>
                <a:cubicBezTo>
                  <a:pt x="8693486" y="220603"/>
                  <a:pt x="8693486" y="220603"/>
                  <a:pt x="10389180" y="3153347"/>
                </a:cubicBezTo>
                <a:cubicBezTo>
                  <a:pt x="10499291" y="3336185"/>
                  <a:pt x="10499291" y="3570221"/>
                  <a:pt x="10389180" y="3753061"/>
                </a:cubicBezTo>
                <a:cubicBezTo>
                  <a:pt x="10389180" y="3753061"/>
                  <a:pt x="10389180" y="3753061"/>
                  <a:pt x="9759557" y="4842009"/>
                </a:cubicBezTo>
                <a:lnTo>
                  <a:pt x="9706493" y="4933778"/>
                </a:lnTo>
                <a:lnTo>
                  <a:pt x="9708360" y="4934561"/>
                </a:lnTo>
                <a:cubicBezTo>
                  <a:pt x="9746510" y="4956830"/>
                  <a:pt x="9778880" y="4989078"/>
                  <a:pt x="9802002" y="5029008"/>
                </a:cubicBezTo>
                <a:cubicBezTo>
                  <a:pt x="9802002" y="5029008"/>
                  <a:pt x="9802002" y="5029008"/>
                  <a:pt x="10514131" y="6260653"/>
                </a:cubicBezTo>
                <a:cubicBezTo>
                  <a:pt x="10560376" y="6337439"/>
                  <a:pt x="10560376" y="6435725"/>
                  <a:pt x="10514131" y="6512512"/>
                </a:cubicBezTo>
                <a:cubicBezTo>
                  <a:pt x="10514131" y="6512512"/>
                  <a:pt x="10514131" y="6512512"/>
                  <a:pt x="10340271" y="6813206"/>
                </a:cubicBezTo>
                <a:lnTo>
                  <a:pt x="10314372" y="6858000"/>
                </a:lnTo>
                <a:lnTo>
                  <a:pt x="10119136" y="6858000"/>
                </a:lnTo>
                <a:lnTo>
                  <a:pt x="10122008" y="6853033"/>
                </a:lnTo>
                <a:cubicBezTo>
                  <a:pt x="10327158" y="6498223"/>
                  <a:pt x="10327158" y="6498223"/>
                  <a:pt x="10327158" y="6498223"/>
                </a:cubicBezTo>
                <a:cubicBezTo>
                  <a:pt x="10368154" y="6430148"/>
                  <a:pt x="10368154" y="6343015"/>
                  <a:pt x="10327158" y="6274942"/>
                </a:cubicBezTo>
                <a:cubicBezTo>
                  <a:pt x="9695832" y="5183053"/>
                  <a:pt x="9695832" y="5183053"/>
                  <a:pt x="9695832" y="5183053"/>
                </a:cubicBezTo>
                <a:cubicBezTo>
                  <a:pt x="9675334" y="5147654"/>
                  <a:pt x="9646640" y="5119063"/>
                  <a:pt x="9612819" y="5099323"/>
                </a:cubicBezTo>
                <a:lnTo>
                  <a:pt x="9603213" y="5095298"/>
                </a:lnTo>
                <a:lnTo>
                  <a:pt x="9654707" y="5006238"/>
                </a:lnTo>
                <a:lnTo>
                  <a:pt x="9693004" y="4940002"/>
                </a:lnTo>
                <a:lnTo>
                  <a:pt x="9653283" y="4923348"/>
                </a:lnTo>
                <a:cubicBezTo>
                  <a:pt x="9631750" y="4917491"/>
                  <a:pt x="9609208" y="4914420"/>
                  <a:pt x="9586087" y="4914420"/>
                </a:cubicBezTo>
                <a:cubicBezTo>
                  <a:pt x="8158743" y="4914420"/>
                  <a:pt x="8158743" y="4914420"/>
                  <a:pt x="8158743" y="4914420"/>
                </a:cubicBezTo>
                <a:cubicBezTo>
                  <a:pt x="8069341" y="4914420"/>
                  <a:pt x="7983024" y="4963563"/>
                  <a:pt x="7939863" y="5043420"/>
                </a:cubicBezTo>
                <a:cubicBezTo>
                  <a:pt x="7224650" y="6275065"/>
                  <a:pt x="7224650" y="6275065"/>
                  <a:pt x="7224650" y="6275065"/>
                </a:cubicBezTo>
                <a:cubicBezTo>
                  <a:pt x="7178407" y="6351849"/>
                  <a:pt x="7178407" y="6450135"/>
                  <a:pt x="7224650" y="6526922"/>
                </a:cubicBezTo>
                <a:cubicBezTo>
                  <a:pt x="7269350" y="6603900"/>
                  <a:pt x="7311257" y="6676067"/>
                  <a:pt x="7350544" y="6743723"/>
                </a:cubicBezTo>
                <a:lnTo>
                  <a:pt x="7416905" y="6858000"/>
                </a:lnTo>
                <a:lnTo>
                  <a:pt x="5902610" y="6858000"/>
                </a:lnTo>
                <a:lnTo>
                  <a:pt x="438935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Image result for thank you for listening">
            <a:extLst>
              <a:ext uri="{FF2B5EF4-FFF2-40B4-BE49-F238E27FC236}">
                <a16:creationId xmlns:a16="http://schemas.microsoft.com/office/drawing/2014/main" id="{05EC1765-40AC-44A3-A631-9705D3B5E9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4240" y="965201"/>
            <a:ext cx="5751369" cy="491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164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666</TotalTime>
  <Words>460</Words>
  <Application>Microsoft Office PowerPoint</Application>
  <PresentationFormat>Widescreen</PresentationFormat>
  <Paragraphs>93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Psychology for Health and Social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child’s experience between the ages of 0 – 5 years can affect the rest of their lives”</dc:title>
  <dc:creator>Susan Ajmad</dc:creator>
  <cp:lastModifiedBy>Susan Ajmad</cp:lastModifiedBy>
  <cp:revision>14</cp:revision>
  <dcterms:created xsi:type="dcterms:W3CDTF">2021-10-18T11:44:22Z</dcterms:created>
  <dcterms:modified xsi:type="dcterms:W3CDTF">2021-10-27T12:30:34Z</dcterms:modified>
</cp:coreProperties>
</file>