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5"/>
  </p:notesMasterIdLst>
  <p:sldIdLst>
    <p:sldId id="256" r:id="rId2"/>
    <p:sldId id="257" r:id="rId3"/>
    <p:sldId id="258" r:id="rId4"/>
    <p:sldId id="267" r:id="rId5"/>
    <p:sldId id="259" r:id="rId6"/>
    <p:sldId id="268" r:id="rId7"/>
    <p:sldId id="260" r:id="rId8"/>
    <p:sldId id="269" r:id="rId9"/>
    <p:sldId id="261" r:id="rId10"/>
    <p:sldId id="262" r:id="rId11"/>
    <p:sldId id="264" r:id="rId12"/>
    <p:sldId id="265" r:id="rId13"/>
    <p:sldId id="266" r:id="rId14"/>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93" d="100"/>
          <a:sy n="93" d="100"/>
        </p:scale>
        <p:origin x="54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612620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F4CB61-2298-3D81-FCFA-15F0799378B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77A547A-3F56-A9B3-EB77-5EB9A286C4AD}"/>
              </a:ext>
            </a:extLst>
          </p:cNvPr>
          <p:cNvSpPr>
            <a:spLocks noGrp="1" noRot="1" noChangeAspect="1"/>
          </p:cNvSpPr>
          <p:nvPr>
            <p:ph type="sldImg"/>
          </p:nvPr>
        </p:nvSpPr>
        <p:spPr/>
      </p:sp>
      <p:sp>
        <p:nvSpPr>
          <p:cNvPr id="4" name="Slide Number Placeholder 3">
            <a:extLst>
              <a:ext uri="{FF2B5EF4-FFF2-40B4-BE49-F238E27FC236}">
                <a16:creationId xmlns:a16="http://schemas.microsoft.com/office/drawing/2014/main" id="{65A40FF0-CE8C-DA84-ED06-15E5B68591DC}"/>
              </a:ext>
            </a:extLst>
          </p:cNvPr>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6782598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9B40B2-7CB7-9D83-085E-B3E23C87FC8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C22D102-E1EE-2ED7-F2C3-301E4629EE6B}"/>
              </a:ext>
            </a:extLst>
          </p:cNvPr>
          <p:cNvSpPr>
            <a:spLocks noGrp="1" noRot="1" noChangeAspect="1"/>
          </p:cNvSpPr>
          <p:nvPr>
            <p:ph type="sldImg"/>
          </p:nvPr>
        </p:nvSpPr>
        <p:spPr/>
      </p:sp>
      <p:sp>
        <p:nvSpPr>
          <p:cNvPr id="4" name="Slide Number Placeholder 3">
            <a:extLst>
              <a:ext uri="{FF2B5EF4-FFF2-40B4-BE49-F238E27FC236}">
                <a16:creationId xmlns:a16="http://schemas.microsoft.com/office/drawing/2014/main" id="{FFA87A21-F1E9-3DB8-B8A5-414403345852}"/>
              </a:ext>
            </a:extLst>
          </p:cNvPr>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421306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6F4B79-EF82-E88D-EEBA-6FB89FD67EF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CC32D9F-618D-3A1A-1B6B-AA7896E6B4C2}"/>
              </a:ext>
            </a:extLst>
          </p:cNvPr>
          <p:cNvSpPr>
            <a:spLocks noGrp="1" noRot="1" noChangeAspect="1"/>
          </p:cNvSpPr>
          <p:nvPr>
            <p:ph type="sldImg"/>
          </p:nvPr>
        </p:nvSpPr>
        <p:spPr/>
      </p:sp>
      <p:sp>
        <p:nvSpPr>
          <p:cNvPr id="4" name="Slide Number Placeholder 3">
            <a:extLst>
              <a:ext uri="{FF2B5EF4-FFF2-40B4-BE49-F238E27FC236}">
                <a16:creationId xmlns:a16="http://schemas.microsoft.com/office/drawing/2014/main" id="{FF7622EF-13CE-6E56-19AE-86830BF3BD0B}"/>
              </a:ext>
            </a:extLst>
          </p:cNvPr>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344927046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4294967295"/>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4294967295"/>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4294967295"/>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1.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1.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png"/></Relationships>
</file>

<file path=ppt/slides/_rels/slide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2.xml"/><Relationship Id="rId1" Type="http://schemas.openxmlformats.org/officeDocument/2006/relationships/slideLayout" Target="../slideLayouts/slideLayout1.xml"/><Relationship Id="rId4" Type="http://schemas.openxmlformats.org/officeDocument/2006/relationships/image" Target="../media/image20.png"/></Relationships>
</file>

<file path=ppt/slides/_rels/slide1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1E3A5F"/>
        </a:solidFill>
        <a:effectLst/>
      </p:bgPr>
    </p:bg>
    <p:spTree>
      <p:nvGrpSpPr>
        <p:cNvPr id="1" name=""/>
        <p:cNvGrpSpPr/>
        <p:nvPr/>
      </p:nvGrpSpPr>
      <p:grpSpPr>
        <a:xfrm>
          <a:off x="0" y="0"/>
          <a:ext cx="0" cy="0"/>
          <a:chOff x="0" y="0"/>
          <a:chExt cx="0" cy="0"/>
        </a:xfrm>
      </p:grpSpPr>
      <p:sp>
        <p:nvSpPr>
          <p:cNvPr id="2" name="Shape 0"/>
          <p:cNvSpPr/>
          <p:nvPr/>
        </p:nvSpPr>
        <p:spPr>
          <a:xfrm>
            <a:off x="0" y="0"/>
            <a:ext cx="9144000" cy="54864"/>
          </a:xfrm>
          <a:prstGeom prst="rect">
            <a:avLst/>
          </a:prstGeom>
          <a:solidFill>
            <a:srgbClr val="2B6CB0"/>
          </a:solidFill>
          <a:ln/>
        </p:spPr>
        <p:txBody>
          <a:bodyPr/>
          <a:lstStyle/>
          <a:p>
            <a:endParaRPr lang="en-GB"/>
          </a:p>
        </p:txBody>
      </p:sp>
      <p:pic>
        <p:nvPicPr>
          <p:cNvPr id="3" name="Image 0" descr="preencoded.png"/>
          <p:cNvPicPr>
            <a:picLocks noChangeAspect="1"/>
          </p:cNvPicPr>
          <p:nvPr/>
        </p:nvPicPr>
        <p:blipFill>
          <a:blip r:embed="rId3"/>
          <a:stretch>
            <a:fillRect/>
          </a:stretch>
        </p:blipFill>
        <p:spPr>
          <a:xfrm>
            <a:off x="4114800" y="594360"/>
            <a:ext cx="914400" cy="914400"/>
          </a:xfrm>
          <a:prstGeom prst="rect">
            <a:avLst/>
          </a:prstGeom>
        </p:spPr>
      </p:pic>
      <p:sp>
        <p:nvSpPr>
          <p:cNvPr id="4" name="Text 1"/>
          <p:cNvSpPr/>
          <p:nvPr/>
        </p:nvSpPr>
        <p:spPr>
          <a:xfrm>
            <a:off x="457200" y="1645920"/>
            <a:ext cx="8229600" cy="640080"/>
          </a:xfrm>
          <a:prstGeom prst="rect">
            <a:avLst/>
          </a:prstGeom>
          <a:noFill/>
          <a:ln/>
        </p:spPr>
        <p:txBody>
          <a:bodyPr wrap="square" rtlCol="0" anchor="ctr"/>
          <a:lstStyle/>
          <a:p>
            <a:pPr marL="0" indent="0" algn="ctr">
              <a:buNone/>
            </a:pPr>
            <a:r>
              <a:rPr lang="en-US" sz="3200" b="1" kern="0" spc="200">
                <a:solidFill>
                  <a:srgbClr val="FFFFFF"/>
                </a:solidFill>
                <a:latin typeface="Georgia" pitchFamily="34" charset="0"/>
                <a:ea typeface="Georgia" pitchFamily="34" charset="-122"/>
                <a:cs typeface="Georgia" pitchFamily="34" charset="-120"/>
              </a:rPr>
              <a:t>FORENSIC INVESTIGATION REPORT</a:t>
            </a:r>
            <a:endParaRPr lang="en-US" sz="3200" dirty="0"/>
          </a:p>
        </p:txBody>
      </p:sp>
      <p:sp>
        <p:nvSpPr>
          <p:cNvPr id="5" name="Text 2"/>
          <p:cNvSpPr/>
          <p:nvPr/>
        </p:nvSpPr>
        <p:spPr>
          <a:xfrm>
            <a:off x="457200" y="2331720"/>
            <a:ext cx="8229600" cy="457200"/>
          </a:xfrm>
          <a:prstGeom prst="rect">
            <a:avLst/>
          </a:prstGeom>
          <a:noFill/>
          <a:ln/>
        </p:spPr>
        <p:txBody>
          <a:bodyPr wrap="square" rtlCol="0" anchor="ctr"/>
          <a:lstStyle/>
          <a:p>
            <a:pPr marL="0" indent="0" algn="ctr">
              <a:buNone/>
            </a:pPr>
            <a:r>
              <a:rPr lang="en-US" sz="1600">
                <a:solidFill>
                  <a:srgbClr val="A0BFDF"/>
                </a:solidFill>
                <a:latin typeface="Calibri" pitchFamily="34" charset="0"/>
                <a:ea typeface="Calibri" pitchFamily="34" charset="-122"/>
                <a:cs typeface="Calibri" pitchFamily="34" charset="-120"/>
              </a:rPr>
              <a:t>Corporate Espionage  |  Quantum Tech Inc.</a:t>
            </a:r>
            <a:endParaRPr lang="en-US" sz="1600" dirty="0"/>
          </a:p>
        </p:txBody>
      </p:sp>
      <p:sp>
        <p:nvSpPr>
          <p:cNvPr id="6" name="Text 3"/>
          <p:cNvSpPr/>
          <p:nvPr/>
        </p:nvSpPr>
        <p:spPr>
          <a:xfrm>
            <a:off x="457200" y="2788920"/>
            <a:ext cx="8229600" cy="365760"/>
          </a:xfrm>
          <a:prstGeom prst="rect">
            <a:avLst/>
          </a:prstGeom>
          <a:noFill/>
          <a:ln/>
        </p:spPr>
        <p:txBody>
          <a:bodyPr wrap="square" rtlCol="0" anchor="ctr"/>
          <a:lstStyle/>
          <a:p>
            <a:pPr marL="0" indent="0" algn="ctr">
              <a:buNone/>
            </a:pPr>
            <a:r>
              <a:rPr lang="en-US" sz="1200">
                <a:solidFill>
                  <a:srgbClr val="7B9CC0"/>
                </a:solidFill>
                <a:latin typeface="Calibri" pitchFamily="34" charset="0"/>
                <a:ea typeface="Calibri" pitchFamily="34" charset="-122"/>
                <a:cs typeface="Calibri" pitchFamily="34" charset="-120"/>
              </a:rPr>
              <a:t>Patent QT-AI-2025  |  AI Chip Design  |  Proprietary Database Breach</a:t>
            </a:r>
            <a:endParaRPr lang="en-US" sz="1200" dirty="0"/>
          </a:p>
        </p:txBody>
      </p:sp>
      <p:sp>
        <p:nvSpPr>
          <p:cNvPr id="7" name="Shape 4"/>
          <p:cNvSpPr/>
          <p:nvPr/>
        </p:nvSpPr>
        <p:spPr>
          <a:xfrm>
            <a:off x="2743200" y="3474720"/>
            <a:ext cx="3657600" cy="411480"/>
          </a:xfrm>
          <a:prstGeom prst="roundRect">
            <a:avLst>
              <a:gd name="adj" fmla="val 11111"/>
            </a:avLst>
          </a:prstGeom>
          <a:solidFill>
            <a:srgbClr val="C53030"/>
          </a:solidFill>
          <a:ln/>
        </p:spPr>
        <p:txBody>
          <a:bodyPr/>
          <a:lstStyle/>
          <a:p>
            <a:endParaRPr lang="en-GB"/>
          </a:p>
        </p:txBody>
      </p:sp>
      <p:sp>
        <p:nvSpPr>
          <p:cNvPr id="8" name="Text 5"/>
          <p:cNvSpPr/>
          <p:nvPr/>
        </p:nvSpPr>
        <p:spPr>
          <a:xfrm>
            <a:off x="2743200" y="3474720"/>
            <a:ext cx="3657600" cy="411480"/>
          </a:xfrm>
          <a:prstGeom prst="rect">
            <a:avLst/>
          </a:prstGeom>
          <a:noFill/>
          <a:ln/>
        </p:spPr>
        <p:txBody>
          <a:bodyPr wrap="square" lIns="0" tIns="0" rIns="0" bIns="0"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SHAMSUDDIN MAHMUD - 2432880</a:t>
            </a:r>
            <a:endParaRPr lang="en-US" sz="1000" dirty="0"/>
          </a:p>
        </p:txBody>
      </p:sp>
      <p:sp>
        <p:nvSpPr>
          <p:cNvPr id="9" name="Text 6"/>
          <p:cNvSpPr/>
          <p:nvPr/>
        </p:nvSpPr>
        <p:spPr>
          <a:xfrm>
            <a:off x="457200" y="4160520"/>
            <a:ext cx="8229600" cy="822960"/>
          </a:xfrm>
          <a:prstGeom prst="rect">
            <a:avLst/>
          </a:prstGeom>
          <a:noFill/>
          <a:ln/>
        </p:spPr>
        <p:txBody>
          <a:bodyPr wrap="square" rtlCol="0" anchor="ctr"/>
          <a:lstStyle/>
          <a:p>
            <a:pPr marL="0" indent="0" algn="ctr">
              <a:lnSpc>
                <a:spcPct val="140000"/>
              </a:lnSpc>
              <a:buNone/>
            </a:pPr>
            <a:r>
              <a:rPr lang="en-US" sz="1100" dirty="0">
                <a:solidFill>
                  <a:srgbClr val="7B9CC0"/>
                </a:solidFill>
                <a:latin typeface="Calibri" pitchFamily="34" charset="0"/>
                <a:ea typeface="Calibri" pitchFamily="34" charset="-122"/>
                <a:cs typeface="Calibri" pitchFamily="34" charset="-120"/>
              </a:rPr>
              <a:t>Report Date: April 2026</a:t>
            </a:r>
            <a:endParaRPr lang="en-US" sz="1100" dirty="0"/>
          </a:p>
          <a:p>
            <a:pPr marL="0" indent="0" algn="ctr">
              <a:lnSpc>
                <a:spcPct val="140000"/>
              </a:lnSpc>
              <a:buNone/>
            </a:pPr>
            <a:r>
              <a:rPr lang="en-US" sz="1100" dirty="0">
                <a:solidFill>
                  <a:srgbClr val="7B9CC0"/>
                </a:solidFill>
                <a:latin typeface="Calibri" pitchFamily="34" charset="0"/>
                <a:ea typeface="Calibri" pitchFamily="34" charset="-122"/>
                <a:cs typeface="Calibri" pitchFamily="34" charset="-120"/>
              </a:rPr>
              <a:t>Prepared for: Quantum Tech Inc. Legal Department</a:t>
            </a:r>
            <a:endParaRPr lang="en-US" sz="11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0"/>
          </a:xfrm>
          <a:prstGeom prst="rect">
            <a:avLst/>
          </a:prstGeom>
          <a:solidFill>
            <a:srgbClr val="1E3A5F"/>
          </a:solidFill>
          <a:ln/>
        </p:spPr>
        <p:txBody>
          <a:bodyPr/>
          <a:lstStyle/>
          <a:p>
            <a:endParaRPr lang="en-GB"/>
          </a:p>
        </p:txBody>
      </p:sp>
      <p:sp>
        <p:nvSpPr>
          <p:cNvPr id="3" name="Text 1"/>
          <p:cNvSpPr/>
          <p:nvPr/>
        </p:nvSpPr>
        <p:spPr>
          <a:xfrm>
            <a:off x="640080" y="0"/>
            <a:ext cx="7772400" cy="914400"/>
          </a:xfrm>
          <a:prstGeom prst="rect">
            <a:avLst/>
          </a:prstGeom>
          <a:noFill/>
          <a:ln/>
        </p:spPr>
        <p:txBody>
          <a:bodyPr wrap="square" lIns="0" tIns="0" rIns="0" bIns="0" rtlCol="0" anchor="ctr"/>
          <a:lstStyle/>
          <a:p>
            <a:pPr marL="0" indent="0" algn="l">
              <a:buNone/>
            </a:pPr>
            <a:r>
              <a:rPr lang="en-US" sz="2400" b="1">
                <a:solidFill>
                  <a:srgbClr val="FFFFFF"/>
                </a:solidFill>
                <a:latin typeface="Georgia" pitchFamily="34" charset="0"/>
                <a:ea typeface="Georgia" pitchFamily="34" charset="-122"/>
                <a:cs typeface="Georgia" pitchFamily="34" charset="-120"/>
              </a:rPr>
              <a:t>CASE BACKGROUND &amp; SCOPE</a:t>
            </a:r>
            <a:endParaRPr lang="en-US" sz="2400" dirty="0"/>
          </a:p>
        </p:txBody>
      </p:sp>
      <p:sp>
        <p:nvSpPr>
          <p:cNvPr id="4" name="Shape 2"/>
          <p:cNvSpPr/>
          <p:nvPr/>
        </p:nvSpPr>
        <p:spPr>
          <a:xfrm>
            <a:off x="457200" y="1097280"/>
            <a:ext cx="8229600" cy="1188720"/>
          </a:xfrm>
          <a:prstGeom prst="rect">
            <a:avLst/>
          </a:prstGeom>
          <a:solidFill>
            <a:srgbClr val="EBF4FF"/>
          </a:solidFill>
          <a:ln/>
          <a:effectLst>
            <a:outerShdw blurRad="38100" dist="12700" dir="8100000" algn="bl" rotWithShape="0">
              <a:srgbClr val="000000">
                <a:alpha val="6000"/>
              </a:srgbClr>
            </a:outerShdw>
          </a:effectLst>
        </p:spPr>
        <p:txBody>
          <a:bodyPr/>
          <a:lstStyle/>
          <a:p>
            <a:endParaRPr lang="en-GB"/>
          </a:p>
        </p:txBody>
      </p:sp>
      <p:sp>
        <p:nvSpPr>
          <p:cNvPr id="5" name="Text 3"/>
          <p:cNvSpPr/>
          <p:nvPr/>
        </p:nvSpPr>
        <p:spPr>
          <a:xfrm>
            <a:off x="640080" y="1188720"/>
            <a:ext cx="7863840" cy="1005840"/>
          </a:xfrm>
          <a:prstGeom prst="rect">
            <a:avLst/>
          </a:prstGeom>
          <a:noFill/>
          <a:ln/>
        </p:spPr>
        <p:txBody>
          <a:bodyPr wrap="square" rtlCol="0" anchor="t"/>
          <a:lstStyle/>
          <a:p>
            <a:pPr marL="0" indent="0">
              <a:lnSpc>
                <a:spcPct val="130000"/>
              </a:lnSpc>
              <a:buNone/>
            </a:pPr>
            <a:r>
              <a:rPr lang="en-US" sz="1400" b="1" dirty="0">
                <a:solidFill>
                  <a:srgbClr val="1E3A5F"/>
                </a:solidFill>
                <a:latin typeface="Georgia" pitchFamily="34" charset="0"/>
                <a:ea typeface="Georgia" pitchFamily="34" charset="-122"/>
                <a:cs typeface="Georgia" pitchFamily="34" charset="-120"/>
              </a:rPr>
              <a:t>Incident Summary</a:t>
            </a:r>
            <a:endParaRPr lang="en-US" sz="1400" dirty="0"/>
          </a:p>
          <a:p>
            <a:pPr marL="0" indent="0">
              <a:lnSpc>
                <a:spcPct val="130000"/>
              </a:lnSpc>
              <a:buNone/>
            </a:pPr>
            <a:r>
              <a:rPr lang="en-US" sz="1100" dirty="0">
                <a:solidFill>
                  <a:srgbClr val="4A5568"/>
                </a:solidFill>
                <a:latin typeface="Calibri" pitchFamily="34" charset="0"/>
                <a:ea typeface="Calibri" pitchFamily="34" charset="-122"/>
                <a:cs typeface="Calibri" pitchFamily="34" charset="-120"/>
              </a:rPr>
              <a:t>Quantum Tech reported unauthorized access to its proprietary patent database involving AI chip design patent QT-AI-2025. Primary suspect Emma, a recently joined senior engineer, was suspected of attempting to steal and sell confidential data to competitor NexGen Circuits through intermediary Joe. Additional references indicate external buyer contacts.</a:t>
            </a:r>
            <a:endParaRPr lang="en-US" sz="1400" dirty="0"/>
          </a:p>
        </p:txBody>
      </p:sp>
      <p:sp>
        <p:nvSpPr>
          <p:cNvPr id="6" name="Shape 4"/>
          <p:cNvSpPr/>
          <p:nvPr/>
        </p:nvSpPr>
        <p:spPr>
          <a:xfrm>
            <a:off x="457200" y="2514600"/>
            <a:ext cx="2468880" cy="2377440"/>
          </a:xfrm>
          <a:prstGeom prst="rect">
            <a:avLst/>
          </a:prstGeom>
          <a:solidFill>
            <a:srgbClr val="F7F8FA"/>
          </a:solidFill>
          <a:ln/>
          <a:effectLst>
            <a:outerShdw blurRad="38100" dist="12700" dir="8100000" algn="bl" rotWithShape="0">
              <a:srgbClr val="000000">
                <a:alpha val="6000"/>
              </a:srgbClr>
            </a:outerShdw>
          </a:effectLst>
        </p:spPr>
        <p:txBody>
          <a:bodyPr/>
          <a:lstStyle/>
          <a:p>
            <a:endParaRPr lang="en-GB"/>
          </a:p>
        </p:txBody>
      </p:sp>
      <p:sp>
        <p:nvSpPr>
          <p:cNvPr id="7" name="Text 5"/>
          <p:cNvSpPr/>
          <p:nvPr/>
        </p:nvSpPr>
        <p:spPr>
          <a:xfrm>
            <a:off x="640080" y="2624328"/>
            <a:ext cx="2103120" cy="274320"/>
          </a:xfrm>
          <a:prstGeom prst="rect">
            <a:avLst/>
          </a:prstGeom>
          <a:noFill/>
          <a:ln/>
        </p:spPr>
        <p:txBody>
          <a:bodyPr wrap="square" lIns="0" tIns="0" rIns="0" bIns="0" rtlCol="0" anchor="ctr"/>
          <a:lstStyle/>
          <a:p>
            <a:pPr marL="0" indent="0">
              <a:buNone/>
            </a:pPr>
            <a:r>
              <a:rPr lang="en-US" sz="1200" b="1">
                <a:solidFill>
                  <a:srgbClr val="1E3A5F"/>
                </a:solidFill>
                <a:latin typeface="Georgia" pitchFamily="34" charset="0"/>
                <a:ea typeface="Georgia" pitchFamily="34" charset="-122"/>
                <a:cs typeface="Georgia" pitchFamily="34" charset="-120"/>
              </a:rPr>
              <a:t>Primary Suspect</a:t>
            </a:r>
            <a:endParaRPr lang="en-US" sz="1200" dirty="0"/>
          </a:p>
        </p:txBody>
      </p:sp>
      <p:sp>
        <p:nvSpPr>
          <p:cNvPr id="8" name="Text 6"/>
          <p:cNvSpPr/>
          <p:nvPr/>
        </p:nvSpPr>
        <p:spPr>
          <a:xfrm>
            <a:off x="640080" y="2971800"/>
            <a:ext cx="2103120" cy="1783080"/>
          </a:xfrm>
          <a:prstGeom prst="rect">
            <a:avLst/>
          </a:prstGeom>
          <a:noFill/>
          <a:ln/>
        </p:spPr>
        <p:txBody>
          <a:bodyPr wrap="square" rtlCol="0" anchor="t"/>
          <a:lstStyle/>
          <a:p>
            <a:pPr marL="342900" indent="-342900">
              <a:lnSpc>
                <a:spcPct val="135000"/>
              </a:lnSpc>
              <a:spcAft>
                <a:spcPts val="400"/>
              </a:spcAft>
              <a:buSzPct val="100000"/>
              <a:buChar char="•"/>
            </a:pPr>
            <a:r>
              <a:rPr lang="en-US" sz="1050" dirty="0">
                <a:solidFill>
                  <a:srgbClr val="4A5568"/>
                </a:solidFill>
                <a:latin typeface="Calibri" pitchFamily="34" charset="0"/>
                <a:ea typeface="Calibri" pitchFamily="34" charset="-122"/>
                <a:cs typeface="Calibri" pitchFamily="34" charset="-120"/>
              </a:rPr>
              <a:t>Emma - Senior Engineer</a:t>
            </a:r>
            <a:endParaRPr lang="en-US" sz="1050" dirty="0"/>
          </a:p>
          <a:p>
            <a:pPr marL="342900" indent="-342900">
              <a:lnSpc>
                <a:spcPct val="135000"/>
              </a:lnSpc>
              <a:spcAft>
                <a:spcPts val="400"/>
              </a:spcAft>
              <a:buSzPct val="100000"/>
              <a:buChar char="•"/>
            </a:pPr>
            <a:r>
              <a:rPr lang="en-US" sz="1050" dirty="0">
                <a:solidFill>
                  <a:srgbClr val="4A5568"/>
                </a:solidFill>
                <a:latin typeface="Calibri" pitchFamily="34" charset="0"/>
                <a:ea typeface="Calibri" pitchFamily="34" charset="-122"/>
                <a:cs typeface="Calibri" pitchFamily="34" charset="-120"/>
              </a:rPr>
              <a:t>Recently joined Quantum Tech</a:t>
            </a:r>
            <a:endParaRPr lang="en-US" sz="1050" dirty="0"/>
          </a:p>
          <a:p>
            <a:pPr marL="342900" indent="-342900">
              <a:lnSpc>
                <a:spcPct val="135000"/>
              </a:lnSpc>
              <a:spcAft>
                <a:spcPts val="400"/>
              </a:spcAft>
              <a:buSzPct val="100000"/>
              <a:buChar char="•"/>
            </a:pPr>
            <a:r>
              <a:rPr lang="en-US" sz="1050" dirty="0">
                <a:solidFill>
                  <a:srgbClr val="4A5568"/>
                </a:solidFill>
                <a:latin typeface="Calibri" pitchFamily="34" charset="0"/>
                <a:ea typeface="Calibri" pitchFamily="34" charset="-122"/>
                <a:cs typeface="Calibri" pitchFamily="34" charset="-120"/>
              </a:rPr>
              <a:t>Access to patent database</a:t>
            </a:r>
            <a:endParaRPr lang="en-US" sz="1050" dirty="0"/>
          </a:p>
          <a:p>
            <a:pPr marL="342900" indent="-342900">
              <a:lnSpc>
                <a:spcPct val="135000"/>
              </a:lnSpc>
              <a:spcAft>
                <a:spcPts val="400"/>
              </a:spcAft>
              <a:buSzPct val="100000"/>
              <a:buChar char="•"/>
            </a:pPr>
            <a:r>
              <a:rPr lang="en-US" sz="1050" dirty="0">
                <a:solidFill>
                  <a:srgbClr val="4A5568"/>
                </a:solidFill>
                <a:latin typeface="Calibri" pitchFamily="34" charset="0"/>
                <a:ea typeface="Calibri" pitchFamily="34" charset="-122"/>
                <a:cs typeface="Calibri" pitchFamily="34" charset="-120"/>
              </a:rPr>
              <a:t>Initiated sale discussions</a:t>
            </a:r>
            <a:endParaRPr lang="en-US" sz="1050" dirty="0"/>
          </a:p>
        </p:txBody>
      </p:sp>
      <p:sp>
        <p:nvSpPr>
          <p:cNvPr id="9" name="Shape 7"/>
          <p:cNvSpPr/>
          <p:nvPr/>
        </p:nvSpPr>
        <p:spPr>
          <a:xfrm>
            <a:off x="3337560" y="2514600"/>
            <a:ext cx="2468880" cy="2377440"/>
          </a:xfrm>
          <a:prstGeom prst="rect">
            <a:avLst/>
          </a:prstGeom>
          <a:solidFill>
            <a:srgbClr val="F7F8FA"/>
          </a:solidFill>
          <a:ln/>
          <a:effectLst>
            <a:outerShdw blurRad="38100" dist="12700" dir="8100000" algn="bl" rotWithShape="0">
              <a:srgbClr val="000000">
                <a:alpha val="6000"/>
              </a:srgbClr>
            </a:outerShdw>
          </a:effectLst>
        </p:spPr>
        <p:txBody>
          <a:bodyPr/>
          <a:lstStyle/>
          <a:p>
            <a:endParaRPr lang="en-GB"/>
          </a:p>
        </p:txBody>
      </p:sp>
      <p:sp>
        <p:nvSpPr>
          <p:cNvPr id="10" name="Text 8"/>
          <p:cNvSpPr/>
          <p:nvPr/>
        </p:nvSpPr>
        <p:spPr>
          <a:xfrm>
            <a:off x="3520440" y="2624328"/>
            <a:ext cx="2103120" cy="274320"/>
          </a:xfrm>
          <a:prstGeom prst="rect">
            <a:avLst/>
          </a:prstGeom>
          <a:noFill/>
          <a:ln/>
        </p:spPr>
        <p:txBody>
          <a:bodyPr wrap="square" lIns="0" tIns="0" rIns="0" bIns="0" rtlCol="0" anchor="ctr"/>
          <a:lstStyle/>
          <a:p>
            <a:pPr marL="0" indent="0">
              <a:buNone/>
            </a:pPr>
            <a:r>
              <a:rPr lang="en-US" sz="1200" b="1">
                <a:solidFill>
                  <a:srgbClr val="1E3A5F"/>
                </a:solidFill>
                <a:latin typeface="Georgia" pitchFamily="34" charset="0"/>
                <a:ea typeface="Georgia" pitchFamily="34" charset="-122"/>
                <a:cs typeface="Georgia" pitchFamily="34" charset="-120"/>
              </a:rPr>
              <a:t>Intermediary</a:t>
            </a:r>
            <a:endParaRPr lang="en-US" sz="1200" dirty="0"/>
          </a:p>
        </p:txBody>
      </p:sp>
      <p:sp>
        <p:nvSpPr>
          <p:cNvPr id="11" name="Text 9"/>
          <p:cNvSpPr/>
          <p:nvPr/>
        </p:nvSpPr>
        <p:spPr>
          <a:xfrm>
            <a:off x="3520440" y="2971800"/>
            <a:ext cx="2103120" cy="1783080"/>
          </a:xfrm>
          <a:prstGeom prst="rect">
            <a:avLst/>
          </a:prstGeom>
          <a:noFill/>
          <a:ln/>
        </p:spPr>
        <p:txBody>
          <a:bodyPr wrap="square" rtlCol="0" anchor="t"/>
          <a:lstStyle/>
          <a:p>
            <a:pPr marL="342900" indent="-342900">
              <a:lnSpc>
                <a:spcPct val="135000"/>
              </a:lnSpc>
              <a:spcAft>
                <a:spcPts val="400"/>
              </a:spcAft>
              <a:buSzPct val="100000"/>
              <a:buChar char="•"/>
            </a:pPr>
            <a:r>
              <a:rPr lang="en-US" sz="1050" dirty="0">
                <a:solidFill>
                  <a:srgbClr val="4A5568"/>
                </a:solidFill>
                <a:latin typeface="Calibri" pitchFamily="34" charset="0"/>
                <a:ea typeface="Calibri" pitchFamily="34" charset="-122"/>
                <a:cs typeface="Calibri" pitchFamily="34" charset="-120"/>
              </a:rPr>
              <a:t>Joe - External Contact</a:t>
            </a:r>
            <a:endParaRPr lang="en-US" sz="1050" dirty="0"/>
          </a:p>
          <a:p>
            <a:pPr marL="342900" indent="-342900">
              <a:lnSpc>
                <a:spcPct val="135000"/>
              </a:lnSpc>
              <a:spcAft>
                <a:spcPts val="400"/>
              </a:spcAft>
              <a:buSzPct val="100000"/>
              <a:buChar char="•"/>
            </a:pPr>
            <a:r>
              <a:rPr lang="en-US" sz="1050" dirty="0">
                <a:solidFill>
                  <a:srgbClr val="4A5568"/>
                </a:solidFill>
                <a:latin typeface="Calibri" pitchFamily="34" charset="0"/>
                <a:ea typeface="Calibri" pitchFamily="34" charset="-122"/>
                <a:cs typeface="Calibri" pitchFamily="34" charset="-120"/>
              </a:rPr>
              <a:t>Facilitated buyer search</a:t>
            </a:r>
            <a:endParaRPr lang="en-US" sz="1050" dirty="0"/>
          </a:p>
          <a:p>
            <a:pPr marL="342900" indent="-342900">
              <a:lnSpc>
                <a:spcPct val="135000"/>
              </a:lnSpc>
              <a:spcAft>
                <a:spcPts val="400"/>
              </a:spcAft>
              <a:buSzPct val="100000"/>
              <a:buChar char="•"/>
            </a:pPr>
            <a:r>
              <a:rPr lang="en-US" sz="1050" dirty="0">
                <a:solidFill>
                  <a:srgbClr val="4A5568"/>
                </a:solidFill>
                <a:latin typeface="Calibri" pitchFamily="34" charset="0"/>
                <a:ea typeface="Calibri" pitchFamily="34" charset="-122"/>
                <a:cs typeface="Calibri" pitchFamily="34" charset="-120"/>
              </a:rPr>
              <a:t>Arranged meetings &amp; terms</a:t>
            </a:r>
            <a:endParaRPr lang="en-US" sz="1050" dirty="0"/>
          </a:p>
          <a:p>
            <a:pPr marL="342900" indent="-342900">
              <a:lnSpc>
                <a:spcPct val="135000"/>
              </a:lnSpc>
              <a:spcAft>
                <a:spcPts val="400"/>
              </a:spcAft>
              <a:buSzPct val="100000"/>
              <a:buChar char="•"/>
            </a:pPr>
            <a:r>
              <a:rPr lang="en-US" sz="1050" dirty="0">
                <a:solidFill>
                  <a:srgbClr val="4A5568"/>
                </a:solidFill>
                <a:latin typeface="Calibri" pitchFamily="34" charset="0"/>
                <a:ea typeface="Calibri" pitchFamily="34" charset="-122"/>
                <a:cs typeface="Calibri" pitchFamily="34" charset="-120"/>
              </a:rPr>
              <a:t>Linked Emma to buyers</a:t>
            </a:r>
            <a:endParaRPr lang="en-US" sz="1050" dirty="0"/>
          </a:p>
        </p:txBody>
      </p:sp>
      <p:sp>
        <p:nvSpPr>
          <p:cNvPr id="12" name="Shape 10"/>
          <p:cNvSpPr/>
          <p:nvPr/>
        </p:nvSpPr>
        <p:spPr>
          <a:xfrm>
            <a:off x="6217920" y="2514600"/>
            <a:ext cx="2468880" cy="2377440"/>
          </a:xfrm>
          <a:prstGeom prst="rect">
            <a:avLst/>
          </a:prstGeom>
          <a:solidFill>
            <a:srgbClr val="F7F8FA"/>
          </a:solidFill>
          <a:ln/>
          <a:effectLst>
            <a:outerShdw blurRad="38100" dist="12700" dir="8100000" algn="bl" rotWithShape="0">
              <a:srgbClr val="000000">
                <a:alpha val="6000"/>
              </a:srgbClr>
            </a:outerShdw>
          </a:effectLst>
        </p:spPr>
        <p:txBody>
          <a:bodyPr/>
          <a:lstStyle/>
          <a:p>
            <a:endParaRPr lang="en-GB"/>
          </a:p>
        </p:txBody>
      </p:sp>
      <p:sp>
        <p:nvSpPr>
          <p:cNvPr id="13" name="Text 11"/>
          <p:cNvSpPr/>
          <p:nvPr/>
        </p:nvSpPr>
        <p:spPr>
          <a:xfrm>
            <a:off x="6400800" y="2624328"/>
            <a:ext cx="2103120" cy="274320"/>
          </a:xfrm>
          <a:prstGeom prst="rect">
            <a:avLst/>
          </a:prstGeom>
          <a:noFill/>
          <a:ln/>
        </p:spPr>
        <p:txBody>
          <a:bodyPr wrap="square" lIns="0" tIns="0" rIns="0" bIns="0" rtlCol="0" anchor="ctr"/>
          <a:lstStyle/>
          <a:p>
            <a:pPr marL="0" indent="0">
              <a:buNone/>
            </a:pPr>
            <a:r>
              <a:rPr lang="en-US" sz="1200" b="1">
                <a:solidFill>
                  <a:srgbClr val="1E3A5F"/>
                </a:solidFill>
                <a:latin typeface="Georgia" pitchFamily="34" charset="0"/>
                <a:ea typeface="Georgia" pitchFamily="34" charset="-122"/>
                <a:cs typeface="Georgia" pitchFamily="34" charset="-120"/>
              </a:rPr>
              <a:t>Competitor / Buyer</a:t>
            </a:r>
            <a:endParaRPr lang="en-US" sz="1200" dirty="0"/>
          </a:p>
        </p:txBody>
      </p:sp>
      <p:sp>
        <p:nvSpPr>
          <p:cNvPr id="14" name="Text 12"/>
          <p:cNvSpPr/>
          <p:nvPr/>
        </p:nvSpPr>
        <p:spPr>
          <a:xfrm>
            <a:off x="6400800" y="2971800"/>
            <a:ext cx="2103120" cy="1783080"/>
          </a:xfrm>
          <a:prstGeom prst="rect">
            <a:avLst/>
          </a:prstGeom>
          <a:noFill/>
          <a:ln/>
        </p:spPr>
        <p:txBody>
          <a:bodyPr wrap="square" rtlCol="0" anchor="t"/>
          <a:lstStyle/>
          <a:p>
            <a:pPr marL="342900" indent="-342900">
              <a:lnSpc>
                <a:spcPct val="135000"/>
              </a:lnSpc>
              <a:spcAft>
                <a:spcPts val="400"/>
              </a:spcAft>
              <a:buSzPct val="100000"/>
              <a:buChar char="•"/>
            </a:pPr>
            <a:r>
              <a:rPr lang="en-US" sz="1050" dirty="0">
                <a:solidFill>
                  <a:srgbClr val="4A5568"/>
                </a:solidFill>
                <a:latin typeface="Calibri" pitchFamily="34" charset="0"/>
                <a:ea typeface="Calibri" pitchFamily="34" charset="-122"/>
                <a:cs typeface="Calibri" pitchFamily="34" charset="-120"/>
              </a:rPr>
              <a:t>NexGen Circuits</a:t>
            </a:r>
            <a:endParaRPr lang="en-US" sz="1050" dirty="0"/>
          </a:p>
          <a:p>
            <a:pPr marL="342900" indent="-342900">
              <a:lnSpc>
                <a:spcPct val="135000"/>
              </a:lnSpc>
              <a:spcAft>
                <a:spcPts val="400"/>
              </a:spcAft>
              <a:buSzPct val="100000"/>
              <a:buChar char="•"/>
            </a:pPr>
            <a:r>
              <a:rPr lang="en-US" sz="1050" dirty="0">
                <a:solidFill>
                  <a:srgbClr val="4A5568"/>
                </a:solidFill>
                <a:latin typeface="Calibri" pitchFamily="34" charset="0"/>
                <a:ea typeface="Calibri" pitchFamily="34" charset="-122"/>
                <a:cs typeface="Calibri" pitchFamily="34" charset="-120"/>
              </a:rPr>
              <a:t>Norman - Buyer-side contact</a:t>
            </a:r>
            <a:endParaRPr lang="en-US" sz="1050" dirty="0"/>
          </a:p>
          <a:p>
            <a:pPr marL="342900" indent="-342900">
              <a:lnSpc>
                <a:spcPct val="135000"/>
              </a:lnSpc>
              <a:spcAft>
                <a:spcPts val="400"/>
              </a:spcAft>
              <a:buSzPct val="100000"/>
              <a:buChar char="•"/>
            </a:pPr>
            <a:r>
              <a:rPr lang="en-US" sz="1050" dirty="0">
                <a:solidFill>
                  <a:srgbClr val="4A5568"/>
                </a:solidFill>
                <a:latin typeface="Calibri" pitchFamily="34" charset="0"/>
                <a:ea typeface="Calibri" pitchFamily="34" charset="-122"/>
                <a:cs typeface="Calibri" pitchFamily="34" charset="-120"/>
              </a:rPr>
              <a:t>Target: AI chip patent</a:t>
            </a:r>
            <a:endParaRPr lang="en-US" sz="1050" dirty="0"/>
          </a:p>
          <a:p>
            <a:pPr marL="342900" indent="-342900">
              <a:lnSpc>
                <a:spcPct val="135000"/>
              </a:lnSpc>
              <a:spcAft>
                <a:spcPts val="400"/>
              </a:spcAft>
              <a:buSzPct val="100000"/>
              <a:buChar char="•"/>
            </a:pPr>
            <a:r>
              <a:rPr lang="en-US" sz="1050" dirty="0">
                <a:solidFill>
                  <a:srgbClr val="4A5568"/>
                </a:solidFill>
                <a:latin typeface="Calibri" pitchFamily="34" charset="0"/>
                <a:ea typeface="Calibri" pitchFamily="34" charset="-122"/>
                <a:cs typeface="Calibri" pitchFamily="34" charset="-120"/>
              </a:rPr>
              <a:t>Offshore payment discussions</a:t>
            </a:r>
            <a:endParaRPr lang="en-US" sz="105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0"/>
          </a:xfrm>
          <a:prstGeom prst="rect">
            <a:avLst/>
          </a:prstGeom>
          <a:solidFill>
            <a:srgbClr val="1E3A5F"/>
          </a:solidFill>
          <a:ln/>
        </p:spPr>
        <p:txBody>
          <a:bodyPr/>
          <a:lstStyle/>
          <a:p>
            <a:endParaRPr lang="en-GB" noProof="0" dirty="0"/>
          </a:p>
        </p:txBody>
      </p:sp>
      <p:sp>
        <p:nvSpPr>
          <p:cNvPr id="3" name="Text 1"/>
          <p:cNvSpPr/>
          <p:nvPr/>
        </p:nvSpPr>
        <p:spPr>
          <a:xfrm>
            <a:off x="640080" y="0"/>
            <a:ext cx="7772400" cy="914400"/>
          </a:xfrm>
          <a:prstGeom prst="rect">
            <a:avLst/>
          </a:prstGeom>
          <a:noFill/>
          <a:ln/>
        </p:spPr>
        <p:txBody>
          <a:bodyPr wrap="square" lIns="0" tIns="0" rIns="0" bIns="0" rtlCol="0" anchor="ctr"/>
          <a:lstStyle/>
          <a:p>
            <a:pPr marL="0" indent="0" algn="l">
              <a:buNone/>
            </a:pPr>
            <a:r>
              <a:rPr lang="en-GB" sz="2400" b="1" noProof="0" dirty="0">
                <a:solidFill>
                  <a:srgbClr val="FFFFFF"/>
                </a:solidFill>
                <a:latin typeface="Georgia" pitchFamily="34" charset="0"/>
                <a:ea typeface="Georgia" pitchFamily="34" charset="-122"/>
                <a:cs typeface="Georgia" pitchFamily="34" charset="-120"/>
              </a:rPr>
              <a:t>EVIDENCE INVENTORY</a:t>
            </a:r>
            <a:endParaRPr lang="en-GB" sz="2400" noProof="0" dirty="0"/>
          </a:p>
        </p:txBody>
      </p:sp>
      <p:pic>
        <p:nvPicPr>
          <p:cNvPr id="4" name="Image 0" descr="preencoded.png"/>
          <p:cNvPicPr>
            <a:picLocks noChangeAspect="1"/>
          </p:cNvPicPr>
          <p:nvPr/>
        </p:nvPicPr>
        <p:blipFill>
          <a:blip r:embed="rId3"/>
          <a:stretch>
            <a:fillRect/>
          </a:stretch>
        </p:blipFill>
        <p:spPr>
          <a:xfrm>
            <a:off x="548640" y="1097280"/>
            <a:ext cx="365760" cy="365760"/>
          </a:xfrm>
          <a:prstGeom prst="rect">
            <a:avLst/>
          </a:prstGeom>
        </p:spPr>
      </p:pic>
      <p:sp>
        <p:nvSpPr>
          <p:cNvPr id="5" name="Text 2"/>
          <p:cNvSpPr/>
          <p:nvPr/>
        </p:nvSpPr>
        <p:spPr>
          <a:xfrm>
            <a:off x="1051560" y="1097280"/>
            <a:ext cx="5486400" cy="365760"/>
          </a:xfrm>
          <a:prstGeom prst="rect">
            <a:avLst/>
          </a:prstGeom>
          <a:noFill/>
          <a:ln/>
        </p:spPr>
        <p:txBody>
          <a:bodyPr wrap="square" lIns="0" tIns="0" rIns="0" bIns="0" rtlCol="0" anchor="ctr"/>
          <a:lstStyle/>
          <a:p>
            <a:pPr marL="0" indent="0">
              <a:buNone/>
            </a:pPr>
            <a:r>
              <a:rPr lang="en-GB" sz="1600" b="1" noProof="0" dirty="0">
                <a:solidFill>
                  <a:srgbClr val="1E3A5F"/>
                </a:solidFill>
                <a:latin typeface="Georgia" pitchFamily="34" charset="0"/>
                <a:ea typeface="Georgia" pitchFamily="34" charset="-122"/>
                <a:cs typeface="Georgia" pitchFamily="34" charset="-120"/>
              </a:rPr>
              <a:t>Evidence Under Examination</a:t>
            </a:r>
            <a:endParaRPr lang="en-GB" sz="1600" noProof="0" dirty="0"/>
          </a:p>
        </p:txBody>
      </p:sp>
      <p:sp>
        <p:nvSpPr>
          <p:cNvPr id="6" name="Shape 3"/>
          <p:cNvSpPr/>
          <p:nvPr/>
        </p:nvSpPr>
        <p:spPr>
          <a:xfrm>
            <a:off x="457200" y="1691640"/>
            <a:ext cx="3840480" cy="640080"/>
          </a:xfrm>
          <a:prstGeom prst="rect">
            <a:avLst/>
          </a:prstGeom>
          <a:solidFill>
            <a:srgbClr val="F7F8FA"/>
          </a:solidFill>
          <a:ln/>
          <a:effectLst>
            <a:outerShdw blurRad="38100" dist="12700" dir="8100000" algn="bl" rotWithShape="0">
              <a:srgbClr val="000000">
                <a:alpha val="6000"/>
              </a:srgbClr>
            </a:outerShdw>
          </a:effectLst>
        </p:spPr>
        <p:txBody>
          <a:bodyPr/>
          <a:lstStyle/>
          <a:p>
            <a:endParaRPr lang="en-GB" noProof="0" dirty="0"/>
          </a:p>
        </p:txBody>
      </p:sp>
      <p:sp>
        <p:nvSpPr>
          <p:cNvPr id="7" name="Shape 4"/>
          <p:cNvSpPr/>
          <p:nvPr/>
        </p:nvSpPr>
        <p:spPr>
          <a:xfrm>
            <a:off x="457200" y="1691640"/>
            <a:ext cx="54864" cy="640080"/>
          </a:xfrm>
          <a:prstGeom prst="rect">
            <a:avLst/>
          </a:prstGeom>
          <a:solidFill>
            <a:srgbClr val="2B6CB0"/>
          </a:solidFill>
          <a:ln/>
        </p:spPr>
        <p:txBody>
          <a:bodyPr/>
          <a:lstStyle/>
          <a:p>
            <a:endParaRPr lang="en-GB" noProof="0" dirty="0"/>
          </a:p>
        </p:txBody>
      </p:sp>
      <p:sp>
        <p:nvSpPr>
          <p:cNvPr id="8" name="Text 5"/>
          <p:cNvSpPr/>
          <p:nvPr/>
        </p:nvSpPr>
        <p:spPr>
          <a:xfrm>
            <a:off x="621792" y="1728216"/>
            <a:ext cx="3566160" cy="566928"/>
          </a:xfrm>
          <a:prstGeom prst="rect">
            <a:avLst/>
          </a:prstGeom>
          <a:noFill/>
          <a:ln/>
        </p:spPr>
        <p:txBody>
          <a:bodyPr wrap="square" rtlCol="0" anchor="ctr"/>
          <a:lstStyle/>
          <a:p>
            <a:pPr marL="0" indent="0">
              <a:lnSpc>
                <a:spcPct val="115000"/>
              </a:lnSpc>
              <a:buNone/>
            </a:pPr>
            <a:r>
              <a:rPr lang="en-GB" sz="1100" b="1" noProof="0" dirty="0">
                <a:solidFill>
                  <a:srgbClr val="1A202C"/>
                </a:solidFill>
                <a:latin typeface="Calibri" pitchFamily="34" charset="0"/>
                <a:ea typeface="Calibri" pitchFamily="34" charset="-122"/>
                <a:cs typeface="Calibri" pitchFamily="34" charset="-120"/>
              </a:rPr>
              <a:t>Emma’s Android Smartphone - Huawei</a:t>
            </a:r>
            <a:endParaRPr lang="en-GB" sz="1100" noProof="0" dirty="0"/>
          </a:p>
          <a:p>
            <a:pPr marL="0" indent="0">
              <a:lnSpc>
                <a:spcPct val="115000"/>
              </a:lnSpc>
              <a:buNone/>
            </a:pPr>
            <a:r>
              <a:rPr lang="en-GB" sz="900" noProof="0" dirty="0">
                <a:solidFill>
                  <a:srgbClr val="4A5568"/>
                </a:solidFill>
                <a:latin typeface="Calibri" pitchFamily="34" charset="0"/>
                <a:ea typeface="Calibri" pitchFamily="34" charset="-122"/>
                <a:cs typeface="Calibri" pitchFamily="34" charset="-120"/>
              </a:rPr>
              <a:t>Primary suspect device - communications, app data, file transfers</a:t>
            </a:r>
            <a:endParaRPr lang="en-GB" sz="1100" noProof="0" dirty="0"/>
          </a:p>
        </p:txBody>
      </p:sp>
      <p:sp>
        <p:nvSpPr>
          <p:cNvPr id="9" name="Shape 6"/>
          <p:cNvSpPr/>
          <p:nvPr/>
        </p:nvSpPr>
        <p:spPr>
          <a:xfrm>
            <a:off x="457200" y="2441448"/>
            <a:ext cx="3840480" cy="640080"/>
          </a:xfrm>
          <a:prstGeom prst="rect">
            <a:avLst/>
          </a:prstGeom>
          <a:solidFill>
            <a:srgbClr val="F7F8FA"/>
          </a:solidFill>
          <a:ln/>
          <a:effectLst>
            <a:outerShdw blurRad="38100" dist="12700" dir="8100000" algn="bl" rotWithShape="0">
              <a:srgbClr val="000000">
                <a:alpha val="6000"/>
              </a:srgbClr>
            </a:outerShdw>
          </a:effectLst>
        </p:spPr>
        <p:txBody>
          <a:bodyPr/>
          <a:lstStyle/>
          <a:p>
            <a:endParaRPr lang="en-GB" noProof="0" dirty="0"/>
          </a:p>
        </p:txBody>
      </p:sp>
      <p:sp>
        <p:nvSpPr>
          <p:cNvPr id="10" name="Shape 7"/>
          <p:cNvSpPr/>
          <p:nvPr/>
        </p:nvSpPr>
        <p:spPr>
          <a:xfrm>
            <a:off x="457200" y="2441448"/>
            <a:ext cx="54864" cy="640080"/>
          </a:xfrm>
          <a:prstGeom prst="rect">
            <a:avLst/>
          </a:prstGeom>
          <a:solidFill>
            <a:srgbClr val="2B6CB0"/>
          </a:solidFill>
          <a:ln/>
        </p:spPr>
        <p:txBody>
          <a:bodyPr/>
          <a:lstStyle/>
          <a:p>
            <a:endParaRPr lang="en-GB" noProof="0" dirty="0"/>
          </a:p>
        </p:txBody>
      </p:sp>
      <p:sp>
        <p:nvSpPr>
          <p:cNvPr id="11" name="Text 8"/>
          <p:cNvSpPr/>
          <p:nvPr/>
        </p:nvSpPr>
        <p:spPr>
          <a:xfrm>
            <a:off x="621792" y="2478024"/>
            <a:ext cx="3566160" cy="566928"/>
          </a:xfrm>
          <a:prstGeom prst="rect">
            <a:avLst/>
          </a:prstGeom>
          <a:noFill/>
          <a:ln/>
        </p:spPr>
        <p:txBody>
          <a:bodyPr wrap="square" rtlCol="0" anchor="ctr"/>
          <a:lstStyle/>
          <a:p>
            <a:pPr marL="0" indent="0">
              <a:lnSpc>
                <a:spcPct val="115000"/>
              </a:lnSpc>
              <a:buNone/>
            </a:pPr>
            <a:r>
              <a:rPr lang="en-GB" sz="1100" b="1" noProof="0" dirty="0">
                <a:solidFill>
                  <a:srgbClr val="1A202C"/>
                </a:solidFill>
                <a:latin typeface="Calibri" pitchFamily="34" charset="0"/>
                <a:ea typeface="Calibri" pitchFamily="34" charset="-122"/>
                <a:cs typeface="Calibri" pitchFamily="34" charset="-120"/>
              </a:rPr>
              <a:t>Joe’s Smartphone - Samsung</a:t>
            </a:r>
            <a:endParaRPr lang="en-GB" sz="1100" noProof="0" dirty="0"/>
          </a:p>
          <a:p>
            <a:pPr marL="0" indent="0">
              <a:lnSpc>
                <a:spcPct val="115000"/>
              </a:lnSpc>
              <a:buNone/>
            </a:pPr>
            <a:r>
              <a:rPr lang="en-GB" sz="900" noProof="0" dirty="0">
                <a:solidFill>
                  <a:srgbClr val="4A5568"/>
                </a:solidFill>
                <a:latin typeface="Calibri" pitchFamily="34" charset="0"/>
                <a:ea typeface="Calibri" pitchFamily="34" charset="-122"/>
                <a:cs typeface="Calibri" pitchFamily="34" charset="-120"/>
              </a:rPr>
              <a:t>Intermediary device - messaging history, call logs, contacts</a:t>
            </a:r>
            <a:endParaRPr lang="en-GB" sz="1100" noProof="0" dirty="0"/>
          </a:p>
        </p:txBody>
      </p:sp>
      <p:sp>
        <p:nvSpPr>
          <p:cNvPr id="12" name="Shape 9"/>
          <p:cNvSpPr/>
          <p:nvPr/>
        </p:nvSpPr>
        <p:spPr>
          <a:xfrm>
            <a:off x="457200" y="3191256"/>
            <a:ext cx="3840480" cy="640080"/>
          </a:xfrm>
          <a:prstGeom prst="rect">
            <a:avLst/>
          </a:prstGeom>
          <a:solidFill>
            <a:srgbClr val="F7F8FA"/>
          </a:solidFill>
          <a:ln/>
          <a:effectLst>
            <a:outerShdw blurRad="38100" dist="12700" dir="8100000" algn="bl" rotWithShape="0">
              <a:srgbClr val="000000">
                <a:alpha val="6000"/>
              </a:srgbClr>
            </a:outerShdw>
          </a:effectLst>
        </p:spPr>
        <p:txBody>
          <a:bodyPr/>
          <a:lstStyle/>
          <a:p>
            <a:endParaRPr lang="en-GB" noProof="0" dirty="0"/>
          </a:p>
        </p:txBody>
      </p:sp>
      <p:sp>
        <p:nvSpPr>
          <p:cNvPr id="13" name="Shape 10"/>
          <p:cNvSpPr/>
          <p:nvPr/>
        </p:nvSpPr>
        <p:spPr>
          <a:xfrm>
            <a:off x="457200" y="3191256"/>
            <a:ext cx="54864" cy="640080"/>
          </a:xfrm>
          <a:prstGeom prst="rect">
            <a:avLst/>
          </a:prstGeom>
          <a:solidFill>
            <a:srgbClr val="2B6CB0"/>
          </a:solidFill>
          <a:ln/>
        </p:spPr>
        <p:txBody>
          <a:bodyPr/>
          <a:lstStyle/>
          <a:p>
            <a:endParaRPr lang="en-GB" noProof="0" dirty="0"/>
          </a:p>
        </p:txBody>
      </p:sp>
      <p:sp>
        <p:nvSpPr>
          <p:cNvPr id="14" name="Text 11"/>
          <p:cNvSpPr/>
          <p:nvPr/>
        </p:nvSpPr>
        <p:spPr>
          <a:xfrm>
            <a:off x="621792" y="3227832"/>
            <a:ext cx="3566160" cy="566928"/>
          </a:xfrm>
          <a:prstGeom prst="rect">
            <a:avLst/>
          </a:prstGeom>
          <a:noFill/>
          <a:ln/>
        </p:spPr>
        <p:txBody>
          <a:bodyPr wrap="square" rtlCol="0" anchor="ctr"/>
          <a:lstStyle/>
          <a:p>
            <a:pPr marL="0" indent="0">
              <a:lnSpc>
                <a:spcPct val="115000"/>
              </a:lnSpc>
              <a:buNone/>
            </a:pPr>
            <a:r>
              <a:rPr lang="en-GB" sz="1100" b="1" noProof="0" dirty="0">
                <a:solidFill>
                  <a:srgbClr val="1A202C"/>
                </a:solidFill>
                <a:latin typeface="Calibri" pitchFamily="34" charset="0"/>
                <a:ea typeface="Calibri" pitchFamily="34" charset="-122"/>
                <a:cs typeface="Calibri" pitchFamily="34" charset="-120"/>
              </a:rPr>
              <a:t>Norman’s Smartphone - Nokia</a:t>
            </a:r>
            <a:endParaRPr lang="en-GB" sz="1100" noProof="0" dirty="0"/>
          </a:p>
          <a:p>
            <a:pPr marL="0" indent="0">
              <a:lnSpc>
                <a:spcPct val="115000"/>
              </a:lnSpc>
              <a:buNone/>
            </a:pPr>
            <a:r>
              <a:rPr lang="en-GB" sz="900" noProof="0" dirty="0">
                <a:solidFill>
                  <a:srgbClr val="4A5568"/>
                </a:solidFill>
                <a:latin typeface="Calibri" pitchFamily="34" charset="0"/>
                <a:ea typeface="Calibri" pitchFamily="34" charset="-122"/>
                <a:cs typeface="Calibri" pitchFamily="34" charset="-120"/>
              </a:rPr>
              <a:t>Buyer-side device - external contact verification</a:t>
            </a:r>
            <a:endParaRPr lang="en-GB" sz="1100" noProof="0" dirty="0"/>
          </a:p>
        </p:txBody>
      </p:sp>
      <p:sp>
        <p:nvSpPr>
          <p:cNvPr id="15" name="Shape 12"/>
          <p:cNvSpPr/>
          <p:nvPr/>
        </p:nvSpPr>
        <p:spPr>
          <a:xfrm>
            <a:off x="4846320" y="1691640"/>
            <a:ext cx="3840480" cy="640080"/>
          </a:xfrm>
          <a:prstGeom prst="rect">
            <a:avLst/>
          </a:prstGeom>
          <a:solidFill>
            <a:srgbClr val="F7F8FA"/>
          </a:solidFill>
          <a:ln/>
          <a:effectLst>
            <a:outerShdw blurRad="38100" dist="12700" dir="8100000" algn="bl" rotWithShape="0">
              <a:srgbClr val="000000">
                <a:alpha val="6000"/>
              </a:srgbClr>
            </a:outerShdw>
          </a:effectLst>
        </p:spPr>
        <p:txBody>
          <a:bodyPr/>
          <a:lstStyle/>
          <a:p>
            <a:endParaRPr lang="en-GB" noProof="0" dirty="0"/>
          </a:p>
        </p:txBody>
      </p:sp>
      <p:sp>
        <p:nvSpPr>
          <p:cNvPr id="16" name="Shape 13"/>
          <p:cNvSpPr/>
          <p:nvPr/>
        </p:nvSpPr>
        <p:spPr>
          <a:xfrm>
            <a:off x="4846320" y="1691640"/>
            <a:ext cx="54864" cy="640080"/>
          </a:xfrm>
          <a:prstGeom prst="rect">
            <a:avLst/>
          </a:prstGeom>
          <a:solidFill>
            <a:srgbClr val="2B6CB0"/>
          </a:solidFill>
          <a:ln/>
        </p:spPr>
        <p:txBody>
          <a:bodyPr/>
          <a:lstStyle/>
          <a:p>
            <a:endParaRPr lang="en-GB" noProof="0" dirty="0"/>
          </a:p>
        </p:txBody>
      </p:sp>
      <p:sp>
        <p:nvSpPr>
          <p:cNvPr id="17" name="Text 14"/>
          <p:cNvSpPr/>
          <p:nvPr/>
        </p:nvSpPr>
        <p:spPr>
          <a:xfrm>
            <a:off x="5010912" y="1728216"/>
            <a:ext cx="3566160" cy="566928"/>
          </a:xfrm>
          <a:prstGeom prst="rect">
            <a:avLst/>
          </a:prstGeom>
          <a:noFill/>
          <a:ln/>
        </p:spPr>
        <p:txBody>
          <a:bodyPr wrap="square" rtlCol="0" anchor="ctr"/>
          <a:lstStyle/>
          <a:p>
            <a:pPr marL="0" indent="0">
              <a:lnSpc>
                <a:spcPct val="115000"/>
              </a:lnSpc>
              <a:buNone/>
            </a:pPr>
            <a:r>
              <a:rPr lang="en-GB" sz="1100" b="1" noProof="0" dirty="0">
                <a:solidFill>
                  <a:srgbClr val="1A202C"/>
                </a:solidFill>
                <a:latin typeface="Calibri" pitchFamily="34" charset="0"/>
                <a:ea typeface="Calibri" pitchFamily="34" charset="-122"/>
                <a:cs typeface="Calibri" pitchFamily="34" charset="-120"/>
              </a:rPr>
              <a:t>Emma’s USB Flash Drive</a:t>
            </a:r>
            <a:endParaRPr lang="en-GB" sz="1100" noProof="0" dirty="0"/>
          </a:p>
          <a:p>
            <a:pPr marL="0" indent="0">
              <a:lnSpc>
                <a:spcPct val="115000"/>
              </a:lnSpc>
              <a:buNone/>
            </a:pPr>
            <a:r>
              <a:rPr lang="en-GB" sz="900" noProof="0" dirty="0">
                <a:solidFill>
                  <a:srgbClr val="4A5568"/>
                </a:solidFill>
                <a:latin typeface="Calibri" pitchFamily="34" charset="0"/>
                <a:ea typeface="Calibri" pitchFamily="34" charset="-122"/>
                <a:cs typeface="Calibri" pitchFamily="34" charset="-120"/>
              </a:rPr>
              <a:t>Portable storage - file copy analysis, metadata inspection</a:t>
            </a:r>
            <a:endParaRPr lang="en-GB" sz="1100" noProof="0" dirty="0"/>
          </a:p>
        </p:txBody>
      </p:sp>
      <p:sp>
        <p:nvSpPr>
          <p:cNvPr id="21" name="Text 18"/>
          <p:cNvSpPr/>
          <p:nvPr/>
        </p:nvSpPr>
        <p:spPr>
          <a:xfrm>
            <a:off x="457200" y="3977640"/>
            <a:ext cx="3657600" cy="274320"/>
          </a:xfrm>
          <a:prstGeom prst="rect">
            <a:avLst/>
          </a:prstGeom>
          <a:noFill/>
          <a:ln/>
        </p:spPr>
        <p:txBody>
          <a:bodyPr wrap="square" lIns="0" tIns="0" rIns="0" bIns="0" rtlCol="0" anchor="ctr"/>
          <a:lstStyle/>
          <a:p>
            <a:pPr marL="0" indent="0">
              <a:buNone/>
            </a:pPr>
            <a:r>
              <a:rPr lang="en-GB" sz="1200" b="1" noProof="0" dirty="0">
                <a:solidFill>
                  <a:srgbClr val="1E3A5F"/>
                </a:solidFill>
                <a:latin typeface="Georgia" pitchFamily="34" charset="0"/>
                <a:ea typeface="Georgia" pitchFamily="34" charset="-122"/>
                <a:cs typeface="Georgia" pitchFamily="34" charset="-120"/>
              </a:rPr>
              <a:t>Chain of Custody Protocol</a:t>
            </a:r>
            <a:endParaRPr lang="en-GB" sz="1200" noProof="0" dirty="0"/>
          </a:p>
        </p:txBody>
      </p:sp>
      <p:sp>
        <p:nvSpPr>
          <p:cNvPr id="22" name="Text 19"/>
          <p:cNvSpPr/>
          <p:nvPr/>
        </p:nvSpPr>
        <p:spPr>
          <a:xfrm>
            <a:off x="457200" y="4297680"/>
            <a:ext cx="3931920" cy="731520"/>
          </a:xfrm>
          <a:prstGeom prst="rect">
            <a:avLst/>
          </a:prstGeom>
          <a:noFill/>
          <a:ln/>
        </p:spPr>
        <p:txBody>
          <a:bodyPr wrap="square" rtlCol="0" anchor="t"/>
          <a:lstStyle/>
          <a:p>
            <a:pPr marL="0" indent="0">
              <a:lnSpc>
                <a:spcPct val="130000"/>
              </a:lnSpc>
              <a:buNone/>
            </a:pPr>
            <a:r>
              <a:rPr lang="en-GB" sz="950" noProof="0" dirty="0">
                <a:solidFill>
                  <a:srgbClr val="4A5568"/>
                </a:solidFill>
                <a:latin typeface="Calibri" pitchFamily="34" charset="0"/>
                <a:ea typeface="Calibri" pitchFamily="34" charset="-122"/>
                <a:cs typeface="Calibri" pitchFamily="34" charset="-120"/>
              </a:rPr>
              <a:t>1. Model/serial/IMEI</a:t>
            </a:r>
            <a:endParaRPr lang="en-GB" sz="950" noProof="0" dirty="0"/>
          </a:p>
          <a:p>
            <a:pPr marL="0" indent="0">
              <a:lnSpc>
                <a:spcPct val="130000"/>
              </a:lnSpc>
              <a:buNone/>
            </a:pPr>
            <a:r>
              <a:rPr lang="en-GB" sz="950" noProof="0" dirty="0">
                <a:solidFill>
                  <a:srgbClr val="4A5568"/>
                </a:solidFill>
                <a:latin typeface="Calibri" pitchFamily="34" charset="0"/>
                <a:ea typeface="Calibri" pitchFamily="34" charset="-122"/>
                <a:cs typeface="Calibri" pitchFamily="34" charset="-120"/>
              </a:rPr>
              <a:t>2. Isolated from networks</a:t>
            </a:r>
          </a:p>
          <a:p>
            <a:pPr>
              <a:lnSpc>
                <a:spcPct val="130000"/>
              </a:lnSpc>
            </a:pPr>
            <a:r>
              <a:rPr lang="en-GB" sz="950" noProof="0" dirty="0">
                <a:solidFill>
                  <a:srgbClr val="4A5568"/>
                </a:solidFill>
                <a:latin typeface="Calibri" pitchFamily="34" charset="0"/>
                <a:ea typeface="Calibri" pitchFamily="34" charset="-122"/>
                <a:cs typeface="Calibri" pitchFamily="34" charset="-120"/>
              </a:rPr>
              <a:t>3. Analysed copies only</a:t>
            </a:r>
            <a:endParaRPr lang="en-GB" sz="950" noProof="0" dirty="0"/>
          </a:p>
        </p:txBody>
      </p:sp>
      <p:sp>
        <p:nvSpPr>
          <p:cNvPr id="23" name="Text 20"/>
          <p:cNvSpPr/>
          <p:nvPr/>
        </p:nvSpPr>
        <p:spPr>
          <a:xfrm>
            <a:off x="4754880" y="4297680"/>
            <a:ext cx="3931920" cy="731520"/>
          </a:xfrm>
          <a:prstGeom prst="rect">
            <a:avLst/>
          </a:prstGeom>
          <a:noFill/>
          <a:ln/>
        </p:spPr>
        <p:txBody>
          <a:bodyPr wrap="square" rtlCol="0" anchor="t"/>
          <a:lstStyle/>
          <a:p>
            <a:pPr marL="0" indent="0">
              <a:lnSpc>
                <a:spcPct val="130000"/>
              </a:lnSpc>
              <a:buNone/>
            </a:pPr>
            <a:r>
              <a:rPr lang="en-GB" sz="950" noProof="0" dirty="0">
                <a:solidFill>
                  <a:srgbClr val="4A5568"/>
                </a:solidFill>
                <a:latin typeface="Calibri" pitchFamily="34" charset="0"/>
                <a:ea typeface="Calibri" pitchFamily="34" charset="-122"/>
                <a:cs typeface="Calibri" pitchFamily="34" charset="-120"/>
              </a:rPr>
              <a:t>4. Acquire forensic image (Cellebrite/UFED/FTK)</a:t>
            </a:r>
            <a:endParaRPr lang="en-GB" sz="950" noProof="0" dirty="0"/>
          </a:p>
          <a:p>
            <a:pPr marL="0" indent="0">
              <a:lnSpc>
                <a:spcPct val="130000"/>
              </a:lnSpc>
              <a:buNone/>
            </a:pPr>
            <a:r>
              <a:rPr lang="en-GB" sz="950" noProof="0" dirty="0">
                <a:solidFill>
                  <a:srgbClr val="4A5568"/>
                </a:solidFill>
                <a:latin typeface="Calibri" pitchFamily="34" charset="0"/>
                <a:ea typeface="Calibri" pitchFamily="34" charset="-122"/>
                <a:cs typeface="Calibri" pitchFamily="34" charset="-120"/>
              </a:rPr>
              <a:t>5. Hash verified (MD5/SHA-1/SHA-256)</a:t>
            </a:r>
            <a:endParaRPr lang="en-GB" sz="950" noProof="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a:extLst>
            <a:ext uri="{FF2B5EF4-FFF2-40B4-BE49-F238E27FC236}">
              <a16:creationId xmlns:a16="http://schemas.microsoft.com/office/drawing/2014/main" id="{E3F93BFF-0F08-2E9D-B52B-B3107BD61017}"/>
            </a:ext>
          </a:extLst>
        </p:cNvPr>
        <p:cNvGrpSpPr/>
        <p:nvPr/>
      </p:nvGrpSpPr>
      <p:grpSpPr>
        <a:xfrm>
          <a:off x="0" y="0"/>
          <a:ext cx="0" cy="0"/>
          <a:chOff x="0" y="0"/>
          <a:chExt cx="0" cy="0"/>
        </a:xfrm>
      </p:grpSpPr>
      <p:sp>
        <p:nvSpPr>
          <p:cNvPr id="2" name="Shape 0">
            <a:extLst>
              <a:ext uri="{FF2B5EF4-FFF2-40B4-BE49-F238E27FC236}">
                <a16:creationId xmlns:a16="http://schemas.microsoft.com/office/drawing/2014/main" id="{5138A00A-AF0A-4269-419F-BA540ADA63D5}"/>
              </a:ext>
            </a:extLst>
          </p:cNvPr>
          <p:cNvSpPr/>
          <p:nvPr/>
        </p:nvSpPr>
        <p:spPr>
          <a:xfrm>
            <a:off x="0" y="0"/>
            <a:ext cx="9144000" cy="914400"/>
          </a:xfrm>
          <a:prstGeom prst="rect">
            <a:avLst/>
          </a:prstGeom>
          <a:solidFill>
            <a:srgbClr val="1E3A5F"/>
          </a:solidFill>
          <a:ln/>
        </p:spPr>
        <p:txBody>
          <a:bodyPr/>
          <a:lstStyle/>
          <a:p>
            <a:endParaRPr lang="en-GB" noProof="0" dirty="0"/>
          </a:p>
        </p:txBody>
      </p:sp>
      <p:sp>
        <p:nvSpPr>
          <p:cNvPr id="3" name="Text 1">
            <a:extLst>
              <a:ext uri="{FF2B5EF4-FFF2-40B4-BE49-F238E27FC236}">
                <a16:creationId xmlns:a16="http://schemas.microsoft.com/office/drawing/2014/main" id="{8171901F-D888-7A78-4528-42A27531F617}"/>
              </a:ext>
            </a:extLst>
          </p:cNvPr>
          <p:cNvSpPr/>
          <p:nvPr/>
        </p:nvSpPr>
        <p:spPr>
          <a:xfrm>
            <a:off x="640080" y="0"/>
            <a:ext cx="7772400" cy="914400"/>
          </a:xfrm>
          <a:prstGeom prst="rect">
            <a:avLst/>
          </a:prstGeom>
          <a:noFill/>
          <a:ln/>
        </p:spPr>
        <p:txBody>
          <a:bodyPr wrap="square" lIns="0" tIns="0" rIns="0" bIns="0" rtlCol="0" anchor="ctr"/>
          <a:lstStyle/>
          <a:p>
            <a:pPr marL="0" indent="0" algn="l">
              <a:buNone/>
            </a:pPr>
            <a:r>
              <a:rPr lang="en-GB" sz="2400" b="1" noProof="0" dirty="0">
                <a:solidFill>
                  <a:srgbClr val="FFFFFF"/>
                </a:solidFill>
                <a:latin typeface="Georgia" pitchFamily="34" charset="0"/>
                <a:ea typeface="Georgia" pitchFamily="34" charset="-122"/>
                <a:cs typeface="Georgia" pitchFamily="34" charset="-120"/>
              </a:rPr>
              <a:t>EVIDENCE INVENTORY</a:t>
            </a:r>
            <a:endParaRPr lang="en-GB" sz="2400" noProof="0" dirty="0"/>
          </a:p>
        </p:txBody>
      </p:sp>
      <p:pic>
        <p:nvPicPr>
          <p:cNvPr id="19" name="Picture 18">
            <a:extLst>
              <a:ext uri="{FF2B5EF4-FFF2-40B4-BE49-F238E27FC236}">
                <a16:creationId xmlns:a16="http://schemas.microsoft.com/office/drawing/2014/main" id="{DAC08CC2-FF50-AACA-DE9D-31D6C95500D4}"/>
              </a:ext>
            </a:extLst>
          </p:cNvPr>
          <p:cNvPicPr>
            <a:picLocks noChangeAspect="1"/>
          </p:cNvPicPr>
          <p:nvPr/>
        </p:nvPicPr>
        <p:blipFill>
          <a:blip r:embed="rId3"/>
          <a:stretch>
            <a:fillRect/>
          </a:stretch>
        </p:blipFill>
        <p:spPr>
          <a:xfrm>
            <a:off x="1" y="1138237"/>
            <a:ext cx="4453466" cy="2505075"/>
          </a:xfrm>
          <a:prstGeom prst="rect">
            <a:avLst/>
          </a:prstGeom>
        </p:spPr>
      </p:pic>
      <p:pic>
        <p:nvPicPr>
          <p:cNvPr id="24" name="Picture 23">
            <a:extLst>
              <a:ext uri="{FF2B5EF4-FFF2-40B4-BE49-F238E27FC236}">
                <a16:creationId xmlns:a16="http://schemas.microsoft.com/office/drawing/2014/main" id="{BE033EAA-2E92-BE97-329B-F3787D45CE76}"/>
              </a:ext>
            </a:extLst>
          </p:cNvPr>
          <p:cNvPicPr>
            <a:picLocks noChangeAspect="1"/>
          </p:cNvPicPr>
          <p:nvPr/>
        </p:nvPicPr>
        <p:blipFill>
          <a:blip r:embed="rId4"/>
          <a:stretch>
            <a:fillRect/>
          </a:stretch>
        </p:blipFill>
        <p:spPr>
          <a:xfrm>
            <a:off x="4571999" y="1138238"/>
            <a:ext cx="4453467" cy="2505075"/>
          </a:xfrm>
          <a:prstGeom prst="rect">
            <a:avLst/>
          </a:prstGeom>
        </p:spPr>
      </p:pic>
      <p:sp>
        <p:nvSpPr>
          <p:cNvPr id="25" name="Shape 3">
            <a:extLst>
              <a:ext uri="{FF2B5EF4-FFF2-40B4-BE49-F238E27FC236}">
                <a16:creationId xmlns:a16="http://schemas.microsoft.com/office/drawing/2014/main" id="{F5E677E7-3DCA-A0D6-F486-6A23FE79B30D}"/>
              </a:ext>
            </a:extLst>
          </p:cNvPr>
          <p:cNvSpPr/>
          <p:nvPr/>
        </p:nvSpPr>
        <p:spPr>
          <a:xfrm>
            <a:off x="203200" y="3830573"/>
            <a:ext cx="3840480" cy="640080"/>
          </a:xfrm>
          <a:prstGeom prst="rect">
            <a:avLst/>
          </a:prstGeom>
          <a:solidFill>
            <a:srgbClr val="F7F8FA"/>
          </a:solidFill>
          <a:ln/>
          <a:effectLst>
            <a:outerShdw blurRad="38100" dist="12700" dir="8100000" algn="bl" rotWithShape="0">
              <a:srgbClr val="000000">
                <a:alpha val="6000"/>
              </a:srgbClr>
            </a:outerShdw>
          </a:effectLst>
        </p:spPr>
        <p:txBody>
          <a:bodyPr/>
          <a:lstStyle/>
          <a:p>
            <a:endParaRPr lang="en-GB" noProof="0" dirty="0"/>
          </a:p>
        </p:txBody>
      </p:sp>
      <p:sp>
        <p:nvSpPr>
          <p:cNvPr id="26" name="Shape 4">
            <a:extLst>
              <a:ext uri="{FF2B5EF4-FFF2-40B4-BE49-F238E27FC236}">
                <a16:creationId xmlns:a16="http://schemas.microsoft.com/office/drawing/2014/main" id="{60518A9C-7A41-1272-E8D3-86158A0C09C6}"/>
              </a:ext>
            </a:extLst>
          </p:cNvPr>
          <p:cNvSpPr/>
          <p:nvPr/>
        </p:nvSpPr>
        <p:spPr>
          <a:xfrm>
            <a:off x="203200" y="3830573"/>
            <a:ext cx="54864" cy="640080"/>
          </a:xfrm>
          <a:prstGeom prst="rect">
            <a:avLst/>
          </a:prstGeom>
          <a:solidFill>
            <a:srgbClr val="2B6CB0"/>
          </a:solidFill>
          <a:ln/>
        </p:spPr>
        <p:txBody>
          <a:bodyPr/>
          <a:lstStyle/>
          <a:p>
            <a:endParaRPr lang="en-GB" noProof="0" dirty="0"/>
          </a:p>
        </p:txBody>
      </p:sp>
      <p:sp>
        <p:nvSpPr>
          <p:cNvPr id="27" name="Text 5">
            <a:extLst>
              <a:ext uri="{FF2B5EF4-FFF2-40B4-BE49-F238E27FC236}">
                <a16:creationId xmlns:a16="http://schemas.microsoft.com/office/drawing/2014/main" id="{3B2B0F47-716D-7958-64EC-37C836AD0B36}"/>
              </a:ext>
            </a:extLst>
          </p:cNvPr>
          <p:cNvSpPr/>
          <p:nvPr/>
        </p:nvSpPr>
        <p:spPr>
          <a:xfrm>
            <a:off x="367792" y="3867149"/>
            <a:ext cx="3566160" cy="566928"/>
          </a:xfrm>
          <a:prstGeom prst="rect">
            <a:avLst/>
          </a:prstGeom>
          <a:noFill/>
          <a:ln/>
        </p:spPr>
        <p:txBody>
          <a:bodyPr wrap="square" rtlCol="0" anchor="ctr"/>
          <a:lstStyle/>
          <a:p>
            <a:pPr marL="0" indent="0">
              <a:lnSpc>
                <a:spcPct val="115000"/>
              </a:lnSpc>
              <a:buNone/>
            </a:pPr>
            <a:r>
              <a:rPr lang="en-GB" sz="1100" b="1" noProof="0" dirty="0">
                <a:solidFill>
                  <a:srgbClr val="1A202C"/>
                </a:solidFill>
                <a:latin typeface="Calibri" pitchFamily="34" charset="0"/>
                <a:ea typeface="Calibri" pitchFamily="34" charset="-122"/>
                <a:cs typeface="Calibri" pitchFamily="34" charset="-120"/>
              </a:rPr>
              <a:t>All Devices</a:t>
            </a:r>
            <a:endParaRPr lang="en-GB" sz="1100" noProof="0" dirty="0"/>
          </a:p>
        </p:txBody>
      </p:sp>
    </p:spTree>
    <p:extLst>
      <p:ext uri="{BB962C8B-B14F-4D97-AF65-F5344CB8AC3E}">
        <p14:creationId xmlns:p14="http://schemas.microsoft.com/office/powerpoint/2010/main" val="16080659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0"/>
          </a:xfrm>
          <a:prstGeom prst="rect">
            <a:avLst/>
          </a:prstGeom>
          <a:solidFill>
            <a:srgbClr val="1E3A5F"/>
          </a:solidFill>
          <a:ln/>
        </p:spPr>
        <p:txBody>
          <a:bodyPr/>
          <a:lstStyle/>
          <a:p>
            <a:endParaRPr lang="en-GB"/>
          </a:p>
        </p:txBody>
      </p:sp>
      <p:sp>
        <p:nvSpPr>
          <p:cNvPr id="3" name="Text 1"/>
          <p:cNvSpPr/>
          <p:nvPr/>
        </p:nvSpPr>
        <p:spPr>
          <a:xfrm>
            <a:off x="640080" y="0"/>
            <a:ext cx="7772400" cy="914400"/>
          </a:xfrm>
          <a:prstGeom prst="rect">
            <a:avLst/>
          </a:prstGeom>
          <a:noFill/>
          <a:ln/>
        </p:spPr>
        <p:txBody>
          <a:bodyPr wrap="square" lIns="0" tIns="0" rIns="0" bIns="0" rtlCol="0" anchor="ctr"/>
          <a:lstStyle/>
          <a:p>
            <a:pPr marL="0" indent="0" algn="l">
              <a:buNone/>
            </a:pPr>
            <a:r>
              <a:rPr lang="en-US" sz="2400" b="1">
                <a:solidFill>
                  <a:srgbClr val="FFFFFF"/>
                </a:solidFill>
                <a:latin typeface="Georgia" pitchFamily="34" charset="0"/>
                <a:ea typeface="Georgia" pitchFamily="34" charset="-122"/>
                <a:cs typeface="Georgia" pitchFamily="34" charset="-120"/>
              </a:rPr>
              <a:t>METHODOLOGY</a:t>
            </a:r>
            <a:endParaRPr lang="en-US" sz="2400" dirty="0"/>
          </a:p>
        </p:txBody>
      </p:sp>
      <p:pic>
        <p:nvPicPr>
          <p:cNvPr id="4" name="Image 0" descr="preencoded.png"/>
          <p:cNvPicPr>
            <a:picLocks noChangeAspect="1"/>
          </p:cNvPicPr>
          <p:nvPr/>
        </p:nvPicPr>
        <p:blipFill>
          <a:blip r:embed="rId3"/>
          <a:stretch>
            <a:fillRect/>
          </a:stretch>
        </p:blipFill>
        <p:spPr>
          <a:xfrm>
            <a:off x="548640" y="1097280"/>
            <a:ext cx="365760" cy="365760"/>
          </a:xfrm>
          <a:prstGeom prst="rect">
            <a:avLst/>
          </a:prstGeom>
        </p:spPr>
      </p:pic>
      <p:sp>
        <p:nvSpPr>
          <p:cNvPr id="5" name="Text 2"/>
          <p:cNvSpPr/>
          <p:nvPr/>
        </p:nvSpPr>
        <p:spPr>
          <a:xfrm>
            <a:off x="1051560" y="1097280"/>
            <a:ext cx="5486400" cy="365760"/>
          </a:xfrm>
          <a:prstGeom prst="rect">
            <a:avLst/>
          </a:prstGeom>
          <a:noFill/>
          <a:ln/>
        </p:spPr>
        <p:txBody>
          <a:bodyPr wrap="square" lIns="0" tIns="0" rIns="0" bIns="0" rtlCol="0" anchor="ctr"/>
          <a:lstStyle/>
          <a:p>
            <a:pPr marL="0" indent="0">
              <a:buNone/>
            </a:pPr>
            <a:r>
              <a:rPr lang="en-US" sz="1600" b="1">
                <a:solidFill>
                  <a:srgbClr val="1E3A5F"/>
                </a:solidFill>
                <a:latin typeface="Georgia" pitchFamily="34" charset="0"/>
                <a:ea typeface="Georgia" pitchFamily="34" charset="-122"/>
                <a:cs typeface="Georgia" pitchFamily="34" charset="-120"/>
              </a:rPr>
              <a:t>Tools &amp; Techniques</a:t>
            </a:r>
            <a:endParaRPr lang="en-US" sz="1600" dirty="0"/>
          </a:p>
        </p:txBody>
      </p:sp>
      <p:sp>
        <p:nvSpPr>
          <p:cNvPr id="6" name="Shape 3"/>
          <p:cNvSpPr/>
          <p:nvPr/>
        </p:nvSpPr>
        <p:spPr>
          <a:xfrm>
            <a:off x="457200" y="1691640"/>
            <a:ext cx="3840480" cy="914400"/>
          </a:xfrm>
          <a:prstGeom prst="rect">
            <a:avLst/>
          </a:prstGeom>
          <a:solidFill>
            <a:srgbClr val="F7F8FA"/>
          </a:solidFill>
          <a:ln/>
          <a:effectLst>
            <a:outerShdw blurRad="38100" dist="12700" dir="8100000" algn="bl" rotWithShape="0">
              <a:srgbClr val="000000">
                <a:alpha val="6000"/>
              </a:srgbClr>
            </a:outerShdw>
          </a:effectLst>
        </p:spPr>
        <p:txBody>
          <a:bodyPr/>
          <a:lstStyle/>
          <a:p>
            <a:endParaRPr lang="en-GB"/>
          </a:p>
        </p:txBody>
      </p:sp>
      <p:sp>
        <p:nvSpPr>
          <p:cNvPr id="7" name="Shape 4"/>
          <p:cNvSpPr/>
          <p:nvPr/>
        </p:nvSpPr>
        <p:spPr>
          <a:xfrm>
            <a:off x="457200" y="1691640"/>
            <a:ext cx="54864" cy="914400"/>
          </a:xfrm>
          <a:prstGeom prst="rect">
            <a:avLst/>
          </a:prstGeom>
          <a:solidFill>
            <a:srgbClr val="2B6CB0"/>
          </a:solidFill>
          <a:ln/>
        </p:spPr>
        <p:txBody>
          <a:bodyPr/>
          <a:lstStyle/>
          <a:p>
            <a:endParaRPr lang="en-GB"/>
          </a:p>
        </p:txBody>
      </p:sp>
      <p:sp>
        <p:nvSpPr>
          <p:cNvPr id="8" name="Text 5"/>
          <p:cNvSpPr/>
          <p:nvPr/>
        </p:nvSpPr>
        <p:spPr>
          <a:xfrm>
            <a:off x="621792" y="1746504"/>
            <a:ext cx="3566160" cy="804672"/>
          </a:xfrm>
          <a:prstGeom prst="rect">
            <a:avLst/>
          </a:prstGeom>
          <a:noFill/>
          <a:ln/>
        </p:spPr>
        <p:txBody>
          <a:bodyPr wrap="square" rtlCol="0" anchor="ctr"/>
          <a:lstStyle/>
          <a:p>
            <a:pPr marL="0" indent="0">
              <a:lnSpc>
                <a:spcPct val="120000"/>
              </a:lnSpc>
              <a:buNone/>
            </a:pPr>
            <a:r>
              <a:rPr lang="en-US" sz="1100" b="1">
                <a:solidFill>
                  <a:srgbClr val="1A202C"/>
                </a:solidFill>
                <a:latin typeface="Calibri" pitchFamily="34" charset="0"/>
                <a:ea typeface="Calibri" pitchFamily="34" charset="-122"/>
                <a:cs typeface="Calibri" pitchFamily="34" charset="-120"/>
              </a:rPr>
              <a:t>Cellebrite Physical Analyzer</a:t>
            </a:r>
            <a:endParaRPr lang="en-US" sz="1100"/>
          </a:p>
          <a:p>
            <a:pPr marL="0" indent="0">
              <a:lnSpc>
                <a:spcPct val="120000"/>
              </a:lnSpc>
              <a:buNone/>
            </a:pPr>
            <a:r>
              <a:rPr lang="en-US" sz="950">
                <a:solidFill>
                  <a:srgbClr val="4A5568"/>
                </a:solidFill>
                <a:latin typeface="Calibri" pitchFamily="34" charset="0"/>
                <a:ea typeface="Calibri" pitchFamily="34" charset="-122"/>
                <a:cs typeface="Calibri" pitchFamily="34" charset="-120"/>
              </a:rPr>
              <a:t>Review of parsed mobile artifacts including messages, calls, app data, and file system records</a:t>
            </a:r>
            <a:endParaRPr lang="en-US" sz="1100" dirty="0"/>
          </a:p>
        </p:txBody>
      </p:sp>
      <p:sp>
        <p:nvSpPr>
          <p:cNvPr id="9" name="Shape 6"/>
          <p:cNvSpPr/>
          <p:nvPr/>
        </p:nvSpPr>
        <p:spPr>
          <a:xfrm>
            <a:off x="4846320" y="1691640"/>
            <a:ext cx="3840480" cy="914400"/>
          </a:xfrm>
          <a:prstGeom prst="rect">
            <a:avLst/>
          </a:prstGeom>
          <a:solidFill>
            <a:srgbClr val="F7F8FA"/>
          </a:solidFill>
          <a:ln/>
          <a:effectLst>
            <a:outerShdw blurRad="38100" dist="12700" dir="8100000" algn="bl" rotWithShape="0">
              <a:srgbClr val="000000">
                <a:alpha val="6000"/>
              </a:srgbClr>
            </a:outerShdw>
          </a:effectLst>
        </p:spPr>
        <p:txBody>
          <a:bodyPr/>
          <a:lstStyle/>
          <a:p>
            <a:endParaRPr lang="en-GB"/>
          </a:p>
        </p:txBody>
      </p:sp>
      <p:sp>
        <p:nvSpPr>
          <p:cNvPr id="10" name="Shape 7"/>
          <p:cNvSpPr/>
          <p:nvPr/>
        </p:nvSpPr>
        <p:spPr>
          <a:xfrm>
            <a:off x="4846320" y="1691640"/>
            <a:ext cx="54864" cy="914400"/>
          </a:xfrm>
          <a:prstGeom prst="rect">
            <a:avLst/>
          </a:prstGeom>
          <a:solidFill>
            <a:srgbClr val="2B6CB0"/>
          </a:solidFill>
          <a:ln/>
        </p:spPr>
        <p:txBody>
          <a:bodyPr/>
          <a:lstStyle/>
          <a:p>
            <a:endParaRPr lang="en-GB"/>
          </a:p>
        </p:txBody>
      </p:sp>
      <p:sp>
        <p:nvSpPr>
          <p:cNvPr id="11" name="Text 8"/>
          <p:cNvSpPr/>
          <p:nvPr/>
        </p:nvSpPr>
        <p:spPr>
          <a:xfrm>
            <a:off x="5010912" y="1746504"/>
            <a:ext cx="3566160" cy="804672"/>
          </a:xfrm>
          <a:prstGeom prst="rect">
            <a:avLst/>
          </a:prstGeom>
          <a:noFill/>
          <a:ln/>
        </p:spPr>
        <p:txBody>
          <a:bodyPr wrap="square" rtlCol="0" anchor="ctr"/>
          <a:lstStyle/>
          <a:p>
            <a:pPr marL="0" indent="0">
              <a:lnSpc>
                <a:spcPct val="120000"/>
              </a:lnSpc>
              <a:buNone/>
            </a:pPr>
            <a:r>
              <a:rPr lang="en-US" sz="1100" b="1" dirty="0">
                <a:solidFill>
                  <a:srgbClr val="1A202C"/>
                </a:solidFill>
                <a:latin typeface="Calibri" pitchFamily="34" charset="0"/>
                <a:ea typeface="Calibri" pitchFamily="34" charset="-122"/>
                <a:cs typeface="Calibri" pitchFamily="34" charset="-120"/>
              </a:rPr>
              <a:t>Communication Timeline</a:t>
            </a:r>
            <a:endParaRPr lang="en-US" sz="1100" dirty="0"/>
          </a:p>
          <a:p>
            <a:pPr marL="0" indent="0">
              <a:lnSpc>
                <a:spcPct val="120000"/>
              </a:lnSpc>
              <a:buNone/>
            </a:pPr>
            <a:r>
              <a:rPr lang="en-US" sz="950" dirty="0">
                <a:solidFill>
                  <a:srgbClr val="4A5568"/>
                </a:solidFill>
                <a:latin typeface="Calibri" pitchFamily="34" charset="0"/>
                <a:ea typeface="Calibri" pitchFamily="34" charset="-122"/>
                <a:cs typeface="Calibri" pitchFamily="34" charset="-120"/>
              </a:rPr>
              <a:t>Chronological mapping of interactions between suspects across all seized devices</a:t>
            </a:r>
            <a:endParaRPr lang="en-US" sz="1100" dirty="0"/>
          </a:p>
        </p:txBody>
      </p:sp>
      <p:sp>
        <p:nvSpPr>
          <p:cNvPr id="12" name="Shape 9"/>
          <p:cNvSpPr/>
          <p:nvPr/>
        </p:nvSpPr>
        <p:spPr>
          <a:xfrm>
            <a:off x="457200" y="2788920"/>
            <a:ext cx="3840480" cy="914400"/>
          </a:xfrm>
          <a:prstGeom prst="rect">
            <a:avLst/>
          </a:prstGeom>
          <a:solidFill>
            <a:srgbClr val="F7F8FA"/>
          </a:solidFill>
          <a:ln/>
          <a:effectLst>
            <a:outerShdw blurRad="38100" dist="12700" dir="8100000" algn="bl" rotWithShape="0">
              <a:srgbClr val="000000">
                <a:alpha val="6000"/>
              </a:srgbClr>
            </a:outerShdw>
          </a:effectLst>
        </p:spPr>
        <p:txBody>
          <a:bodyPr/>
          <a:lstStyle/>
          <a:p>
            <a:endParaRPr lang="en-GB"/>
          </a:p>
        </p:txBody>
      </p:sp>
      <p:sp>
        <p:nvSpPr>
          <p:cNvPr id="13" name="Shape 10"/>
          <p:cNvSpPr/>
          <p:nvPr/>
        </p:nvSpPr>
        <p:spPr>
          <a:xfrm>
            <a:off x="457200" y="2788920"/>
            <a:ext cx="54864" cy="914400"/>
          </a:xfrm>
          <a:prstGeom prst="rect">
            <a:avLst/>
          </a:prstGeom>
          <a:solidFill>
            <a:srgbClr val="2B6CB0"/>
          </a:solidFill>
          <a:ln/>
        </p:spPr>
        <p:txBody>
          <a:bodyPr/>
          <a:lstStyle/>
          <a:p>
            <a:endParaRPr lang="en-GB"/>
          </a:p>
        </p:txBody>
      </p:sp>
      <p:sp>
        <p:nvSpPr>
          <p:cNvPr id="14" name="Text 11"/>
          <p:cNvSpPr/>
          <p:nvPr/>
        </p:nvSpPr>
        <p:spPr>
          <a:xfrm>
            <a:off x="621792" y="2843784"/>
            <a:ext cx="3566160" cy="804672"/>
          </a:xfrm>
          <a:prstGeom prst="rect">
            <a:avLst/>
          </a:prstGeom>
          <a:noFill/>
          <a:ln/>
        </p:spPr>
        <p:txBody>
          <a:bodyPr wrap="square" rtlCol="0" anchor="ctr"/>
          <a:lstStyle/>
          <a:p>
            <a:pPr marL="0" indent="0">
              <a:lnSpc>
                <a:spcPct val="120000"/>
              </a:lnSpc>
              <a:buNone/>
            </a:pPr>
            <a:r>
              <a:rPr lang="en-US" sz="1100" b="1" dirty="0">
                <a:solidFill>
                  <a:srgbClr val="1A202C"/>
                </a:solidFill>
                <a:latin typeface="Calibri" pitchFamily="34" charset="0"/>
                <a:ea typeface="Calibri" pitchFamily="34" charset="-122"/>
                <a:cs typeface="Calibri" pitchFamily="34" charset="-120"/>
              </a:rPr>
              <a:t>Message Content Analysis</a:t>
            </a:r>
            <a:endParaRPr lang="en-US" sz="1100" dirty="0"/>
          </a:p>
          <a:p>
            <a:pPr marL="0" indent="0">
              <a:lnSpc>
                <a:spcPct val="120000"/>
              </a:lnSpc>
              <a:buNone/>
            </a:pPr>
            <a:r>
              <a:rPr lang="en-US" sz="950" dirty="0">
                <a:solidFill>
                  <a:srgbClr val="4A5568"/>
                </a:solidFill>
                <a:latin typeface="Calibri" pitchFamily="34" charset="0"/>
                <a:ea typeface="Calibri" pitchFamily="34" charset="-122"/>
                <a:cs typeface="Calibri" pitchFamily="34" charset="-120"/>
              </a:rPr>
              <a:t>Examination of text messages, chat logs, and email content for intent indicators and negotiation language</a:t>
            </a:r>
            <a:endParaRPr lang="en-US" sz="1100" dirty="0"/>
          </a:p>
        </p:txBody>
      </p:sp>
      <p:sp>
        <p:nvSpPr>
          <p:cNvPr id="15" name="Shape 12"/>
          <p:cNvSpPr/>
          <p:nvPr/>
        </p:nvSpPr>
        <p:spPr>
          <a:xfrm>
            <a:off x="4846320" y="2788920"/>
            <a:ext cx="3840480" cy="914400"/>
          </a:xfrm>
          <a:prstGeom prst="rect">
            <a:avLst/>
          </a:prstGeom>
          <a:solidFill>
            <a:srgbClr val="F7F8FA"/>
          </a:solidFill>
          <a:ln/>
          <a:effectLst>
            <a:outerShdw blurRad="38100" dist="12700" dir="8100000" algn="bl" rotWithShape="0">
              <a:srgbClr val="000000">
                <a:alpha val="6000"/>
              </a:srgbClr>
            </a:outerShdw>
          </a:effectLst>
        </p:spPr>
        <p:txBody>
          <a:bodyPr/>
          <a:lstStyle/>
          <a:p>
            <a:endParaRPr lang="en-GB"/>
          </a:p>
        </p:txBody>
      </p:sp>
      <p:sp>
        <p:nvSpPr>
          <p:cNvPr id="16" name="Shape 13"/>
          <p:cNvSpPr/>
          <p:nvPr/>
        </p:nvSpPr>
        <p:spPr>
          <a:xfrm>
            <a:off x="4846320" y="2788920"/>
            <a:ext cx="54864" cy="914400"/>
          </a:xfrm>
          <a:prstGeom prst="rect">
            <a:avLst/>
          </a:prstGeom>
          <a:solidFill>
            <a:srgbClr val="2B6CB0"/>
          </a:solidFill>
          <a:ln/>
        </p:spPr>
        <p:txBody>
          <a:bodyPr/>
          <a:lstStyle/>
          <a:p>
            <a:endParaRPr lang="en-GB"/>
          </a:p>
        </p:txBody>
      </p:sp>
      <p:sp>
        <p:nvSpPr>
          <p:cNvPr id="17" name="Text 14"/>
          <p:cNvSpPr/>
          <p:nvPr/>
        </p:nvSpPr>
        <p:spPr>
          <a:xfrm>
            <a:off x="5010912" y="2843784"/>
            <a:ext cx="3566160" cy="804672"/>
          </a:xfrm>
          <a:prstGeom prst="rect">
            <a:avLst/>
          </a:prstGeom>
          <a:noFill/>
          <a:ln/>
        </p:spPr>
        <p:txBody>
          <a:bodyPr wrap="square" rtlCol="0" anchor="ctr"/>
          <a:lstStyle/>
          <a:p>
            <a:pPr marL="0" indent="0">
              <a:lnSpc>
                <a:spcPct val="120000"/>
              </a:lnSpc>
              <a:buNone/>
            </a:pPr>
            <a:r>
              <a:rPr lang="en-US" sz="1100" b="1">
                <a:solidFill>
                  <a:srgbClr val="1A202C"/>
                </a:solidFill>
                <a:latin typeface="Calibri" pitchFamily="34" charset="0"/>
                <a:ea typeface="Calibri" pitchFamily="34" charset="-122"/>
                <a:cs typeface="Calibri" pitchFamily="34" charset="-120"/>
              </a:rPr>
              <a:t>Participant Correlation</a:t>
            </a:r>
            <a:endParaRPr lang="en-US" sz="1100"/>
          </a:p>
          <a:p>
            <a:pPr marL="0" indent="0">
              <a:lnSpc>
                <a:spcPct val="120000"/>
              </a:lnSpc>
              <a:buNone/>
            </a:pPr>
            <a:r>
              <a:rPr lang="en-US" sz="950">
                <a:solidFill>
                  <a:srgbClr val="4A5568"/>
                </a:solidFill>
                <a:latin typeface="Calibri" pitchFamily="34" charset="0"/>
                <a:ea typeface="Calibri" pitchFamily="34" charset="-122"/>
                <a:cs typeface="Calibri" pitchFamily="34" charset="-120"/>
              </a:rPr>
              <a:t>Cross-referencing participants, contacts, and communication patterns across multiple devices</a:t>
            </a:r>
            <a:endParaRPr lang="en-US" sz="1100" dirty="0"/>
          </a:p>
        </p:txBody>
      </p:sp>
      <p:sp>
        <p:nvSpPr>
          <p:cNvPr id="18" name="Shape 15"/>
          <p:cNvSpPr/>
          <p:nvPr/>
        </p:nvSpPr>
        <p:spPr>
          <a:xfrm>
            <a:off x="457200" y="3886200"/>
            <a:ext cx="3840480" cy="914400"/>
          </a:xfrm>
          <a:prstGeom prst="rect">
            <a:avLst/>
          </a:prstGeom>
          <a:solidFill>
            <a:srgbClr val="F7F8FA"/>
          </a:solidFill>
          <a:ln/>
          <a:effectLst>
            <a:outerShdw blurRad="38100" dist="12700" dir="8100000" algn="bl" rotWithShape="0">
              <a:srgbClr val="000000">
                <a:alpha val="6000"/>
              </a:srgbClr>
            </a:outerShdw>
          </a:effectLst>
        </p:spPr>
        <p:txBody>
          <a:bodyPr/>
          <a:lstStyle/>
          <a:p>
            <a:endParaRPr lang="en-GB"/>
          </a:p>
        </p:txBody>
      </p:sp>
      <p:sp>
        <p:nvSpPr>
          <p:cNvPr id="19" name="Shape 16"/>
          <p:cNvSpPr/>
          <p:nvPr/>
        </p:nvSpPr>
        <p:spPr>
          <a:xfrm>
            <a:off x="457200" y="3886200"/>
            <a:ext cx="54864" cy="914400"/>
          </a:xfrm>
          <a:prstGeom prst="rect">
            <a:avLst/>
          </a:prstGeom>
          <a:solidFill>
            <a:srgbClr val="2B6CB0"/>
          </a:solidFill>
          <a:ln/>
        </p:spPr>
        <p:txBody>
          <a:bodyPr/>
          <a:lstStyle/>
          <a:p>
            <a:endParaRPr lang="en-GB"/>
          </a:p>
        </p:txBody>
      </p:sp>
      <p:sp>
        <p:nvSpPr>
          <p:cNvPr id="20" name="Text 17"/>
          <p:cNvSpPr/>
          <p:nvPr/>
        </p:nvSpPr>
        <p:spPr>
          <a:xfrm>
            <a:off x="621792" y="3941064"/>
            <a:ext cx="3566160" cy="804672"/>
          </a:xfrm>
          <a:prstGeom prst="rect">
            <a:avLst/>
          </a:prstGeom>
          <a:noFill/>
          <a:ln/>
        </p:spPr>
        <p:txBody>
          <a:bodyPr wrap="square" rtlCol="0" anchor="ctr"/>
          <a:lstStyle/>
          <a:p>
            <a:pPr marL="0" indent="0">
              <a:lnSpc>
                <a:spcPct val="120000"/>
              </a:lnSpc>
              <a:buNone/>
            </a:pPr>
            <a:r>
              <a:rPr lang="en-US" sz="1100" b="1">
                <a:solidFill>
                  <a:srgbClr val="1A202C"/>
                </a:solidFill>
                <a:latin typeface="Calibri" pitchFamily="34" charset="0"/>
                <a:ea typeface="Calibri" pitchFamily="34" charset="-122"/>
                <a:cs typeface="Calibri" pitchFamily="34" charset="-120"/>
              </a:rPr>
              <a:t>Contextual Role Attribution</a:t>
            </a:r>
            <a:endParaRPr lang="en-US" sz="1100"/>
          </a:p>
          <a:p>
            <a:pPr marL="0" indent="0">
              <a:lnSpc>
                <a:spcPct val="120000"/>
              </a:lnSpc>
              <a:buNone/>
            </a:pPr>
            <a:r>
              <a:rPr lang="en-US" sz="950">
                <a:solidFill>
                  <a:srgbClr val="4A5568"/>
                </a:solidFill>
                <a:latin typeface="Calibri" pitchFamily="34" charset="0"/>
                <a:ea typeface="Calibri" pitchFamily="34" charset="-122"/>
                <a:cs typeface="Calibri" pitchFamily="34" charset="-120"/>
              </a:rPr>
              <a:t>Assignment of suspect roles based on behavioral patterns, access levels, and data transfer evidence</a:t>
            </a:r>
            <a:endParaRPr lang="en-US" sz="1100" dirty="0"/>
          </a:p>
        </p:txBody>
      </p:sp>
      <p:sp>
        <p:nvSpPr>
          <p:cNvPr id="21" name="Shape 18"/>
          <p:cNvSpPr/>
          <p:nvPr/>
        </p:nvSpPr>
        <p:spPr>
          <a:xfrm>
            <a:off x="4846320" y="3886200"/>
            <a:ext cx="3840480" cy="914400"/>
          </a:xfrm>
          <a:prstGeom prst="rect">
            <a:avLst/>
          </a:prstGeom>
          <a:solidFill>
            <a:srgbClr val="F7F8FA"/>
          </a:solidFill>
          <a:ln/>
          <a:effectLst>
            <a:outerShdw blurRad="38100" dist="12700" dir="8100000" algn="bl" rotWithShape="0">
              <a:srgbClr val="000000">
                <a:alpha val="6000"/>
              </a:srgbClr>
            </a:outerShdw>
          </a:effectLst>
        </p:spPr>
        <p:txBody>
          <a:bodyPr/>
          <a:lstStyle/>
          <a:p>
            <a:endParaRPr lang="en-GB"/>
          </a:p>
        </p:txBody>
      </p:sp>
      <p:sp>
        <p:nvSpPr>
          <p:cNvPr id="22" name="Shape 19"/>
          <p:cNvSpPr/>
          <p:nvPr/>
        </p:nvSpPr>
        <p:spPr>
          <a:xfrm>
            <a:off x="4846320" y="3886200"/>
            <a:ext cx="54864" cy="914400"/>
          </a:xfrm>
          <a:prstGeom prst="rect">
            <a:avLst/>
          </a:prstGeom>
          <a:solidFill>
            <a:srgbClr val="2B6CB0"/>
          </a:solidFill>
          <a:ln/>
        </p:spPr>
        <p:txBody>
          <a:bodyPr/>
          <a:lstStyle/>
          <a:p>
            <a:endParaRPr lang="en-GB"/>
          </a:p>
        </p:txBody>
      </p:sp>
      <p:sp>
        <p:nvSpPr>
          <p:cNvPr id="23" name="Text 20"/>
          <p:cNvSpPr/>
          <p:nvPr/>
        </p:nvSpPr>
        <p:spPr>
          <a:xfrm>
            <a:off x="5010912" y="3941064"/>
            <a:ext cx="3566160" cy="804672"/>
          </a:xfrm>
          <a:prstGeom prst="rect">
            <a:avLst/>
          </a:prstGeom>
          <a:noFill/>
          <a:ln/>
        </p:spPr>
        <p:txBody>
          <a:bodyPr wrap="square" rtlCol="0" anchor="ctr"/>
          <a:lstStyle/>
          <a:p>
            <a:pPr marL="0" indent="0">
              <a:lnSpc>
                <a:spcPct val="120000"/>
              </a:lnSpc>
              <a:buNone/>
            </a:pPr>
            <a:r>
              <a:rPr lang="en-US" sz="1100" b="1">
                <a:solidFill>
                  <a:srgbClr val="1A202C"/>
                </a:solidFill>
                <a:latin typeface="Calibri" pitchFamily="34" charset="0"/>
                <a:ea typeface="Calibri" pitchFamily="34" charset="-122"/>
                <a:cs typeface="Calibri" pitchFamily="34" charset="-120"/>
              </a:rPr>
              <a:t>File System &amp; Metadata Analysis</a:t>
            </a:r>
            <a:endParaRPr lang="en-US" sz="1100"/>
          </a:p>
          <a:p>
            <a:pPr marL="0" indent="0">
              <a:lnSpc>
                <a:spcPct val="120000"/>
              </a:lnSpc>
              <a:buNone/>
            </a:pPr>
            <a:r>
              <a:rPr lang="en-US" sz="950">
                <a:solidFill>
                  <a:srgbClr val="4A5568"/>
                </a:solidFill>
                <a:latin typeface="Calibri" pitchFamily="34" charset="0"/>
                <a:ea typeface="Calibri" pitchFamily="34" charset="-122"/>
                <a:cs typeface="Calibri" pitchFamily="34" charset="-120"/>
              </a:rPr>
              <a:t>Examination of USB contents, file timestamps, copy paths, deleted artifacts, and cloud sync remnants</a:t>
            </a:r>
            <a:endParaRPr lang="en-US" sz="11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a:extLst>
            <a:ext uri="{FF2B5EF4-FFF2-40B4-BE49-F238E27FC236}">
              <a16:creationId xmlns:a16="http://schemas.microsoft.com/office/drawing/2014/main" id="{4996F7F1-517F-324F-423C-DEBCD6CD5A41}"/>
            </a:ext>
          </a:extLst>
        </p:cNvPr>
        <p:cNvGrpSpPr/>
        <p:nvPr/>
      </p:nvGrpSpPr>
      <p:grpSpPr>
        <a:xfrm>
          <a:off x="0" y="0"/>
          <a:ext cx="0" cy="0"/>
          <a:chOff x="0" y="0"/>
          <a:chExt cx="0" cy="0"/>
        </a:xfrm>
      </p:grpSpPr>
      <p:sp>
        <p:nvSpPr>
          <p:cNvPr id="2" name="Shape 0">
            <a:extLst>
              <a:ext uri="{FF2B5EF4-FFF2-40B4-BE49-F238E27FC236}">
                <a16:creationId xmlns:a16="http://schemas.microsoft.com/office/drawing/2014/main" id="{2EFED153-4151-4836-35BA-1F9BFAE14501}"/>
              </a:ext>
            </a:extLst>
          </p:cNvPr>
          <p:cNvSpPr/>
          <p:nvPr/>
        </p:nvSpPr>
        <p:spPr>
          <a:xfrm>
            <a:off x="0" y="0"/>
            <a:ext cx="9144000" cy="914400"/>
          </a:xfrm>
          <a:prstGeom prst="rect">
            <a:avLst/>
          </a:prstGeom>
          <a:solidFill>
            <a:srgbClr val="1E3A5F"/>
          </a:solidFill>
          <a:ln/>
        </p:spPr>
        <p:txBody>
          <a:bodyPr/>
          <a:lstStyle/>
          <a:p>
            <a:endParaRPr lang="en-GB"/>
          </a:p>
        </p:txBody>
      </p:sp>
      <p:sp>
        <p:nvSpPr>
          <p:cNvPr id="3" name="Text 1">
            <a:extLst>
              <a:ext uri="{FF2B5EF4-FFF2-40B4-BE49-F238E27FC236}">
                <a16:creationId xmlns:a16="http://schemas.microsoft.com/office/drawing/2014/main" id="{916D8AD3-7058-A168-9B60-752B683ED4B2}"/>
              </a:ext>
            </a:extLst>
          </p:cNvPr>
          <p:cNvSpPr/>
          <p:nvPr/>
        </p:nvSpPr>
        <p:spPr>
          <a:xfrm>
            <a:off x="640080" y="0"/>
            <a:ext cx="7772400" cy="914400"/>
          </a:xfrm>
          <a:prstGeom prst="rect">
            <a:avLst/>
          </a:prstGeom>
          <a:noFill/>
          <a:ln/>
        </p:spPr>
        <p:txBody>
          <a:bodyPr wrap="square" lIns="0" tIns="0" rIns="0" bIns="0" rtlCol="0" anchor="ctr"/>
          <a:lstStyle/>
          <a:p>
            <a:pPr marL="0" indent="0" algn="l">
              <a:spcAft>
                <a:spcPts val="200"/>
              </a:spcAft>
              <a:buNone/>
            </a:pPr>
            <a:r>
              <a:rPr lang="en-US" sz="2400" b="1" dirty="0">
                <a:solidFill>
                  <a:srgbClr val="FFFFFF"/>
                </a:solidFill>
                <a:latin typeface="Georgia" pitchFamily="34" charset="0"/>
                <a:ea typeface="Georgia" pitchFamily="34" charset="-122"/>
                <a:cs typeface="Georgia" pitchFamily="34" charset="-120"/>
              </a:rPr>
              <a:t>METHODOLOGY</a:t>
            </a:r>
          </a:p>
          <a:p>
            <a:pPr marL="0" indent="0" algn="l">
              <a:buNone/>
            </a:pPr>
            <a:r>
              <a:rPr lang="en-US" sz="1100" dirty="0">
                <a:solidFill>
                  <a:srgbClr val="B0C4DE"/>
                </a:solidFill>
                <a:latin typeface="Calibri" pitchFamily="34" charset="0"/>
              </a:rPr>
              <a:t>Cellebrite UFED - Forensic Acquisition Workflow</a:t>
            </a:r>
          </a:p>
        </p:txBody>
      </p:sp>
      <p:pic>
        <p:nvPicPr>
          <p:cNvPr id="25" name="Picture 24">
            <a:extLst>
              <a:ext uri="{FF2B5EF4-FFF2-40B4-BE49-F238E27FC236}">
                <a16:creationId xmlns:a16="http://schemas.microsoft.com/office/drawing/2014/main" id="{24FBE4EF-B631-3CA7-C823-27A1C45CEFE1}"/>
              </a:ext>
            </a:extLst>
          </p:cNvPr>
          <p:cNvPicPr>
            <a:picLocks noChangeAspect="1"/>
          </p:cNvPicPr>
          <p:nvPr/>
        </p:nvPicPr>
        <p:blipFill>
          <a:blip r:embed="rId3"/>
          <a:stretch>
            <a:fillRect/>
          </a:stretch>
        </p:blipFill>
        <p:spPr>
          <a:xfrm>
            <a:off x="1277620" y="1024128"/>
            <a:ext cx="3111500" cy="1750000"/>
          </a:xfrm>
          <a:prstGeom prst="roundRect">
            <a:avLst>
              <a:gd name="adj" fmla="val 3000"/>
            </a:avLst>
          </a:prstGeom>
          <a:ln w="9525">
            <a:solidFill>
              <a:srgbClr val="CBD5E1"/>
            </a:solidFill>
          </a:ln>
        </p:spPr>
      </p:pic>
      <p:pic>
        <p:nvPicPr>
          <p:cNvPr id="29" name="Picture 28">
            <a:extLst>
              <a:ext uri="{FF2B5EF4-FFF2-40B4-BE49-F238E27FC236}">
                <a16:creationId xmlns:a16="http://schemas.microsoft.com/office/drawing/2014/main" id="{917B81D7-49DD-7EF5-0C37-29073EA78233}"/>
              </a:ext>
            </a:extLst>
          </p:cNvPr>
          <p:cNvPicPr>
            <a:picLocks noChangeAspect="1"/>
          </p:cNvPicPr>
          <p:nvPr/>
        </p:nvPicPr>
        <p:blipFill>
          <a:blip r:embed="rId4"/>
          <a:stretch>
            <a:fillRect/>
          </a:stretch>
        </p:blipFill>
        <p:spPr>
          <a:xfrm>
            <a:off x="4754880" y="1024128"/>
            <a:ext cx="3111500" cy="1750000"/>
          </a:xfrm>
          <a:prstGeom prst="roundRect">
            <a:avLst>
              <a:gd name="adj" fmla="val 3000"/>
            </a:avLst>
          </a:prstGeom>
          <a:ln w="9525">
            <a:solidFill>
              <a:srgbClr val="CBD5E1"/>
            </a:solidFill>
          </a:ln>
        </p:spPr>
      </p:pic>
      <p:pic>
        <p:nvPicPr>
          <p:cNvPr id="27" name="Picture 26">
            <a:extLst>
              <a:ext uri="{FF2B5EF4-FFF2-40B4-BE49-F238E27FC236}">
                <a16:creationId xmlns:a16="http://schemas.microsoft.com/office/drawing/2014/main" id="{954067C6-DB60-E2A1-EB50-7064FD4419FF}"/>
              </a:ext>
            </a:extLst>
          </p:cNvPr>
          <p:cNvPicPr>
            <a:picLocks noChangeAspect="1"/>
          </p:cNvPicPr>
          <p:nvPr/>
        </p:nvPicPr>
        <p:blipFill>
          <a:blip r:embed="rId5"/>
          <a:stretch>
            <a:fillRect/>
          </a:stretch>
        </p:blipFill>
        <p:spPr>
          <a:xfrm>
            <a:off x="1277620" y="3094168"/>
            <a:ext cx="3111500" cy="1750000"/>
          </a:xfrm>
          <a:prstGeom prst="roundRect">
            <a:avLst>
              <a:gd name="adj" fmla="val 3000"/>
            </a:avLst>
          </a:prstGeom>
          <a:ln w="9525">
            <a:solidFill>
              <a:srgbClr val="CBD5E1"/>
            </a:solidFill>
          </a:ln>
        </p:spPr>
      </p:pic>
      <p:pic>
        <p:nvPicPr>
          <p:cNvPr id="31" name="Picture 30">
            <a:extLst>
              <a:ext uri="{FF2B5EF4-FFF2-40B4-BE49-F238E27FC236}">
                <a16:creationId xmlns:a16="http://schemas.microsoft.com/office/drawing/2014/main" id="{068A0140-7B0E-370C-A451-7C41E38CF98F}"/>
              </a:ext>
            </a:extLst>
          </p:cNvPr>
          <p:cNvPicPr>
            <a:picLocks noChangeAspect="1"/>
          </p:cNvPicPr>
          <p:nvPr/>
        </p:nvPicPr>
        <p:blipFill>
          <a:blip r:embed="rId6"/>
          <a:stretch>
            <a:fillRect/>
          </a:stretch>
        </p:blipFill>
        <p:spPr>
          <a:xfrm>
            <a:off x="4754880" y="3094168"/>
            <a:ext cx="3111500" cy="1750000"/>
          </a:xfrm>
          <a:prstGeom prst="roundRect">
            <a:avLst>
              <a:gd name="adj" fmla="val 3000"/>
            </a:avLst>
          </a:prstGeom>
          <a:ln w="9525">
            <a:solidFill>
              <a:srgbClr val="CBD5E1"/>
            </a:solidFill>
          </a:ln>
        </p:spPr>
      </p:pic>
      <p:sp>
        <p:nvSpPr>
          <p:cNvPr id="40" name="Caption1">
            <a:extLst>
              <a:ext uri="{FF2B5EF4-FFF2-40B4-BE49-F238E27FC236}">
                <a16:creationId xmlns:a16="http://schemas.microsoft.com/office/drawing/2014/main" id="{A1B2C3D4-1111-1111-1111-111111111111}"/>
              </a:ext>
            </a:extLst>
          </p:cNvPr>
          <p:cNvSpPr/>
          <p:nvPr/>
        </p:nvSpPr>
        <p:spPr>
          <a:xfrm>
            <a:off x="1277620" y="2810000"/>
            <a:ext cx="3111500" cy="200000"/>
          </a:xfrm>
          <a:prstGeom prst="rect">
            <a:avLst/>
          </a:prstGeom>
          <a:noFill/>
          <a:ln/>
        </p:spPr>
        <p:txBody>
          <a:bodyPr wrap="square" lIns="0" tIns="0" rIns="0" bIns="0" rtlCol="0" anchor="t"/>
          <a:lstStyle/>
          <a:p>
            <a:pPr algn="ctr">
              <a:buNone/>
            </a:pPr>
            <a:r>
              <a:rPr lang="en-US" sz="1000" b="1" dirty="0">
                <a:solidFill>
                  <a:srgbClr val="1E3A5F"/>
                </a:solidFill>
                <a:latin typeface="Calibri" pitchFamily="34" charset="0"/>
              </a:rPr>
              <a:t>1.</a:t>
            </a:r>
            <a:r>
              <a:rPr lang="en-US" sz="1000" dirty="0">
                <a:solidFill>
                  <a:srgbClr val="4A5568"/>
                </a:solidFill>
                <a:latin typeface="Calibri" pitchFamily="34" charset="0"/>
              </a:rPr>
              <a:t>  Case Setup - New case details and parameters</a:t>
            </a:r>
          </a:p>
        </p:txBody>
      </p:sp>
      <p:sp>
        <p:nvSpPr>
          <p:cNvPr id="41" name="Caption2">
            <a:extLst>
              <a:ext uri="{FF2B5EF4-FFF2-40B4-BE49-F238E27FC236}">
                <a16:creationId xmlns:a16="http://schemas.microsoft.com/office/drawing/2014/main" id="{A1B2C3D4-2222-2222-2222-222222222222}"/>
              </a:ext>
            </a:extLst>
          </p:cNvPr>
          <p:cNvSpPr/>
          <p:nvPr/>
        </p:nvSpPr>
        <p:spPr>
          <a:xfrm>
            <a:off x="4754880" y="2810000"/>
            <a:ext cx="3111500" cy="200000"/>
          </a:xfrm>
          <a:prstGeom prst="rect">
            <a:avLst/>
          </a:prstGeom>
          <a:noFill/>
          <a:ln/>
        </p:spPr>
        <p:txBody>
          <a:bodyPr wrap="square" lIns="0" tIns="0" rIns="0" bIns="0" rtlCol="0" anchor="t"/>
          <a:lstStyle/>
          <a:p>
            <a:pPr algn="ctr">
              <a:buNone/>
            </a:pPr>
            <a:r>
              <a:rPr lang="en-US" sz="1000" b="1" dirty="0">
                <a:solidFill>
                  <a:srgbClr val="1E3A5F"/>
                </a:solidFill>
                <a:latin typeface="Calibri" pitchFamily="34" charset="0"/>
              </a:rPr>
              <a:t>2.</a:t>
            </a:r>
            <a:r>
              <a:rPr lang="en-US" sz="1000" dirty="0">
                <a:solidFill>
                  <a:srgbClr val="4A5568"/>
                </a:solidFill>
                <a:latin typeface="Calibri" pitchFamily="34" charset="0"/>
              </a:rPr>
              <a:t>  Mode Selection - Choose extraction type</a:t>
            </a:r>
          </a:p>
        </p:txBody>
      </p:sp>
      <p:sp>
        <p:nvSpPr>
          <p:cNvPr id="42" name="Caption3">
            <a:extLst>
              <a:ext uri="{FF2B5EF4-FFF2-40B4-BE49-F238E27FC236}">
                <a16:creationId xmlns:a16="http://schemas.microsoft.com/office/drawing/2014/main" id="{A1B2C3D4-3333-3333-3333-333333333333}"/>
              </a:ext>
            </a:extLst>
          </p:cNvPr>
          <p:cNvSpPr/>
          <p:nvPr/>
        </p:nvSpPr>
        <p:spPr>
          <a:xfrm>
            <a:off x="1277620" y="4880000"/>
            <a:ext cx="3111500" cy="200000"/>
          </a:xfrm>
          <a:prstGeom prst="rect">
            <a:avLst/>
          </a:prstGeom>
          <a:noFill/>
          <a:ln/>
        </p:spPr>
        <p:txBody>
          <a:bodyPr wrap="square" lIns="0" tIns="0" rIns="0" bIns="0" rtlCol="0" anchor="t"/>
          <a:lstStyle/>
          <a:p>
            <a:pPr algn="ctr">
              <a:buNone/>
            </a:pPr>
            <a:r>
              <a:rPr lang="en-US" sz="1000" b="1" dirty="0">
                <a:solidFill>
                  <a:srgbClr val="1E3A5F"/>
                </a:solidFill>
                <a:latin typeface="Calibri" pitchFamily="34" charset="0"/>
              </a:rPr>
              <a:t>3.</a:t>
            </a:r>
            <a:r>
              <a:rPr lang="en-US" sz="1000" dirty="0">
                <a:solidFill>
                  <a:srgbClr val="4A5568"/>
                </a:solidFill>
                <a:latin typeface="Calibri" pitchFamily="34" charset="0"/>
              </a:rPr>
              <a:t>  Device Detection - Auto-detect connected device</a:t>
            </a:r>
          </a:p>
        </p:txBody>
      </p:sp>
      <p:sp>
        <p:nvSpPr>
          <p:cNvPr id="43" name="Caption4">
            <a:extLst>
              <a:ext uri="{FF2B5EF4-FFF2-40B4-BE49-F238E27FC236}">
                <a16:creationId xmlns:a16="http://schemas.microsoft.com/office/drawing/2014/main" id="{A1B2C3D4-4444-4444-4444-444444444444}"/>
              </a:ext>
            </a:extLst>
          </p:cNvPr>
          <p:cNvSpPr/>
          <p:nvPr/>
        </p:nvSpPr>
        <p:spPr>
          <a:xfrm>
            <a:off x="4754880" y="4880000"/>
            <a:ext cx="3111500" cy="200000"/>
          </a:xfrm>
          <a:prstGeom prst="rect">
            <a:avLst/>
          </a:prstGeom>
          <a:noFill/>
          <a:ln/>
        </p:spPr>
        <p:txBody>
          <a:bodyPr wrap="square" lIns="0" tIns="0" rIns="0" bIns="0" rtlCol="0" anchor="t"/>
          <a:lstStyle/>
          <a:p>
            <a:pPr algn="ctr">
              <a:buNone/>
            </a:pPr>
            <a:r>
              <a:rPr lang="en-US" sz="1000" b="1" dirty="0">
                <a:solidFill>
                  <a:srgbClr val="1E3A5F"/>
                </a:solidFill>
                <a:latin typeface="Calibri" pitchFamily="34" charset="0"/>
              </a:rPr>
              <a:t>4.</a:t>
            </a:r>
            <a:r>
              <a:rPr lang="en-US" sz="1000" dirty="0">
                <a:solidFill>
                  <a:srgbClr val="4A5568"/>
                </a:solidFill>
                <a:latin typeface="Calibri" pitchFamily="34" charset="0"/>
              </a:rPr>
              <a:t>  Data Extraction - Forensic image acquisition</a:t>
            </a:r>
          </a:p>
        </p:txBody>
      </p:sp>
    </p:spTree>
    <p:extLst>
      <p:ext uri="{BB962C8B-B14F-4D97-AF65-F5344CB8AC3E}">
        <p14:creationId xmlns:p14="http://schemas.microsoft.com/office/powerpoint/2010/main" val="7946983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0"/>
          </a:xfrm>
          <a:prstGeom prst="rect">
            <a:avLst/>
          </a:prstGeom>
          <a:solidFill>
            <a:srgbClr val="1E3A5F"/>
          </a:solidFill>
          <a:ln/>
        </p:spPr>
        <p:txBody>
          <a:bodyPr/>
          <a:lstStyle/>
          <a:p>
            <a:endParaRPr lang="en-GB"/>
          </a:p>
        </p:txBody>
      </p:sp>
      <p:sp>
        <p:nvSpPr>
          <p:cNvPr id="3" name="Text 1"/>
          <p:cNvSpPr/>
          <p:nvPr/>
        </p:nvSpPr>
        <p:spPr>
          <a:xfrm>
            <a:off x="640080" y="0"/>
            <a:ext cx="7772400" cy="914400"/>
          </a:xfrm>
          <a:prstGeom prst="rect">
            <a:avLst/>
          </a:prstGeom>
          <a:noFill/>
          <a:ln/>
        </p:spPr>
        <p:txBody>
          <a:bodyPr wrap="square" lIns="0" tIns="0" rIns="0" bIns="0" rtlCol="0" anchor="ctr"/>
          <a:lstStyle/>
          <a:p>
            <a:pPr marL="0" indent="0" algn="l">
              <a:buNone/>
            </a:pPr>
            <a:r>
              <a:rPr lang="en-US" sz="2400" b="1">
                <a:solidFill>
                  <a:srgbClr val="FFFFFF"/>
                </a:solidFill>
                <a:latin typeface="Georgia" pitchFamily="34" charset="0"/>
                <a:ea typeface="Georgia" pitchFamily="34" charset="-122"/>
                <a:cs typeface="Georgia" pitchFamily="34" charset="-120"/>
              </a:rPr>
              <a:t>EXECUTIVE SUMMARY</a:t>
            </a:r>
            <a:endParaRPr lang="en-US" sz="2400" dirty="0"/>
          </a:p>
        </p:txBody>
      </p:sp>
      <p:sp>
        <p:nvSpPr>
          <p:cNvPr id="4" name="Shape 2"/>
          <p:cNvSpPr/>
          <p:nvPr/>
        </p:nvSpPr>
        <p:spPr>
          <a:xfrm>
            <a:off x="457200" y="1097280"/>
            <a:ext cx="8229600" cy="594360"/>
          </a:xfrm>
          <a:prstGeom prst="rect">
            <a:avLst/>
          </a:prstGeom>
          <a:solidFill>
            <a:srgbClr val="FFF5F5"/>
          </a:solidFill>
          <a:ln/>
          <a:effectLst>
            <a:outerShdw blurRad="38100" dist="12700" dir="8100000" algn="bl" rotWithShape="0">
              <a:srgbClr val="000000">
                <a:alpha val="6000"/>
              </a:srgbClr>
            </a:outerShdw>
          </a:effectLst>
        </p:spPr>
        <p:txBody>
          <a:bodyPr/>
          <a:lstStyle/>
          <a:p>
            <a:endParaRPr lang="en-GB" dirty="0"/>
          </a:p>
        </p:txBody>
      </p:sp>
      <p:sp>
        <p:nvSpPr>
          <p:cNvPr id="7" name="Text 4"/>
          <p:cNvSpPr/>
          <p:nvPr/>
        </p:nvSpPr>
        <p:spPr>
          <a:xfrm>
            <a:off x="1097280" y="1097280"/>
            <a:ext cx="7406640" cy="594360"/>
          </a:xfrm>
          <a:prstGeom prst="rect">
            <a:avLst/>
          </a:prstGeom>
          <a:noFill/>
          <a:ln/>
        </p:spPr>
        <p:txBody>
          <a:bodyPr wrap="square" lIns="0" tIns="0" rIns="0" bIns="0" rtlCol="0" anchor="ctr"/>
          <a:lstStyle/>
          <a:p>
            <a:pPr marL="0" indent="0">
              <a:buNone/>
            </a:pPr>
            <a:r>
              <a:rPr lang="en-US" sz="1200" b="1" dirty="0">
                <a:solidFill>
                  <a:srgbClr val="C53030"/>
                </a:solidFill>
                <a:latin typeface="Calibri" pitchFamily="34" charset="0"/>
                <a:ea typeface="Calibri" pitchFamily="34" charset="-122"/>
                <a:cs typeface="Calibri" pitchFamily="34" charset="-120"/>
              </a:rPr>
              <a:t>Evidence strongly supports conspiracy to misappropriate and sell confidential corporate intellectual property.</a:t>
            </a:r>
            <a:endParaRPr lang="en-US" sz="1200" dirty="0"/>
          </a:p>
        </p:txBody>
      </p:sp>
      <p:sp>
        <p:nvSpPr>
          <p:cNvPr id="8" name="Text 5"/>
          <p:cNvSpPr/>
          <p:nvPr/>
        </p:nvSpPr>
        <p:spPr>
          <a:xfrm>
            <a:off x="457200" y="1920240"/>
            <a:ext cx="8229600" cy="822960"/>
          </a:xfrm>
          <a:prstGeom prst="rect">
            <a:avLst/>
          </a:prstGeom>
          <a:noFill/>
          <a:ln/>
        </p:spPr>
        <p:txBody>
          <a:bodyPr wrap="square" rtlCol="0" anchor="t"/>
          <a:lstStyle/>
          <a:p>
            <a:pPr marL="0" indent="0">
              <a:lnSpc>
                <a:spcPct val="135000"/>
              </a:lnSpc>
              <a:buNone/>
            </a:pPr>
            <a:r>
              <a:rPr lang="en-US" sz="1100" dirty="0">
                <a:solidFill>
                  <a:srgbClr val="4A5568"/>
                </a:solidFill>
                <a:latin typeface="Calibri" pitchFamily="34" charset="0"/>
                <a:ea typeface="Calibri" pitchFamily="34" charset="-122"/>
                <a:cs typeface="Calibri" pitchFamily="34" charset="-120"/>
              </a:rPr>
              <a:t>WhatsApp communications between Emma and Joe. Emma states she has access to highly valuable AI/Neuro product information and is considering selling it. Joe acts as facilitator by seeking buyers, discussing meetings, payment figures, demonstrations, offshore arrangements, delays, and follow-up updates.</a:t>
            </a:r>
            <a:endParaRPr lang="en-US" sz="1100" dirty="0"/>
          </a:p>
        </p:txBody>
      </p:sp>
      <p:sp>
        <p:nvSpPr>
          <p:cNvPr id="9" name="Shape 6"/>
          <p:cNvSpPr/>
          <p:nvPr/>
        </p:nvSpPr>
        <p:spPr>
          <a:xfrm>
            <a:off x="457200" y="2926080"/>
            <a:ext cx="3931920" cy="1965960"/>
          </a:xfrm>
          <a:prstGeom prst="rect">
            <a:avLst/>
          </a:prstGeom>
          <a:solidFill>
            <a:srgbClr val="F7F8FA"/>
          </a:solidFill>
          <a:ln/>
          <a:effectLst>
            <a:outerShdw blurRad="38100" dist="12700" dir="8100000" algn="bl" rotWithShape="0">
              <a:srgbClr val="000000">
                <a:alpha val="6000"/>
              </a:srgbClr>
            </a:outerShdw>
          </a:effectLst>
        </p:spPr>
        <p:txBody>
          <a:bodyPr/>
          <a:lstStyle/>
          <a:p>
            <a:endParaRPr lang="en-GB"/>
          </a:p>
        </p:txBody>
      </p:sp>
      <p:sp>
        <p:nvSpPr>
          <p:cNvPr id="10" name="Text 7"/>
          <p:cNvSpPr/>
          <p:nvPr/>
        </p:nvSpPr>
        <p:spPr>
          <a:xfrm>
            <a:off x="640080" y="3017520"/>
            <a:ext cx="3566160" cy="274320"/>
          </a:xfrm>
          <a:prstGeom prst="rect">
            <a:avLst/>
          </a:prstGeom>
          <a:noFill/>
          <a:ln/>
        </p:spPr>
        <p:txBody>
          <a:bodyPr wrap="square" lIns="0" tIns="0" rIns="0" bIns="0" rtlCol="0" anchor="ctr"/>
          <a:lstStyle/>
          <a:p>
            <a:pPr marL="0" indent="0">
              <a:buNone/>
            </a:pPr>
            <a:r>
              <a:rPr lang="en-US" sz="1200" b="1" dirty="0">
                <a:solidFill>
                  <a:srgbClr val="1E3A5F"/>
                </a:solidFill>
                <a:latin typeface="Georgia" pitchFamily="34" charset="0"/>
                <a:ea typeface="Georgia" pitchFamily="34" charset="-122"/>
                <a:cs typeface="Georgia" pitchFamily="34" charset="-120"/>
              </a:rPr>
              <a:t>Emma - Insider Evidence</a:t>
            </a:r>
            <a:endParaRPr lang="en-US" sz="1200" dirty="0"/>
          </a:p>
        </p:txBody>
      </p:sp>
      <p:sp>
        <p:nvSpPr>
          <p:cNvPr id="11" name="Text 8"/>
          <p:cNvSpPr/>
          <p:nvPr/>
        </p:nvSpPr>
        <p:spPr>
          <a:xfrm>
            <a:off x="640080" y="3337560"/>
            <a:ext cx="3566160" cy="1371600"/>
          </a:xfrm>
          <a:prstGeom prst="rect">
            <a:avLst/>
          </a:prstGeom>
          <a:noFill/>
          <a:ln/>
        </p:spPr>
        <p:txBody>
          <a:bodyPr wrap="square" rtlCol="0" anchor="t"/>
          <a:lstStyle/>
          <a:p>
            <a:pPr marL="342900" indent="-342900">
              <a:lnSpc>
                <a:spcPct val="130000"/>
              </a:lnSpc>
              <a:spcAft>
                <a:spcPts val="400"/>
              </a:spcAft>
              <a:buSzPct val="100000"/>
              <a:buChar char="•"/>
            </a:pPr>
            <a:r>
              <a:rPr lang="en-US" sz="1000">
                <a:solidFill>
                  <a:srgbClr val="4A5568"/>
                </a:solidFill>
                <a:latin typeface="Calibri" pitchFamily="34" charset="0"/>
                <a:ea typeface="Calibri" pitchFamily="34" charset="-122"/>
                <a:cs typeface="Calibri" pitchFamily="34" charset="-120"/>
              </a:rPr>
              <a:t>Direct WhatsApp communications recovered</a:t>
            </a:r>
            <a:endParaRPr lang="en-US" sz="1000"/>
          </a:p>
          <a:p>
            <a:pPr marL="342900" indent="-342900">
              <a:lnSpc>
                <a:spcPct val="130000"/>
              </a:lnSpc>
              <a:spcAft>
                <a:spcPts val="400"/>
              </a:spcAft>
              <a:buSzPct val="100000"/>
              <a:buChar char="•"/>
            </a:pPr>
            <a:r>
              <a:rPr lang="en-US" sz="1000">
                <a:solidFill>
                  <a:srgbClr val="4A5568"/>
                </a:solidFill>
                <a:latin typeface="Calibri" pitchFamily="34" charset="0"/>
                <a:ea typeface="Calibri" pitchFamily="34" charset="-122"/>
                <a:cs typeface="Calibri" pitchFamily="34" charset="-120"/>
              </a:rPr>
              <a:t>Confirms access to AI/Neuro product data</a:t>
            </a:r>
            <a:endParaRPr lang="en-US" sz="1000"/>
          </a:p>
          <a:p>
            <a:pPr marL="342900" indent="-342900">
              <a:lnSpc>
                <a:spcPct val="130000"/>
              </a:lnSpc>
              <a:spcAft>
                <a:spcPts val="400"/>
              </a:spcAft>
              <a:buSzPct val="100000"/>
              <a:buChar char="•"/>
            </a:pPr>
            <a:r>
              <a:rPr lang="en-US" sz="1000">
                <a:solidFill>
                  <a:srgbClr val="4A5568"/>
                </a:solidFill>
                <a:latin typeface="Calibri" pitchFamily="34" charset="0"/>
                <a:ea typeface="Calibri" pitchFamily="34" charset="-122"/>
                <a:cs typeface="Calibri" pitchFamily="34" charset="-120"/>
              </a:rPr>
              <a:t>Explicit intent to sell proprietary information</a:t>
            </a:r>
            <a:endParaRPr lang="en-US" sz="1000"/>
          </a:p>
          <a:p>
            <a:pPr marL="342900" indent="-342900">
              <a:lnSpc>
                <a:spcPct val="130000"/>
              </a:lnSpc>
              <a:spcAft>
                <a:spcPts val="400"/>
              </a:spcAft>
              <a:buSzPct val="100000"/>
              <a:buChar char="•"/>
            </a:pPr>
            <a:r>
              <a:rPr lang="en-US" sz="1000">
                <a:solidFill>
                  <a:srgbClr val="4A5568"/>
                </a:solidFill>
                <a:latin typeface="Calibri" pitchFamily="34" charset="0"/>
                <a:ea typeface="Calibri" pitchFamily="34" charset="-122"/>
                <a:cs typeface="Calibri" pitchFamily="34" charset="-120"/>
              </a:rPr>
              <a:t>Competitor targeting confirmed</a:t>
            </a:r>
            <a:endParaRPr lang="en-US" sz="1000" dirty="0"/>
          </a:p>
        </p:txBody>
      </p:sp>
      <p:sp>
        <p:nvSpPr>
          <p:cNvPr id="12" name="Shape 9"/>
          <p:cNvSpPr/>
          <p:nvPr/>
        </p:nvSpPr>
        <p:spPr>
          <a:xfrm>
            <a:off x="4754880" y="2926080"/>
            <a:ext cx="3931920" cy="1965960"/>
          </a:xfrm>
          <a:prstGeom prst="rect">
            <a:avLst/>
          </a:prstGeom>
          <a:solidFill>
            <a:srgbClr val="F7F8FA"/>
          </a:solidFill>
          <a:ln/>
          <a:effectLst>
            <a:outerShdw blurRad="38100" dist="12700" dir="8100000" algn="bl" rotWithShape="0">
              <a:srgbClr val="000000">
                <a:alpha val="6000"/>
              </a:srgbClr>
            </a:outerShdw>
          </a:effectLst>
        </p:spPr>
        <p:txBody>
          <a:bodyPr/>
          <a:lstStyle/>
          <a:p>
            <a:endParaRPr lang="en-GB"/>
          </a:p>
        </p:txBody>
      </p:sp>
      <p:sp>
        <p:nvSpPr>
          <p:cNvPr id="13" name="Text 10"/>
          <p:cNvSpPr/>
          <p:nvPr/>
        </p:nvSpPr>
        <p:spPr>
          <a:xfrm>
            <a:off x="4937760" y="3017520"/>
            <a:ext cx="3566160" cy="274320"/>
          </a:xfrm>
          <a:prstGeom prst="rect">
            <a:avLst/>
          </a:prstGeom>
          <a:noFill/>
          <a:ln/>
        </p:spPr>
        <p:txBody>
          <a:bodyPr wrap="square" lIns="0" tIns="0" rIns="0" bIns="0" rtlCol="0" anchor="ctr"/>
          <a:lstStyle/>
          <a:p>
            <a:pPr marL="0" indent="0">
              <a:buNone/>
            </a:pPr>
            <a:r>
              <a:rPr lang="en-US" sz="1200" b="1" dirty="0">
                <a:solidFill>
                  <a:srgbClr val="1E3A5F"/>
                </a:solidFill>
                <a:latin typeface="Georgia" pitchFamily="34" charset="0"/>
                <a:ea typeface="Georgia" pitchFamily="34" charset="-122"/>
                <a:cs typeface="Georgia" pitchFamily="34" charset="-120"/>
              </a:rPr>
              <a:t>Joe - Facilitator Evidence</a:t>
            </a:r>
            <a:endParaRPr lang="en-US" sz="1200" dirty="0"/>
          </a:p>
        </p:txBody>
      </p:sp>
      <p:sp>
        <p:nvSpPr>
          <p:cNvPr id="14" name="Text 11"/>
          <p:cNvSpPr/>
          <p:nvPr/>
        </p:nvSpPr>
        <p:spPr>
          <a:xfrm>
            <a:off x="4937760" y="3337560"/>
            <a:ext cx="3566160" cy="1371600"/>
          </a:xfrm>
          <a:prstGeom prst="rect">
            <a:avLst/>
          </a:prstGeom>
          <a:noFill/>
          <a:ln/>
        </p:spPr>
        <p:txBody>
          <a:bodyPr wrap="square" rtlCol="0" anchor="t"/>
          <a:lstStyle/>
          <a:p>
            <a:pPr marL="342900" indent="-342900">
              <a:lnSpc>
                <a:spcPct val="130000"/>
              </a:lnSpc>
              <a:spcAft>
                <a:spcPts val="400"/>
              </a:spcAft>
              <a:buSzPct val="100000"/>
              <a:buChar char="•"/>
            </a:pPr>
            <a:r>
              <a:rPr lang="en-US" sz="1000">
                <a:solidFill>
                  <a:srgbClr val="4A5568"/>
                </a:solidFill>
                <a:latin typeface="Calibri" pitchFamily="34" charset="0"/>
                <a:ea typeface="Calibri" pitchFamily="34" charset="-122"/>
                <a:cs typeface="Calibri" pitchFamily="34" charset="-120"/>
              </a:rPr>
              <a:t>Actively sought buyers and arranged meetings</a:t>
            </a:r>
            <a:endParaRPr lang="en-US" sz="1000"/>
          </a:p>
          <a:p>
            <a:pPr marL="342900" indent="-342900">
              <a:lnSpc>
                <a:spcPct val="130000"/>
              </a:lnSpc>
              <a:spcAft>
                <a:spcPts val="400"/>
              </a:spcAft>
              <a:buSzPct val="100000"/>
              <a:buChar char="•"/>
            </a:pPr>
            <a:r>
              <a:rPr lang="en-US" sz="1000">
                <a:solidFill>
                  <a:srgbClr val="4A5568"/>
                </a:solidFill>
                <a:latin typeface="Calibri" pitchFamily="34" charset="0"/>
                <a:ea typeface="Calibri" pitchFamily="34" charset="-122"/>
                <a:cs typeface="Calibri" pitchFamily="34" charset="-120"/>
              </a:rPr>
              <a:t>Payment figures and offshore terms discussed</a:t>
            </a:r>
            <a:endParaRPr lang="en-US" sz="1000"/>
          </a:p>
          <a:p>
            <a:pPr marL="342900" indent="-342900">
              <a:lnSpc>
                <a:spcPct val="130000"/>
              </a:lnSpc>
              <a:spcAft>
                <a:spcPts val="400"/>
              </a:spcAft>
              <a:buSzPct val="100000"/>
              <a:buChar char="•"/>
            </a:pPr>
            <a:r>
              <a:rPr lang="en-US" sz="1000">
                <a:solidFill>
                  <a:srgbClr val="4A5568"/>
                </a:solidFill>
                <a:latin typeface="Calibri" pitchFamily="34" charset="0"/>
                <a:ea typeface="Calibri" pitchFamily="34" charset="-122"/>
                <a:cs typeface="Calibri" pitchFamily="34" charset="-120"/>
              </a:rPr>
              <a:t>Demo sample requested by prospective buyers</a:t>
            </a:r>
            <a:endParaRPr lang="en-US" sz="1000"/>
          </a:p>
          <a:p>
            <a:pPr marL="342900" indent="-342900">
              <a:lnSpc>
                <a:spcPct val="130000"/>
              </a:lnSpc>
              <a:spcAft>
                <a:spcPts val="400"/>
              </a:spcAft>
              <a:buSzPct val="100000"/>
              <a:buChar char="•"/>
            </a:pPr>
            <a:r>
              <a:rPr lang="en-US" sz="1000">
                <a:solidFill>
                  <a:srgbClr val="4A5568"/>
                </a:solidFill>
                <a:latin typeface="Calibri" pitchFamily="34" charset="0"/>
                <a:ea typeface="Calibri" pitchFamily="34" charset="-122"/>
                <a:cs typeface="Calibri" pitchFamily="34" charset="-120"/>
              </a:rPr>
              <a:t>Sustained negotiations over multiple months</a:t>
            </a:r>
            <a:endParaRPr lang="en-US" sz="10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a:extLst>
            <a:ext uri="{FF2B5EF4-FFF2-40B4-BE49-F238E27FC236}">
              <a16:creationId xmlns:a16="http://schemas.microsoft.com/office/drawing/2014/main" id="{0525C41B-1242-187D-025C-151B73570FCD}"/>
            </a:ext>
          </a:extLst>
        </p:cNvPr>
        <p:cNvGrpSpPr/>
        <p:nvPr/>
      </p:nvGrpSpPr>
      <p:grpSpPr>
        <a:xfrm>
          <a:off x="0" y="0"/>
          <a:ext cx="0" cy="0"/>
          <a:chOff x="0" y="0"/>
          <a:chExt cx="0" cy="0"/>
        </a:xfrm>
      </p:grpSpPr>
      <p:sp>
        <p:nvSpPr>
          <p:cNvPr id="2" name="Shape 0">
            <a:extLst>
              <a:ext uri="{FF2B5EF4-FFF2-40B4-BE49-F238E27FC236}">
                <a16:creationId xmlns:a16="http://schemas.microsoft.com/office/drawing/2014/main" id="{E657EA90-26C7-08E7-8869-699747B0A99F}"/>
              </a:ext>
            </a:extLst>
          </p:cNvPr>
          <p:cNvSpPr/>
          <p:nvPr/>
        </p:nvSpPr>
        <p:spPr>
          <a:xfrm>
            <a:off x="0" y="0"/>
            <a:ext cx="9144000" cy="914400"/>
          </a:xfrm>
          <a:prstGeom prst="rect">
            <a:avLst/>
          </a:prstGeom>
          <a:solidFill>
            <a:srgbClr val="1E3A5F"/>
          </a:solidFill>
          <a:ln/>
        </p:spPr>
        <p:txBody>
          <a:bodyPr/>
          <a:lstStyle/>
          <a:p>
            <a:endParaRPr lang="en-GB"/>
          </a:p>
        </p:txBody>
      </p:sp>
      <p:sp>
        <p:nvSpPr>
          <p:cNvPr id="3" name="Text 1">
            <a:extLst>
              <a:ext uri="{FF2B5EF4-FFF2-40B4-BE49-F238E27FC236}">
                <a16:creationId xmlns:a16="http://schemas.microsoft.com/office/drawing/2014/main" id="{9AB162BA-550F-8DB1-1DF0-F29871569A60}"/>
              </a:ext>
            </a:extLst>
          </p:cNvPr>
          <p:cNvSpPr/>
          <p:nvPr/>
        </p:nvSpPr>
        <p:spPr>
          <a:xfrm>
            <a:off x="640080" y="0"/>
            <a:ext cx="7772400" cy="914400"/>
          </a:xfrm>
          <a:prstGeom prst="rect">
            <a:avLst/>
          </a:prstGeom>
          <a:noFill/>
          <a:ln/>
        </p:spPr>
        <p:txBody>
          <a:bodyPr wrap="square" lIns="0" tIns="0" rIns="0" bIns="0" rtlCol="0" anchor="ctr"/>
          <a:lstStyle/>
          <a:p>
            <a:pPr marL="0" indent="0" algn="l">
              <a:spcAft>
                <a:spcPts val="200"/>
              </a:spcAft>
              <a:buNone/>
            </a:pPr>
            <a:r>
              <a:rPr lang="en-US" sz="2400" b="1">
                <a:solidFill>
                  <a:srgbClr val="FFFFFF"/>
                </a:solidFill>
                <a:latin typeface="Georgia" pitchFamily="34" charset="0"/>
                <a:ea typeface="Georgia" pitchFamily="34" charset="-122"/>
                <a:cs typeface="Georgia" pitchFamily="34" charset="-120"/>
              </a:rPr>
              <a:t>EXECUTIVE SUMMARY</a:t>
            </a:r>
          </a:p>
          <a:p>
            <a:pPr marL="0" indent="0" algn="l">
              <a:buNone/>
            </a:pPr>
            <a:r>
              <a:rPr lang="en-US" sz="1100">
                <a:solidFill>
                  <a:srgbClr val="B0C4DE"/>
                </a:solidFill>
                <a:latin typeface="Calibri" pitchFamily="34" charset="0"/>
              </a:rPr>
              <a:t>WhatsApp Evidence — Cellebrite Physical Analyzer Extractions</a:t>
            </a:r>
          </a:p>
        </p:txBody>
      </p:sp>
      <p:pic>
        <p:nvPicPr>
          <p:cNvPr id="6" name="Picture 5">
            <a:extLst>
              <a:ext uri="{FF2B5EF4-FFF2-40B4-BE49-F238E27FC236}">
                <a16:creationId xmlns:a16="http://schemas.microsoft.com/office/drawing/2014/main" id="{B3604E94-93E0-B9E7-A66D-97002134D1DF}"/>
              </a:ext>
            </a:extLst>
          </p:cNvPr>
          <p:cNvPicPr>
            <a:picLocks noChangeAspect="1"/>
          </p:cNvPicPr>
          <p:nvPr/>
        </p:nvPicPr>
        <p:blipFill>
          <a:blip r:embed="rId3"/>
          <a:stretch>
            <a:fillRect/>
          </a:stretch>
        </p:blipFill>
        <p:spPr>
          <a:xfrm>
            <a:off x="365760" y="1005840"/>
            <a:ext cx="2682240" cy="1508569"/>
          </a:xfrm>
          <a:prstGeom prst="roundRect">
            <a:avLst>
              <a:gd name="adj" fmla="val 2500"/>
            </a:avLst>
          </a:prstGeom>
          <a:ln w="9525">
            <a:solidFill>
              <a:srgbClr val="CBD5E1"/>
            </a:solidFill>
          </a:ln>
        </p:spPr>
      </p:pic>
      <p:pic>
        <p:nvPicPr>
          <p:cNvPr id="18" name="Picture 17">
            <a:extLst>
              <a:ext uri="{FF2B5EF4-FFF2-40B4-BE49-F238E27FC236}">
                <a16:creationId xmlns:a16="http://schemas.microsoft.com/office/drawing/2014/main" id="{F88E53E4-DC13-F543-8FCA-373194B65354}"/>
              </a:ext>
            </a:extLst>
          </p:cNvPr>
          <p:cNvPicPr>
            <a:picLocks noChangeAspect="1"/>
          </p:cNvPicPr>
          <p:nvPr/>
        </p:nvPicPr>
        <p:blipFill>
          <a:blip r:embed="rId4"/>
          <a:stretch>
            <a:fillRect/>
          </a:stretch>
        </p:blipFill>
        <p:spPr>
          <a:xfrm>
            <a:off x="3230880" y="1005840"/>
            <a:ext cx="2682240" cy="1508569"/>
          </a:xfrm>
          <a:prstGeom prst="roundRect">
            <a:avLst>
              <a:gd name="adj" fmla="val 2500"/>
            </a:avLst>
          </a:prstGeom>
          <a:ln w="9525">
            <a:solidFill>
              <a:srgbClr val="CBD5E1"/>
            </a:solidFill>
          </a:ln>
        </p:spPr>
      </p:pic>
      <p:pic>
        <p:nvPicPr>
          <p:cNvPr id="22" name="Picture 21">
            <a:extLst>
              <a:ext uri="{FF2B5EF4-FFF2-40B4-BE49-F238E27FC236}">
                <a16:creationId xmlns:a16="http://schemas.microsoft.com/office/drawing/2014/main" id="{1B6310C1-AB2D-180C-B43E-A1246FED6918}"/>
              </a:ext>
            </a:extLst>
          </p:cNvPr>
          <p:cNvPicPr>
            <a:picLocks noChangeAspect="1"/>
          </p:cNvPicPr>
          <p:nvPr/>
        </p:nvPicPr>
        <p:blipFill>
          <a:blip r:embed="rId5"/>
          <a:stretch>
            <a:fillRect/>
          </a:stretch>
        </p:blipFill>
        <p:spPr>
          <a:xfrm>
            <a:off x="6096000" y="1005840"/>
            <a:ext cx="2682240" cy="1508569"/>
          </a:xfrm>
          <a:prstGeom prst="roundRect">
            <a:avLst>
              <a:gd name="adj" fmla="val 2500"/>
            </a:avLst>
          </a:prstGeom>
          <a:ln w="9525">
            <a:solidFill>
              <a:srgbClr val="CBD5E1"/>
            </a:solidFill>
          </a:ln>
        </p:spPr>
      </p:pic>
      <p:sp>
        <p:nvSpPr>
          <p:cNvPr id="30" name="CaptionA">
            <a:extLst>
              <a:ext uri="{FF2B5EF4-FFF2-40B4-BE49-F238E27FC236}">
                <a16:creationId xmlns:a16="http://schemas.microsoft.com/office/drawing/2014/main" id="{D1A1B1C1-1111-1111-1111-111111111111}"/>
              </a:ext>
            </a:extLst>
          </p:cNvPr>
          <p:cNvSpPr/>
          <p:nvPr/>
        </p:nvSpPr>
        <p:spPr>
          <a:xfrm>
            <a:off x="365760" y="2550985"/>
            <a:ext cx="2682240" cy="155448"/>
          </a:xfrm>
          <a:prstGeom prst="rect">
            <a:avLst/>
          </a:prstGeom>
          <a:noFill/>
          <a:ln/>
        </p:spPr>
        <p:txBody>
          <a:bodyPr wrap="square" lIns="0" tIns="0" rIns="0" bIns="0" rtlCol="0" anchor="t"/>
          <a:lstStyle/>
          <a:p>
            <a:pPr algn="ctr">
              <a:buNone/>
            </a:pPr>
            <a:r>
              <a:rPr lang="en-US" sz="900" b="1" dirty="0">
                <a:solidFill>
                  <a:srgbClr val="1E3A5F"/>
                </a:solidFill>
                <a:latin typeface="Calibri" pitchFamily="34" charset="0"/>
              </a:rPr>
              <a:t>Exhibit A</a:t>
            </a:r>
            <a:r>
              <a:rPr lang="en-US" sz="900" dirty="0">
                <a:solidFill>
                  <a:srgbClr val="64748B"/>
                </a:solidFill>
                <a:latin typeface="Calibri" pitchFamily="34" charset="0"/>
              </a:rPr>
              <a:t>  -  WhatsApp Parsed Data</a:t>
            </a:r>
          </a:p>
        </p:txBody>
      </p:sp>
      <p:sp>
        <p:nvSpPr>
          <p:cNvPr id="31" name="CaptionB">
            <a:extLst>
              <a:ext uri="{FF2B5EF4-FFF2-40B4-BE49-F238E27FC236}">
                <a16:creationId xmlns:a16="http://schemas.microsoft.com/office/drawing/2014/main" id="{D1A1B1C1-2222-2222-2222-222222222222}"/>
              </a:ext>
            </a:extLst>
          </p:cNvPr>
          <p:cNvSpPr/>
          <p:nvPr/>
        </p:nvSpPr>
        <p:spPr>
          <a:xfrm>
            <a:off x="3230880" y="2550985"/>
            <a:ext cx="2682240" cy="155448"/>
          </a:xfrm>
          <a:prstGeom prst="rect">
            <a:avLst/>
          </a:prstGeom>
          <a:noFill/>
          <a:ln/>
        </p:spPr>
        <p:txBody>
          <a:bodyPr wrap="square" lIns="0" tIns="0" rIns="0" bIns="0" rtlCol="0" anchor="t"/>
          <a:lstStyle/>
          <a:p>
            <a:pPr algn="ctr">
              <a:buNone/>
            </a:pPr>
            <a:r>
              <a:rPr lang="en-US" sz="900" b="1" dirty="0">
                <a:solidFill>
                  <a:srgbClr val="1E3A5F"/>
                </a:solidFill>
                <a:latin typeface="Calibri" pitchFamily="34" charset="0"/>
              </a:rPr>
              <a:t>Exhibit B</a:t>
            </a:r>
            <a:r>
              <a:rPr lang="en-US" sz="900" dirty="0">
                <a:solidFill>
                  <a:srgbClr val="64748B"/>
                </a:solidFill>
                <a:latin typeface="Calibri" pitchFamily="34" charset="0"/>
              </a:rPr>
              <a:t>  -  Message Thread Analysis</a:t>
            </a:r>
          </a:p>
        </p:txBody>
      </p:sp>
      <p:sp>
        <p:nvSpPr>
          <p:cNvPr id="32" name="CaptionC">
            <a:extLst>
              <a:ext uri="{FF2B5EF4-FFF2-40B4-BE49-F238E27FC236}">
                <a16:creationId xmlns:a16="http://schemas.microsoft.com/office/drawing/2014/main" id="{D1A1B1C1-3333-3333-3333-333333333333}"/>
              </a:ext>
            </a:extLst>
          </p:cNvPr>
          <p:cNvSpPr/>
          <p:nvPr/>
        </p:nvSpPr>
        <p:spPr>
          <a:xfrm>
            <a:off x="6096000" y="2550985"/>
            <a:ext cx="2682240" cy="155448"/>
          </a:xfrm>
          <a:prstGeom prst="rect">
            <a:avLst/>
          </a:prstGeom>
          <a:noFill/>
          <a:ln/>
        </p:spPr>
        <p:txBody>
          <a:bodyPr wrap="square" lIns="0" tIns="0" rIns="0" bIns="0" rtlCol="0" anchor="t"/>
          <a:lstStyle/>
          <a:p>
            <a:pPr algn="ctr">
              <a:buNone/>
            </a:pPr>
            <a:r>
              <a:rPr lang="en-US" sz="900" b="1" dirty="0">
                <a:solidFill>
                  <a:srgbClr val="1E3A5F"/>
                </a:solidFill>
                <a:latin typeface="Calibri" pitchFamily="34" charset="0"/>
              </a:rPr>
              <a:t>Exhibit C</a:t>
            </a:r>
            <a:r>
              <a:rPr lang="en-US" sz="900" dirty="0">
                <a:solidFill>
                  <a:srgbClr val="64748B"/>
                </a:solidFill>
                <a:latin typeface="Calibri" pitchFamily="34" charset="0"/>
              </a:rPr>
              <a:t>  -  Contact Correlation</a:t>
            </a:r>
          </a:p>
        </p:txBody>
      </p:sp>
      <p:pic>
        <p:nvPicPr>
          <p:cNvPr id="16" name="Picture 15">
            <a:extLst>
              <a:ext uri="{FF2B5EF4-FFF2-40B4-BE49-F238E27FC236}">
                <a16:creationId xmlns:a16="http://schemas.microsoft.com/office/drawing/2014/main" id="{9CD02126-74E0-2AEF-660D-E3D9DCE55310}"/>
              </a:ext>
            </a:extLst>
          </p:cNvPr>
          <p:cNvPicPr>
            <a:picLocks noChangeAspect="1"/>
          </p:cNvPicPr>
          <p:nvPr/>
        </p:nvPicPr>
        <p:blipFill>
          <a:blip r:embed="rId6"/>
          <a:stretch>
            <a:fillRect/>
          </a:stretch>
        </p:blipFill>
        <p:spPr>
          <a:xfrm>
            <a:off x="365760" y="2779585"/>
            <a:ext cx="2682240" cy="1508569"/>
          </a:xfrm>
          <a:prstGeom prst="roundRect">
            <a:avLst>
              <a:gd name="adj" fmla="val 2500"/>
            </a:avLst>
          </a:prstGeom>
          <a:ln w="9525">
            <a:solidFill>
              <a:srgbClr val="CBD5E1"/>
            </a:solidFill>
          </a:ln>
        </p:spPr>
      </p:pic>
      <p:pic>
        <p:nvPicPr>
          <p:cNvPr id="20" name="Picture 19">
            <a:extLst>
              <a:ext uri="{FF2B5EF4-FFF2-40B4-BE49-F238E27FC236}">
                <a16:creationId xmlns:a16="http://schemas.microsoft.com/office/drawing/2014/main" id="{1EA25407-1A77-C3B4-E8D6-35BF4BCEE6DC}"/>
              </a:ext>
            </a:extLst>
          </p:cNvPr>
          <p:cNvPicPr>
            <a:picLocks noChangeAspect="1"/>
          </p:cNvPicPr>
          <p:nvPr/>
        </p:nvPicPr>
        <p:blipFill>
          <a:blip r:embed="rId7"/>
          <a:stretch>
            <a:fillRect/>
          </a:stretch>
        </p:blipFill>
        <p:spPr>
          <a:xfrm>
            <a:off x="3230880" y="2779585"/>
            <a:ext cx="2682240" cy="1508569"/>
          </a:xfrm>
          <a:prstGeom prst="roundRect">
            <a:avLst>
              <a:gd name="adj" fmla="val 2500"/>
            </a:avLst>
          </a:prstGeom>
          <a:ln w="9525">
            <a:solidFill>
              <a:srgbClr val="CBD5E1"/>
            </a:solidFill>
          </a:ln>
        </p:spPr>
      </p:pic>
      <p:pic>
        <p:nvPicPr>
          <p:cNvPr id="24" name="Picture 23">
            <a:extLst>
              <a:ext uri="{FF2B5EF4-FFF2-40B4-BE49-F238E27FC236}">
                <a16:creationId xmlns:a16="http://schemas.microsoft.com/office/drawing/2014/main" id="{CE9A5C09-484F-6364-7C0F-33BE909C3052}"/>
              </a:ext>
            </a:extLst>
          </p:cNvPr>
          <p:cNvPicPr>
            <a:picLocks noChangeAspect="1"/>
          </p:cNvPicPr>
          <p:nvPr/>
        </p:nvPicPr>
        <p:blipFill>
          <a:blip r:embed="rId8"/>
          <a:stretch>
            <a:fillRect/>
          </a:stretch>
        </p:blipFill>
        <p:spPr>
          <a:xfrm>
            <a:off x="6096000" y="2779585"/>
            <a:ext cx="2682240" cy="1508569"/>
          </a:xfrm>
          <a:prstGeom prst="roundRect">
            <a:avLst>
              <a:gd name="adj" fmla="val 2500"/>
            </a:avLst>
          </a:prstGeom>
          <a:ln w="9525">
            <a:solidFill>
              <a:srgbClr val="CBD5E1"/>
            </a:solidFill>
          </a:ln>
        </p:spPr>
      </p:pic>
      <p:sp>
        <p:nvSpPr>
          <p:cNvPr id="33" name="CaptionD">
            <a:extLst>
              <a:ext uri="{FF2B5EF4-FFF2-40B4-BE49-F238E27FC236}">
                <a16:creationId xmlns:a16="http://schemas.microsoft.com/office/drawing/2014/main" id="{D1A1B1C1-4444-4444-4444-444444444444}"/>
              </a:ext>
            </a:extLst>
          </p:cNvPr>
          <p:cNvSpPr/>
          <p:nvPr/>
        </p:nvSpPr>
        <p:spPr>
          <a:xfrm>
            <a:off x="365760" y="4324730"/>
            <a:ext cx="2682240" cy="155448"/>
          </a:xfrm>
          <a:prstGeom prst="rect">
            <a:avLst/>
          </a:prstGeom>
          <a:noFill/>
          <a:ln/>
        </p:spPr>
        <p:txBody>
          <a:bodyPr wrap="square" lIns="0" tIns="0" rIns="0" bIns="0" rtlCol="0" anchor="t"/>
          <a:lstStyle/>
          <a:p>
            <a:pPr algn="ctr">
              <a:buNone/>
            </a:pPr>
            <a:r>
              <a:rPr lang="en-US" sz="900" b="1" dirty="0">
                <a:solidFill>
                  <a:srgbClr val="1E3A5F"/>
                </a:solidFill>
                <a:latin typeface="Calibri" pitchFamily="34" charset="0"/>
              </a:rPr>
              <a:t>Exhibit D</a:t>
            </a:r>
            <a:r>
              <a:rPr lang="en-US" sz="900" dirty="0">
                <a:solidFill>
                  <a:srgbClr val="64748B"/>
                </a:solidFill>
                <a:latin typeface="Calibri" pitchFamily="34" charset="0"/>
              </a:rPr>
              <a:t>  -  Negotiation Evidence</a:t>
            </a:r>
          </a:p>
        </p:txBody>
      </p:sp>
      <p:sp>
        <p:nvSpPr>
          <p:cNvPr id="34" name="CaptionE">
            <a:extLst>
              <a:ext uri="{FF2B5EF4-FFF2-40B4-BE49-F238E27FC236}">
                <a16:creationId xmlns:a16="http://schemas.microsoft.com/office/drawing/2014/main" id="{D1A1B1C1-5555-5555-5555-555555555555}"/>
              </a:ext>
            </a:extLst>
          </p:cNvPr>
          <p:cNvSpPr/>
          <p:nvPr/>
        </p:nvSpPr>
        <p:spPr>
          <a:xfrm>
            <a:off x="3230880" y="4324730"/>
            <a:ext cx="2682240" cy="155448"/>
          </a:xfrm>
          <a:prstGeom prst="rect">
            <a:avLst/>
          </a:prstGeom>
          <a:noFill/>
          <a:ln/>
        </p:spPr>
        <p:txBody>
          <a:bodyPr wrap="square" lIns="0" tIns="0" rIns="0" bIns="0" rtlCol="0" anchor="t"/>
          <a:lstStyle/>
          <a:p>
            <a:pPr algn="ctr">
              <a:buNone/>
            </a:pPr>
            <a:r>
              <a:rPr lang="en-US" sz="900" b="1" dirty="0">
                <a:solidFill>
                  <a:srgbClr val="1E3A5F"/>
                </a:solidFill>
                <a:latin typeface="Calibri" pitchFamily="34" charset="0"/>
              </a:rPr>
              <a:t>Exhibit E</a:t>
            </a:r>
            <a:r>
              <a:rPr lang="en-US" sz="900" dirty="0">
                <a:solidFill>
                  <a:srgbClr val="64748B"/>
                </a:solidFill>
                <a:latin typeface="Calibri" pitchFamily="34" charset="0"/>
              </a:rPr>
              <a:t>  -  Payment Discussion</a:t>
            </a:r>
          </a:p>
        </p:txBody>
      </p:sp>
      <p:sp>
        <p:nvSpPr>
          <p:cNvPr id="35" name="CaptionF">
            <a:extLst>
              <a:ext uri="{FF2B5EF4-FFF2-40B4-BE49-F238E27FC236}">
                <a16:creationId xmlns:a16="http://schemas.microsoft.com/office/drawing/2014/main" id="{D1A1B1C1-6666-6666-6666-666666666666}"/>
              </a:ext>
            </a:extLst>
          </p:cNvPr>
          <p:cNvSpPr/>
          <p:nvPr/>
        </p:nvSpPr>
        <p:spPr>
          <a:xfrm>
            <a:off x="6096000" y="4324730"/>
            <a:ext cx="2682240" cy="155448"/>
          </a:xfrm>
          <a:prstGeom prst="rect">
            <a:avLst/>
          </a:prstGeom>
          <a:noFill/>
          <a:ln/>
        </p:spPr>
        <p:txBody>
          <a:bodyPr wrap="square" lIns="0" tIns="0" rIns="0" bIns="0" rtlCol="0" anchor="t"/>
          <a:lstStyle/>
          <a:p>
            <a:pPr algn="ctr">
              <a:buNone/>
            </a:pPr>
            <a:r>
              <a:rPr lang="en-US" sz="900" b="1" dirty="0">
                <a:solidFill>
                  <a:srgbClr val="1E3A5F"/>
                </a:solidFill>
                <a:latin typeface="Calibri" pitchFamily="34" charset="0"/>
              </a:rPr>
              <a:t>Exhibit F</a:t>
            </a:r>
            <a:r>
              <a:rPr lang="en-US" sz="900" dirty="0">
                <a:solidFill>
                  <a:srgbClr val="64748B"/>
                </a:solidFill>
                <a:latin typeface="Calibri" pitchFamily="34" charset="0"/>
              </a:rPr>
              <a:t>  -  Offshore Arrangements</a:t>
            </a:r>
          </a:p>
        </p:txBody>
      </p:sp>
      <p:sp>
        <p:nvSpPr>
          <p:cNvPr id="36" name="FooterNote">
            <a:extLst>
              <a:ext uri="{FF2B5EF4-FFF2-40B4-BE49-F238E27FC236}">
                <a16:creationId xmlns:a16="http://schemas.microsoft.com/office/drawing/2014/main" id="{D1A1B1C1-7777-7777-7777-777777777777}"/>
              </a:ext>
            </a:extLst>
          </p:cNvPr>
          <p:cNvSpPr/>
          <p:nvPr/>
        </p:nvSpPr>
        <p:spPr>
          <a:xfrm>
            <a:off x="365760" y="4663440"/>
            <a:ext cx="8412480" cy="274320"/>
          </a:xfrm>
          <a:prstGeom prst="rect">
            <a:avLst/>
          </a:prstGeom>
          <a:noFill/>
          <a:ln/>
        </p:spPr>
        <p:txBody>
          <a:bodyPr wrap="square" lIns="0" tIns="0" rIns="0" bIns="0" rtlCol="0" anchor="ctr"/>
          <a:lstStyle/>
          <a:p>
            <a:pPr algn="ctr">
              <a:buNone/>
            </a:pPr>
            <a:r>
              <a:rPr lang="en-US" sz="800" i="1" dirty="0">
                <a:solidFill>
                  <a:srgbClr val="94A3B8"/>
                </a:solidFill>
                <a:latin typeface="Calibri" pitchFamily="34" charset="0"/>
              </a:rPr>
              <a:t>All exhibits extracted from seized devices using Cellebrite Physical Analyzer - hash-verified forensic copies</a:t>
            </a:r>
          </a:p>
        </p:txBody>
      </p:sp>
    </p:spTree>
    <p:extLst>
      <p:ext uri="{BB962C8B-B14F-4D97-AF65-F5344CB8AC3E}">
        <p14:creationId xmlns:p14="http://schemas.microsoft.com/office/powerpoint/2010/main" val="31274659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0"/>
          </a:xfrm>
          <a:prstGeom prst="rect">
            <a:avLst/>
          </a:prstGeom>
          <a:solidFill>
            <a:srgbClr val="1E3A5F"/>
          </a:solidFill>
          <a:ln/>
        </p:spPr>
        <p:txBody>
          <a:bodyPr/>
          <a:lstStyle/>
          <a:p>
            <a:endParaRPr lang="en-GB"/>
          </a:p>
        </p:txBody>
      </p:sp>
      <p:sp>
        <p:nvSpPr>
          <p:cNvPr id="3" name="Text 1"/>
          <p:cNvSpPr/>
          <p:nvPr/>
        </p:nvSpPr>
        <p:spPr>
          <a:xfrm>
            <a:off x="640080" y="0"/>
            <a:ext cx="7772400" cy="914400"/>
          </a:xfrm>
          <a:prstGeom prst="rect">
            <a:avLst/>
          </a:prstGeom>
          <a:noFill/>
          <a:ln/>
        </p:spPr>
        <p:txBody>
          <a:bodyPr wrap="square" lIns="0" tIns="0" rIns="0" bIns="0" rtlCol="0" anchor="ctr"/>
          <a:lstStyle/>
          <a:p>
            <a:pPr marL="0" indent="0" algn="l">
              <a:buNone/>
            </a:pPr>
            <a:r>
              <a:rPr lang="en-US" sz="2400" b="1">
                <a:solidFill>
                  <a:srgbClr val="FFFFFF"/>
                </a:solidFill>
                <a:latin typeface="Georgia" pitchFamily="34" charset="0"/>
                <a:ea typeface="Georgia" pitchFamily="34" charset="-122"/>
                <a:cs typeface="Georgia" pitchFamily="34" charset="-120"/>
              </a:rPr>
              <a:t>RECONSTRUCTED TIMELINE</a:t>
            </a:r>
            <a:endParaRPr lang="en-US" sz="2400" dirty="0"/>
          </a:p>
        </p:txBody>
      </p:sp>
      <p:pic>
        <p:nvPicPr>
          <p:cNvPr id="4" name="Image 0" descr="preencoded.png"/>
          <p:cNvPicPr>
            <a:picLocks noChangeAspect="1"/>
          </p:cNvPicPr>
          <p:nvPr/>
        </p:nvPicPr>
        <p:blipFill>
          <a:blip r:embed="rId3"/>
          <a:stretch>
            <a:fillRect/>
          </a:stretch>
        </p:blipFill>
        <p:spPr>
          <a:xfrm>
            <a:off x="548640" y="1097280"/>
            <a:ext cx="365760" cy="365760"/>
          </a:xfrm>
          <a:prstGeom prst="rect">
            <a:avLst/>
          </a:prstGeom>
        </p:spPr>
      </p:pic>
      <p:sp>
        <p:nvSpPr>
          <p:cNvPr id="5" name="Text 2"/>
          <p:cNvSpPr/>
          <p:nvPr/>
        </p:nvSpPr>
        <p:spPr>
          <a:xfrm>
            <a:off x="1051560" y="1097280"/>
            <a:ext cx="5486400" cy="365760"/>
          </a:xfrm>
          <a:prstGeom prst="rect">
            <a:avLst/>
          </a:prstGeom>
          <a:noFill/>
          <a:ln/>
        </p:spPr>
        <p:txBody>
          <a:bodyPr wrap="square" lIns="0" tIns="0" rIns="0" bIns="0" rtlCol="0" anchor="ctr"/>
          <a:lstStyle/>
          <a:p>
            <a:pPr marL="0" indent="0">
              <a:buNone/>
            </a:pPr>
            <a:r>
              <a:rPr lang="en-US" sz="1600" b="1">
                <a:solidFill>
                  <a:srgbClr val="1E3A5F"/>
                </a:solidFill>
                <a:latin typeface="Georgia" pitchFamily="34" charset="0"/>
                <a:ea typeface="Georgia" pitchFamily="34" charset="-122"/>
                <a:cs typeface="Georgia" pitchFamily="34" charset="-120"/>
              </a:rPr>
              <a:t>Key Communication Events</a:t>
            </a:r>
            <a:endParaRPr lang="en-US" sz="1600" dirty="0"/>
          </a:p>
        </p:txBody>
      </p:sp>
      <p:sp>
        <p:nvSpPr>
          <p:cNvPr id="6" name="Shape 3"/>
          <p:cNvSpPr/>
          <p:nvPr/>
        </p:nvSpPr>
        <p:spPr>
          <a:xfrm>
            <a:off x="457200" y="1645920"/>
            <a:ext cx="2606040" cy="3200400"/>
          </a:xfrm>
          <a:prstGeom prst="rect">
            <a:avLst/>
          </a:prstGeom>
          <a:solidFill>
            <a:srgbClr val="F7F8FA"/>
          </a:solidFill>
          <a:ln/>
          <a:effectLst>
            <a:outerShdw blurRad="38100" dist="12700" dir="8100000" algn="bl" rotWithShape="0">
              <a:srgbClr val="000000">
                <a:alpha val="6000"/>
              </a:srgbClr>
            </a:outerShdw>
          </a:effectLst>
        </p:spPr>
        <p:txBody>
          <a:bodyPr/>
          <a:lstStyle/>
          <a:p>
            <a:endParaRPr lang="en-GB"/>
          </a:p>
        </p:txBody>
      </p:sp>
      <p:sp>
        <p:nvSpPr>
          <p:cNvPr id="7" name="Shape 4"/>
          <p:cNvSpPr/>
          <p:nvPr/>
        </p:nvSpPr>
        <p:spPr>
          <a:xfrm>
            <a:off x="457200" y="1645920"/>
            <a:ext cx="2606040" cy="54864"/>
          </a:xfrm>
          <a:prstGeom prst="rect">
            <a:avLst/>
          </a:prstGeom>
          <a:solidFill>
            <a:srgbClr val="2B6CB0"/>
          </a:solidFill>
          <a:ln/>
        </p:spPr>
        <p:txBody>
          <a:bodyPr/>
          <a:lstStyle/>
          <a:p>
            <a:endParaRPr lang="en-GB"/>
          </a:p>
        </p:txBody>
      </p:sp>
      <p:sp>
        <p:nvSpPr>
          <p:cNvPr id="8" name="Text 5"/>
          <p:cNvSpPr/>
          <p:nvPr/>
        </p:nvSpPr>
        <p:spPr>
          <a:xfrm>
            <a:off x="594360" y="1783080"/>
            <a:ext cx="2331720" cy="274320"/>
          </a:xfrm>
          <a:prstGeom prst="rect">
            <a:avLst/>
          </a:prstGeom>
          <a:noFill/>
          <a:ln/>
        </p:spPr>
        <p:txBody>
          <a:bodyPr wrap="square" lIns="0" tIns="0" rIns="0" bIns="0" rtlCol="0" anchor="ctr"/>
          <a:lstStyle/>
          <a:p>
            <a:pPr marL="0" indent="0">
              <a:buNone/>
            </a:pPr>
            <a:r>
              <a:rPr lang="en-US" sz="1300" b="1">
                <a:solidFill>
                  <a:srgbClr val="1E3A5F"/>
                </a:solidFill>
                <a:latin typeface="Georgia" pitchFamily="34" charset="0"/>
                <a:ea typeface="Georgia" pitchFamily="34" charset="-122"/>
                <a:cs typeface="Georgia" pitchFamily="34" charset="-120"/>
              </a:rPr>
              <a:t>21 August 2024</a:t>
            </a:r>
            <a:endParaRPr lang="en-US" sz="1300" dirty="0"/>
          </a:p>
        </p:txBody>
      </p:sp>
      <p:sp>
        <p:nvSpPr>
          <p:cNvPr id="9" name="Text 6"/>
          <p:cNvSpPr/>
          <p:nvPr/>
        </p:nvSpPr>
        <p:spPr>
          <a:xfrm>
            <a:off x="594360" y="2057400"/>
            <a:ext cx="2331720" cy="201168"/>
          </a:xfrm>
          <a:prstGeom prst="rect">
            <a:avLst/>
          </a:prstGeom>
          <a:noFill/>
          <a:ln/>
        </p:spPr>
        <p:txBody>
          <a:bodyPr wrap="square" lIns="0" tIns="0" rIns="0" bIns="0" rtlCol="0" anchor="ctr"/>
          <a:lstStyle/>
          <a:p>
            <a:pPr marL="0" indent="0">
              <a:buNone/>
            </a:pPr>
            <a:r>
              <a:rPr lang="en-US" sz="1000" b="1">
                <a:solidFill>
                  <a:srgbClr val="2B6CB0"/>
                </a:solidFill>
                <a:latin typeface="Calibri" pitchFamily="34" charset="0"/>
                <a:ea typeface="Calibri" pitchFamily="34" charset="-122"/>
                <a:cs typeface="Calibri" pitchFamily="34" charset="-120"/>
              </a:rPr>
              <a:t>Initial Contact</a:t>
            </a:r>
            <a:endParaRPr lang="en-US" sz="1000" dirty="0"/>
          </a:p>
        </p:txBody>
      </p:sp>
      <p:sp>
        <p:nvSpPr>
          <p:cNvPr id="10" name="Text 7"/>
          <p:cNvSpPr/>
          <p:nvPr/>
        </p:nvSpPr>
        <p:spPr>
          <a:xfrm>
            <a:off x="594360" y="2331720"/>
            <a:ext cx="2331720" cy="2331720"/>
          </a:xfrm>
          <a:prstGeom prst="rect">
            <a:avLst/>
          </a:prstGeom>
          <a:noFill/>
          <a:ln/>
        </p:spPr>
        <p:txBody>
          <a:bodyPr wrap="square" rtlCol="0" anchor="t"/>
          <a:lstStyle/>
          <a:p>
            <a:pPr marL="342900" indent="-342900">
              <a:lnSpc>
                <a:spcPct val="120000"/>
              </a:lnSpc>
              <a:spcAft>
                <a:spcPts val="300"/>
              </a:spcAft>
              <a:buSzPct val="100000"/>
              <a:buChar char="•"/>
            </a:pPr>
            <a:r>
              <a:rPr lang="en-US" sz="900">
                <a:solidFill>
                  <a:srgbClr val="4A5568"/>
                </a:solidFill>
                <a:latin typeface="Calibri" pitchFamily="34" charset="0"/>
                <a:ea typeface="Calibri" pitchFamily="34" charset="-122"/>
                <a:cs typeface="Calibri" pitchFamily="34" charset="-120"/>
              </a:rPr>
              <a:t>Emma asks Joe for a private chat about something sensitive</a:t>
            </a:r>
            <a:endParaRPr lang="en-US" sz="900"/>
          </a:p>
          <a:p>
            <a:pPr marL="342900" indent="-342900">
              <a:lnSpc>
                <a:spcPct val="120000"/>
              </a:lnSpc>
              <a:spcAft>
                <a:spcPts val="300"/>
              </a:spcAft>
              <a:buSzPct val="100000"/>
              <a:buChar char="•"/>
            </a:pPr>
            <a:r>
              <a:rPr lang="en-US" sz="900">
                <a:solidFill>
                  <a:srgbClr val="4A5568"/>
                </a:solidFill>
                <a:latin typeface="Calibri" pitchFamily="34" charset="0"/>
                <a:ea typeface="Calibri" pitchFamily="34" charset="-122"/>
                <a:cs typeface="Calibri" pitchFamily="34" charset="-120"/>
              </a:rPr>
              <a:t>Emma reveals access to valuable AI Neuro product information</a:t>
            </a:r>
            <a:endParaRPr lang="en-US" sz="900"/>
          </a:p>
          <a:p>
            <a:pPr marL="342900" indent="-342900">
              <a:lnSpc>
                <a:spcPct val="120000"/>
              </a:lnSpc>
              <a:spcAft>
                <a:spcPts val="300"/>
              </a:spcAft>
              <a:buSzPct val="100000"/>
              <a:buChar char="•"/>
            </a:pPr>
            <a:r>
              <a:rPr lang="en-US" sz="900">
                <a:solidFill>
                  <a:srgbClr val="4A5568"/>
                </a:solidFill>
                <a:latin typeface="Calibri" pitchFamily="34" charset="0"/>
                <a:ea typeface="Calibri" pitchFamily="34" charset="-122"/>
                <a:cs typeface="Calibri" pitchFamily="34" charset="-120"/>
              </a:rPr>
              <a:t>Joe inquires about buyer interest</a:t>
            </a:r>
            <a:endParaRPr lang="en-US" sz="900"/>
          </a:p>
          <a:p>
            <a:pPr marL="342900" indent="-342900">
              <a:lnSpc>
                <a:spcPct val="120000"/>
              </a:lnSpc>
              <a:spcAft>
                <a:spcPts val="300"/>
              </a:spcAft>
              <a:buSzPct val="100000"/>
              <a:buChar char="•"/>
            </a:pPr>
            <a:r>
              <a:rPr lang="en-US" sz="900">
                <a:solidFill>
                  <a:srgbClr val="4A5568"/>
                </a:solidFill>
                <a:latin typeface="Calibri" pitchFamily="34" charset="0"/>
                <a:ea typeface="Calibri" pitchFamily="34" charset="-122"/>
                <a:cs typeface="Calibri" pitchFamily="34" charset="-120"/>
              </a:rPr>
              <a:t>Emma says competitors would be eager</a:t>
            </a:r>
            <a:endParaRPr lang="en-US" sz="900"/>
          </a:p>
          <a:p>
            <a:pPr marL="342900" indent="-342900">
              <a:lnSpc>
                <a:spcPct val="120000"/>
              </a:lnSpc>
              <a:spcAft>
                <a:spcPts val="300"/>
              </a:spcAft>
              <a:buSzPct val="100000"/>
              <a:buChar char="•"/>
            </a:pPr>
            <a:r>
              <a:rPr lang="en-US" sz="900">
                <a:solidFill>
                  <a:srgbClr val="4A5568"/>
                </a:solidFill>
                <a:latin typeface="Calibri" pitchFamily="34" charset="0"/>
                <a:ea typeface="Calibri" pitchFamily="34" charset="-122"/>
                <a:cs typeface="Calibri" pitchFamily="34" charset="-120"/>
              </a:rPr>
              <a:t>Joe mentions meeting clients in a hotel</a:t>
            </a:r>
            <a:endParaRPr lang="en-US" sz="900"/>
          </a:p>
          <a:p>
            <a:pPr marL="342900" indent="-342900">
              <a:lnSpc>
                <a:spcPct val="120000"/>
              </a:lnSpc>
              <a:spcAft>
                <a:spcPts val="300"/>
              </a:spcAft>
              <a:buSzPct val="100000"/>
              <a:buChar char="•"/>
            </a:pPr>
            <a:r>
              <a:rPr lang="en-US" sz="900">
                <a:solidFill>
                  <a:srgbClr val="4A5568"/>
                </a:solidFill>
                <a:latin typeface="Calibri" pitchFamily="34" charset="0"/>
                <a:ea typeface="Calibri" pitchFamily="34" charset="-122"/>
                <a:cs typeface="Calibri" pitchFamily="34" charset="-120"/>
              </a:rPr>
              <a:t>Emma requests strict secrecy</a:t>
            </a:r>
            <a:endParaRPr lang="en-US" sz="900" dirty="0"/>
          </a:p>
        </p:txBody>
      </p:sp>
      <p:sp>
        <p:nvSpPr>
          <p:cNvPr id="11" name="Shape 8"/>
          <p:cNvSpPr/>
          <p:nvPr/>
        </p:nvSpPr>
        <p:spPr>
          <a:xfrm>
            <a:off x="3273552" y="1645920"/>
            <a:ext cx="2606040" cy="3200400"/>
          </a:xfrm>
          <a:prstGeom prst="rect">
            <a:avLst/>
          </a:prstGeom>
          <a:solidFill>
            <a:srgbClr val="F7F8FA"/>
          </a:solidFill>
          <a:ln/>
          <a:effectLst>
            <a:outerShdw blurRad="38100" dist="12700" dir="8100000" algn="bl" rotWithShape="0">
              <a:srgbClr val="000000">
                <a:alpha val="6000"/>
              </a:srgbClr>
            </a:outerShdw>
          </a:effectLst>
        </p:spPr>
        <p:txBody>
          <a:bodyPr/>
          <a:lstStyle/>
          <a:p>
            <a:endParaRPr lang="en-GB"/>
          </a:p>
        </p:txBody>
      </p:sp>
      <p:sp>
        <p:nvSpPr>
          <p:cNvPr id="12" name="Shape 9"/>
          <p:cNvSpPr/>
          <p:nvPr/>
        </p:nvSpPr>
        <p:spPr>
          <a:xfrm>
            <a:off x="3273552" y="1645920"/>
            <a:ext cx="2606040" cy="54864"/>
          </a:xfrm>
          <a:prstGeom prst="rect">
            <a:avLst/>
          </a:prstGeom>
          <a:solidFill>
            <a:srgbClr val="B7791F"/>
          </a:solidFill>
          <a:ln/>
        </p:spPr>
        <p:txBody>
          <a:bodyPr/>
          <a:lstStyle/>
          <a:p>
            <a:endParaRPr lang="en-GB"/>
          </a:p>
        </p:txBody>
      </p:sp>
      <p:sp>
        <p:nvSpPr>
          <p:cNvPr id="13" name="Text 10"/>
          <p:cNvSpPr/>
          <p:nvPr/>
        </p:nvSpPr>
        <p:spPr>
          <a:xfrm>
            <a:off x="3410712" y="1783080"/>
            <a:ext cx="2331720" cy="274320"/>
          </a:xfrm>
          <a:prstGeom prst="rect">
            <a:avLst/>
          </a:prstGeom>
          <a:noFill/>
          <a:ln/>
        </p:spPr>
        <p:txBody>
          <a:bodyPr wrap="square" lIns="0" tIns="0" rIns="0" bIns="0" rtlCol="0" anchor="ctr"/>
          <a:lstStyle/>
          <a:p>
            <a:pPr marL="0" indent="0">
              <a:buNone/>
            </a:pPr>
            <a:r>
              <a:rPr lang="en-US" sz="1300" b="1">
                <a:solidFill>
                  <a:srgbClr val="1E3A5F"/>
                </a:solidFill>
                <a:latin typeface="Georgia" pitchFamily="34" charset="0"/>
                <a:ea typeface="Georgia" pitchFamily="34" charset="-122"/>
                <a:cs typeface="Georgia" pitchFamily="34" charset="-120"/>
              </a:rPr>
              <a:t>20 November 2024</a:t>
            </a:r>
            <a:endParaRPr lang="en-US" sz="1300" dirty="0"/>
          </a:p>
        </p:txBody>
      </p:sp>
      <p:sp>
        <p:nvSpPr>
          <p:cNvPr id="14" name="Text 11"/>
          <p:cNvSpPr/>
          <p:nvPr/>
        </p:nvSpPr>
        <p:spPr>
          <a:xfrm>
            <a:off x="3410712" y="2057400"/>
            <a:ext cx="2331720" cy="201168"/>
          </a:xfrm>
          <a:prstGeom prst="rect">
            <a:avLst/>
          </a:prstGeom>
          <a:noFill/>
          <a:ln/>
        </p:spPr>
        <p:txBody>
          <a:bodyPr wrap="square" lIns="0" tIns="0" rIns="0" bIns="0" rtlCol="0" anchor="ctr"/>
          <a:lstStyle/>
          <a:p>
            <a:pPr marL="0" indent="0">
              <a:buNone/>
            </a:pPr>
            <a:r>
              <a:rPr lang="en-US" sz="1000" b="1">
                <a:solidFill>
                  <a:srgbClr val="B7791F"/>
                </a:solidFill>
                <a:latin typeface="Calibri" pitchFamily="34" charset="0"/>
                <a:ea typeface="Calibri" pitchFamily="34" charset="-122"/>
                <a:cs typeface="Calibri" pitchFamily="34" charset="-120"/>
              </a:rPr>
              <a:t>Follow-Up</a:t>
            </a:r>
            <a:endParaRPr lang="en-US" sz="1000" dirty="0"/>
          </a:p>
        </p:txBody>
      </p:sp>
      <p:sp>
        <p:nvSpPr>
          <p:cNvPr id="15" name="Text 12"/>
          <p:cNvSpPr/>
          <p:nvPr/>
        </p:nvSpPr>
        <p:spPr>
          <a:xfrm>
            <a:off x="3410712" y="2331720"/>
            <a:ext cx="2331720" cy="2331720"/>
          </a:xfrm>
          <a:prstGeom prst="rect">
            <a:avLst/>
          </a:prstGeom>
          <a:noFill/>
          <a:ln/>
        </p:spPr>
        <p:txBody>
          <a:bodyPr wrap="square" rtlCol="0" anchor="t"/>
          <a:lstStyle/>
          <a:p>
            <a:pPr marL="342900" indent="-342900">
              <a:lnSpc>
                <a:spcPct val="120000"/>
              </a:lnSpc>
              <a:spcAft>
                <a:spcPts val="300"/>
              </a:spcAft>
              <a:buSzPct val="100000"/>
              <a:buChar char="•"/>
            </a:pPr>
            <a:r>
              <a:rPr lang="en-US" sz="900" dirty="0">
                <a:solidFill>
                  <a:srgbClr val="4A5568"/>
                </a:solidFill>
                <a:latin typeface="Calibri" pitchFamily="34" charset="0"/>
                <a:ea typeface="Calibri" pitchFamily="34" charset="-122"/>
                <a:cs typeface="Calibri" pitchFamily="34" charset="-120"/>
              </a:rPr>
              <a:t>Emma asks Joe for updates on offers</a:t>
            </a:r>
            <a:endParaRPr lang="en-US" sz="900" dirty="0"/>
          </a:p>
          <a:p>
            <a:pPr marL="342900" indent="-342900">
              <a:lnSpc>
                <a:spcPct val="120000"/>
              </a:lnSpc>
              <a:spcAft>
                <a:spcPts val="300"/>
              </a:spcAft>
              <a:buSzPct val="100000"/>
              <a:buChar char="•"/>
            </a:pPr>
            <a:r>
              <a:rPr lang="en-US" sz="900" dirty="0">
                <a:solidFill>
                  <a:srgbClr val="4A5568"/>
                </a:solidFill>
                <a:latin typeface="Calibri" pitchFamily="34" charset="0"/>
                <a:ea typeface="Calibri" pitchFamily="34" charset="-122"/>
                <a:cs typeface="Calibri" pitchFamily="34" charset="-120"/>
              </a:rPr>
              <a:t>Emma warns she may go with someone else</a:t>
            </a:r>
            <a:endParaRPr lang="en-US" sz="900" dirty="0"/>
          </a:p>
          <a:p>
            <a:pPr marL="342900" indent="-342900">
              <a:lnSpc>
                <a:spcPct val="120000"/>
              </a:lnSpc>
              <a:spcAft>
                <a:spcPts val="300"/>
              </a:spcAft>
              <a:buSzPct val="100000"/>
              <a:buChar char="•"/>
            </a:pPr>
            <a:r>
              <a:rPr lang="en-US" sz="900" dirty="0">
                <a:solidFill>
                  <a:srgbClr val="4A5568"/>
                </a:solidFill>
                <a:latin typeface="Calibri" pitchFamily="34" charset="0"/>
                <a:ea typeface="Calibri" pitchFamily="34" charset="-122"/>
                <a:cs typeface="Calibri" pitchFamily="34" charset="-120"/>
              </a:rPr>
              <a:t>Joe apologizes for delays</a:t>
            </a:r>
            <a:endParaRPr lang="en-US" sz="900" dirty="0"/>
          </a:p>
          <a:p>
            <a:pPr marL="342900" indent="-342900">
              <a:lnSpc>
                <a:spcPct val="120000"/>
              </a:lnSpc>
              <a:spcAft>
                <a:spcPts val="300"/>
              </a:spcAft>
              <a:buSzPct val="100000"/>
              <a:buChar char="•"/>
            </a:pPr>
            <a:r>
              <a:rPr lang="en-US" sz="900" dirty="0">
                <a:solidFill>
                  <a:srgbClr val="4A5568"/>
                </a:solidFill>
                <a:latin typeface="Calibri" pitchFamily="34" charset="0"/>
                <a:ea typeface="Calibri" pitchFamily="34" charset="-122"/>
                <a:cs typeface="Calibri" pitchFamily="34" charset="-120"/>
              </a:rPr>
              <a:t>Joe says he is in final talks in Manchester</a:t>
            </a:r>
            <a:endParaRPr lang="en-US" sz="900" dirty="0"/>
          </a:p>
        </p:txBody>
      </p:sp>
      <p:sp>
        <p:nvSpPr>
          <p:cNvPr id="16" name="Shape 13"/>
          <p:cNvSpPr/>
          <p:nvPr/>
        </p:nvSpPr>
        <p:spPr>
          <a:xfrm>
            <a:off x="6089904" y="1645920"/>
            <a:ext cx="2606040" cy="3200400"/>
          </a:xfrm>
          <a:prstGeom prst="rect">
            <a:avLst/>
          </a:prstGeom>
          <a:solidFill>
            <a:srgbClr val="F7F8FA"/>
          </a:solidFill>
          <a:ln/>
          <a:effectLst>
            <a:outerShdw blurRad="38100" dist="12700" dir="8100000" algn="bl" rotWithShape="0">
              <a:srgbClr val="000000">
                <a:alpha val="6000"/>
              </a:srgbClr>
            </a:outerShdw>
          </a:effectLst>
        </p:spPr>
        <p:txBody>
          <a:bodyPr/>
          <a:lstStyle/>
          <a:p>
            <a:endParaRPr lang="en-GB"/>
          </a:p>
        </p:txBody>
      </p:sp>
      <p:sp>
        <p:nvSpPr>
          <p:cNvPr id="17" name="Shape 14"/>
          <p:cNvSpPr/>
          <p:nvPr/>
        </p:nvSpPr>
        <p:spPr>
          <a:xfrm>
            <a:off x="6089904" y="1645920"/>
            <a:ext cx="2606040" cy="54864"/>
          </a:xfrm>
          <a:prstGeom prst="rect">
            <a:avLst/>
          </a:prstGeom>
          <a:solidFill>
            <a:srgbClr val="C53030"/>
          </a:solidFill>
          <a:ln/>
        </p:spPr>
        <p:txBody>
          <a:bodyPr/>
          <a:lstStyle/>
          <a:p>
            <a:endParaRPr lang="en-GB"/>
          </a:p>
        </p:txBody>
      </p:sp>
      <p:sp>
        <p:nvSpPr>
          <p:cNvPr id="18" name="Text 15"/>
          <p:cNvSpPr/>
          <p:nvPr/>
        </p:nvSpPr>
        <p:spPr>
          <a:xfrm>
            <a:off x="6227064" y="1783080"/>
            <a:ext cx="2331720" cy="274320"/>
          </a:xfrm>
          <a:prstGeom prst="rect">
            <a:avLst/>
          </a:prstGeom>
          <a:noFill/>
          <a:ln/>
        </p:spPr>
        <p:txBody>
          <a:bodyPr wrap="square" lIns="0" tIns="0" rIns="0" bIns="0" rtlCol="0" anchor="ctr"/>
          <a:lstStyle/>
          <a:p>
            <a:pPr marL="0" indent="0">
              <a:buNone/>
            </a:pPr>
            <a:r>
              <a:rPr lang="en-US" sz="1300" b="1" dirty="0">
                <a:solidFill>
                  <a:srgbClr val="1E3A5F"/>
                </a:solidFill>
                <a:latin typeface="Georgia" pitchFamily="34" charset="0"/>
                <a:ea typeface="Georgia" pitchFamily="34" charset="-122"/>
                <a:cs typeface="Georgia" pitchFamily="34" charset="-120"/>
              </a:rPr>
              <a:t>31 January 2025</a:t>
            </a:r>
            <a:endParaRPr lang="en-US" sz="1300" dirty="0"/>
          </a:p>
        </p:txBody>
      </p:sp>
      <p:sp>
        <p:nvSpPr>
          <p:cNvPr id="19" name="Text 16"/>
          <p:cNvSpPr/>
          <p:nvPr/>
        </p:nvSpPr>
        <p:spPr>
          <a:xfrm>
            <a:off x="6227064" y="2057400"/>
            <a:ext cx="2331720" cy="201168"/>
          </a:xfrm>
          <a:prstGeom prst="rect">
            <a:avLst/>
          </a:prstGeom>
          <a:noFill/>
          <a:ln/>
        </p:spPr>
        <p:txBody>
          <a:bodyPr wrap="square" lIns="0" tIns="0" rIns="0" bIns="0" rtlCol="0" anchor="ctr"/>
          <a:lstStyle/>
          <a:p>
            <a:pPr marL="0" indent="0">
              <a:buNone/>
            </a:pPr>
            <a:r>
              <a:rPr lang="en-US" sz="1000" b="1" dirty="0">
                <a:solidFill>
                  <a:srgbClr val="C53030"/>
                </a:solidFill>
                <a:latin typeface="Calibri" pitchFamily="34" charset="0"/>
                <a:ea typeface="Calibri" pitchFamily="34" charset="-122"/>
                <a:cs typeface="Calibri" pitchFamily="34" charset="-120"/>
              </a:rPr>
              <a:t>Advanced Negotiations</a:t>
            </a:r>
            <a:endParaRPr lang="en-US" sz="1000" dirty="0"/>
          </a:p>
        </p:txBody>
      </p:sp>
      <p:sp>
        <p:nvSpPr>
          <p:cNvPr id="20" name="Text 17"/>
          <p:cNvSpPr/>
          <p:nvPr/>
        </p:nvSpPr>
        <p:spPr>
          <a:xfrm>
            <a:off x="6227064" y="2331720"/>
            <a:ext cx="2331720" cy="2331720"/>
          </a:xfrm>
          <a:prstGeom prst="rect">
            <a:avLst/>
          </a:prstGeom>
          <a:noFill/>
          <a:ln/>
        </p:spPr>
        <p:txBody>
          <a:bodyPr wrap="square" rtlCol="0" anchor="t"/>
          <a:lstStyle/>
          <a:p>
            <a:pPr marL="342900" indent="-342900">
              <a:lnSpc>
                <a:spcPct val="120000"/>
              </a:lnSpc>
              <a:spcAft>
                <a:spcPts val="300"/>
              </a:spcAft>
              <a:buSzPct val="100000"/>
              <a:buChar char="•"/>
            </a:pPr>
            <a:r>
              <a:rPr lang="en-US" sz="900" dirty="0">
                <a:solidFill>
                  <a:srgbClr val="4A5568"/>
                </a:solidFill>
                <a:latin typeface="Calibri" pitchFamily="34" charset="0"/>
                <a:ea typeface="Calibri" pitchFamily="34" charset="-122"/>
                <a:cs typeface="Calibri" pitchFamily="34" charset="-120"/>
              </a:rPr>
              <a:t>References to another buyer surface</a:t>
            </a:r>
            <a:endParaRPr lang="en-US" sz="900" dirty="0"/>
          </a:p>
          <a:p>
            <a:pPr marL="342900" indent="-342900">
              <a:lnSpc>
                <a:spcPct val="120000"/>
              </a:lnSpc>
              <a:spcAft>
                <a:spcPts val="300"/>
              </a:spcAft>
              <a:buSzPct val="100000"/>
              <a:buChar char="•"/>
            </a:pPr>
            <a:r>
              <a:rPr lang="en-US" sz="900" dirty="0">
                <a:solidFill>
                  <a:srgbClr val="4A5568"/>
                </a:solidFill>
                <a:latin typeface="Calibri" pitchFamily="34" charset="0"/>
                <a:ea typeface="Calibri" pitchFamily="34" charset="-122"/>
                <a:cs typeface="Calibri" pitchFamily="34" charset="-120"/>
              </a:rPr>
              <a:t>Request for a demo sample</a:t>
            </a:r>
            <a:endParaRPr lang="en-US" sz="900" dirty="0"/>
          </a:p>
          <a:p>
            <a:pPr marL="342900" indent="-342900">
              <a:lnSpc>
                <a:spcPct val="120000"/>
              </a:lnSpc>
              <a:spcAft>
                <a:spcPts val="300"/>
              </a:spcAft>
              <a:buSzPct val="100000"/>
              <a:buChar char="•"/>
            </a:pPr>
            <a:r>
              <a:rPr lang="en-US" sz="900" dirty="0">
                <a:solidFill>
                  <a:srgbClr val="4A5568"/>
                </a:solidFill>
                <a:latin typeface="Calibri" pitchFamily="34" charset="0"/>
                <a:ea typeface="Calibri" pitchFamily="34" charset="-122"/>
                <a:cs typeface="Calibri" pitchFamily="34" charset="-120"/>
              </a:rPr>
              <a:t>Offshore arrangement discussed</a:t>
            </a:r>
            <a:endParaRPr lang="en-US" sz="900" dirty="0"/>
          </a:p>
          <a:p>
            <a:pPr marL="342900" indent="-342900">
              <a:lnSpc>
                <a:spcPct val="120000"/>
              </a:lnSpc>
              <a:spcAft>
                <a:spcPts val="300"/>
              </a:spcAft>
              <a:buSzPct val="100000"/>
              <a:buChar char="•"/>
            </a:pPr>
            <a:r>
              <a:rPr lang="en-US" sz="900" dirty="0">
                <a:solidFill>
                  <a:srgbClr val="4A5568"/>
                </a:solidFill>
                <a:latin typeface="Calibri" pitchFamily="34" charset="0"/>
                <a:ea typeface="Calibri" pitchFamily="34" charset="-122"/>
                <a:cs typeface="Calibri" pitchFamily="34" charset="-120"/>
              </a:rPr>
              <a:t>“5M secured”</a:t>
            </a:r>
            <a:endParaRPr lang="en-US" sz="900" dirty="0"/>
          </a:p>
          <a:p>
            <a:pPr marL="342900" indent="-342900">
              <a:lnSpc>
                <a:spcPct val="120000"/>
              </a:lnSpc>
              <a:spcAft>
                <a:spcPts val="300"/>
              </a:spcAft>
              <a:buSzPct val="100000"/>
              <a:buChar char="•"/>
            </a:pPr>
            <a:r>
              <a:rPr lang="en-US" sz="900" dirty="0">
                <a:solidFill>
                  <a:srgbClr val="4A5568"/>
                </a:solidFill>
                <a:latin typeface="Calibri" pitchFamily="34" charset="0"/>
                <a:ea typeface="Calibri" pitchFamily="34" charset="-122"/>
                <a:cs typeface="Calibri" pitchFamily="34" charset="-120"/>
              </a:rPr>
              <a:t>“Local part stays as planned”</a:t>
            </a:r>
            <a:endParaRPr lang="en-US" sz="900" dirty="0"/>
          </a:p>
          <a:p>
            <a:pPr marL="342900" indent="-342900">
              <a:lnSpc>
                <a:spcPct val="120000"/>
              </a:lnSpc>
              <a:spcAft>
                <a:spcPts val="300"/>
              </a:spcAft>
              <a:buSzPct val="100000"/>
              <a:buChar char="•"/>
            </a:pPr>
            <a:r>
              <a:rPr lang="en-US" sz="900" dirty="0">
                <a:solidFill>
                  <a:srgbClr val="4A5568"/>
                </a:solidFill>
                <a:latin typeface="Calibri" pitchFamily="34" charset="0"/>
                <a:ea typeface="Calibri" pitchFamily="34" charset="-122"/>
                <a:cs typeface="Calibri" pitchFamily="34" charset="-120"/>
              </a:rPr>
              <a:t>“Keep me posted. I have others waiting.”</a:t>
            </a:r>
            <a:endParaRPr lang="en-US" sz="900" dirty="0"/>
          </a:p>
        </p:txBody>
      </p:sp>
      <p:sp>
        <p:nvSpPr>
          <p:cNvPr id="21" name="Text 18"/>
          <p:cNvSpPr/>
          <p:nvPr/>
        </p:nvSpPr>
        <p:spPr>
          <a:xfrm>
            <a:off x="457200" y="4800600"/>
            <a:ext cx="8229600" cy="228600"/>
          </a:xfrm>
          <a:prstGeom prst="rect">
            <a:avLst/>
          </a:prstGeom>
          <a:noFill/>
          <a:ln/>
        </p:spPr>
        <p:txBody>
          <a:bodyPr wrap="square" lIns="0" tIns="0" rIns="0" bIns="0" rtlCol="0" anchor="ctr"/>
          <a:lstStyle/>
          <a:p>
            <a:pPr marL="0" indent="0">
              <a:buNone/>
            </a:pPr>
            <a:r>
              <a:rPr lang="en-US" sz="950" i="1" dirty="0">
                <a:solidFill>
                  <a:srgbClr val="4A5568"/>
                </a:solidFill>
                <a:latin typeface="Calibri" pitchFamily="34" charset="0"/>
                <a:ea typeface="Calibri" pitchFamily="34" charset="-122"/>
                <a:cs typeface="Calibri" pitchFamily="34" charset="-120"/>
              </a:rPr>
              <a:t>Timeline indicates continued negotiations spanning approximately six months.</a:t>
            </a:r>
            <a:endParaRPr lang="en-US" sz="95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0"/>
          </a:xfrm>
          <a:prstGeom prst="rect">
            <a:avLst/>
          </a:prstGeom>
          <a:solidFill>
            <a:srgbClr val="1E3A5F"/>
          </a:solidFill>
          <a:ln/>
        </p:spPr>
        <p:txBody>
          <a:bodyPr/>
          <a:lstStyle/>
          <a:p>
            <a:endParaRPr lang="en-GB"/>
          </a:p>
        </p:txBody>
      </p:sp>
      <p:sp>
        <p:nvSpPr>
          <p:cNvPr id="3" name="Text 1"/>
          <p:cNvSpPr/>
          <p:nvPr/>
        </p:nvSpPr>
        <p:spPr>
          <a:xfrm>
            <a:off x="640080" y="0"/>
            <a:ext cx="7772400" cy="914400"/>
          </a:xfrm>
          <a:prstGeom prst="rect">
            <a:avLst/>
          </a:prstGeom>
          <a:noFill/>
          <a:ln/>
        </p:spPr>
        <p:txBody>
          <a:bodyPr wrap="square" lIns="0" tIns="0" rIns="0" bIns="0" rtlCol="0" anchor="ctr"/>
          <a:lstStyle/>
          <a:p>
            <a:pPr marL="0" indent="0" algn="l">
              <a:buNone/>
            </a:pPr>
            <a:r>
              <a:rPr lang="en-US" sz="2400" b="1">
                <a:solidFill>
                  <a:srgbClr val="FFFFFF"/>
                </a:solidFill>
                <a:latin typeface="Georgia" pitchFamily="34" charset="0"/>
                <a:ea typeface="Georgia" pitchFamily="34" charset="-122"/>
                <a:cs typeface="Georgia" pitchFamily="34" charset="-120"/>
              </a:rPr>
              <a:t>COMMUNICATION ANALYSIS</a:t>
            </a:r>
            <a:endParaRPr lang="en-US" sz="2400" dirty="0"/>
          </a:p>
        </p:txBody>
      </p:sp>
      <p:pic>
        <p:nvPicPr>
          <p:cNvPr id="4" name="Image 0" descr="preencoded.png"/>
          <p:cNvPicPr>
            <a:picLocks noChangeAspect="1"/>
          </p:cNvPicPr>
          <p:nvPr/>
        </p:nvPicPr>
        <p:blipFill>
          <a:blip r:embed="rId3"/>
          <a:stretch>
            <a:fillRect/>
          </a:stretch>
        </p:blipFill>
        <p:spPr>
          <a:xfrm>
            <a:off x="548640" y="1097280"/>
            <a:ext cx="365760" cy="365760"/>
          </a:xfrm>
          <a:prstGeom prst="rect">
            <a:avLst/>
          </a:prstGeom>
        </p:spPr>
      </p:pic>
      <p:sp>
        <p:nvSpPr>
          <p:cNvPr id="5" name="Text 2"/>
          <p:cNvSpPr/>
          <p:nvPr/>
        </p:nvSpPr>
        <p:spPr>
          <a:xfrm>
            <a:off x="1051560" y="1097280"/>
            <a:ext cx="5486400" cy="365760"/>
          </a:xfrm>
          <a:prstGeom prst="rect">
            <a:avLst/>
          </a:prstGeom>
          <a:noFill/>
          <a:ln/>
        </p:spPr>
        <p:txBody>
          <a:bodyPr wrap="square" lIns="0" tIns="0" rIns="0" bIns="0" rtlCol="0" anchor="ctr"/>
          <a:lstStyle/>
          <a:p>
            <a:pPr marL="0" indent="0">
              <a:buNone/>
            </a:pPr>
            <a:r>
              <a:rPr lang="en-US" sz="1600" b="1">
                <a:solidFill>
                  <a:srgbClr val="1E3A5F"/>
                </a:solidFill>
                <a:latin typeface="Georgia" pitchFamily="34" charset="0"/>
                <a:ea typeface="Georgia" pitchFamily="34" charset="-122"/>
                <a:cs typeface="Georgia" pitchFamily="34" charset="-120"/>
              </a:rPr>
              <a:t>Indicators of Criminal Intent</a:t>
            </a:r>
            <a:endParaRPr lang="en-US" sz="1600" dirty="0"/>
          </a:p>
        </p:txBody>
      </p:sp>
      <p:sp>
        <p:nvSpPr>
          <p:cNvPr id="6" name="Shape 3"/>
          <p:cNvSpPr/>
          <p:nvPr/>
        </p:nvSpPr>
        <p:spPr>
          <a:xfrm>
            <a:off x="457200" y="1645920"/>
            <a:ext cx="2606040" cy="868680"/>
          </a:xfrm>
          <a:prstGeom prst="rect">
            <a:avLst/>
          </a:prstGeom>
          <a:solidFill>
            <a:srgbClr val="F7F8FA"/>
          </a:solidFill>
          <a:ln/>
          <a:effectLst>
            <a:outerShdw blurRad="38100" dist="12700" dir="8100000" algn="bl" rotWithShape="0">
              <a:srgbClr val="000000">
                <a:alpha val="6000"/>
              </a:srgbClr>
            </a:outerShdw>
          </a:effectLst>
        </p:spPr>
        <p:txBody>
          <a:bodyPr/>
          <a:lstStyle/>
          <a:p>
            <a:endParaRPr lang="en-GB"/>
          </a:p>
        </p:txBody>
      </p:sp>
      <p:sp>
        <p:nvSpPr>
          <p:cNvPr id="7" name="Shape 4"/>
          <p:cNvSpPr/>
          <p:nvPr/>
        </p:nvSpPr>
        <p:spPr>
          <a:xfrm>
            <a:off x="457200" y="1645920"/>
            <a:ext cx="54864" cy="868680"/>
          </a:xfrm>
          <a:prstGeom prst="rect">
            <a:avLst/>
          </a:prstGeom>
          <a:solidFill>
            <a:srgbClr val="C53030"/>
          </a:solidFill>
          <a:ln/>
        </p:spPr>
        <p:txBody>
          <a:bodyPr/>
          <a:lstStyle/>
          <a:p>
            <a:endParaRPr lang="en-GB"/>
          </a:p>
        </p:txBody>
      </p:sp>
      <p:sp>
        <p:nvSpPr>
          <p:cNvPr id="8" name="Text 5"/>
          <p:cNvSpPr/>
          <p:nvPr/>
        </p:nvSpPr>
        <p:spPr>
          <a:xfrm>
            <a:off x="621792" y="1700784"/>
            <a:ext cx="2331720" cy="758952"/>
          </a:xfrm>
          <a:prstGeom prst="rect">
            <a:avLst/>
          </a:prstGeom>
          <a:noFill/>
          <a:ln/>
        </p:spPr>
        <p:txBody>
          <a:bodyPr wrap="square" rtlCol="0" anchor="ctr"/>
          <a:lstStyle/>
          <a:p>
            <a:pPr marL="0" indent="0">
              <a:lnSpc>
                <a:spcPct val="115000"/>
              </a:lnSpc>
              <a:buNone/>
            </a:pPr>
            <a:r>
              <a:rPr lang="en-US" sz="1050" b="1">
                <a:solidFill>
                  <a:srgbClr val="1A202C"/>
                </a:solidFill>
                <a:latin typeface="Calibri" pitchFamily="34" charset="0"/>
                <a:ea typeface="Calibri" pitchFamily="34" charset="-122"/>
                <a:cs typeface="Calibri" pitchFamily="34" charset="-120"/>
              </a:rPr>
              <a:t>Sensitive Approach</a:t>
            </a:r>
            <a:endParaRPr lang="en-US" sz="1050"/>
          </a:p>
          <a:p>
            <a:pPr marL="0" indent="0">
              <a:lnSpc>
                <a:spcPct val="115000"/>
              </a:lnSpc>
              <a:buNone/>
            </a:pPr>
            <a:r>
              <a:rPr lang="en-US" sz="900">
                <a:solidFill>
                  <a:srgbClr val="4A5568"/>
                </a:solidFill>
                <a:latin typeface="Calibri" pitchFamily="34" charset="0"/>
                <a:ea typeface="Calibri" pitchFamily="34" charset="-122"/>
                <a:cs typeface="Calibri" pitchFamily="34" charset="-120"/>
              </a:rPr>
              <a:t>Private, off-the-record communication channel used for initial contact</a:t>
            </a:r>
            <a:endParaRPr lang="en-US" sz="1050" dirty="0"/>
          </a:p>
        </p:txBody>
      </p:sp>
      <p:sp>
        <p:nvSpPr>
          <p:cNvPr id="9" name="Shape 6"/>
          <p:cNvSpPr/>
          <p:nvPr/>
        </p:nvSpPr>
        <p:spPr>
          <a:xfrm>
            <a:off x="3273552" y="1645920"/>
            <a:ext cx="2606040" cy="868680"/>
          </a:xfrm>
          <a:prstGeom prst="rect">
            <a:avLst/>
          </a:prstGeom>
          <a:solidFill>
            <a:srgbClr val="F7F8FA"/>
          </a:solidFill>
          <a:ln/>
          <a:effectLst>
            <a:outerShdw blurRad="38100" dist="12700" dir="8100000" algn="bl" rotWithShape="0">
              <a:srgbClr val="000000">
                <a:alpha val="6000"/>
              </a:srgbClr>
            </a:outerShdw>
          </a:effectLst>
        </p:spPr>
        <p:txBody>
          <a:bodyPr/>
          <a:lstStyle/>
          <a:p>
            <a:endParaRPr lang="en-GB"/>
          </a:p>
        </p:txBody>
      </p:sp>
      <p:sp>
        <p:nvSpPr>
          <p:cNvPr id="10" name="Shape 7"/>
          <p:cNvSpPr/>
          <p:nvPr/>
        </p:nvSpPr>
        <p:spPr>
          <a:xfrm>
            <a:off x="3273552" y="1645920"/>
            <a:ext cx="54864" cy="868680"/>
          </a:xfrm>
          <a:prstGeom prst="rect">
            <a:avLst/>
          </a:prstGeom>
          <a:solidFill>
            <a:srgbClr val="C53030"/>
          </a:solidFill>
          <a:ln/>
        </p:spPr>
        <p:txBody>
          <a:bodyPr/>
          <a:lstStyle/>
          <a:p>
            <a:endParaRPr lang="en-GB"/>
          </a:p>
        </p:txBody>
      </p:sp>
      <p:sp>
        <p:nvSpPr>
          <p:cNvPr id="11" name="Text 8"/>
          <p:cNvSpPr/>
          <p:nvPr/>
        </p:nvSpPr>
        <p:spPr>
          <a:xfrm>
            <a:off x="3438144" y="1700784"/>
            <a:ext cx="2331720" cy="758952"/>
          </a:xfrm>
          <a:prstGeom prst="rect">
            <a:avLst/>
          </a:prstGeom>
          <a:noFill/>
          <a:ln/>
        </p:spPr>
        <p:txBody>
          <a:bodyPr wrap="square" rtlCol="0" anchor="ctr"/>
          <a:lstStyle/>
          <a:p>
            <a:pPr marL="0" indent="0">
              <a:lnSpc>
                <a:spcPct val="115000"/>
              </a:lnSpc>
              <a:buNone/>
            </a:pPr>
            <a:r>
              <a:rPr lang="en-US" sz="1050" b="1">
                <a:solidFill>
                  <a:srgbClr val="1A202C"/>
                </a:solidFill>
                <a:latin typeface="Calibri" pitchFamily="34" charset="0"/>
                <a:ea typeface="Calibri" pitchFamily="34" charset="-122"/>
                <a:cs typeface="Calibri" pitchFamily="34" charset="-120"/>
              </a:rPr>
              <a:t>Offer to Sell IP</a:t>
            </a:r>
            <a:endParaRPr lang="en-US" sz="1050"/>
          </a:p>
          <a:p>
            <a:pPr marL="0" indent="0">
              <a:lnSpc>
                <a:spcPct val="115000"/>
              </a:lnSpc>
              <a:buNone/>
            </a:pPr>
            <a:r>
              <a:rPr lang="en-US" sz="900">
                <a:solidFill>
                  <a:srgbClr val="4A5568"/>
                </a:solidFill>
                <a:latin typeface="Calibri" pitchFamily="34" charset="0"/>
                <a:ea typeface="Calibri" pitchFamily="34" charset="-122"/>
                <a:cs typeface="Calibri" pitchFamily="34" charset="-120"/>
              </a:rPr>
              <a:t>Explicit offer to sell internal proprietary information to outside parties</a:t>
            </a:r>
            <a:endParaRPr lang="en-US" sz="1050" dirty="0"/>
          </a:p>
        </p:txBody>
      </p:sp>
      <p:sp>
        <p:nvSpPr>
          <p:cNvPr id="12" name="Shape 9"/>
          <p:cNvSpPr/>
          <p:nvPr/>
        </p:nvSpPr>
        <p:spPr>
          <a:xfrm>
            <a:off x="6089904" y="1645920"/>
            <a:ext cx="2606040" cy="868680"/>
          </a:xfrm>
          <a:prstGeom prst="rect">
            <a:avLst/>
          </a:prstGeom>
          <a:solidFill>
            <a:srgbClr val="F7F8FA"/>
          </a:solidFill>
          <a:ln/>
          <a:effectLst>
            <a:outerShdw blurRad="38100" dist="12700" dir="8100000" algn="bl" rotWithShape="0">
              <a:srgbClr val="000000">
                <a:alpha val="6000"/>
              </a:srgbClr>
            </a:outerShdw>
          </a:effectLst>
        </p:spPr>
        <p:txBody>
          <a:bodyPr/>
          <a:lstStyle/>
          <a:p>
            <a:endParaRPr lang="en-GB"/>
          </a:p>
        </p:txBody>
      </p:sp>
      <p:sp>
        <p:nvSpPr>
          <p:cNvPr id="13" name="Shape 10"/>
          <p:cNvSpPr/>
          <p:nvPr/>
        </p:nvSpPr>
        <p:spPr>
          <a:xfrm>
            <a:off x="6089904" y="1645920"/>
            <a:ext cx="54864" cy="868680"/>
          </a:xfrm>
          <a:prstGeom prst="rect">
            <a:avLst/>
          </a:prstGeom>
          <a:solidFill>
            <a:srgbClr val="C53030"/>
          </a:solidFill>
          <a:ln/>
        </p:spPr>
        <p:txBody>
          <a:bodyPr/>
          <a:lstStyle/>
          <a:p>
            <a:endParaRPr lang="en-GB"/>
          </a:p>
        </p:txBody>
      </p:sp>
      <p:sp>
        <p:nvSpPr>
          <p:cNvPr id="14" name="Text 11"/>
          <p:cNvSpPr/>
          <p:nvPr/>
        </p:nvSpPr>
        <p:spPr>
          <a:xfrm>
            <a:off x="6254496" y="1700784"/>
            <a:ext cx="2331720" cy="758952"/>
          </a:xfrm>
          <a:prstGeom prst="rect">
            <a:avLst/>
          </a:prstGeom>
          <a:noFill/>
          <a:ln/>
        </p:spPr>
        <p:txBody>
          <a:bodyPr wrap="square" rtlCol="0" anchor="ctr"/>
          <a:lstStyle/>
          <a:p>
            <a:pPr marL="0" indent="0">
              <a:lnSpc>
                <a:spcPct val="115000"/>
              </a:lnSpc>
              <a:buNone/>
            </a:pPr>
            <a:r>
              <a:rPr lang="en-US" sz="1050" b="1">
                <a:solidFill>
                  <a:srgbClr val="1A202C"/>
                </a:solidFill>
                <a:latin typeface="Calibri" pitchFamily="34" charset="0"/>
                <a:ea typeface="Calibri" pitchFamily="34" charset="-122"/>
                <a:cs typeface="Calibri" pitchFamily="34" charset="-120"/>
              </a:rPr>
              <a:t>Competitive Targeting</a:t>
            </a:r>
            <a:endParaRPr lang="en-US" sz="1050"/>
          </a:p>
          <a:p>
            <a:pPr marL="0" indent="0">
              <a:lnSpc>
                <a:spcPct val="115000"/>
              </a:lnSpc>
              <a:buNone/>
            </a:pPr>
            <a:r>
              <a:rPr lang="en-US" sz="900">
                <a:solidFill>
                  <a:srgbClr val="4A5568"/>
                </a:solidFill>
                <a:latin typeface="Calibri" pitchFamily="34" charset="0"/>
                <a:ea typeface="Calibri" pitchFamily="34" charset="-122"/>
                <a:cs typeface="Calibri" pitchFamily="34" charset="-120"/>
              </a:rPr>
              <a:t>Identification of competitors as potential buyers for stolen data</a:t>
            </a:r>
            <a:endParaRPr lang="en-US" sz="1050" dirty="0"/>
          </a:p>
        </p:txBody>
      </p:sp>
      <p:sp>
        <p:nvSpPr>
          <p:cNvPr id="15" name="Shape 12"/>
          <p:cNvSpPr/>
          <p:nvPr/>
        </p:nvSpPr>
        <p:spPr>
          <a:xfrm>
            <a:off x="457200" y="2651760"/>
            <a:ext cx="2606040" cy="868680"/>
          </a:xfrm>
          <a:prstGeom prst="rect">
            <a:avLst/>
          </a:prstGeom>
          <a:solidFill>
            <a:srgbClr val="F7F8FA"/>
          </a:solidFill>
          <a:ln/>
          <a:effectLst>
            <a:outerShdw blurRad="38100" dist="12700" dir="8100000" algn="bl" rotWithShape="0">
              <a:srgbClr val="000000">
                <a:alpha val="6000"/>
              </a:srgbClr>
            </a:outerShdw>
          </a:effectLst>
        </p:spPr>
        <p:txBody>
          <a:bodyPr/>
          <a:lstStyle/>
          <a:p>
            <a:endParaRPr lang="en-GB"/>
          </a:p>
        </p:txBody>
      </p:sp>
      <p:sp>
        <p:nvSpPr>
          <p:cNvPr id="16" name="Shape 13"/>
          <p:cNvSpPr/>
          <p:nvPr/>
        </p:nvSpPr>
        <p:spPr>
          <a:xfrm>
            <a:off x="457200" y="2651760"/>
            <a:ext cx="54864" cy="868680"/>
          </a:xfrm>
          <a:prstGeom prst="rect">
            <a:avLst/>
          </a:prstGeom>
          <a:solidFill>
            <a:srgbClr val="C53030"/>
          </a:solidFill>
          <a:ln/>
        </p:spPr>
        <p:txBody>
          <a:bodyPr/>
          <a:lstStyle/>
          <a:p>
            <a:endParaRPr lang="en-GB"/>
          </a:p>
        </p:txBody>
      </p:sp>
      <p:sp>
        <p:nvSpPr>
          <p:cNvPr id="17" name="Text 14"/>
          <p:cNvSpPr/>
          <p:nvPr/>
        </p:nvSpPr>
        <p:spPr>
          <a:xfrm>
            <a:off x="621792" y="2706624"/>
            <a:ext cx="2331720" cy="758952"/>
          </a:xfrm>
          <a:prstGeom prst="rect">
            <a:avLst/>
          </a:prstGeom>
          <a:noFill/>
          <a:ln/>
        </p:spPr>
        <p:txBody>
          <a:bodyPr wrap="square" rtlCol="0" anchor="ctr"/>
          <a:lstStyle/>
          <a:p>
            <a:pPr marL="0" indent="0">
              <a:lnSpc>
                <a:spcPct val="115000"/>
              </a:lnSpc>
              <a:buNone/>
            </a:pPr>
            <a:r>
              <a:rPr lang="en-US" sz="1050" b="1">
                <a:solidFill>
                  <a:srgbClr val="1A202C"/>
                </a:solidFill>
                <a:latin typeface="Calibri" pitchFamily="34" charset="0"/>
                <a:ea typeface="Calibri" pitchFamily="34" charset="-122"/>
                <a:cs typeface="Calibri" pitchFamily="34" charset="-120"/>
              </a:rPr>
              <a:t>Use of Intermediary</a:t>
            </a:r>
            <a:endParaRPr lang="en-US" sz="1050"/>
          </a:p>
          <a:p>
            <a:pPr marL="0" indent="0">
              <a:lnSpc>
                <a:spcPct val="115000"/>
              </a:lnSpc>
              <a:buNone/>
            </a:pPr>
            <a:r>
              <a:rPr lang="en-US" sz="900">
                <a:solidFill>
                  <a:srgbClr val="4A5568"/>
                </a:solidFill>
                <a:latin typeface="Calibri" pitchFamily="34" charset="0"/>
                <a:ea typeface="Calibri" pitchFamily="34" charset="-122"/>
                <a:cs typeface="Calibri" pitchFamily="34" charset="-120"/>
              </a:rPr>
              <a:t>Deliberate use of Joe as a broker to distance Emma from buyers</a:t>
            </a:r>
            <a:endParaRPr lang="en-US" sz="1050" dirty="0"/>
          </a:p>
        </p:txBody>
      </p:sp>
      <p:sp>
        <p:nvSpPr>
          <p:cNvPr id="18" name="Shape 15"/>
          <p:cNvSpPr/>
          <p:nvPr/>
        </p:nvSpPr>
        <p:spPr>
          <a:xfrm>
            <a:off x="3273552" y="2651760"/>
            <a:ext cx="2606040" cy="868680"/>
          </a:xfrm>
          <a:prstGeom prst="rect">
            <a:avLst/>
          </a:prstGeom>
          <a:solidFill>
            <a:srgbClr val="F7F8FA"/>
          </a:solidFill>
          <a:ln/>
          <a:effectLst>
            <a:outerShdw blurRad="38100" dist="12700" dir="8100000" algn="bl" rotWithShape="0">
              <a:srgbClr val="000000">
                <a:alpha val="6000"/>
              </a:srgbClr>
            </a:outerShdw>
          </a:effectLst>
        </p:spPr>
        <p:txBody>
          <a:bodyPr/>
          <a:lstStyle/>
          <a:p>
            <a:endParaRPr lang="en-GB"/>
          </a:p>
        </p:txBody>
      </p:sp>
      <p:sp>
        <p:nvSpPr>
          <p:cNvPr id="19" name="Shape 16"/>
          <p:cNvSpPr/>
          <p:nvPr/>
        </p:nvSpPr>
        <p:spPr>
          <a:xfrm>
            <a:off x="3273552" y="2651760"/>
            <a:ext cx="54864" cy="868680"/>
          </a:xfrm>
          <a:prstGeom prst="rect">
            <a:avLst/>
          </a:prstGeom>
          <a:solidFill>
            <a:srgbClr val="C53030"/>
          </a:solidFill>
          <a:ln/>
        </p:spPr>
        <p:txBody>
          <a:bodyPr/>
          <a:lstStyle/>
          <a:p>
            <a:endParaRPr lang="en-GB"/>
          </a:p>
        </p:txBody>
      </p:sp>
      <p:sp>
        <p:nvSpPr>
          <p:cNvPr id="20" name="Text 17"/>
          <p:cNvSpPr/>
          <p:nvPr/>
        </p:nvSpPr>
        <p:spPr>
          <a:xfrm>
            <a:off x="3438144" y="2706624"/>
            <a:ext cx="2331720" cy="758952"/>
          </a:xfrm>
          <a:prstGeom prst="rect">
            <a:avLst/>
          </a:prstGeom>
          <a:noFill/>
          <a:ln/>
        </p:spPr>
        <p:txBody>
          <a:bodyPr wrap="square" rtlCol="0" anchor="ctr"/>
          <a:lstStyle/>
          <a:p>
            <a:pPr marL="0" indent="0">
              <a:lnSpc>
                <a:spcPct val="115000"/>
              </a:lnSpc>
              <a:buNone/>
            </a:pPr>
            <a:r>
              <a:rPr lang="en-US" sz="1050" b="1">
                <a:solidFill>
                  <a:srgbClr val="1A202C"/>
                </a:solidFill>
                <a:latin typeface="Calibri" pitchFamily="34" charset="0"/>
                <a:ea typeface="Calibri" pitchFamily="34" charset="-122"/>
                <a:cs typeface="Calibri" pitchFamily="34" charset="-120"/>
              </a:rPr>
              <a:t>Negotiation Language</a:t>
            </a:r>
            <a:endParaRPr lang="en-US" sz="1050"/>
          </a:p>
          <a:p>
            <a:pPr marL="0" indent="0">
              <a:lnSpc>
                <a:spcPct val="115000"/>
              </a:lnSpc>
              <a:buNone/>
            </a:pPr>
            <a:r>
              <a:rPr lang="en-US" sz="900">
                <a:solidFill>
                  <a:srgbClr val="4A5568"/>
                </a:solidFill>
                <a:latin typeface="Calibri" pitchFamily="34" charset="0"/>
                <a:ea typeface="Calibri" pitchFamily="34" charset="-122"/>
                <a:cs typeface="Calibri" pitchFamily="34" charset="-120"/>
              </a:rPr>
              <a:t>Discussion of prices, terms, and payment structures for the data</a:t>
            </a:r>
            <a:endParaRPr lang="en-US" sz="1050" dirty="0"/>
          </a:p>
        </p:txBody>
      </p:sp>
      <p:sp>
        <p:nvSpPr>
          <p:cNvPr id="21" name="Shape 18"/>
          <p:cNvSpPr/>
          <p:nvPr/>
        </p:nvSpPr>
        <p:spPr>
          <a:xfrm>
            <a:off x="6089904" y="2651760"/>
            <a:ext cx="2606040" cy="868680"/>
          </a:xfrm>
          <a:prstGeom prst="rect">
            <a:avLst/>
          </a:prstGeom>
          <a:solidFill>
            <a:srgbClr val="F7F8FA"/>
          </a:solidFill>
          <a:ln/>
          <a:effectLst>
            <a:outerShdw blurRad="38100" dist="12700" dir="8100000" algn="bl" rotWithShape="0">
              <a:srgbClr val="000000">
                <a:alpha val="6000"/>
              </a:srgbClr>
            </a:outerShdw>
          </a:effectLst>
        </p:spPr>
        <p:txBody>
          <a:bodyPr/>
          <a:lstStyle/>
          <a:p>
            <a:endParaRPr lang="en-GB"/>
          </a:p>
        </p:txBody>
      </p:sp>
      <p:sp>
        <p:nvSpPr>
          <p:cNvPr id="22" name="Shape 19"/>
          <p:cNvSpPr/>
          <p:nvPr/>
        </p:nvSpPr>
        <p:spPr>
          <a:xfrm>
            <a:off x="6089904" y="2651760"/>
            <a:ext cx="54864" cy="868680"/>
          </a:xfrm>
          <a:prstGeom prst="rect">
            <a:avLst/>
          </a:prstGeom>
          <a:solidFill>
            <a:srgbClr val="C53030"/>
          </a:solidFill>
          <a:ln/>
        </p:spPr>
        <p:txBody>
          <a:bodyPr/>
          <a:lstStyle/>
          <a:p>
            <a:endParaRPr lang="en-GB"/>
          </a:p>
        </p:txBody>
      </p:sp>
      <p:sp>
        <p:nvSpPr>
          <p:cNvPr id="23" name="Text 20"/>
          <p:cNvSpPr/>
          <p:nvPr/>
        </p:nvSpPr>
        <p:spPr>
          <a:xfrm>
            <a:off x="6254496" y="2706624"/>
            <a:ext cx="2331720" cy="758952"/>
          </a:xfrm>
          <a:prstGeom prst="rect">
            <a:avLst/>
          </a:prstGeom>
          <a:noFill/>
          <a:ln/>
        </p:spPr>
        <p:txBody>
          <a:bodyPr wrap="square" rtlCol="0" anchor="ctr"/>
          <a:lstStyle/>
          <a:p>
            <a:pPr marL="0" indent="0">
              <a:lnSpc>
                <a:spcPct val="115000"/>
              </a:lnSpc>
              <a:buNone/>
            </a:pPr>
            <a:r>
              <a:rPr lang="en-US" sz="1050" b="1" dirty="0">
                <a:solidFill>
                  <a:srgbClr val="1A202C"/>
                </a:solidFill>
                <a:latin typeface="Calibri" pitchFamily="34" charset="0"/>
                <a:ea typeface="Calibri" pitchFamily="34" charset="-122"/>
                <a:cs typeface="Calibri" pitchFamily="34" charset="-120"/>
              </a:rPr>
              <a:t>Demo Sample Request</a:t>
            </a:r>
            <a:endParaRPr lang="en-US" sz="1050" dirty="0"/>
          </a:p>
          <a:p>
            <a:pPr marL="0" indent="0">
              <a:lnSpc>
                <a:spcPct val="115000"/>
              </a:lnSpc>
              <a:buNone/>
            </a:pPr>
            <a:r>
              <a:rPr lang="en-US" sz="900" dirty="0">
                <a:solidFill>
                  <a:srgbClr val="4A5568"/>
                </a:solidFill>
                <a:latin typeface="Calibri" pitchFamily="34" charset="0"/>
                <a:ea typeface="Calibri" pitchFamily="34" charset="-122"/>
                <a:cs typeface="Calibri" pitchFamily="34" charset="-120"/>
              </a:rPr>
              <a:t>Request for a demonstration sample to validate stolen information</a:t>
            </a:r>
            <a:endParaRPr lang="en-US" sz="1050" dirty="0"/>
          </a:p>
        </p:txBody>
      </p:sp>
      <p:sp>
        <p:nvSpPr>
          <p:cNvPr id="24" name="Shape 21"/>
          <p:cNvSpPr/>
          <p:nvPr/>
        </p:nvSpPr>
        <p:spPr>
          <a:xfrm>
            <a:off x="457200" y="3657600"/>
            <a:ext cx="2606040" cy="868680"/>
          </a:xfrm>
          <a:prstGeom prst="rect">
            <a:avLst/>
          </a:prstGeom>
          <a:solidFill>
            <a:srgbClr val="F7F8FA"/>
          </a:solidFill>
          <a:ln/>
          <a:effectLst>
            <a:outerShdw blurRad="38100" dist="12700" dir="8100000" algn="bl" rotWithShape="0">
              <a:srgbClr val="000000">
                <a:alpha val="6000"/>
              </a:srgbClr>
            </a:outerShdw>
          </a:effectLst>
        </p:spPr>
        <p:txBody>
          <a:bodyPr/>
          <a:lstStyle/>
          <a:p>
            <a:endParaRPr lang="en-GB"/>
          </a:p>
        </p:txBody>
      </p:sp>
      <p:sp>
        <p:nvSpPr>
          <p:cNvPr id="25" name="Shape 22"/>
          <p:cNvSpPr/>
          <p:nvPr/>
        </p:nvSpPr>
        <p:spPr>
          <a:xfrm>
            <a:off x="457200" y="3657600"/>
            <a:ext cx="54864" cy="868680"/>
          </a:xfrm>
          <a:prstGeom prst="rect">
            <a:avLst/>
          </a:prstGeom>
          <a:solidFill>
            <a:srgbClr val="C53030"/>
          </a:solidFill>
          <a:ln/>
        </p:spPr>
        <p:txBody>
          <a:bodyPr/>
          <a:lstStyle/>
          <a:p>
            <a:endParaRPr lang="en-GB"/>
          </a:p>
        </p:txBody>
      </p:sp>
      <p:sp>
        <p:nvSpPr>
          <p:cNvPr id="26" name="Text 23"/>
          <p:cNvSpPr/>
          <p:nvPr/>
        </p:nvSpPr>
        <p:spPr>
          <a:xfrm>
            <a:off x="621792" y="3712464"/>
            <a:ext cx="2331720" cy="758952"/>
          </a:xfrm>
          <a:prstGeom prst="rect">
            <a:avLst/>
          </a:prstGeom>
          <a:noFill/>
          <a:ln/>
        </p:spPr>
        <p:txBody>
          <a:bodyPr wrap="square" rtlCol="0" anchor="ctr"/>
          <a:lstStyle/>
          <a:p>
            <a:pPr marL="0" indent="0">
              <a:lnSpc>
                <a:spcPct val="115000"/>
              </a:lnSpc>
              <a:buNone/>
            </a:pPr>
            <a:r>
              <a:rPr lang="en-US" sz="1050" b="1" dirty="0">
                <a:solidFill>
                  <a:srgbClr val="1A202C"/>
                </a:solidFill>
                <a:latin typeface="Calibri" pitchFamily="34" charset="0"/>
                <a:ea typeface="Calibri" pitchFamily="34" charset="-122"/>
                <a:cs typeface="Calibri" pitchFamily="34" charset="-120"/>
              </a:rPr>
              <a:t>Offshore Structure</a:t>
            </a:r>
            <a:endParaRPr lang="en-US" sz="1050" dirty="0"/>
          </a:p>
          <a:p>
            <a:pPr marL="0" indent="0">
              <a:lnSpc>
                <a:spcPct val="115000"/>
              </a:lnSpc>
              <a:buNone/>
            </a:pPr>
            <a:r>
              <a:rPr lang="en-US" sz="900" dirty="0">
                <a:solidFill>
                  <a:srgbClr val="4A5568"/>
                </a:solidFill>
                <a:latin typeface="Calibri" pitchFamily="34" charset="0"/>
                <a:ea typeface="Calibri" pitchFamily="34" charset="-122"/>
                <a:cs typeface="Calibri" pitchFamily="34" charset="-120"/>
              </a:rPr>
              <a:t>References to offshore arrangements indicating laundering intent</a:t>
            </a:r>
            <a:endParaRPr lang="en-US" sz="1050" dirty="0"/>
          </a:p>
        </p:txBody>
      </p:sp>
      <p:sp>
        <p:nvSpPr>
          <p:cNvPr id="27" name="Shape 24"/>
          <p:cNvSpPr/>
          <p:nvPr/>
        </p:nvSpPr>
        <p:spPr>
          <a:xfrm>
            <a:off x="3273552" y="3657600"/>
            <a:ext cx="2606040" cy="868680"/>
          </a:xfrm>
          <a:prstGeom prst="rect">
            <a:avLst/>
          </a:prstGeom>
          <a:solidFill>
            <a:srgbClr val="F7F8FA"/>
          </a:solidFill>
          <a:ln/>
          <a:effectLst>
            <a:outerShdw blurRad="38100" dist="12700" dir="8100000" algn="bl" rotWithShape="0">
              <a:srgbClr val="000000">
                <a:alpha val="6000"/>
              </a:srgbClr>
            </a:outerShdw>
          </a:effectLst>
        </p:spPr>
        <p:txBody>
          <a:bodyPr/>
          <a:lstStyle/>
          <a:p>
            <a:endParaRPr lang="en-GB"/>
          </a:p>
        </p:txBody>
      </p:sp>
      <p:sp>
        <p:nvSpPr>
          <p:cNvPr id="28" name="Shape 25"/>
          <p:cNvSpPr/>
          <p:nvPr/>
        </p:nvSpPr>
        <p:spPr>
          <a:xfrm>
            <a:off x="3273552" y="3657600"/>
            <a:ext cx="54864" cy="868680"/>
          </a:xfrm>
          <a:prstGeom prst="rect">
            <a:avLst/>
          </a:prstGeom>
          <a:solidFill>
            <a:srgbClr val="C53030"/>
          </a:solidFill>
          <a:ln/>
        </p:spPr>
        <p:txBody>
          <a:bodyPr/>
          <a:lstStyle/>
          <a:p>
            <a:endParaRPr lang="en-GB"/>
          </a:p>
        </p:txBody>
      </p:sp>
      <p:sp>
        <p:nvSpPr>
          <p:cNvPr id="29" name="Text 26"/>
          <p:cNvSpPr/>
          <p:nvPr/>
        </p:nvSpPr>
        <p:spPr>
          <a:xfrm>
            <a:off x="3438144" y="3712464"/>
            <a:ext cx="2331720" cy="758952"/>
          </a:xfrm>
          <a:prstGeom prst="rect">
            <a:avLst/>
          </a:prstGeom>
          <a:noFill/>
          <a:ln/>
        </p:spPr>
        <p:txBody>
          <a:bodyPr wrap="square" rtlCol="0" anchor="ctr"/>
          <a:lstStyle/>
          <a:p>
            <a:pPr marL="0" indent="0">
              <a:lnSpc>
                <a:spcPct val="115000"/>
              </a:lnSpc>
              <a:buNone/>
            </a:pPr>
            <a:r>
              <a:rPr lang="en-US" sz="1050" b="1" dirty="0">
                <a:solidFill>
                  <a:srgbClr val="1A202C"/>
                </a:solidFill>
                <a:latin typeface="Calibri" pitchFamily="34" charset="0"/>
                <a:ea typeface="Calibri" pitchFamily="34" charset="-122"/>
                <a:cs typeface="Calibri" pitchFamily="34" charset="-120"/>
              </a:rPr>
              <a:t>Secrecy Statements</a:t>
            </a:r>
            <a:endParaRPr lang="en-US" sz="1050" dirty="0"/>
          </a:p>
          <a:p>
            <a:pPr marL="0" indent="0">
              <a:lnSpc>
                <a:spcPct val="115000"/>
              </a:lnSpc>
              <a:buNone/>
            </a:pPr>
            <a:r>
              <a:rPr lang="en-US" sz="900" dirty="0">
                <a:solidFill>
                  <a:srgbClr val="4A5568"/>
                </a:solidFill>
                <a:latin typeface="Calibri" pitchFamily="34" charset="0"/>
                <a:ea typeface="Calibri" pitchFamily="34" charset="-122"/>
                <a:cs typeface="Calibri" pitchFamily="34" charset="-120"/>
              </a:rPr>
              <a:t>Explicit requests for confidentiality and discretion throughout</a:t>
            </a:r>
            <a:endParaRPr lang="en-US" sz="1050" dirty="0"/>
          </a:p>
        </p:txBody>
      </p:sp>
      <p:sp>
        <p:nvSpPr>
          <p:cNvPr id="30" name="Shape 27"/>
          <p:cNvSpPr/>
          <p:nvPr/>
        </p:nvSpPr>
        <p:spPr>
          <a:xfrm>
            <a:off x="6089904" y="3657600"/>
            <a:ext cx="2606040" cy="868680"/>
          </a:xfrm>
          <a:prstGeom prst="rect">
            <a:avLst/>
          </a:prstGeom>
          <a:solidFill>
            <a:srgbClr val="F7F8FA"/>
          </a:solidFill>
          <a:ln/>
          <a:effectLst>
            <a:outerShdw blurRad="38100" dist="12700" dir="8100000" algn="bl" rotWithShape="0">
              <a:srgbClr val="000000">
                <a:alpha val="6000"/>
              </a:srgbClr>
            </a:outerShdw>
          </a:effectLst>
        </p:spPr>
        <p:txBody>
          <a:bodyPr/>
          <a:lstStyle/>
          <a:p>
            <a:endParaRPr lang="en-GB"/>
          </a:p>
        </p:txBody>
      </p:sp>
      <p:sp>
        <p:nvSpPr>
          <p:cNvPr id="31" name="Shape 28"/>
          <p:cNvSpPr/>
          <p:nvPr/>
        </p:nvSpPr>
        <p:spPr>
          <a:xfrm>
            <a:off x="6089904" y="3657600"/>
            <a:ext cx="54864" cy="868680"/>
          </a:xfrm>
          <a:prstGeom prst="rect">
            <a:avLst/>
          </a:prstGeom>
          <a:solidFill>
            <a:srgbClr val="C53030"/>
          </a:solidFill>
          <a:ln/>
        </p:spPr>
        <p:txBody>
          <a:bodyPr/>
          <a:lstStyle/>
          <a:p>
            <a:endParaRPr lang="en-GB"/>
          </a:p>
        </p:txBody>
      </p:sp>
      <p:sp>
        <p:nvSpPr>
          <p:cNvPr id="32" name="Text 29"/>
          <p:cNvSpPr/>
          <p:nvPr/>
        </p:nvSpPr>
        <p:spPr>
          <a:xfrm>
            <a:off x="6254496" y="3712464"/>
            <a:ext cx="2331720" cy="758952"/>
          </a:xfrm>
          <a:prstGeom prst="rect">
            <a:avLst/>
          </a:prstGeom>
          <a:noFill/>
          <a:ln/>
        </p:spPr>
        <p:txBody>
          <a:bodyPr wrap="square" rtlCol="0" anchor="ctr"/>
          <a:lstStyle/>
          <a:p>
            <a:pPr marL="0" indent="0">
              <a:lnSpc>
                <a:spcPct val="115000"/>
              </a:lnSpc>
              <a:buNone/>
            </a:pPr>
            <a:r>
              <a:rPr lang="en-US" sz="1050" b="1" dirty="0">
                <a:solidFill>
                  <a:srgbClr val="1A202C"/>
                </a:solidFill>
                <a:latin typeface="Calibri" pitchFamily="34" charset="0"/>
                <a:ea typeface="Calibri" pitchFamily="34" charset="-122"/>
                <a:cs typeface="Calibri" pitchFamily="34" charset="-120"/>
              </a:rPr>
              <a:t>Pressure Tactics</a:t>
            </a:r>
            <a:endParaRPr lang="en-US" sz="1050" dirty="0"/>
          </a:p>
          <a:p>
            <a:pPr marL="0" indent="0">
              <a:lnSpc>
                <a:spcPct val="115000"/>
              </a:lnSpc>
              <a:buNone/>
            </a:pPr>
            <a:r>
              <a:rPr lang="en-US" sz="900" dirty="0">
                <a:solidFill>
                  <a:srgbClr val="4A5568"/>
                </a:solidFill>
                <a:latin typeface="Calibri" pitchFamily="34" charset="0"/>
                <a:ea typeface="Calibri" pitchFamily="34" charset="-122"/>
                <a:cs typeface="Calibri" pitchFamily="34" charset="-120"/>
              </a:rPr>
              <a:t>Threats of engaging alternative buyers to accelerate negotiations</a:t>
            </a:r>
            <a:endParaRPr lang="en-US" sz="1050" dirty="0"/>
          </a:p>
        </p:txBody>
      </p:sp>
      <p:sp>
        <p:nvSpPr>
          <p:cNvPr id="33" name="Shape 30"/>
          <p:cNvSpPr/>
          <p:nvPr/>
        </p:nvSpPr>
        <p:spPr>
          <a:xfrm>
            <a:off x="457200" y="4709160"/>
            <a:ext cx="8229600" cy="320040"/>
          </a:xfrm>
          <a:prstGeom prst="rect">
            <a:avLst/>
          </a:prstGeom>
          <a:solidFill>
            <a:srgbClr val="EBF4FF"/>
          </a:solidFill>
          <a:ln/>
        </p:spPr>
        <p:txBody>
          <a:bodyPr/>
          <a:lstStyle/>
          <a:p>
            <a:endParaRPr lang="en-GB"/>
          </a:p>
        </p:txBody>
      </p:sp>
      <p:sp>
        <p:nvSpPr>
          <p:cNvPr id="34" name="Text 31"/>
          <p:cNvSpPr/>
          <p:nvPr/>
        </p:nvSpPr>
        <p:spPr>
          <a:xfrm>
            <a:off x="640080" y="4709160"/>
            <a:ext cx="7863840" cy="320040"/>
          </a:xfrm>
          <a:prstGeom prst="rect">
            <a:avLst/>
          </a:prstGeom>
          <a:noFill/>
          <a:ln/>
        </p:spPr>
        <p:txBody>
          <a:bodyPr wrap="square" lIns="0" tIns="0" rIns="0" bIns="0" rtlCol="0" anchor="ctr"/>
          <a:lstStyle/>
          <a:p>
            <a:pPr marL="0" indent="0">
              <a:buNone/>
            </a:pPr>
            <a:r>
              <a:rPr lang="en-US" sz="1000" b="1" dirty="0">
                <a:solidFill>
                  <a:srgbClr val="1E3A5F"/>
                </a:solidFill>
                <a:latin typeface="Calibri" pitchFamily="34" charset="0"/>
                <a:ea typeface="Calibri" pitchFamily="34" charset="-122"/>
                <a:cs typeface="Calibri" pitchFamily="34" charset="-120"/>
              </a:rPr>
              <a:t>All nine indicators collectively demonstrate premeditated intent to steal and monetize trade secrets.</a:t>
            </a:r>
            <a:endParaRPr lang="en-US" sz="10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9">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0"/>
          </a:xfrm>
          <a:prstGeom prst="rect">
            <a:avLst/>
          </a:prstGeom>
          <a:solidFill>
            <a:srgbClr val="1E3A5F"/>
          </a:solidFill>
          <a:ln/>
        </p:spPr>
        <p:txBody>
          <a:bodyPr/>
          <a:lstStyle/>
          <a:p>
            <a:endParaRPr lang="en-GB"/>
          </a:p>
        </p:txBody>
      </p:sp>
      <p:sp>
        <p:nvSpPr>
          <p:cNvPr id="3" name="Text 1"/>
          <p:cNvSpPr/>
          <p:nvPr/>
        </p:nvSpPr>
        <p:spPr>
          <a:xfrm>
            <a:off x="640080" y="0"/>
            <a:ext cx="7772400" cy="914400"/>
          </a:xfrm>
          <a:prstGeom prst="rect">
            <a:avLst/>
          </a:prstGeom>
          <a:noFill/>
          <a:ln/>
        </p:spPr>
        <p:txBody>
          <a:bodyPr wrap="square" lIns="0" tIns="0" rIns="0" bIns="0" rtlCol="0" anchor="ctr"/>
          <a:lstStyle/>
          <a:p>
            <a:pPr marL="0" indent="0" algn="l">
              <a:buNone/>
            </a:pPr>
            <a:r>
              <a:rPr lang="en-US" sz="2400" b="1" dirty="0">
                <a:solidFill>
                  <a:srgbClr val="FFFFFF"/>
                </a:solidFill>
                <a:latin typeface="Georgia" pitchFamily="34" charset="0"/>
                <a:ea typeface="Georgia" pitchFamily="34" charset="-122"/>
                <a:cs typeface="Georgia" pitchFamily="34" charset="-120"/>
              </a:rPr>
              <a:t>SUSPECT ROLE ASSESSMENT</a:t>
            </a:r>
            <a:endParaRPr lang="en-US" sz="2400" dirty="0"/>
          </a:p>
        </p:txBody>
      </p:sp>
      <p:pic>
        <p:nvPicPr>
          <p:cNvPr id="4" name="Image 0" descr="preencoded.png"/>
          <p:cNvPicPr>
            <a:picLocks noChangeAspect="1"/>
          </p:cNvPicPr>
          <p:nvPr/>
        </p:nvPicPr>
        <p:blipFill>
          <a:blip r:embed="rId3"/>
          <a:stretch>
            <a:fillRect/>
          </a:stretch>
        </p:blipFill>
        <p:spPr>
          <a:xfrm>
            <a:off x="548640" y="1097280"/>
            <a:ext cx="365760" cy="365760"/>
          </a:xfrm>
          <a:prstGeom prst="rect">
            <a:avLst/>
          </a:prstGeom>
        </p:spPr>
      </p:pic>
      <p:sp>
        <p:nvSpPr>
          <p:cNvPr id="5" name="Text 2"/>
          <p:cNvSpPr/>
          <p:nvPr/>
        </p:nvSpPr>
        <p:spPr>
          <a:xfrm>
            <a:off x="1051560" y="1097280"/>
            <a:ext cx="5486400" cy="365760"/>
          </a:xfrm>
          <a:prstGeom prst="rect">
            <a:avLst/>
          </a:prstGeom>
          <a:noFill/>
          <a:ln/>
        </p:spPr>
        <p:txBody>
          <a:bodyPr wrap="square" lIns="0" tIns="0" rIns="0" bIns="0" rtlCol="0" anchor="ctr"/>
          <a:lstStyle/>
          <a:p>
            <a:pPr marL="0" indent="0">
              <a:buNone/>
            </a:pPr>
            <a:r>
              <a:rPr lang="en-US" sz="1600" b="1" dirty="0">
                <a:solidFill>
                  <a:srgbClr val="1E3A5F"/>
                </a:solidFill>
                <a:latin typeface="Georgia" pitchFamily="34" charset="0"/>
                <a:ea typeface="Georgia" pitchFamily="34" charset="-122"/>
                <a:cs typeface="Georgia" pitchFamily="34" charset="-120"/>
              </a:rPr>
              <a:t>Attributed Roles Based on Evidence</a:t>
            </a:r>
            <a:endParaRPr lang="en-US" sz="1600" dirty="0"/>
          </a:p>
        </p:txBody>
      </p:sp>
      <p:sp>
        <p:nvSpPr>
          <p:cNvPr id="6" name="Shape 3"/>
          <p:cNvSpPr/>
          <p:nvPr/>
        </p:nvSpPr>
        <p:spPr>
          <a:xfrm>
            <a:off x="457200" y="1645920"/>
            <a:ext cx="2606040" cy="3291840"/>
          </a:xfrm>
          <a:prstGeom prst="rect">
            <a:avLst/>
          </a:prstGeom>
          <a:solidFill>
            <a:srgbClr val="F7F8FA"/>
          </a:solidFill>
          <a:ln/>
          <a:effectLst>
            <a:outerShdw blurRad="38100" dist="12700" dir="8100000" algn="bl" rotWithShape="0">
              <a:srgbClr val="000000">
                <a:alpha val="6000"/>
              </a:srgbClr>
            </a:outerShdw>
          </a:effectLst>
        </p:spPr>
        <p:txBody>
          <a:bodyPr/>
          <a:lstStyle/>
          <a:p>
            <a:endParaRPr lang="en-GB"/>
          </a:p>
        </p:txBody>
      </p:sp>
      <p:sp>
        <p:nvSpPr>
          <p:cNvPr id="7" name="Shape 4"/>
          <p:cNvSpPr/>
          <p:nvPr/>
        </p:nvSpPr>
        <p:spPr>
          <a:xfrm>
            <a:off x="457200" y="1645920"/>
            <a:ext cx="2606040" cy="54864"/>
          </a:xfrm>
          <a:prstGeom prst="rect">
            <a:avLst/>
          </a:prstGeom>
          <a:solidFill>
            <a:srgbClr val="C53030"/>
          </a:solidFill>
          <a:ln/>
        </p:spPr>
        <p:txBody>
          <a:bodyPr/>
          <a:lstStyle/>
          <a:p>
            <a:endParaRPr lang="en-GB"/>
          </a:p>
        </p:txBody>
      </p:sp>
      <p:sp>
        <p:nvSpPr>
          <p:cNvPr id="8" name="Text 5"/>
          <p:cNvSpPr/>
          <p:nvPr/>
        </p:nvSpPr>
        <p:spPr>
          <a:xfrm>
            <a:off x="640080" y="1783080"/>
            <a:ext cx="2240280" cy="320040"/>
          </a:xfrm>
          <a:prstGeom prst="rect">
            <a:avLst/>
          </a:prstGeom>
          <a:noFill/>
          <a:ln/>
        </p:spPr>
        <p:txBody>
          <a:bodyPr wrap="square" lIns="0" tIns="0" rIns="0" bIns="0" rtlCol="0" anchor="ctr"/>
          <a:lstStyle/>
          <a:p>
            <a:pPr marL="0" indent="0">
              <a:buNone/>
            </a:pPr>
            <a:r>
              <a:rPr lang="en-US" sz="1500" b="1">
                <a:solidFill>
                  <a:srgbClr val="1E3A5F"/>
                </a:solidFill>
                <a:latin typeface="Georgia" pitchFamily="34" charset="0"/>
                <a:ea typeface="Georgia" pitchFamily="34" charset="-122"/>
                <a:cs typeface="Georgia" pitchFamily="34" charset="-120"/>
              </a:rPr>
              <a:t>Emma</a:t>
            </a:r>
            <a:endParaRPr lang="en-US" sz="1500" dirty="0"/>
          </a:p>
        </p:txBody>
      </p:sp>
      <p:sp>
        <p:nvSpPr>
          <p:cNvPr id="9" name="Shape 6"/>
          <p:cNvSpPr/>
          <p:nvPr/>
        </p:nvSpPr>
        <p:spPr>
          <a:xfrm>
            <a:off x="640080" y="2148840"/>
            <a:ext cx="2240280" cy="256032"/>
          </a:xfrm>
          <a:prstGeom prst="roundRect">
            <a:avLst>
              <a:gd name="adj" fmla="val 10714"/>
            </a:avLst>
          </a:prstGeom>
          <a:solidFill>
            <a:srgbClr val="C53030">
              <a:alpha val="15000"/>
            </a:srgbClr>
          </a:solidFill>
          <a:ln/>
        </p:spPr>
        <p:txBody>
          <a:bodyPr/>
          <a:lstStyle/>
          <a:p>
            <a:endParaRPr lang="en-GB"/>
          </a:p>
        </p:txBody>
      </p:sp>
      <p:sp>
        <p:nvSpPr>
          <p:cNvPr id="10" name="Text 7"/>
          <p:cNvSpPr/>
          <p:nvPr/>
        </p:nvSpPr>
        <p:spPr>
          <a:xfrm>
            <a:off x="640080" y="2148840"/>
            <a:ext cx="2240280" cy="256032"/>
          </a:xfrm>
          <a:prstGeom prst="rect">
            <a:avLst/>
          </a:prstGeom>
          <a:noFill/>
          <a:ln/>
        </p:spPr>
        <p:txBody>
          <a:bodyPr wrap="square" lIns="0" tIns="0" rIns="0" bIns="0" rtlCol="0" anchor="ctr"/>
          <a:lstStyle/>
          <a:p>
            <a:pPr marL="0" indent="0" algn="ctr">
              <a:buNone/>
            </a:pPr>
            <a:r>
              <a:rPr lang="en-US" sz="900" b="1" dirty="0">
                <a:solidFill>
                  <a:srgbClr val="C53030"/>
                </a:solidFill>
                <a:latin typeface="Calibri" pitchFamily="34" charset="0"/>
                <a:ea typeface="Calibri" pitchFamily="34" charset="-122"/>
                <a:cs typeface="Calibri" pitchFamily="34" charset="-120"/>
              </a:rPr>
              <a:t>Insider Source / Principal Actor</a:t>
            </a:r>
            <a:endParaRPr lang="en-US" sz="900" dirty="0"/>
          </a:p>
        </p:txBody>
      </p:sp>
      <p:sp>
        <p:nvSpPr>
          <p:cNvPr id="11" name="Text 8"/>
          <p:cNvSpPr/>
          <p:nvPr/>
        </p:nvSpPr>
        <p:spPr>
          <a:xfrm>
            <a:off x="640080" y="2560320"/>
            <a:ext cx="2240280" cy="2194560"/>
          </a:xfrm>
          <a:prstGeom prst="rect">
            <a:avLst/>
          </a:prstGeom>
          <a:noFill/>
          <a:ln/>
        </p:spPr>
        <p:txBody>
          <a:bodyPr wrap="square" rtlCol="0" anchor="t"/>
          <a:lstStyle/>
          <a:p>
            <a:pPr marL="342900" indent="-342900">
              <a:lnSpc>
                <a:spcPct val="130000"/>
              </a:lnSpc>
              <a:spcAft>
                <a:spcPts val="400"/>
              </a:spcAft>
              <a:buSzPct val="100000"/>
              <a:buChar char="•"/>
            </a:pPr>
            <a:r>
              <a:rPr lang="en-US" sz="1000" dirty="0">
                <a:solidFill>
                  <a:srgbClr val="4A5568"/>
                </a:solidFill>
                <a:latin typeface="Calibri" pitchFamily="34" charset="0"/>
                <a:ea typeface="Calibri" pitchFamily="34" charset="-122"/>
                <a:cs typeface="Calibri" pitchFamily="34" charset="-120"/>
              </a:rPr>
              <a:t>Access to valuable internal information</a:t>
            </a:r>
            <a:endParaRPr lang="en-US" sz="1000" dirty="0"/>
          </a:p>
          <a:p>
            <a:pPr marL="342900" indent="-342900">
              <a:lnSpc>
                <a:spcPct val="130000"/>
              </a:lnSpc>
              <a:spcAft>
                <a:spcPts val="400"/>
              </a:spcAft>
              <a:buSzPct val="100000"/>
              <a:buChar char="•"/>
            </a:pPr>
            <a:r>
              <a:rPr lang="en-US" sz="1000" dirty="0">
                <a:solidFill>
                  <a:srgbClr val="4A5568"/>
                </a:solidFill>
                <a:latin typeface="Calibri" pitchFamily="34" charset="0"/>
                <a:ea typeface="Calibri" pitchFamily="34" charset="-122"/>
                <a:cs typeface="Calibri" pitchFamily="34" charset="-120"/>
              </a:rPr>
              <a:t>Initiates sale discussion</a:t>
            </a:r>
            <a:endParaRPr lang="en-US" sz="1000" dirty="0"/>
          </a:p>
          <a:p>
            <a:pPr marL="342900" indent="-342900">
              <a:lnSpc>
                <a:spcPct val="130000"/>
              </a:lnSpc>
              <a:spcAft>
                <a:spcPts val="400"/>
              </a:spcAft>
              <a:buSzPct val="100000"/>
              <a:buChar char="•"/>
            </a:pPr>
            <a:r>
              <a:rPr lang="en-US" sz="1000" dirty="0">
                <a:solidFill>
                  <a:srgbClr val="4A5568"/>
                </a:solidFill>
                <a:latin typeface="Calibri" pitchFamily="34" charset="0"/>
                <a:ea typeface="Calibri" pitchFamily="34" charset="-122"/>
                <a:cs typeface="Calibri" pitchFamily="34" charset="-120"/>
              </a:rPr>
              <a:t>Controls supply of data and sample</a:t>
            </a:r>
            <a:endParaRPr lang="en-US" sz="1000" dirty="0"/>
          </a:p>
          <a:p>
            <a:pPr marL="342900" indent="-342900">
              <a:lnSpc>
                <a:spcPct val="130000"/>
              </a:lnSpc>
              <a:spcAft>
                <a:spcPts val="400"/>
              </a:spcAft>
              <a:buSzPct val="100000"/>
              <a:buChar char="•"/>
            </a:pPr>
            <a:r>
              <a:rPr lang="en-US" sz="1000" dirty="0">
                <a:solidFill>
                  <a:srgbClr val="4A5568"/>
                </a:solidFill>
                <a:latin typeface="Calibri" pitchFamily="34" charset="0"/>
                <a:ea typeface="Calibri" pitchFamily="34" charset="-122"/>
                <a:cs typeface="Calibri" pitchFamily="34" charset="-120"/>
              </a:rPr>
              <a:t>Motivated by financial gain</a:t>
            </a:r>
            <a:endParaRPr lang="en-US" sz="1000" dirty="0"/>
          </a:p>
          <a:p>
            <a:pPr marL="342900" indent="-342900">
              <a:lnSpc>
                <a:spcPct val="130000"/>
              </a:lnSpc>
              <a:spcAft>
                <a:spcPts val="400"/>
              </a:spcAft>
              <a:buSzPct val="100000"/>
              <a:buChar char="•"/>
            </a:pPr>
            <a:r>
              <a:rPr lang="en-US" sz="1000" dirty="0">
                <a:solidFill>
                  <a:srgbClr val="4A5568"/>
                </a:solidFill>
                <a:latin typeface="Calibri" pitchFamily="34" charset="0"/>
                <a:ea typeface="Calibri" pitchFamily="34" charset="-122"/>
                <a:cs typeface="Calibri" pitchFamily="34" charset="-120"/>
              </a:rPr>
              <a:t>Applies pressure to expedite deals</a:t>
            </a:r>
            <a:endParaRPr lang="en-US" sz="1000" dirty="0"/>
          </a:p>
        </p:txBody>
      </p:sp>
      <p:sp>
        <p:nvSpPr>
          <p:cNvPr id="12" name="Shape 9"/>
          <p:cNvSpPr/>
          <p:nvPr/>
        </p:nvSpPr>
        <p:spPr>
          <a:xfrm>
            <a:off x="3273552" y="1645920"/>
            <a:ext cx="2606040" cy="3291840"/>
          </a:xfrm>
          <a:prstGeom prst="rect">
            <a:avLst/>
          </a:prstGeom>
          <a:solidFill>
            <a:srgbClr val="F7F8FA"/>
          </a:solidFill>
          <a:ln/>
          <a:effectLst>
            <a:outerShdw blurRad="38100" dist="12700" dir="8100000" algn="bl" rotWithShape="0">
              <a:srgbClr val="000000">
                <a:alpha val="6000"/>
              </a:srgbClr>
            </a:outerShdw>
          </a:effectLst>
        </p:spPr>
        <p:txBody>
          <a:bodyPr/>
          <a:lstStyle/>
          <a:p>
            <a:endParaRPr lang="en-GB"/>
          </a:p>
        </p:txBody>
      </p:sp>
      <p:sp>
        <p:nvSpPr>
          <p:cNvPr id="13" name="Shape 10"/>
          <p:cNvSpPr/>
          <p:nvPr/>
        </p:nvSpPr>
        <p:spPr>
          <a:xfrm>
            <a:off x="3273552" y="1645920"/>
            <a:ext cx="2606040" cy="54864"/>
          </a:xfrm>
          <a:prstGeom prst="rect">
            <a:avLst/>
          </a:prstGeom>
          <a:solidFill>
            <a:srgbClr val="B7791F"/>
          </a:solidFill>
          <a:ln/>
        </p:spPr>
        <p:txBody>
          <a:bodyPr/>
          <a:lstStyle/>
          <a:p>
            <a:endParaRPr lang="en-GB"/>
          </a:p>
        </p:txBody>
      </p:sp>
      <p:sp>
        <p:nvSpPr>
          <p:cNvPr id="14" name="Text 11"/>
          <p:cNvSpPr/>
          <p:nvPr/>
        </p:nvSpPr>
        <p:spPr>
          <a:xfrm>
            <a:off x="3456432" y="1783080"/>
            <a:ext cx="2240280" cy="320040"/>
          </a:xfrm>
          <a:prstGeom prst="rect">
            <a:avLst/>
          </a:prstGeom>
          <a:noFill/>
          <a:ln/>
        </p:spPr>
        <p:txBody>
          <a:bodyPr wrap="square" lIns="0" tIns="0" rIns="0" bIns="0" rtlCol="0" anchor="ctr"/>
          <a:lstStyle/>
          <a:p>
            <a:pPr marL="0" indent="0">
              <a:buNone/>
            </a:pPr>
            <a:r>
              <a:rPr lang="en-US" sz="1500" b="1">
                <a:solidFill>
                  <a:srgbClr val="1E3A5F"/>
                </a:solidFill>
                <a:latin typeface="Georgia" pitchFamily="34" charset="0"/>
                <a:ea typeface="Georgia" pitchFamily="34" charset="-122"/>
                <a:cs typeface="Georgia" pitchFamily="34" charset="-120"/>
              </a:rPr>
              <a:t>Joe</a:t>
            </a:r>
            <a:endParaRPr lang="en-US" sz="1500" dirty="0"/>
          </a:p>
        </p:txBody>
      </p:sp>
      <p:sp>
        <p:nvSpPr>
          <p:cNvPr id="15" name="Shape 12"/>
          <p:cNvSpPr/>
          <p:nvPr/>
        </p:nvSpPr>
        <p:spPr>
          <a:xfrm>
            <a:off x="3456432" y="2148840"/>
            <a:ext cx="2240280" cy="256032"/>
          </a:xfrm>
          <a:prstGeom prst="roundRect">
            <a:avLst>
              <a:gd name="adj" fmla="val 10714"/>
            </a:avLst>
          </a:prstGeom>
          <a:solidFill>
            <a:srgbClr val="B7791F">
              <a:alpha val="15000"/>
            </a:srgbClr>
          </a:solidFill>
          <a:ln/>
        </p:spPr>
        <p:txBody>
          <a:bodyPr/>
          <a:lstStyle/>
          <a:p>
            <a:endParaRPr lang="en-GB"/>
          </a:p>
        </p:txBody>
      </p:sp>
      <p:sp>
        <p:nvSpPr>
          <p:cNvPr id="16" name="Text 13"/>
          <p:cNvSpPr/>
          <p:nvPr/>
        </p:nvSpPr>
        <p:spPr>
          <a:xfrm>
            <a:off x="3456432" y="2148840"/>
            <a:ext cx="2240280" cy="256032"/>
          </a:xfrm>
          <a:prstGeom prst="rect">
            <a:avLst/>
          </a:prstGeom>
          <a:noFill/>
          <a:ln/>
        </p:spPr>
        <p:txBody>
          <a:bodyPr wrap="square" lIns="0" tIns="0" rIns="0" bIns="0" rtlCol="0" anchor="ctr"/>
          <a:lstStyle/>
          <a:p>
            <a:pPr marL="0" indent="0" algn="ctr">
              <a:buNone/>
            </a:pPr>
            <a:r>
              <a:rPr lang="en-US" sz="900" b="1" dirty="0">
                <a:solidFill>
                  <a:srgbClr val="B7791F"/>
                </a:solidFill>
                <a:latin typeface="Calibri" pitchFamily="34" charset="0"/>
                <a:ea typeface="Calibri" pitchFamily="34" charset="-122"/>
                <a:cs typeface="Calibri" pitchFamily="34" charset="-120"/>
              </a:rPr>
              <a:t>Intermediary / Broker</a:t>
            </a:r>
            <a:endParaRPr lang="en-US" sz="900" dirty="0"/>
          </a:p>
        </p:txBody>
      </p:sp>
      <p:sp>
        <p:nvSpPr>
          <p:cNvPr id="17" name="Text 14"/>
          <p:cNvSpPr/>
          <p:nvPr/>
        </p:nvSpPr>
        <p:spPr>
          <a:xfrm>
            <a:off x="3456432" y="2560320"/>
            <a:ext cx="2240280" cy="2194560"/>
          </a:xfrm>
          <a:prstGeom prst="rect">
            <a:avLst/>
          </a:prstGeom>
          <a:noFill/>
          <a:ln/>
        </p:spPr>
        <p:txBody>
          <a:bodyPr wrap="square" rtlCol="0" anchor="t"/>
          <a:lstStyle/>
          <a:p>
            <a:pPr marL="342900" indent="-342900">
              <a:lnSpc>
                <a:spcPct val="130000"/>
              </a:lnSpc>
              <a:spcAft>
                <a:spcPts val="400"/>
              </a:spcAft>
              <a:buSzPct val="100000"/>
              <a:buChar char="•"/>
            </a:pPr>
            <a:r>
              <a:rPr lang="en-US" sz="1000" dirty="0">
                <a:solidFill>
                  <a:srgbClr val="4A5568"/>
                </a:solidFill>
                <a:latin typeface="Calibri" pitchFamily="34" charset="0"/>
                <a:ea typeface="Calibri" pitchFamily="34" charset="-122"/>
                <a:cs typeface="Calibri" pitchFamily="34" charset="-120"/>
              </a:rPr>
              <a:t>Receives initial proposal from Emma</a:t>
            </a:r>
            <a:endParaRPr lang="en-US" sz="1000" dirty="0"/>
          </a:p>
          <a:p>
            <a:pPr marL="342900" indent="-342900">
              <a:lnSpc>
                <a:spcPct val="130000"/>
              </a:lnSpc>
              <a:spcAft>
                <a:spcPts val="400"/>
              </a:spcAft>
              <a:buSzPct val="100000"/>
              <a:buChar char="•"/>
            </a:pPr>
            <a:r>
              <a:rPr lang="en-US" sz="1000" dirty="0">
                <a:solidFill>
                  <a:srgbClr val="4A5568"/>
                </a:solidFill>
                <a:latin typeface="Calibri" pitchFamily="34" charset="0"/>
                <a:ea typeface="Calibri" pitchFamily="34" charset="-122"/>
                <a:cs typeface="Calibri" pitchFamily="34" charset="-120"/>
              </a:rPr>
              <a:t>Searches for and identifies buyers</a:t>
            </a:r>
            <a:endParaRPr lang="en-US" sz="1000" dirty="0"/>
          </a:p>
          <a:p>
            <a:pPr marL="342900" indent="-342900">
              <a:lnSpc>
                <a:spcPct val="130000"/>
              </a:lnSpc>
              <a:spcAft>
                <a:spcPts val="400"/>
              </a:spcAft>
              <a:buSzPct val="100000"/>
              <a:buChar char="•"/>
            </a:pPr>
            <a:r>
              <a:rPr lang="en-US" sz="1000" dirty="0">
                <a:solidFill>
                  <a:srgbClr val="4A5568"/>
                </a:solidFill>
                <a:latin typeface="Calibri" pitchFamily="34" charset="0"/>
                <a:ea typeface="Calibri" pitchFamily="34" charset="-122"/>
                <a:cs typeface="Calibri" pitchFamily="34" charset="-120"/>
              </a:rPr>
              <a:t>Discusses meetings, offers, and progress</a:t>
            </a:r>
            <a:endParaRPr lang="en-US" sz="1000" dirty="0"/>
          </a:p>
          <a:p>
            <a:pPr marL="342900" indent="-342900">
              <a:lnSpc>
                <a:spcPct val="130000"/>
              </a:lnSpc>
              <a:spcAft>
                <a:spcPts val="400"/>
              </a:spcAft>
              <a:buSzPct val="100000"/>
              <a:buChar char="•"/>
            </a:pPr>
            <a:r>
              <a:rPr lang="en-US" sz="1000" dirty="0">
                <a:solidFill>
                  <a:srgbClr val="4A5568"/>
                </a:solidFill>
                <a:latin typeface="Calibri" pitchFamily="34" charset="0"/>
                <a:ea typeface="Calibri" pitchFamily="34" charset="-122"/>
                <a:cs typeface="Calibri" pitchFamily="34" charset="-120"/>
              </a:rPr>
              <a:t>Negotiates terms and payment</a:t>
            </a:r>
            <a:endParaRPr lang="en-US" sz="1000" dirty="0"/>
          </a:p>
          <a:p>
            <a:pPr marL="342900" indent="-342900">
              <a:lnSpc>
                <a:spcPct val="130000"/>
              </a:lnSpc>
              <a:spcAft>
                <a:spcPts val="400"/>
              </a:spcAft>
              <a:buSzPct val="100000"/>
              <a:buChar char="•"/>
            </a:pPr>
            <a:r>
              <a:rPr lang="en-US" sz="1000" dirty="0">
                <a:solidFill>
                  <a:srgbClr val="4A5568"/>
                </a:solidFill>
                <a:latin typeface="Calibri" pitchFamily="34" charset="0"/>
                <a:ea typeface="Calibri" pitchFamily="34" charset="-122"/>
                <a:cs typeface="Calibri" pitchFamily="34" charset="-120"/>
              </a:rPr>
              <a:t>Manages communication between parties</a:t>
            </a:r>
            <a:endParaRPr lang="en-US" sz="1000" dirty="0"/>
          </a:p>
        </p:txBody>
      </p:sp>
      <p:sp>
        <p:nvSpPr>
          <p:cNvPr id="18" name="Shape 15"/>
          <p:cNvSpPr/>
          <p:nvPr/>
        </p:nvSpPr>
        <p:spPr>
          <a:xfrm>
            <a:off x="6089904" y="1645920"/>
            <a:ext cx="2606040" cy="3291840"/>
          </a:xfrm>
          <a:prstGeom prst="rect">
            <a:avLst/>
          </a:prstGeom>
          <a:solidFill>
            <a:srgbClr val="F7F8FA"/>
          </a:solidFill>
          <a:ln/>
          <a:effectLst>
            <a:outerShdw blurRad="38100" dist="12700" dir="8100000" algn="bl" rotWithShape="0">
              <a:srgbClr val="000000">
                <a:alpha val="6000"/>
              </a:srgbClr>
            </a:outerShdw>
          </a:effectLst>
        </p:spPr>
        <p:txBody>
          <a:bodyPr/>
          <a:lstStyle/>
          <a:p>
            <a:endParaRPr lang="en-GB"/>
          </a:p>
        </p:txBody>
      </p:sp>
      <p:sp>
        <p:nvSpPr>
          <p:cNvPr id="19" name="Shape 16"/>
          <p:cNvSpPr/>
          <p:nvPr/>
        </p:nvSpPr>
        <p:spPr>
          <a:xfrm>
            <a:off x="6089904" y="1645920"/>
            <a:ext cx="2606040" cy="54864"/>
          </a:xfrm>
          <a:prstGeom prst="rect">
            <a:avLst/>
          </a:prstGeom>
          <a:solidFill>
            <a:srgbClr val="2B6CB0"/>
          </a:solidFill>
          <a:ln/>
        </p:spPr>
        <p:txBody>
          <a:bodyPr/>
          <a:lstStyle/>
          <a:p>
            <a:endParaRPr lang="en-GB"/>
          </a:p>
        </p:txBody>
      </p:sp>
      <p:sp>
        <p:nvSpPr>
          <p:cNvPr id="20" name="Text 17"/>
          <p:cNvSpPr/>
          <p:nvPr/>
        </p:nvSpPr>
        <p:spPr>
          <a:xfrm>
            <a:off x="6272784" y="1783080"/>
            <a:ext cx="2240280" cy="320040"/>
          </a:xfrm>
          <a:prstGeom prst="rect">
            <a:avLst/>
          </a:prstGeom>
          <a:noFill/>
          <a:ln/>
        </p:spPr>
        <p:txBody>
          <a:bodyPr wrap="square" lIns="0" tIns="0" rIns="0" bIns="0" rtlCol="0" anchor="ctr"/>
          <a:lstStyle/>
          <a:p>
            <a:pPr marL="0" indent="0">
              <a:buNone/>
            </a:pPr>
            <a:r>
              <a:rPr lang="en-US" sz="1500" b="1">
                <a:solidFill>
                  <a:srgbClr val="1E3A5F"/>
                </a:solidFill>
                <a:latin typeface="Georgia" pitchFamily="34" charset="0"/>
                <a:ea typeface="Georgia" pitchFamily="34" charset="-122"/>
                <a:cs typeface="Georgia" pitchFamily="34" charset="-120"/>
              </a:rPr>
              <a:t>External Buyers</a:t>
            </a:r>
            <a:endParaRPr lang="en-US" sz="1500" dirty="0"/>
          </a:p>
        </p:txBody>
      </p:sp>
      <p:sp>
        <p:nvSpPr>
          <p:cNvPr id="21" name="Shape 18"/>
          <p:cNvSpPr/>
          <p:nvPr/>
        </p:nvSpPr>
        <p:spPr>
          <a:xfrm>
            <a:off x="6272784" y="2148840"/>
            <a:ext cx="2240280" cy="256032"/>
          </a:xfrm>
          <a:prstGeom prst="roundRect">
            <a:avLst>
              <a:gd name="adj" fmla="val 10714"/>
            </a:avLst>
          </a:prstGeom>
          <a:solidFill>
            <a:srgbClr val="2B6CB0">
              <a:alpha val="15000"/>
            </a:srgbClr>
          </a:solidFill>
          <a:ln/>
        </p:spPr>
        <p:txBody>
          <a:bodyPr/>
          <a:lstStyle/>
          <a:p>
            <a:endParaRPr lang="en-GB"/>
          </a:p>
        </p:txBody>
      </p:sp>
      <p:sp>
        <p:nvSpPr>
          <p:cNvPr id="22" name="Text 19"/>
          <p:cNvSpPr/>
          <p:nvPr/>
        </p:nvSpPr>
        <p:spPr>
          <a:xfrm>
            <a:off x="6272784" y="2148840"/>
            <a:ext cx="2240280" cy="256032"/>
          </a:xfrm>
          <a:prstGeom prst="rect">
            <a:avLst/>
          </a:prstGeom>
          <a:noFill/>
          <a:ln/>
        </p:spPr>
        <p:txBody>
          <a:bodyPr wrap="square" lIns="0" tIns="0" rIns="0" bIns="0" rtlCol="0" anchor="ctr"/>
          <a:lstStyle/>
          <a:p>
            <a:pPr marL="0" indent="0" algn="ctr">
              <a:buNone/>
            </a:pPr>
            <a:r>
              <a:rPr lang="en-US" sz="900" b="1" dirty="0">
                <a:solidFill>
                  <a:srgbClr val="2B6CB0"/>
                </a:solidFill>
                <a:latin typeface="Calibri" pitchFamily="34" charset="0"/>
                <a:ea typeface="Calibri" pitchFamily="34" charset="-122"/>
                <a:cs typeface="Calibri" pitchFamily="34" charset="-120"/>
              </a:rPr>
              <a:t>Competitor Contacts</a:t>
            </a:r>
            <a:endParaRPr lang="en-US" sz="900" dirty="0"/>
          </a:p>
        </p:txBody>
      </p:sp>
      <p:sp>
        <p:nvSpPr>
          <p:cNvPr id="23" name="Text 20"/>
          <p:cNvSpPr/>
          <p:nvPr/>
        </p:nvSpPr>
        <p:spPr>
          <a:xfrm>
            <a:off x="6272784" y="2560320"/>
            <a:ext cx="2240280" cy="2194560"/>
          </a:xfrm>
          <a:prstGeom prst="rect">
            <a:avLst/>
          </a:prstGeom>
          <a:noFill/>
          <a:ln/>
        </p:spPr>
        <p:txBody>
          <a:bodyPr wrap="square" rtlCol="0" anchor="t"/>
          <a:lstStyle/>
          <a:p>
            <a:pPr marL="342900" indent="-342900">
              <a:lnSpc>
                <a:spcPct val="130000"/>
              </a:lnSpc>
              <a:spcAft>
                <a:spcPts val="400"/>
              </a:spcAft>
              <a:buSzPct val="100000"/>
              <a:buChar char="•"/>
            </a:pPr>
            <a:r>
              <a:rPr lang="en-US" sz="1000" dirty="0">
                <a:solidFill>
                  <a:srgbClr val="4A5568"/>
                </a:solidFill>
                <a:latin typeface="Calibri" pitchFamily="34" charset="0"/>
                <a:ea typeface="Calibri" pitchFamily="34" charset="-122"/>
                <a:cs typeface="Calibri" pitchFamily="34" charset="-120"/>
              </a:rPr>
              <a:t>Prospective recipients of trade secrets</a:t>
            </a:r>
            <a:endParaRPr lang="en-US" sz="1000" dirty="0"/>
          </a:p>
          <a:p>
            <a:pPr marL="342900" indent="-342900">
              <a:lnSpc>
                <a:spcPct val="130000"/>
              </a:lnSpc>
              <a:spcAft>
                <a:spcPts val="400"/>
              </a:spcAft>
              <a:buSzPct val="100000"/>
              <a:buChar char="•"/>
            </a:pPr>
            <a:r>
              <a:rPr lang="en-US" sz="1000" dirty="0">
                <a:solidFill>
                  <a:srgbClr val="4A5568"/>
                </a:solidFill>
                <a:latin typeface="Calibri" pitchFamily="34" charset="0"/>
                <a:ea typeface="Calibri" pitchFamily="34" charset="-122"/>
                <a:cs typeface="Calibri" pitchFamily="34" charset="-120"/>
              </a:rPr>
              <a:t>May include competitor-linked entities</a:t>
            </a:r>
            <a:endParaRPr lang="en-US" sz="1000" dirty="0"/>
          </a:p>
          <a:p>
            <a:pPr marL="342900" indent="-342900">
              <a:lnSpc>
                <a:spcPct val="130000"/>
              </a:lnSpc>
              <a:spcAft>
                <a:spcPts val="400"/>
              </a:spcAft>
              <a:buSzPct val="100000"/>
              <a:buChar char="•"/>
            </a:pPr>
            <a:r>
              <a:rPr lang="en-US" sz="1000" dirty="0">
                <a:solidFill>
                  <a:srgbClr val="4A5568"/>
                </a:solidFill>
                <a:latin typeface="Calibri" pitchFamily="34" charset="0"/>
                <a:ea typeface="Calibri" pitchFamily="34" charset="-122"/>
                <a:cs typeface="Calibri" pitchFamily="34" charset="-120"/>
              </a:rPr>
              <a:t>Requested demo sample of stolen data</a:t>
            </a:r>
            <a:endParaRPr lang="en-US" sz="1000" dirty="0"/>
          </a:p>
          <a:p>
            <a:pPr marL="342900" indent="-342900">
              <a:lnSpc>
                <a:spcPct val="130000"/>
              </a:lnSpc>
              <a:spcAft>
                <a:spcPts val="400"/>
              </a:spcAft>
              <a:buSzPct val="100000"/>
              <a:buChar char="•"/>
            </a:pPr>
            <a:r>
              <a:rPr lang="en-US" sz="1000" dirty="0">
                <a:solidFill>
                  <a:srgbClr val="4A5568"/>
                </a:solidFill>
                <a:latin typeface="Calibri" pitchFamily="34" charset="0"/>
                <a:ea typeface="Calibri" pitchFamily="34" charset="-122"/>
                <a:cs typeface="Calibri" pitchFamily="34" charset="-120"/>
              </a:rPr>
              <a:t>Involved in offshore payment discussions</a:t>
            </a:r>
            <a:endParaRPr lang="en-US" sz="1000" dirty="0"/>
          </a:p>
          <a:p>
            <a:pPr marL="342900" indent="-342900">
              <a:lnSpc>
                <a:spcPct val="130000"/>
              </a:lnSpc>
              <a:spcAft>
                <a:spcPts val="400"/>
              </a:spcAft>
              <a:buSzPct val="100000"/>
              <a:buChar char="•"/>
            </a:pPr>
            <a:r>
              <a:rPr lang="en-US" sz="1000" dirty="0">
                <a:solidFill>
                  <a:srgbClr val="4A5568"/>
                </a:solidFill>
                <a:latin typeface="Calibri" pitchFamily="34" charset="0"/>
                <a:ea typeface="Calibri" pitchFamily="34" charset="-122"/>
                <a:cs typeface="Calibri" pitchFamily="34" charset="-120"/>
              </a:rPr>
              <a:t>Norman identified as buyer-side contact</a:t>
            </a:r>
            <a:endParaRPr lang="en-US" sz="10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0"/>
          </a:xfrm>
          <a:prstGeom prst="rect">
            <a:avLst/>
          </a:prstGeom>
          <a:solidFill>
            <a:srgbClr val="1E3A5F"/>
          </a:solidFill>
          <a:ln/>
        </p:spPr>
        <p:txBody>
          <a:bodyPr/>
          <a:lstStyle/>
          <a:p>
            <a:endParaRPr lang="en-GB"/>
          </a:p>
        </p:txBody>
      </p:sp>
      <p:sp>
        <p:nvSpPr>
          <p:cNvPr id="3" name="Text 1"/>
          <p:cNvSpPr/>
          <p:nvPr/>
        </p:nvSpPr>
        <p:spPr>
          <a:xfrm>
            <a:off x="640080" y="0"/>
            <a:ext cx="7772400" cy="914400"/>
          </a:xfrm>
          <a:prstGeom prst="rect">
            <a:avLst/>
          </a:prstGeom>
          <a:noFill/>
          <a:ln/>
        </p:spPr>
        <p:txBody>
          <a:bodyPr wrap="square" lIns="0" tIns="0" rIns="0" bIns="0" rtlCol="0" anchor="ctr"/>
          <a:lstStyle/>
          <a:p>
            <a:pPr marL="0" indent="0" algn="l">
              <a:buNone/>
            </a:pPr>
            <a:r>
              <a:rPr lang="en-US" sz="2400" b="1" dirty="0">
                <a:solidFill>
                  <a:srgbClr val="FFFFFF"/>
                </a:solidFill>
                <a:latin typeface="Georgia" pitchFamily="34" charset="0"/>
                <a:ea typeface="Georgia" pitchFamily="34" charset="-122"/>
                <a:cs typeface="Georgia" pitchFamily="34" charset="-120"/>
              </a:rPr>
              <a:t>LEGAL ASSESSMENT &amp; RECOMMENDATIONS</a:t>
            </a:r>
            <a:endParaRPr lang="en-US" sz="2400" dirty="0"/>
          </a:p>
        </p:txBody>
      </p:sp>
      <p:pic>
        <p:nvPicPr>
          <p:cNvPr id="4" name="Image 0" descr="preencoded.png"/>
          <p:cNvPicPr>
            <a:picLocks noChangeAspect="1"/>
          </p:cNvPicPr>
          <p:nvPr/>
        </p:nvPicPr>
        <p:blipFill>
          <a:blip r:embed="rId3"/>
          <a:stretch>
            <a:fillRect/>
          </a:stretch>
        </p:blipFill>
        <p:spPr>
          <a:xfrm>
            <a:off x="548640" y="1097280"/>
            <a:ext cx="320040" cy="320040"/>
          </a:xfrm>
          <a:prstGeom prst="rect">
            <a:avLst/>
          </a:prstGeom>
        </p:spPr>
      </p:pic>
      <p:sp>
        <p:nvSpPr>
          <p:cNvPr id="5" name="Text 2"/>
          <p:cNvSpPr/>
          <p:nvPr/>
        </p:nvSpPr>
        <p:spPr>
          <a:xfrm>
            <a:off x="960120" y="1097280"/>
            <a:ext cx="3200400" cy="320040"/>
          </a:xfrm>
          <a:prstGeom prst="rect">
            <a:avLst/>
          </a:prstGeom>
          <a:noFill/>
          <a:ln/>
        </p:spPr>
        <p:txBody>
          <a:bodyPr wrap="square" lIns="0" tIns="0" rIns="0" bIns="0" rtlCol="0" anchor="ctr"/>
          <a:lstStyle/>
          <a:p>
            <a:pPr marL="0" indent="0">
              <a:buNone/>
            </a:pPr>
            <a:r>
              <a:rPr lang="en-US" sz="1300" b="1" dirty="0">
                <a:solidFill>
                  <a:srgbClr val="1E3A5F"/>
                </a:solidFill>
                <a:latin typeface="Georgia" pitchFamily="34" charset="0"/>
                <a:ea typeface="Georgia" pitchFamily="34" charset="-122"/>
                <a:cs typeface="Georgia" pitchFamily="34" charset="-120"/>
              </a:rPr>
              <a:t>Offences</a:t>
            </a:r>
            <a:endParaRPr lang="en-US" sz="1300" dirty="0"/>
          </a:p>
        </p:txBody>
      </p:sp>
      <p:sp>
        <p:nvSpPr>
          <p:cNvPr id="6" name="Shape 3"/>
          <p:cNvSpPr/>
          <p:nvPr/>
        </p:nvSpPr>
        <p:spPr>
          <a:xfrm>
            <a:off x="457200" y="1554480"/>
            <a:ext cx="3931920" cy="1828800"/>
          </a:xfrm>
          <a:prstGeom prst="rect">
            <a:avLst/>
          </a:prstGeom>
          <a:solidFill>
            <a:srgbClr val="FFF5F5"/>
          </a:solidFill>
          <a:ln/>
          <a:effectLst>
            <a:outerShdw blurRad="38100" dist="12700" dir="8100000" algn="bl" rotWithShape="0">
              <a:srgbClr val="000000">
                <a:alpha val="6000"/>
              </a:srgbClr>
            </a:outerShdw>
          </a:effectLst>
        </p:spPr>
        <p:txBody>
          <a:bodyPr/>
          <a:lstStyle/>
          <a:p>
            <a:endParaRPr lang="en-GB"/>
          </a:p>
        </p:txBody>
      </p:sp>
      <p:sp>
        <p:nvSpPr>
          <p:cNvPr id="7" name="Shape 4"/>
          <p:cNvSpPr/>
          <p:nvPr/>
        </p:nvSpPr>
        <p:spPr>
          <a:xfrm>
            <a:off x="457200" y="1554480"/>
            <a:ext cx="54864" cy="1828800"/>
          </a:xfrm>
          <a:prstGeom prst="rect">
            <a:avLst/>
          </a:prstGeom>
          <a:solidFill>
            <a:srgbClr val="C53030"/>
          </a:solidFill>
          <a:ln/>
        </p:spPr>
        <p:txBody>
          <a:bodyPr/>
          <a:lstStyle/>
          <a:p>
            <a:endParaRPr lang="en-GB"/>
          </a:p>
        </p:txBody>
      </p:sp>
      <p:sp>
        <p:nvSpPr>
          <p:cNvPr id="8" name="Text 5"/>
          <p:cNvSpPr/>
          <p:nvPr/>
        </p:nvSpPr>
        <p:spPr>
          <a:xfrm>
            <a:off x="640080" y="1645920"/>
            <a:ext cx="3566160" cy="1645920"/>
          </a:xfrm>
          <a:prstGeom prst="rect">
            <a:avLst/>
          </a:prstGeom>
          <a:noFill/>
          <a:ln/>
        </p:spPr>
        <p:txBody>
          <a:bodyPr wrap="square" rtlCol="0" anchor="t"/>
          <a:lstStyle/>
          <a:p>
            <a:pPr marL="342900" indent="-342900">
              <a:lnSpc>
                <a:spcPct val="135000"/>
              </a:lnSpc>
              <a:spcAft>
                <a:spcPts val="400"/>
              </a:spcAft>
              <a:buSzPct val="100000"/>
              <a:buChar char="•"/>
            </a:pPr>
            <a:r>
              <a:rPr lang="en-US" sz="1050" dirty="0">
                <a:solidFill>
                  <a:srgbClr val="4A5568"/>
                </a:solidFill>
                <a:latin typeface="Calibri" pitchFamily="34" charset="0"/>
                <a:ea typeface="Calibri" pitchFamily="34" charset="-122"/>
                <a:cs typeface="Calibri" pitchFamily="34" charset="-120"/>
              </a:rPr>
              <a:t>Theft of trade secrets</a:t>
            </a:r>
            <a:endParaRPr lang="en-US" sz="1050" dirty="0"/>
          </a:p>
          <a:p>
            <a:pPr marL="342900" indent="-342900">
              <a:lnSpc>
                <a:spcPct val="135000"/>
              </a:lnSpc>
              <a:spcAft>
                <a:spcPts val="400"/>
              </a:spcAft>
              <a:buSzPct val="100000"/>
              <a:buChar char="•"/>
            </a:pPr>
            <a:r>
              <a:rPr lang="en-US" sz="1050" dirty="0">
                <a:solidFill>
                  <a:srgbClr val="4A5568"/>
                </a:solidFill>
                <a:latin typeface="Calibri" pitchFamily="34" charset="0"/>
                <a:ea typeface="Calibri" pitchFamily="34" charset="-122"/>
                <a:cs typeface="Calibri" pitchFamily="34" charset="-120"/>
              </a:rPr>
              <a:t>Unauthorized access / misuse of company systems</a:t>
            </a:r>
            <a:endParaRPr lang="en-US" sz="1050" dirty="0"/>
          </a:p>
          <a:p>
            <a:pPr marL="342900" indent="-342900">
              <a:lnSpc>
                <a:spcPct val="135000"/>
              </a:lnSpc>
              <a:spcAft>
                <a:spcPts val="400"/>
              </a:spcAft>
              <a:buSzPct val="100000"/>
              <a:buChar char="•"/>
            </a:pPr>
            <a:r>
              <a:rPr lang="en-US" sz="1050" dirty="0">
                <a:solidFill>
                  <a:srgbClr val="4A5568"/>
                </a:solidFill>
                <a:latin typeface="Calibri" pitchFamily="34" charset="0"/>
                <a:ea typeface="Calibri" pitchFamily="34" charset="-122"/>
                <a:cs typeface="Calibri" pitchFamily="34" charset="-120"/>
              </a:rPr>
              <a:t>Conspiracy</a:t>
            </a:r>
            <a:endParaRPr lang="en-US" sz="1050" dirty="0"/>
          </a:p>
          <a:p>
            <a:pPr marL="342900" indent="-342900">
              <a:lnSpc>
                <a:spcPct val="135000"/>
              </a:lnSpc>
              <a:spcAft>
                <a:spcPts val="400"/>
              </a:spcAft>
              <a:buSzPct val="100000"/>
              <a:buChar char="•"/>
            </a:pPr>
            <a:r>
              <a:rPr lang="en-US" sz="1050" dirty="0">
                <a:solidFill>
                  <a:srgbClr val="4A5568"/>
                </a:solidFill>
                <a:latin typeface="Calibri" pitchFamily="34" charset="0"/>
                <a:ea typeface="Calibri" pitchFamily="34" charset="-122"/>
                <a:cs typeface="Calibri" pitchFamily="34" charset="-120"/>
              </a:rPr>
              <a:t>Fraud / breach of trust</a:t>
            </a:r>
            <a:endParaRPr lang="en-US" sz="1050" dirty="0"/>
          </a:p>
          <a:p>
            <a:pPr marL="342900" indent="-342900">
              <a:lnSpc>
                <a:spcPct val="135000"/>
              </a:lnSpc>
              <a:spcAft>
                <a:spcPts val="400"/>
              </a:spcAft>
              <a:buSzPct val="100000"/>
              <a:buChar char="•"/>
            </a:pPr>
            <a:r>
              <a:rPr lang="en-US" sz="1050" dirty="0">
                <a:solidFill>
                  <a:srgbClr val="4A5568"/>
                </a:solidFill>
                <a:latin typeface="Calibri" pitchFamily="34" charset="0"/>
                <a:ea typeface="Calibri" pitchFamily="34" charset="-122"/>
                <a:cs typeface="Calibri" pitchFamily="34" charset="-120"/>
              </a:rPr>
              <a:t>Corporate espionage</a:t>
            </a:r>
            <a:endParaRPr lang="en-US" sz="1050" dirty="0"/>
          </a:p>
          <a:p>
            <a:pPr marL="342900" indent="-342900">
              <a:lnSpc>
                <a:spcPct val="135000"/>
              </a:lnSpc>
              <a:spcAft>
                <a:spcPts val="400"/>
              </a:spcAft>
              <a:buSzPct val="100000"/>
              <a:buChar char="•"/>
            </a:pPr>
            <a:r>
              <a:rPr lang="en-US" sz="1050" dirty="0">
                <a:solidFill>
                  <a:srgbClr val="4A5568"/>
                </a:solidFill>
                <a:latin typeface="Calibri" pitchFamily="34" charset="0"/>
                <a:ea typeface="Calibri" pitchFamily="34" charset="-122"/>
                <a:cs typeface="Calibri" pitchFamily="34" charset="-120"/>
              </a:rPr>
              <a:t>Attempted unlawful disclosure of confidential data</a:t>
            </a:r>
            <a:endParaRPr lang="en-US" sz="1050" dirty="0"/>
          </a:p>
        </p:txBody>
      </p:sp>
      <p:pic>
        <p:nvPicPr>
          <p:cNvPr id="9" name="Image 1" descr="preencoded.png"/>
          <p:cNvPicPr>
            <a:picLocks noChangeAspect="1"/>
          </p:cNvPicPr>
          <p:nvPr/>
        </p:nvPicPr>
        <p:blipFill>
          <a:blip r:embed="rId4"/>
          <a:stretch>
            <a:fillRect/>
          </a:stretch>
        </p:blipFill>
        <p:spPr>
          <a:xfrm>
            <a:off x="4846320" y="1097280"/>
            <a:ext cx="320040" cy="320040"/>
          </a:xfrm>
          <a:prstGeom prst="rect">
            <a:avLst/>
          </a:prstGeom>
        </p:spPr>
      </p:pic>
      <p:sp>
        <p:nvSpPr>
          <p:cNvPr id="10" name="Text 6"/>
          <p:cNvSpPr/>
          <p:nvPr/>
        </p:nvSpPr>
        <p:spPr>
          <a:xfrm>
            <a:off x="5257800" y="1097280"/>
            <a:ext cx="3200400" cy="320040"/>
          </a:xfrm>
          <a:prstGeom prst="rect">
            <a:avLst/>
          </a:prstGeom>
          <a:noFill/>
          <a:ln/>
        </p:spPr>
        <p:txBody>
          <a:bodyPr wrap="square" lIns="0" tIns="0" rIns="0" bIns="0" rtlCol="0" anchor="ctr"/>
          <a:lstStyle/>
          <a:p>
            <a:pPr marL="0" indent="0">
              <a:buNone/>
            </a:pPr>
            <a:r>
              <a:rPr lang="en-US" sz="1300" b="1" dirty="0">
                <a:solidFill>
                  <a:srgbClr val="1E3A5F"/>
                </a:solidFill>
                <a:latin typeface="Georgia" pitchFamily="34" charset="0"/>
                <a:ea typeface="Georgia" pitchFamily="34" charset="-122"/>
                <a:cs typeface="Georgia" pitchFamily="34" charset="-120"/>
              </a:rPr>
              <a:t>Recommendations</a:t>
            </a:r>
            <a:endParaRPr lang="en-US" sz="1300" dirty="0"/>
          </a:p>
        </p:txBody>
      </p:sp>
      <p:sp>
        <p:nvSpPr>
          <p:cNvPr id="11" name="Shape 7"/>
          <p:cNvSpPr/>
          <p:nvPr/>
        </p:nvSpPr>
        <p:spPr>
          <a:xfrm>
            <a:off x="4754880" y="1554480"/>
            <a:ext cx="3931920" cy="1828800"/>
          </a:xfrm>
          <a:prstGeom prst="rect">
            <a:avLst/>
          </a:prstGeom>
          <a:solidFill>
            <a:srgbClr val="F7F8FA"/>
          </a:solidFill>
          <a:ln/>
          <a:effectLst>
            <a:outerShdw blurRad="38100" dist="12700" dir="8100000" algn="bl" rotWithShape="0">
              <a:srgbClr val="000000">
                <a:alpha val="6000"/>
              </a:srgbClr>
            </a:outerShdw>
          </a:effectLst>
        </p:spPr>
        <p:txBody>
          <a:bodyPr/>
          <a:lstStyle/>
          <a:p>
            <a:endParaRPr lang="en-GB"/>
          </a:p>
        </p:txBody>
      </p:sp>
      <p:sp>
        <p:nvSpPr>
          <p:cNvPr id="12" name="Text 8"/>
          <p:cNvSpPr/>
          <p:nvPr/>
        </p:nvSpPr>
        <p:spPr>
          <a:xfrm>
            <a:off x="4937760" y="1627632"/>
            <a:ext cx="3566160" cy="228600"/>
          </a:xfrm>
          <a:prstGeom prst="rect">
            <a:avLst/>
          </a:prstGeom>
          <a:noFill/>
          <a:ln/>
        </p:spPr>
        <p:txBody>
          <a:bodyPr wrap="square" lIns="0" tIns="0" rIns="0" bIns="0" rtlCol="0" anchor="ctr"/>
          <a:lstStyle/>
          <a:p>
            <a:pPr marL="0" indent="0">
              <a:buNone/>
            </a:pPr>
            <a:r>
              <a:rPr lang="en-US" sz="1100" b="1" dirty="0">
                <a:solidFill>
                  <a:srgbClr val="1E3A5F"/>
                </a:solidFill>
                <a:latin typeface="Georgia" pitchFamily="34" charset="0"/>
                <a:ea typeface="Georgia" pitchFamily="34" charset="-122"/>
                <a:cs typeface="Georgia" pitchFamily="34" charset="-120"/>
              </a:rPr>
              <a:t>For Quantum Tech</a:t>
            </a:r>
            <a:endParaRPr lang="en-US" sz="1100" dirty="0"/>
          </a:p>
        </p:txBody>
      </p:sp>
      <p:sp>
        <p:nvSpPr>
          <p:cNvPr id="13" name="Text 9"/>
          <p:cNvSpPr/>
          <p:nvPr/>
        </p:nvSpPr>
        <p:spPr>
          <a:xfrm>
            <a:off x="4937760" y="1920240"/>
            <a:ext cx="3566160" cy="1280160"/>
          </a:xfrm>
          <a:prstGeom prst="rect">
            <a:avLst/>
          </a:prstGeom>
          <a:noFill/>
          <a:ln/>
        </p:spPr>
        <p:txBody>
          <a:bodyPr wrap="square" rtlCol="0" anchor="t"/>
          <a:lstStyle/>
          <a:p>
            <a:pPr marL="342900" indent="-342900">
              <a:lnSpc>
                <a:spcPct val="130000"/>
              </a:lnSpc>
              <a:spcAft>
                <a:spcPts val="300"/>
              </a:spcAft>
              <a:buSzPct val="100000"/>
              <a:buChar char="•"/>
            </a:pPr>
            <a:r>
              <a:rPr lang="en-US" sz="1000" dirty="0">
                <a:solidFill>
                  <a:srgbClr val="4A5568"/>
                </a:solidFill>
                <a:latin typeface="Calibri" pitchFamily="34" charset="0"/>
                <a:ea typeface="Calibri" pitchFamily="34" charset="-122"/>
                <a:cs typeface="Calibri" pitchFamily="34" charset="-120"/>
              </a:rPr>
              <a:t>Revoke access and preserve logs</a:t>
            </a:r>
            <a:endParaRPr lang="en-US" sz="1000" dirty="0"/>
          </a:p>
          <a:p>
            <a:pPr marL="342900" indent="-342900">
              <a:lnSpc>
                <a:spcPct val="130000"/>
              </a:lnSpc>
              <a:spcAft>
                <a:spcPts val="300"/>
              </a:spcAft>
              <a:buSzPct val="100000"/>
              <a:buChar char="•"/>
            </a:pPr>
            <a:r>
              <a:rPr lang="en-US" sz="1000" dirty="0">
                <a:solidFill>
                  <a:srgbClr val="4A5568"/>
                </a:solidFill>
                <a:latin typeface="Calibri" pitchFamily="34" charset="0"/>
                <a:ea typeface="Calibri" pitchFamily="34" charset="-122"/>
                <a:cs typeface="Calibri" pitchFamily="34" charset="-120"/>
              </a:rPr>
              <a:t>Review DLP / insider threat controls</a:t>
            </a:r>
            <a:endParaRPr lang="en-US" sz="1000" dirty="0"/>
          </a:p>
          <a:p>
            <a:pPr marL="342900" indent="-342900">
              <a:lnSpc>
                <a:spcPct val="130000"/>
              </a:lnSpc>
              <a:spcAft>
                <a:spcPts val="300"/>
              </a:spcAft>
              <a:buSzPct val="100000"/>
              <a:buChar char="•"/>
            </a:pPr>
            <a:r>
              <a:rPr lang="en-US" sz="1000" dirty="0">
                <a:solidFill>
                  <a:srgbClr val="4A5568"/>
                </a:solidFill>
                <a:latin typeface="Calibri" pitchFamily="34" charset="0"/>
                <a:ea typeface="Calibri" pitchFamily="34" charset="-122"/>
                <a:cs typeface="Calibri" pitchFamily="34" charset="-120"/>
              </a:rPr>
              <a:t>Rotate credentials and monitor exports</a:t>
            </a:r>
            <a:endParaRPr lang="en-US" sz="1000" dirty="0"/>
          </a:p>
          <a:p>
            <a:pPr marL="342900" indent="-342900">
              <a:lnSpc>
                <a:spcPct val="130000"/>
              </a:lnSpc>
              <a:spcAft>
                <a:spcPts val="300"/>
              </a:spcAft>
              <a:buSzPct val="100000"/>
              <a:buChar char="•"/>
            </a:pPr>
            <a:r>
              <a:rPr lang="en-US" sz="1000" dirty="0">
                <a:solidFill>
                  <a:srgbClr val="4A5568"/>
                </a:solidFill>
                <a:latin typeface="Calibri" pitchFamily="34" charset="0"/>
                <a:ea typeface="Calibri" pitchFamily="34" charset="-122"/>
                <a:cs typeface="Calibri" pitchFamily="34" charset="-120"/>
              </a:rPr>
              <a:t>Conduct HR and disciplinary action</a:t>
            </a:r>
            <a:endParaRPr lang="en-US" sz="1000" dirty="0"/>
          </a:p>
        </p:txBody>
      </p:sp>
      <p:sp>
        <p:nvSpPr>
          <p:cNvPr id="14" name="Shape 10"/>
          <p:cNvSpPr/>
          <p:nvPr/>
        </p:nvSpPr>
        <p:spPr>
          <a:xfrm>
            <a:off x="457200" y="3611880"/>
            <a:ext cx="8229600" cy="1425946"/>
          </a:xfrm>
          <a:prstGeom prst="rect">
            <a:avLst/>
          </a:prstGeom>
          <a:solidFill>
            <a:srgbClr val="F7F8FA"/>
          </a:solidFill>
          <a:ln/>
          <a:effectLst>
            <a:outerShdw blurRad="38100" dist="12700" dir="8100000" algn="bl" rotWithShape="0">
              <a:srgbClr val="000000">
                <a:alpha val="6000"/>
              </a:srgbClr>
            </a:outerShdw>
          </a:effectLst>
        </p:spPr>
        <p:txBody>
          <a:bodyPr/>
          <a:lstStyle/>
          <a:p>
            <a:endParaRPr lang="en-GB"/>
          </a:p>
        </p:txBody>
      </p:sp>
      <p:sp>
        <p:nvSpPr>
          <p:cNvPr id="15" name="Text 11"/>
          <p:cNvSpPr/>
          <p:nvPr/>
        </p:nvSpPr>
        <p:spPr>
          <a:xfrm>
            <a:off x="640080" y="3685032"/>
            <a:ext cx="7863840" cy="228600"/>
          </a:xfrm>
          <a:prstGeom prst="rect">
            <a:avLst/>
          </a:prstGeom>
          <a:noFill/>
          <a:ln/>
        </p:spPr>
        <p:txBody>
          <a:bodyPr wrap="square" lIns="0" tIns="0" rIns="0" bIns="0" rtlCol="0" anchor="ctr"/>
          <a:lstStyle/>
          <a:p>
            <a:pPr marL="0" indent="0">
              <a:buNone/>
            </a:pPr>
            <a:r>
              <a:rPr lang="en-US" sz="1100" b="1" dirty="0">
                <a:solidFill>
                  <a:srgbClr val="1E3A5F"/>
                </a:solidFill>
                <a:latin typeface="Georgia" pitchFamily="34" charset="0"/>
                <a:ea typeface="Georgia" pitchFamily="34" charset="-122"/>
                <a:cs typeface="Georgia" pitchFamily="34" charset="-120"/>
              </a:rPr>
              <a:t>For Law Enforcement</a:t>
            </a:r>
            <a:endParaRPr lang="en-US" sz="1100" dirty="0"/>
          </a:p>
        </p:txBody>
      </p:sp>
      <p:sp>
        <p:nvSpPr>
          <p:cNvPr id="16" name="Text 12"/>
          <p:cNvSpPr/>
          <p:nvPr/>
        </p:nvSpPr>
        <p:spPr>
          <a:xfrm>
            <a:off x="640080" y="3977640"/>
            <a:ext cx="7863840" cy="914400"/>
          </a:xfrm>
          <a:prstGeom prst="rect">
            <a:avLst/>
          </a:prstGeom>
          <a:noFill/>
          <a:ln/>
        </p:spPr>
        <p:txBody>
          <a:bodyPr wrap="square" rtlCol="0" anchor="t"/>
          <a:lstStyle/>
          <a:p>
            <a:pPr marL="342900" indent="-342900">
              <a:spcAft>
                <a:spcPts val="300"/>
              </a:spcAft>
              <a:buSzPct val="100000"/>
              <a:buChar char="•"/>
            </a:pPr>
            <a:r>
              <a:rPr lang="en-US" sz="1100" dirty="0">
                <a:solidFill>
                  <a:srgbClr val="4A5568"/>
                </a:solidFill>
                <a:latin typeface="Calibri" pitchFamily="34" charset="0"/>
                <a:ea typeface="Calibri" pitchFamily="34" charset="-122"/>
                <a:cs typeface="Calibri" pitchFamily="34" charset="-120"/>
              </a:rPr>
              <a:t>Obtain warrants for cloud backups and email</a:t>
            </a:r>
            <a:endParaRPr lang="en-US" sz="1100" dirty="0"/>
          </a:p>
          <a:p>
            <a:pPr marL="342900" indent="-342900">
              <a:spcAft>
                <a:spcPts val="300"/>
              </a:spcAft>
              <a:buSzPct val="100000"/>
              <a:buChar char="•"/>
            </a:pPr>
            <a:r>
              <a:rPr lang="en-US" sz="1100" dirty="0">
                <a:solidFill>
                  <a:srgbClr val="4A5568"/>
                </a:solidFill>
                <a:latin typeface="Calibri" pitchFamily="34" charset="0"/>
                <a:ea typeface="Calibri" pitchFamily="34" charset="-122"/>
                <a:cs typeface="Calibri" pitchFamily="34" charset="-120"/>
              </a:rPr>
              <a:t>Trace financial transactions</a:t>
            </a:r>
            <a:endParaRPr lang="en-US" sz="1100" dirty="0"/>
          </a:p>
          <a:p>
            <a:pPr marL="342900" indent="-342900">
              <a:spcAft>
                <a:spcPts val="300"/>
              </a:spcAft>
              <a:buSzPct val="100000"/>
              <a:buChar char="•"/>
            </a:pPr>
            <a:r>
              <a:rPr lang="en-US" sz="1100" dirty="0">
                <a:solidFill>
                  <a:srgbClr val="4A5568"/>
                </a:solidFill>
                <a:latin typeface="Calibri" pitchFamily="34" charset="0"/>
                <a:ea typeface="Calibri" pitchFamily="34" charset="-122"/>
                <a:cs typeface="Calibri" pitchFamily="34" charset="-120"/>
              </a:rPr>
              <a:t>Seize additional storage devices</a:t>
            </a:r>
            <a:endParaRPr lang="en-US" sz="1100" dirty="0"/>
          </a:p>
          <a:p>
            <a:pPr marL="342900" indent="-342900">
              <a:spcAft>
                <a:spcPts val="300"/>
              </a:spcAft>
              <a:buSzPct val="100000"/>
              <a:buChar char="•"/>
            </a:pPr>
            <a:r>
              <a:rPr lang="en-US" sz="1100" dirty="0">
                <a:solidFill>
                  <a:srgbClr val="4A5568"/>
                </a:solidFill>
                <a:latin typeface="Calibri" pitchFamily="34" charset="0"/>
                <a:ea typeface="Calibri" pitchFamily="34" charset="-122"/>
                <a:cs typeface="Calibri" pitchFamily="34" charset="-120"/>
              </a:rPr>
              <a:t>Recover deleted artifacts</a:t>
            </a:r>
          </a:p>
          <a:p>
            <a:pPr marL="342900" indent="-342900">
              <a:spcAft>
                <a:spcPts val="300"/>
              </a:spcAft>
              <a:buSzPct val="100000"/>
              <a:buChar char="•"/>
            </a:pPr>
            <a:r>
              <a:rPr lang="en-US" sz="1100" dirty="0">
                <a:solidFill>
                  <a:srgbClr val="4A5568"/>
                </a:solidFill>
                <a:latin typeface="Calibri" pitchFamily="34" charset="0"/>
                <a:ea typeface="Calibri" pitchFamily="34" charset="-122"/>
                <a:cs typeface="Calibri" pitchFamily="34" charset="-120"/>
              </a:rPr>
              <a:t>Interview suspects using disclosed timeline</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1">
    <p:bg>
      <p:bgPr>
        <a:solidFill>
          <a:srgbClr val="1E3A5F"/>
        </a:solidFill>
        <a:effectLst/>
      </p:bgPr>
    </p:bg>
    <p:spTree>
      <p:nvGrpSpPr>
        <p:cNvPr id="1" name=""/>
        <p:cNvGrpSpPr/>
        <p:nvPr/>
      </p:nvGrpSpPr>
      <p:grpSpPr>
        <a:xfrm>
          <a:off x="0" y="0"/>
          <a:ext cx="0" cy="0"/>
          <a:chOff x="0" y="0"/>
          <a:chExt cx="0" cy="0"/>
        </a:xfrm>
      </p:grpSpPr>
      <p:sp>
        <p:nvSpPr>
          <p:cNvPr id="2" name="Shape 0"/>
          <p:cNvSpPr/>
          <p:nvPr/>
        </p:nvSpPr>
        <p:spPr>
          <a:xfrm>
            <a:off x="0" y="0"/>
            <a:ext cx="9144000" cy="54864"/>
          </a:xfrm>
          <a:prstGeom prst="rect">
            <a:avLst/>
          </a:prstGeom>
          <a:solidFill>
            <a:srgbClr val="2B6CB0"/>
          </a:solidFill>
          <a:ln/>
        </p:spPr>
        <p:txBody>
          <a:bodyPr/>
          <a:lstStyle/>
          <a:p>
            <a:endParaRPr lang="en-GB"/>
          </a:p>
        </p:txBody>
      </p:sp>
      <p:pic>
        <p:nvPicPr>
          <p:cNvPr id="3" name="Image 0" descr="preencoded.png"/>
          <p:cNvPicPr>
            <a:picLocks noChangeAspect="1"/>
          </p:cNvPicPr>
          <p:nvPr/>
        </p:nvPicPr>
        <p:blipFill>
          <a:blip r:embed="rId3"/>
          <a:stretch>
            <a:fillRect/>
          </a:stretch>
        </p:blipFill>
        <p:spPr>
          <a:xfrm>
            <a:off x="4114800" y="457200"/>
            <a:ext cx="914400" cy="914400"/>
          </a:xfrm>
          <a:prstGeom prst="rect">
            <a:avLst/>
          </a:prstGeom>
        </p:spPr>
      </p:pic>
      <p:sp>
        <p:nvSpPr>
          <p:cNvPr id="4" name="Text 1"/>
          <p:cNvSpPr/>
          <p:nvPr/>
        </p:nvSpPr>
        <p:spPr>
          <a:xfrm>
            <a:off x="457200" y="1508760"/>
            <a:ext cx="8229600" cy="548640"/>
          </a:xfrm>
          <a:prstGeom prst="rect">
            <a:avLst/>
          </a:prstGeom>
          <a:noFill/>
          <a:ln/>
        </p:spPr>
        <p:txBody>
          <a:bodyPr wrap="square" rtlCol="0" anchor="ctr"/>
          <a:lstStyle/>
          <a:p>
            <a:pPr marL="0" indent="0" algn="ctr">
              <a:buNone/>
            </a:pPr>
            <a:r>
              <a:rPr lang="en-US" sz="3000" b="1" kern="0" spc="300" dirty="0">
                <a:solidFill>
                  <a:srgbClr val="FFFFFF"/>
                </a:solidFill>
                <a:latin typeface="Georgia" pitchFamily="34" charset="0"/>
                <a:ea typeface="Georgia" pitchFamily="34" charset="-122"/>
                <a:cs typeface="Georgia" pitchFamily="34" charset="-120"/>
              </a:rPr>
              <a:t>CONCLUSION</a:t>
            </a:r>
            <a:endParaRPr lang="en-US" sz="3000" dirty="0"/>
          </a:p>
        </p:txBody>
      </p:sp>
      <p:sp>
        <p:nvSpPr>
          <p:cNvPr id="5" name="Text 2"/>
          <p:cNvSpPr/>
          <p:nvPr/>
        </p:nvSpPr>
        <p:spPr>
          <a:xfrm>
            <a:off x="914400" y="2286000"/>
            <a:ext cx="7315200" cy="1280160"/>
          </a:xfrm>
          <a:prstGeom prst="rect">
            <a:avLst/>
          </a:prstGeom>
          <a:noFill/>
          <a:ln/>
        </p:spPr>
        <p:txBody>
          <a:bodyPr wrap="square" rtlCol="0" anchor="t"/>
          <a:lstStyle/>
          <a:p>
            <a:pPr marL="0" indent="0" algn="ctr">
              <a:lnSpc>
                <a:spcPct val="150000"/>
              </a:lnSpc>
              <a:buNone/>
            </a:pPr>
            <a:r>
              <a:rPr lang="en-US" sz="1300" dirty="0">
                <a:solidFill>
                  <a:srgbClr val="CADCFC"/>
                </a:solidFill>
                <a:latin typeface="Calibri" pitchFamily="34" charset="0"/>
                <a:ea typeface="Calibri" pitchFamily="34" charset="-122"/>
                <a:cs typeface="Calibri" pitchFamily="34" charset="-120"/>
              </a:rPr>
              <a:t>On the balance of digital evidence provided, Emma knowingly attempted to monetize confidential corporate technology. Joe functioned as broker to identify buyers and progress negotiations. The sustained communications, secrecy requests, payment references, and sample/offshore discussions substantially support a coordinated attempt to sell proprietary IP.</a:t>
            </a:r>
            <a:endParaRPr lang="en-US" sz="1300" dirty="0"/>
          </a:p>
        </p:txBody>
      </p:sp>
      <p:sp>
        <p:nvSpPr>
          <p:cNvPr id="6" name="Text 3"/>
          <p:cNvSpPr/>
          <p:nvPr/>
        </p:nvSpPr>
        <p:spPr>
          <a:xfrm>
            <a:off x="1371600" y="3703320"/>
            <a:ext cx="6400800" cy="1188720"/>
          </a:xfrm>
          <a:prstGeom prst="rect">
            <a:avLst/>
          </a:prstGeom>
          <a:noFill/>
          <a:ln/>
        </p:spPr>
        <p:txBody>
          <a:bodyPr wrap="square" rtlCol="0" anchor="t"/>
          <a:lstStyle/>
          <a:p>
            <a:pPr marL="342900" indent="-342900">
              <a:lnSpc>
                <a:spcPct val="135000"/>
              </a:lnSpc>
              <a:spcAft>
                <a:spcPts val="500"/>
              </a:spcAft>
              <a:buSzPct val="100000"/>
              <a:buChar char="•"/>
            </a:pPr>
            <a:r>
              <a:rPr lang="en-US" sz="1100" dirty="0">
                <a:solidFill>
                  <a:srgbClr val="A0BFDF"/>
                </a:solidFill>
                <a:latin typeface="Calibri" pitchFamily="34" charset="0"/>
                <a:ea typeface="Calibri" pitchFamily="34" charset="-122"/>
                <a:cs typeface="Calibri" pitchFamily="34" charset="-120"/>
              </a:rPr>
              <a:t>Emma - knowingly attempted to monetize confidential corporate technology</a:t>
            </a:r>
            <a:endParaRPr lang="en-US" sz="1100" dirty="0"/>
          </a:p>
          <a:p>
            <a:pPr marL="342900" indent="-342900">
              <a:lnSpc>
                <a:spcPct val="135000"/>
              </a:lnSpc>
              <a:spcAft>
                <a:spcPts val="500"/>
              </a:spcAft>
              <a:buSzPct val="100000"/>
              <a:buChar char="•"/>
            </a:pPr>
            <a:r>
              <a:rPr lang="en-US" sz="1100" dirty="0">
                <a:solidFill>
                  <a:srgbClr val="A0BFDF"/>
                </a:solidFill>
                <a:latin typeface="Calibri" pitchFamily="34" charset="0"/>
                <a:ea typeface="Calibri" pitchFamily="34" charset="-122"/>
                <a:cs typeface="Calibri" pitchFamily="34" charset="-120"/>
              </a:rPr>
              <a:t>Joe - functioned as broker to identify buyers and progress negotiations</a:t>
            </a:r>
            <a:endParaRPr lang="en-US" sz="1100" dirty="0"/>
          </a:p>
          <a:p>
            <a:pPr marL="342900" indent="-342900">
              <a:lnSpc>
                <a:spcPct val="135000"/>
              </a:lnSpc>
              <a:spcAft>
                <a:spcPts val="500"/>
              </a:spcAft>
              <a:buSzPct val="100000"/>
              <a:buChar char="•"/>
            </a:pPr>
            <a:r>
              <a:rPr lang="en-US" sz="1100" dirty="0">
                <a:solidFill>
                  <a:srgbClr val="A0BFDF"/>
                </a:solidFill>
                <a:latin typeface="Calibri" pitchFamily="34" charset="0"/>
                <a:ea typeface="Calibri" pitchFamily="34" charset="-122"/>
                <a:cs typeface="Calibri" pitchFamily="34" charset="-120"/>
              </a:rPr>
              <a:t>Sustained communications spanning six months corroborate coordinated conspiracy</a:t>
            </a:r>
            <a:endParaRPr lang="en-US" sz="1100" dirty="0"/>
          </a:p>
          <a:p>
            <a:pPr marL="342900" indent="-342900">
              <a:lnSpc>
                <a:spcPct val="135000"/>
              </a:lnSpc>
              <a:spcAft>
                <a:spcPts val="500"/>
              </a:spcAft>
              <a:buSzPct val="100000"/>
              <a:buChar char="•"/>
            </a:pPr>
            <a:r>
              <a:rPr lang="en-US" sz="1100" dirty="0">
                <a:solidFill>
                  <a:srgbClr val="A0BFDF"/>
                </a:solidFill>
                <a:latin typeface="Calibri" pitchFamily="34" charset="0"/>
                <a:ea typeface="Calibri" pitchFamily="34" charset="-122"/>
                <a:cs typeface="Calibri" pitchFamily="34" charset="-120"/>
              </a:rPr>
              <a:t>Evidence is clear, concise, and admissible in a legal context</a:t>
            </a:r>
            <a:endParaRPr lang="en-US" sz="11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166</TotalTime>
  <Words>1115</Words>
  <Application>Microsoft Office PowerPoint</Application>
  <PresentationFormat>On-screen Show (16:9)</PresentationFormat>
  <Paragraphs>192</Paragraphs>
  <Slides>13</Slides>
  <Notes>13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Georgia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Mahmud Rakib</dc:creator>
  <cp:lastModifiedBy>Mahmud Rakib</cp:lastModifiedBy>
  <cp:revision>2</cp:revision>
  <dcterms:created xsi:type="dcterms:W3CDTF">2026-04-27T20:32:40Z</dcterms:created>
  <dcterms:modified xsi:type="dcterms:W3CDTF">2026-04-28T09:38:58Z</dcterms:modified>
</cp:coreProperties>
</file>