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3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258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432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620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6161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44811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0660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558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31734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9473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28507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78356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4441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832892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21737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51380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09942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74225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2535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9827A2-DF10-4BE7-BC8D-8C1824EEBA3A}" type="datetimeFigureOut">
              <a:rPr lang="en-GB" smtClean="0"/>
              <a:t>02/06/2023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658DF-D7E5-49F5-A6C6-F6983C6C2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4114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906" r:id="rId3"/>
    <p:sldLayoutId id="2147483907" r:id="rId4"/>
    <p:sldLayoutId id="2147483908" r:id="rId5"/>
    <p:sldLayoutId id="2147483909" r:id="rId6"/>
    <p:sldLayoutId id="2147483910" r:id="rId7"/>
    <p:sldLayoutId id="2147483911" r:id="rId8"/>
    <p:sldLayoutId id="2147483912" r:id="rId9"/>
    <p:sldLayoutId id="2147483913" r:id="rId10"/>
    <p:sldLayoutId id="2147483914" r:id="rId11"/>
    <p:sldLayoutId id="2147483915" r:id="rId12"/>
    <p:sldLayoutId id="2147483916" r:id="rId13"/>
    <p:sldLayoutId id="2147483917" r:id="rId14"/>
    <p:sldLayoutId id="2147483918" r:id="rId15"/>
    <p:sldLayoutId id="2147483919" r:id="rId16"/>
    <p:sldLayoutId id="214748392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1025" name="Picture 20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6056" y="457200"/>
            <a:ext cx="4143375" cy="1933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704193" y="3295947"/>
            <a:ext cx="10794124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indent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Assignment Title: 	Assessment </a:t>
            </a:r>
            <a:r>
              <a:rPr lang="en-US" altLang="en-US" b="1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3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: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Hotel Event Advertisement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lvl="0"/>
            <a:r>
              <a:rPr lang="en-US" altLang="en-US" b="1" dirty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Module Name: 	Foreign Languages &amp; Cultural </a:t>
            </a:r>
            <a:r>
              <a:rPr lang="en-US" altLang="en-US" b="1" dirty="0" smtClean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Awareness</a:t>
            </a:r>
          </a:p>
          <a:p>
            <a:pPr lvl="0"/>
            <a:r>
              <a:rPr lang="en-US" altLang="en-US" b="1" dirty="0" smtClean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Module 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Code: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BMIH5003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Program of Study:	</a:t>
            </a:r>
            <a:r>
              <a:rPr lang="en-US" altLang="en-US" b="1" dirty="0" smtClean="0">
                <a:solidFill>
                  <a:schemeClr val="bg1"/>
                </a:solidFill>
                <a:ea typeface="Calibri" panose="020F0502020204030204" pitchFamily="34" charset="0"/>
                <a:cs typeface="Arial" panose="020B0604020202020204" pitchFamily="34" charset="0"/>
              </a:rPr>
              <a:t>Bachelor of Arts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Student Name: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Tania Ali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marL="0" marR="0" lvl="0" indent="4572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Student ID #: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2121927</a:t>
            </a:r>
            <a:endParaRPr kumimoji="0" lang="en-GB" altLang="en-US" sz="14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  <a:p>
            <a:pPr lvl="0"/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Lecturer Name: 	</a:t>
            </a:r>
            <a:r>
              <a:rPr kumimoji="0" lang="en-US" altLang="en-US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Ms.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kumimoji="0" lang="en-US" altLang="en-US" b="1" i="0" u="none" strike="noStrike" cap="none" normalizeH="0" dirty="0" err="1" smtClean="0">
                <a:ln>
                  <a:noFill/>
                </a:ln>
                <a:solidFill>
                  <a:schemeClr val="bg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Jinping</a:t>
            </a:r>
            <a:r>
              <a:rPr kumimoji="0" lang="en-US" altLang="en-US" b="1" i="0" u="none" strike="noStrike" cap="none" normalizeH="0" dirty="0" smtClean="0">
                <a:ln>
                  <a:noFill/>
                </a:ln>
                <a:solidFill>
                  <a:schemeClr val="bg1"/>
                </a:solidFill>
                <a:effectLst/>
                <a:ea typeface="Calibri" panose="020F0502020204030204" pitchFamily="34" charset="0"/>
                <a:cs typeface="Arial" panose="020B0604020202020204" pitchFamily="34" charset="0"/>
              </a:rPr>
              <a:t> Li</a:t>
            </a:r>
            <a:endParaRPr kumimoji="0" lang="en-US" altLang="en-US" sz="3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944737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97574" y="366148"/>
            <a:ext cx="8791575" cy="1125078"/>
          </a:xfrm>
        </p:spPr>
        <p:txBody>
          <a:bodyPr>
            <a:noAutofit/>
          </a:bodyPr>
          <a:lstStyle/>
          <a:p>
            <a:pPr algn="ctr"/>
            <a:r>
              <a:rPr lang="en-US" sz="2800" b="1" dirty="0" smtClean="0"/>
              <a:t>Room booking</a:t>
            </a:r>
            <a:br>
              <a:rPr lang="en-US" sz="2800" b="1" dirty="0" smtClean="0"/>
            </a:br>
            <a:r>
              <a:rPr lang="ja-JP" altLang="en-US" sz="2800" b="1" dirty="0"/>
              <a:t>房间预</a:t>
            </a:r>
            <a:r>
              <a:rPr lang="ja-JP" altLang="en-US" sz="2800" b="1" dirty="0" smtClean="0"/>
              <a:t>订</a:t>
            </a:r>
            <a:r>
              <a:rPr lang="en-US" altLang="ja-JP" sz="2800" b="1" dirty="0"/>
              <a:t/>
            </a:r>
            <a:br>
              <a:rPr lang="en-US" altLang="ja-JP" sz="2800" b="1" dirty="0"/>
            </a:br>
            <a:r>
              <a:rPr lang="en-US" altLang="ja-JP" sz="2800" b="1" dirty="0" err="1"/>
              <a:t>Fángjiān</a:t>
            </a:r>
            <a:r>
              <a:rPr lang="en-US" altLang="ja-JP" sz="2800" b="1" dirty="0"/>
              <a:t> </a:t>
            </a:r>
            <a:r>
              <a:rPr lang="en-US" altLang="ja-JP" sz="2800" b="1" dirty="0" err="1"/>
              <a:t>yùdìng</a:t>
            </a:r>
            <a:endParaRPr lang="en-GB" sz="28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46767" y="1900648"/>
            <a:ext cx="9889590" cy="5299113"/>
          </a:xfrm>
        </p:spPr>
        <p:txBody>
          <a:bodyPr>
            <a:normAutofit/>
          </a:bodyPr>
          <a:lstStyle/>
          <a:p>
            <a:pPr algn="ctr"/>
            <a:r>
              <a:rPr lang="en-US" sz="1800" b="1" cap="none" dirty="0" smtClean="0">
                <a:solidFill>
                  <a:schemeClr val="tx1"/>
                </a:solidFill>
              </a:rPr>
              <a:t>WELCOME TO HILTON HOTEL SHANGHAI HONGQIAO</a:t>
            </a:r>
          </a:p>
          <a:p>
            <a:pPr algn="ctr"/>
            <a:r>
              <a:rPr lang="zh-CN" altLang="en-US" sz="1800" dirty="0">
                <a:solidFill>
                  <a:schemeClr val="tx1"/>
                </a:solidFill>
              </a:rPr>
              <a:t>欢迎光临上海虹桥希尔顿酒</a:t>
            </a:r>
            <a:r>
              <a:rPr lang="zh-CN" altLang="en-US" sz="1800" dirty="0" smtClean="0">
                <a:solidFill>
                  <a:schemeClr val="tx1"/>
                </a:solidFill>
              </a:rPr>
              <a:t>店 </a:t>
            </a:r>
            <a:r>
              <a:rPr lang="en-US" sz="1800" dirty="0" err="1">
                <a:solidFill>
                  <a:schemeClr val="tx1"/>
                </a:solidFill>
              </a:rPr>
              <a:t>Huānyíng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guānglín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shànghǎi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hóngqiáo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xī'ěrdùn</a:t>
            </a:r>
            <a:r>
              <a:rPr lang="en-US" sz="1800" dirty="0">
                <a:solidFill>
                  <a:schemeClr val="tx1"/>
                </a:solidFill>
              </a:rPr>
              <a:t> </a:t>
            </a:r>
            <a:r>
              <a:rPr lang="en-US" sz="1800" dirty="0" err="1">
                <a:solidFill>
                  <a:schemeClr val="tx1"/>
                </a:solidFill>
              </a:rPr>
              <a:t>jiǔdiàn</a:t>
            </a:r>
            <a:endParaRPr lang="en-US" sz="1800" dirty="0" smtClean="0">
              <a:solidFill>
                <a:schemeClr val="tx1"/>
              </a:solidFill>
            </a:endParaRPr>
          </a:p>
          <a:p>
            <a:pPr algn="ctr"/>
            <a:r>
              <a:rPr lang="en-US" sz="1800" cap="none" dirty="0" smtClean="0">
                <a:solidFill>
                  <a:schemeClr val="tx1"/>
                </a:solidFill>
              </a:rPr>
              <a:t>Celebrating Dragon Boat Festival 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庆祝端午节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Qìngzhù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duānwǔ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jié</a:t>
            </a:r>
            <a:endParaRPr lang="en-US" altLang="ja-JP" sz="1800" cap="none" dirty="0" smtClean="0">
              <a:solidFill>
                <a:schemeClr val="tx1"/>
              </a:solidFill>
            </a:endParaRP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Single Room </a:t>
            </a:r>
            <a:r>
              <a:rPr lang="ja-JP" altLang="en-US" sz="1800" cap="none" dirty="0">
                <a:solidFill>
                  <a:schemeClr val="tx1"/>
                </a:solidFill>
              </a:rPr>
              <a:t>单人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房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Dān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rén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fáng</a:t>
            </a:r>
            <a:r>
              <a:rPr lang="en-US" sz="1800" cap="none" dirty="0" smtClean="0">
                <a:solidFill>
                  <a:schemeClr val="tx1"/>
                </a:solidFill>
              </a:rPr>
              <a:t>					</a:t>
            </a:r>
            <a:r>
              <a:rPr lang="en-US" sz="1800" cap="none" dirty="0">
                <a:solidFill>
                  <a:schemeClr val="tx1"/>
                </a:solidFill>
              </a:rPr>
              <a:t>	</a:t>
            </a:r>
            <a:r>
              <a:rPr lang="en-US" sz="1800" cap="none" dirty="0" smtClean="0">
                <a:solidFill>
                  <a:schemeClr val="tx1"/>
                </a:solidFill>
              </a:rPr>
              <a:t>¥ 1275 </a:t>
            </a: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Double Room </a:t>
            </a:r>
            <a:r>
              <a:rPr lang="ja-JP" altLang="en-US" sz="1800" cap="none" dirty="0">
                <a:solidFill>
                  <a:schemeClr val="tx1"/>
                </a:solidFill>
              </a:rPr>
              <a:t>双人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间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Shuāng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 smtClean="0">
                <a:solidFill>
                  <a:schemeClr val="tx1"/>
                </a:solidFill>
              </a:rPr>
              <a:t>rénjiān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					</a:t>
            </a:r>
            <a:r>
              <a:rPr lang="en-GB" altLang="ja-JP" sz="1800" cap="none" dirty="0">
                <a:solidFill>
                  <a:schemeClr val="tx1"/>
                </a:solidFill>
              </a:rPr>
              <a:t>	¥ 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1400 </a:t>
            </a:r>
            <a:endParaRPr lang="en-GB" altLang="ja-JP" sz="1800" cap="none" dirty="0">
              <a:solidFill>
                <a:schemeClr val="tx1"/>
              </a:solidFill>
            </a:endParaRP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Family Room 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家庭房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Jiātíng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fang				</a:t>
            </a:r>
            <a:r>
              <a:rPr lang="en-GB" altLang="ja-JP" sz="1800" cap="none" dirty="0">
                <a:solidFill>
                  <a:schemeClr val="tx1"/>
                </a:solidFill>
              </a:rPr>
              <a:t>	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	¥ 1650 </a:t>
            </a:r>
            <a:endParaRPr lang="en-US" sz="1800" cap="none" dirty="0" smtClean="0">
              <a:solidFill>
                <a:schemeClr val="tx1"/>
              </a:solidFill>
            </a:endParaRP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Extra charges for: 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额外收费：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Éwài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shōufèi</a:t>
            </a:r>
            <a:r>
              <a:rPr lang="en-GB" altLang="ja-JP" sz="1800" cap="none" dirty="0">
                <a:solidFill>
                  <a:schemeClr val="tx1"/>
                </a:solidFill>
              </a:rPr>
              <a:t>:</a:t>
            </a:r>
            <a:endParaRPr lang="en-US" sz="1800" cap="none" dirty="0" smtClean="0">
              <a:solidFill>
                <a:schemeClr val="tx1"/>
              </a:solidFill>
            </a:endParaRP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Breakfast only 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仅限早餐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Jǐn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xiàn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 smtClean="0">
                <a:solidFill>
                  <a:schemeClr val="tx1"/>
                </a:solidFill>
              </a:rPr>
              <a:t>zǎocān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			</a:t>
            </a:r>
            <a:r>
              <a:rPr lang="en-GB" altLang="ja-JP" sz="1800" cap="none" dirty="0">
                <a:solidFill>
                  <a:schemeClr val="tx1"/>
                </a:solidFill>
              </a:rPr>
              <a:t>	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	¥ 150 </a:t>
            </a:r>
            <a:endParaRPr lang="en-US" sz="1800" cap="none" dirty="0" smtClean="0">
              <a:solidFill>
                <a:schemeClr val="tx1"/>
              </a:solidFill>
            </a:endParaRPr>
          </a:p>
          <a:p>
            <a:pPr algn="just"/>
            <a:r>
              <a:rPr lang="en-US" sz="1800" cap="none" dirty="0" smtClean="0">
                <a:solidFill>
                  <a:schemeClr val="tx1"/>
                </a:solidFill>
              </a:rPr>
              <a:t>Breakfast, Lunch and Dinner </a:t>
            </a:r>
            <a:r>
              <a:rPr lang="ja-JP" altLang="en-US" sz="1800" cap="none" dirty="0">
                <a:solidFill>
                  <a:schemeClr val="tx1"/>
                </a:solidFill>
              </a:rPr>
              <a:t>早餐午餐和晚</a:t>
            </a:r>
            <a:r>
              <a:rPr lang="ja-JP" altLang="en-US" sz="1800" cap="none" dirty="0" smtClean="0">
                <a:solidFill>
                  <a:schemeClr val="tx1"/>
                </a:solidFill>
              </a:rPr>
              <a:t>餐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Zǎocān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wǔcān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>
                <a:solidFill>
                  <a:schemeClr val="tx1"/>
                </a:solidFill>
              </a:rPr>
              <a:t>hé</a:t>
            </a:r>
            <a:r>
              <a:rPr lang="en-GB" altLang="ja-JP" sz="1800" cap="none" dirty="0">
                <a:solidFill>
                  <a:schemeClr val="tx1"/>
                </a:solidFill>
              </a:rPr>
              <a:t> </a:t>
            </a:r>
            <a:r>
              <a:rPr lang="en-GB" altLang="ja-JP" sz="1800" cap="none" dirty="0" err="1" smtClean="0">
                <a:solidFill>
                  <a:schemeClr val="tx1"/>
                </a:solidFill>
              </a:rPr>
              <a:t>wǎncān</a:t>
            </a:r>
            <a:r>
              <a:rPr lang="en-GB" altLang="ja-JP" sz="1800" cap="none" dirty="0">
                <a:solidFill>
                  <a:schemeClr val="tx1"/>
                </a:solidFill>
              </a:rPr>
              <a:t>	</a:t>
            </a:r>
            <a:r>
              <a:rPr lang="en-GB" altLang="ja-JP" sz="1800" cap="none" dirty="0" smtClean="0">
                <a:solidFill>
                  <a:schemeClr val="tx1"/>
                </a:solidFill>
              </a:rPr>
              <a:t>	¥ 350 </a:t>
            </a:r>
            <a:endParaRPr lang="en-GB" altLang="ja-JP" sz="1800" cap="none" dirty="0">
              <a:solidFill>
                <a:schemeClr val="tx1"/>
              </a:solidFill>
            </a:endParaRPr>
          </a:p>
          <a:p>
            <a:pPr algn="just"/>
            <a:endParaRPr lang="en-US" sz="1800" cap="none" dirty="0" smtClean="0">
              <a:solidFill>
                <a:schemeClr val="tx1"/>
              </a:solidFill>
            </a:endParaRPr>
          </a:p>
          <a:p>
            <a:pPr algn="ctr"/>
            <a:endParaRPr lang="en-GB" sz="1800" dirty="0">
              <a:solidFill>
                <a:schemeClr val="tx1"/>
              </a:solidFill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27022" y="0"/>
            <a:ext cx="3064978" cy="1715263"/>
          </a:xfrm>
          <a:prstGeom prst="rect">
            <a:avLst/>
          </a:prstGeom>
        </p:spPr>
      </p:pic>
      <p:sp>
        <p:nvSpPr>
          <p:cNvPr id="16" name="Rectangle 12"/>
          <p:cNvSpPr>
            <a:spLocks noChangeArrowheads="1"/>
          </p:cNvSpPr>
          <p:nvPr/>
        </p:nvSpPr>
        <p:spPr bwMode="auto">
          <a:xfrm>
            <a:off x="0" y="13156"/>
            <a:ext cx="65" cy="430887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0" tIns="0" rIns="0" bIns="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 smtClean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kumimoji="0" lang="en-US" altLang="en-US" sz="1000" b="0" i="0" u="none" strike="noStrike" cap="none" normalizeH="0" baseline="0" dirty="0" smtClean="0">
                <a:ln>
                  <a:noFill/>
                </a:ln>
                <a:solidFill>
                  <a:srgbClr val="2021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21" name="Picture 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3133725" cy="1857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4261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14971C58-AB76-4A2A-B231-5F8CA03CF49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TM04033919[[fn=Circuit]]</Template>
  <TotalTime>263</TotalTime>
  <Words>50</Words>
  <Application>Microsoft Office PowerPoint</Application>
  <PresentationFormat>Widescreen</PresentationFormat>
  <Paragraphs>18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MS PGothic</vt:lpstr>
      <vt:lpstr>SimSun</vt:lpstr>
      <vt:lpstr>Arial</vt:lpstr>
      <vt:lpstr>Calibri</vt:lpstr>
      <vt:lpstr>Trebuchet MS</vt:lpstr>
      <vt:lpstr>Tw Cen MT</vt:lpstr>
      <vt:lpstr>Circuit</vt:lpstr>
      <vt:lpstr>PowerPoint Presentation</vt:lpstr>
      <vt:lpstr>Room booking 房间预订 Fángjiān yùdìng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Tania Ali</dc:creator>
  <cp:lastModifiedBy>Windows User</cp:lastModifiedBy>
  <cp:revision>13</cp:revision>
  <dcterms:created xsi:type="dcterms:W3CDTF">2023-06-02T12:42:13Z</dcterms:created>
  <dcterms:modified xsi:type="dcterms:W3CDTF">2023-06-02T17:05:33Z</dcterms:modified>
</cp:coreProperties>
</file>